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8"/>
  </p:notesMasterIdLst>
  <p:sldIdLst>
    <p:sldId id="3235" r:id="rId6"/>
    <p:sldId id="3860" r:id="rId7"/>
    <p:sldId id="3854" r:id="rId8"/>
    <p:sldId id="589" r:id="rId9"/>
    <p:sldId id="3864" r:id="rId10"/>
    <p:sldId id="3870" r:id="rId11"/>
    <p:sldId id="3862" r:id="rId12"/>
    <p:sldId id="3863" r:id="rId13"/>
    <p:sldId id="3865" r:id="rId14"/>
    <p:sldId id="3866" r:id="rId15"/>
    <p:sldId id="3825" r:id="rId16"/>
    <p:sldId id="3867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trom, Jennifer C" initials="OJC" lastIdx="1" clrIdx="0">
    <p:extLst>
      <p:ext uri="{19B8F6BF-5375-455C-9EA6-DF929625EA0E}">
        <p15:presenceInfo xmlns:p15="http://schemas.microsoft.com/office/powerpoint/2012/main" userId="S::jennifer.ostrom@atriumhealth.org::3d61bbdb-adee-4541-bb07-1f5a107ba38a" providerId="AD"/>
      </p:ext>
    </p:extLst>
  </p:cmAuthor>
  <p:cmAuthor id="2" name="Yasemin" initials="Y" lastIdx="7" clrIdx="1">
    <p:extLst>
      <p:ext uri="{19B8F6BF-5375-455C-9EA6-DF929625EA0E}">
        <p15:presenceInfo xmlns:p15="http://schemas.microsoft.com/office/powerpoint/2012/main" userId="S::Yasemin.Moore@carolinashealthcare.org::b75e56bc-ee8d-4c4a-aa0d-2e8fc060f5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8A"/>
    <a:srgbClr val="0080A3"/>
    <a:srgbClr val="A4DCD2"/>
    <a:srgbClr val="B2D9DC"/>
    <a:srgbClr val="BC597E"/>
    <a:srgbClr val="008C95"/>
    <a:srgbClr val="7570B1"/>
    <a:srgbClr val="A1639F"/>
    <a:srgbClr val="FFFFFF"/>
    <a:srgbClr val="E53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D6887-3A5E-46CF-AF67-730CE61EBA11}" v="17" dt="2021-02-03T15:58:03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6"/>
    <p:restoredTop sz="94689"/>
  </p:normalViewPr>
  <p:slideViewPr>
    <p:cSldViewPr snapToGrid="0" snapToObjects="1">
      <p:cViewPr varScale="1">
        <p:scale>
          <a:sx n="110" d="100"/>
          <a:sy n="110" d="100"/>
        </p:scale>
        <p:origin x="7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0C7E5-6DBB-8449-AC4E-BF9AFE6E614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D1915-FBA7-3842-A48D-021B87C9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2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BD1ED-8DDB-4CDF-8587-4775621EEE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1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BD1ED-8DDB-4CDF-8587-4775621EEE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84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BD1ED-8DDB-4CDF-8587-4775621EEE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9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BD1ED-8DDB-4CDF-8587-4775621EEE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20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A4A3-0ECE-5C4E-8D98-B89E10F11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16DE1-E962-624D-A7E4-4EDF75417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C4F28-B7BB-B24F-8CA6-15E0AD57B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A03-5638-0946-97D7-813D7BBF73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E07FC-5B43-914E-ABC2-406F4AE3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82ADD-9331-5943-B8AD-0471E24C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8FB5-9057-534C-989D-606B54F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1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81958-8CF2-674C-A9F7-EA983A40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F501E-946E-CB4A-A461-38EF2BE4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5E3CF-827B-364C-9A98-A36C96EB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A03-5638-0946-97D7-813D7BBF73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10E3C-BB6E-B248-ACA3-D803615D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92A3-A0C8-A844-B856-CB575EC0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8FB5-9057-534C-989D-606B54F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FA399-2384-5941-A961-BA44948BF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6B14B-1606-3949-B070-1CD091A2C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83201-85BD-384E-B18E-F41093A1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A03-5638-0946-97D7-813D7BBF73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C47D2-F612-2B45-BC36-F06D4553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9825F-34AA-0C4D-BE6D-1D5722F8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8FB5-9057-534C-989D-606B54F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78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E099-A820-D04B-8B40-FCB936A30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2EAD9-CEB4-2D42-AB4C-B84DDB877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35430-F99D-454C-BD4F-147B7F2B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AA6B-0DFE-B949-8DD5-B495B10A72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DD79B-F734-284E-9E28-C8D432D9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10EA-B0F1-C54A-9320-35A86CA8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71B1-CF8E-B245-ACAE-8CB0E61E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9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5C56-990B-4946-960C-57E387BD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2814-202E-294F-B6D8-EB0E1F11C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4D622-27B1-A746-B545-A9BB1AEC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AA6B-0DFE-B949-8DD5-B495B10A72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FD5E6-6D9F-FF4B-B763-D02FD5D4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9F6CC-7826-F041-845F-761FCDB1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71B1-CF8E-B245-ACAE-8CB0E61E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6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36DC-6D29-7248-8B74-D242343D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3927E-874B-4549-AE04-5417F57A9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A5A4E-428D-204A-B560-3FF3D49D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AA6B-0DFE-B949-8DD5-B495B10A72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3F79-22AF-944F-80E9-50D72336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478B1-96B3-C84D-92C9-83B0B38C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71B1-CF8E-B245-ACAE-8CB0E61E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79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4365F-D06F-7C46-A65D-8C967FBD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8DAD1-30E8-1648-AF93-A56232FD9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91164-996E-8B42-82D5-F7B8D0D31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2E96B-E5D3-E243-BB5F-C191A532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AA6B-0DFE-B949-8DD5-B495B10A72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A8494-F4AD-6748-928B-20786DAA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3A5E3-E85F-1D42-A0D2-CF8270C9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71B1-CF8E-B245-ACAE-8CB0E61E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F5CF-61D6-2C47-96D8-FEA4FAB9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1FBA6-5C56-DF4F-88FB-FAC750C2B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305BB-2B15-0848-8A78-8201D12A2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CE31D-4011-F74C-A0FB-77C5E56BA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3597A-5585-6748-B3E5-B90582545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3E27AB-28CF-424E-95FC-FD08804A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AA6B-0DFE-B949-8DD5-B495B10A72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4DB667-8DFA-DA4E-8F6A-B93F10A47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7AF15-520E-F34C-B6ED-572AB10C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71B1-CF8E-B245-ACAE-8CB0E61E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2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CB89-5845-6A45-8064-6D3120EF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582B2-080E-5F45-8FF8-1BDBB7DC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AA6B-0DFE-B949-8DD5-B495B10A72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A9C8C-256D-5A4A-8E38-9BE8A478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BD5A7-9F8A-EB4E-BAE9-D21987E5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71B1-CF8E-B245-ACAE-8CB0E61E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85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96FCF-6471-9D46-99EA-205974BA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AA6B-0DFE-B949-8DD5-B495B10A72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29681-FAA2-F244-AF35-371BA352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0F893-27CC-124E-95B2-4F230D60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71B1-CF8E-B245-ACAE-8CB0E61E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9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0806-BC4D-144A-A219-58ABBFCC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5FBC-6F56-3240-B1ED-1904BC9B5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7025F-4323-604E-93A8-C0605EC74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2B253-1461-4F4D-92B5-C3404F23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AA6B-0DFE-B949-8DD5-B495B10A72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6F3CB-B478-5D46-94E9-A3324B74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7EB41-F9CE-7046-A2A7-187A2B3C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71B1-CF8E-B245-ACAE-8CB0E61E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3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A7EE-48EA-294B-8E82-02BEFDB1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4A421-1195-B74E-B02A-4B315A4A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D452E-0907-2943-87D7-12BE508C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A03-5638-0946-97D7-813D7BBF73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D382E-C341-664A-B97F-7F52C706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203C-64FA-8443-802C-AE944EEC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8FB5-9057-534C-989D-606B54F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2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9CB7-E76E-D34B-8951-0026BF77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03059-C070-4F43-A1E0-49A54CD56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99AE1-5325-9742-91D4-2A0204546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B7018-7F3A-D444-A4FD-2E5728C3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AA6B-0DFE-B949-8DD5-B495B10A72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51B13-A383-5A4D-8AE4-47894464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CB743-3402-534C-8CB6-76D07D73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71B1-CF8E-B245-ACAE-8CB0E61E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59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CE53-5B25-A44D-B3EE-EE74DD76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2F7B5-9D23-5C4D-AA7A-87FC2B316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010C6-F950-CA43-BC5C-9B82FDCB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AA6B-0DFE-B949-8DD5-B495B10A72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06E2B-D24E-A342-A5A7-F04F95D7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0AAD-87C2-5E4F-BDEA-E851CB5B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71B1-CF8E-B245-ACAE-8CB0E61E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79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387B0-0DFF-284C-B8B2-3A3ED35BD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9E5B4-5749-364C-81DF-141EE70A9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3E14-B2DB-FC41-83DC-869A73BE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AA6B-0DFE-B949-8DD5-B495B10A72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8BB5B-35F2-0642-B155-345B89CA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7038B-934E-1F46-960B-2781C660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71B1-CF8E-B245-ACAE-8CB0E61E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91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52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E187-ECFB-F240-8836-09A906F4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5F595-E46E-6C46-9E47-35CAC799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6AAAF-A8AA-CA4B-BE15-16BACA22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A03-5638-0946-97D7-813D7BBF73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933F8-328A-A447-B798-8AECDB51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BB68C-2413-5849-8BE9-A8B3EF36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8FB5-9057-534C-989D-606B54F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6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DE41E-9739-9240-881F-7995C4180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DCD95-5231-904E-842E-B7E93008B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08A6F-7BD5-6141-A6A3-99D145EA1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052D9-FF79-5B4D-A366-75D0F889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A03-5638-0946-97D7-813D7BBF73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E36A4-69C3-564D-BCBC-1EDF25D90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52CBE-7545-0944-B84B-12291062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8FB5-9057-534C-989D-606B54F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9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37F7-2136-E248-9857-45322EA2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664E-18C8-A14F-A16D-7CA184100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84F13-7B12-E547-99B3-2E6161C31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A4FADA-4B3B-5E4C-9739-DB38B7727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A8F97D-7724-D744-B673-A92D0780E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95B0D2-9C53-A342-A139-E55AB7FD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A03-5638-0946-97D7-813D7BBF73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8D52D-2EAF-EA44-88DD-A5BCB293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048AC5-E116-0C4F-A80A-EA0F9CB0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8FB5-9057-534C-989D-606B54F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71CE1-97B0-974E-A395-6DA4263C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6A41B-F259-7846-8A34-06F8A0BF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A03-5638-0946-97D7-813D7BBF73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96F89-88C6-D840-82B1-EAB424E3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6B385-4A0C-8E4B-B318-2A47B0C6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8FB5-9057-534C-989D-606B54F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79D7D-0A0F-A748-AD78-41D5DCE8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A03-5638-0946-97D7-813D7BBF73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C8E5D-879A-0B42-A63E-8E8E4A45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CA712-7DAE-C94E-8CB9-9B4E8E13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8FB5-9057-534C-989D-606B54F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2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5A7D-1241-374D-8B03-80AB3BF8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AC11D-0235-E846-A819-1C79EE335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4ADDB-C38B-3D42-91DB-995E616B1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276A1-A258-B04C-B92B-20CD05C6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A03-5638-0946-97D7-813D7BBF73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792F2-CAF3-5040-A0BF-ED06E4C7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D7658-3FF5-064D-8402-0CB13393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8FB5-9057-534C-989D-606B54F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2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D840-1BF0-754D-A051-16D285A5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31C141-6797-534F-BF83-F354B5570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8CF9F-1351-FD4B-8708-26AD582BD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6D37B-DC9B-484B-8650-12C4FFFD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A03-5638-0946-97D7-813D7BBF73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3CA22-0FBC-DA4F-8B7A-2DE73E4E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6AA95-1256-834A-A164-383846E9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8FB5-9057-534C-989D-606B54F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3255D4-0791-8042-AD34-8024BFE7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CCF68-6437-8142-A50C-759FC2684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64507-CAC9-564F-9C12-810A055F8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FCA03-5638-0946-97D7-813D7BBF73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5163D-A579-814A-9A45-8C3C45743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4400C-E693-D446-B706-6C6703177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38FB5-9057-534C-989D-606B54F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AEEEF-AA71-B849-BDE1-F75A6855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0FB46-A0A0-1F45-ADC6-AA2648489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78A5D-338D-824C-AEC4-4AC1D53B8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AAA6B-0DFE-B949-8DD5-B495B10A72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EDA75-F9F3-564B-8544-6B2E2E46F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66E4-C3FC-3447-AA80-B7940FF60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E71B1-CF8E-B245-ACAE-8CB0E61E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3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culation.com/" TargetMode="Externa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s://www.law.cornell.edu/cfr/text/42/410.40" TargetMode="External"/><Relationship Id="rId7" Type="http://schemas.openxmlformats.org/officeDocument/2006/relationships/hyperlink" Target="https://atriumhealth.org/ElectronicPatientTransferNursing/ElectronicPatientTransferforNursing_FINALv3.html" TargetMode="Externa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6" Type="http://schemas.openxmlformats.org/officeDocument/2006/relationships/hyperlink" Target="https://www.cms.gov/Regulations-and-Guidance/Guidance/Manuals/Downloads/clm104c30.pdf" TargetMode="External"/><Relationship Id="rId11" Type="http://schemas.openxmlformats.org/officeDocument/2006/relationships/hyperlink" Target="mailto:xmcabilling@atriumhealth.org" TargetMode="External"/><Relationship Id="rId5" Type="http://schemas.openxmlformats.org/officeDocument/2006/relationships/hyperlink" Target="https://www.cms.gov/Regulations-and-Guidance/Guidance/Manuals/Downloads/bp102c10.pdf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cms.gov/outreach-and-education/medicare-learning-network-mln/mlnproducts/downloads/medicare-ambulance-transports-booklet-icn903194.pdf" TargetMode="Externa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hyperlink" Target="https://wiki.cerner.com/pages/viewpage.action?pageId=1717834700&amp;preview=/1717834700/2032204180/IP_PCL_FAQ_Provider_FINAL_June2019.pdf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wiki.cerner.com/pages/viewpage.action?pageId=1717835145&amp;preview=/1717835145/2258384671/IP_PCL_JobAid_Provider_FINAL_May2019.pdf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hyperlink" Target="https://storage.googleapis.com/other_projects_rise/FSED%20Education/Detailed%20Criteria_Ambulance%20Transport%20Request_Medical%20Necessity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hyperlink" Target="https://wiki.cerner.com/pages/viewpage.action?pageId=1717835145&amp;preview=/1717835145/2258384671/IP_PCL_JobAid_Provider_FINAL_May2019.pdf.pdf" TargetMode="External"/><Relationship Id="rId10" Type="http://schemas.openxmlformats.org/officeDocument/2006/relationships/image" Target="../media/image40.svg"/><Relationship Id="rId4" Type="http://schemas.openxmlformats.org/officeDocument/2006/relationships/hyperlink" Target="https://www.circulation.com/" TargetMode="Externa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1FF99B-91B0-D44A-9308-5A2BB0432806}"/>
              </a:ext>
            </a:extLst>
          </p:cNvPr>
          <p:cNvSpPr/>
          <p:nvPr/>
        </p:nvSpPr>
        <p:spPr>
          <a:xfrm>
            <a:off x="250055" y="239697"/>
            <a:ext cx="11691891" cy="638304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8499D9-66CC-EF46-B3E3-CD68EF17D41A}"/>
              </a:ext>
            </a:extLst>
          </p:cNvPr>
          <p:cNvSpPr/>
          <p:nvPr/>
        </p:nvSpPr>
        <p:spPr>
          <a:xfrm>
            <a:off x="250055" y="3429000"/>
            <a:ext cx="11691891" cy="2384571"/>
          </a:xfrm>
          <a:prstGeom prst="rect">
            <a:avLst/>
          </a:prstGeom>
          <a:solidFill>
            <a:srgbClr val="075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7474B-6259-A042-A052-D946E66C4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71" y="414591"/>
            <a:ext cx="5931259" cy="3130952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5EFF9107-BD31-7545-9BD8-08EF0B8EADF6}"/>
              </a:ext>
            </a:extLst>
          </p:cNvPr>
          <p:cNvSpPr txBox="1">
            <a:spLocks/>
          </p:cNvSpPr>
          <p:nvPr/>
        </p:nvSpPr>
        <p:spPr>
          <a:xfrm>
            <a:off x="511728" y="3545543"/>
            <a:ext cx="11123802" cy="17514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Fre</a:t>
            </a:r>
            <a:r>
              <a:rPr lang="en-US" sz="2800" dirty="0"/>
              <a:t>e Standing Emergency Department (FSED) </a:t>
            </a:r>
          </a:p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/>
              <a:t>Ambulance Patient Transfers/Transports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Policy Guidelines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8F1B40-EEDA-41A4-B6C7-63F04153ECC1}"/>
              </a:ext>
            </a:extLst>
          </p:cNvPr>
          <p:cNvSpPr txBox="1"/>
          <p:nvPr/>
        </p:nvSpPr>
        <p:spPr>
          <a:xfrm>
            <a:off x="4145280" y="6164866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Version:</a:t>
            </a:r>
            <a:r>
              <a:rPr lang="en-US" i="1" dirty="0">
                <a:solidFill>
                  <a:schemeClr val="bg1"/>
                </a:solidFill>
              </a:rPr>
              <a:t> February 2,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791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86E7FC-9B1D-4220-AEEB-908ACD66E7FD}"/>
              </a:ext>
            </a:extLst>
          </p:cNvPr>
          <p:cNvSpPr/>
          <p:nvPr/>
        </p:nvSpPr>
        <p:spPr>
          <a:xfrm rot="16200000">
            <a:off x="8341939" y="3050119"/>
            <a:ext cx="4632167" cy="2637564"/>
          </a:xfrm>
          <a:prstGeom prst="roundRect">
            <a:avLst/>
          </a:prstGeom>
          <a:solidFill>
            <a:srgbClr val="BC597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746AD7-FB3E-4A05-A5B8-AE5E161FD6A8}"/>
              </a:ext>
            </a:extLst>
          </p:cNvPr>
          <p:cNvSpPr/>
          <p:nvPr/>
        </p:nvSpPr>
        <p:spPr>
          <a:xfrm rot="16200000">
            <a:off x="5521746" y="3050120"/>
            <a:ext cx="4632167" cy="2637564"/>
          </a:xfrm>
          <a:prstGeom prst="roundRect">
            <a:avLst/>
          </a:prstGeom>
          <a:solidFill>
            <a:srgbClr val="7570B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350939-BDF4-4A65-AE6E-DE127A5E96C9}"/>
              </a:ext>
            </a:extLst>
          </p:cNvPr>
          <p:cNvSpPr/>
          <p:nvPr/>
        </p:nvSpPr>
        <p:spPr>
          <a:xfrm rot="16200000">
            <a:off x="2701553" y="3050120"/>
            <a:ext cx="4632167" cy="2637564"/>
          </a:xfrm>
          <a:prstGeom prst="roundRect">
            <a:avLst/>
          </a:prstGeom>
          <a:solidFill>
            <a:srgbClr val="0080A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577729-42E7-F445-AA95-9BCAA8AF691E}"/>
              </a:ext>
            </a:extLst>
          </p:cNvPr>
          <p:cNvSpPr/>
          <p:nvPr/>
        </p:nvSpPr>
        <p:spPr>
          <a:xfrm>
            <a:off x="0" y="173014"/>
            <a:ext cx="12192000" cy="1597913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F18EE7D9-CE88-C84A-84CB-978B227F3F26}"/>
              </a:ext>
            </a:extLst>
          </p:cNvPr>
          <p:cNvSpPr txBox="1">
            <a:spLocks/>
          </p:cNvSpPr>
          <p:nvPr/>
        </p:nvSpPr>
        <p:spPr>
          <a:xfrm>
            <a:off x="0" y="454905"/>
            <a:ext cx="12192000" cy="1034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Methods of Transportation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Actions &amp; Associated Costs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B3F3F6FE-420E-48ED-B0F7-81EE0B5F2739}"/>
              </a:ext>
            </a:extLst>
          </p:cNvPr>
          <p:cNvSpPr/>
          <p:nvPr/>
        </p:nvSpPr>
        <p:spPr>
          <a:xfrm rot="10800000">
            <a:off x="3698855" y="1770925"/>
            <a:ext cx="2637564" cy="938783"/>
          </a:xfrm>
          <a:prstGeom prst="round2SameRect">
            <a:avLst/>
          </a:prstGeom>
          <a:solidFill>
            <a:srgbClr val="008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9D44E8BE-8F21-4190-95F1-5D9133D79EFE}"/>
              </a:ext>
            </a:extLst>
          </p:cNvPr>
          <p:cNvSpPr/>
          <p:nvPr/>
        </p:nvSpPr>
        <p:spPr>
          <a:xfrm rot="10800000">
            <a:off x="6519048" y="1770925"/>
            <a:ext cx="2637564" cy="938783"/>
          </a:xfrm>
          <a:prstGeom prst="round2SameRect">
            <a:avLst/>
          </a:prstGeom>
          <a:solidFill>
            <a:srgbClr val="757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2DCFDBDE-6098-4EEE-8D9A-D8173C412879}"/>
              </a:ext>
            </a:extLst>
          </p:cNvPr>
          <p:cNvSpPr/>
          <p:nvPr/>
        </p:nvSpPr>
        <p:spPr>
          <a:xfrm rot="10800000">
            <a:off x="9339241" y="1770925"/>
            <a:ext cx="2637564" cy="938783"/>
          </a:xfrm>
          <a:prstGeom prst="round2SameRect">
            <a:avLst/>
          </a:prstGeom>
          <a:solidFill>
            <a:srgbClr val="BC5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3787E2-7561-404A-87E3-7C513002741C}"/>
              </a:ext>
            </a:extLst>
          </p:cNvPr>
          <p:cNvCxnSpPr>
            <a:cxnSpLocks/>
          </p:cNvCxnSpPr>
          <p:nvPr/>
        </p:nvCxnSpPr>
        <p:spPr>
          <a:xfrm>
            <a:off x="144958" y="4505895"/>
            <a:ext cx="3417377" cy="0"/>
          </a:xfrm>
          <a:prstGeom prst="line">
            <a:avLst/>
          </a:prstGeom>
          <a:ln w="38100">
            <a:solidFill>
              <a:schemeClr val="bg2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480724-0001-4B57-96FB-B7B6552A0AF7}"/>
              </a:ext>
            </a:extLst>
          </p:cNvPr>
          <p:cNvCxnSpPr>
            <a:cxnSpLocks/>
          </p:cNvCxnSpPr>
          <p:nvPr/>
        </p:nvCxnSpPr>
        <p:spPr>
          <a:xfrm>
            <a:off x="3698854" y="4505895"/>
            <a:ext cx="2637565" cy="0"/>
          </a:xfrm>
          <a:prstGeom prst="line">
            <a:avLst/>
          </a:prstGeom>
          <a:ln w="38100">
            <a:solidFill>
              <a:schemeClr val="bg2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D217C2-DE71-4687-B0FE-07804C1F8324}"/>
              </a:ext>
            </a:extLst>
          </p:cNvPr>
          <p:cNvCxnSpPr>
            <a:cxnSpLocks/>
          </p:cNvCxnSpPr>
          <p:nvPr/>
        </p:nvCxnSpPr>
        <p:spPr>
          <a:xfrm>
            <a:off x="6519048" y="4505895"/>
            <a:ext cx="2637565" cy="0"/>
          </a:xfrm>
          <a:prstGeom prst="line">
            <a:avLst/>
          </a:prstGeom>
          <a:ln w="38100">
            <a:solidFill>
              <a:schemeClr val="bg2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31055A-6928-4BD4-9D59-BD99B9BF56DD}"/>
              </a:ext>
            </a:extLst>
          </p:cNvPr>
          <p:cNvCxnSpPr>
            <a:cxnSpLocks/>
          </p:cNvCxnSpPr>
          <p:nvPr/>
        </p:nvCxnSpPr>
        <p:spPr>
          <a:xfrm>
            <a:off x="9339241" y="4505895"/>
            <a:ext cx="2637565" cy="0"/>
          </a:xfrm>
          <a:prstGeom prst="line">
            <a:avLst/>
          </a:prstGeom>
          <a:ln w="38100">
            <a:solidFill>
              <a:schemeClr val="bg2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734531E-A711-4C34-A065-EF1090E03B3A}"/>
              </a:ext>
            </a:extLst>
          </p:cNvPr>
          <p:cNvSpPr txBox="1"/>
          <p:nvPr/>
        </p:nvSpPr>
        <p:spPr>
          <a:xfrm>
            <a:off x="140739" y="2709709"/>
            <a:ext cx="3417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Actions: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I need to do?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D9F35C-7B3C-4D1E-B576-5CCFE27DC67D}"/>
              </a:ext>
            </a:extLst>
          </p:cNvPr>
          <p:cNvSpPr txBox="1"/>
          <p:nvPr/>
        </p:nvSpPr>
        <p:spPr>
          <a:xfrm>
            <a:off x="237675" y="4642890"/>
            <a:ext cx="3310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Costs: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Atrium Health Facility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And/or patient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B81275-8AED-4CEA-AD07-D6582795CDAC}"/>
              </a:ext>
            </a:extLst>
          </p:cNvPr>
          <p:cNvSpPr txBox="1"/>
          <p:nvPr/>
        </p:nvSpPr>
        <p:spPr>
          <a:xfrm>
            <a:off x="3956429" y="2024581"/>
            <a:ext cx="2122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Wheelchair Van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739919-20B6-4EB9-9517-6EAEAB2E5ECF}"/>
              </a:ext>
            </a:extLst>
          </p:cNvPr>
          <p:cNvSpPr txBox="1"/>
          <p:nvPr/>
        </p:nvSpPr>
        <p:spPr>
          <a:xfrm>
            <a:off x="6776622" y="1811814"/>
            <a:ext cx="2122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Circulation- Atrium Contracted Ride Share Service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E73536-F85C-450B-BE72-B2E736091F7B}"/>
              </a:ext>
            </a:extLst>
          </p:cNvPr>
          <p:cNvSpPr txBox="1"/>
          <p:nvPr/>
        </p:nvSpPr>
        <p:spPr>
          <a:xfrm>
            <a:off x="9596815" y="1932247"/>
            <a:ext cx="2122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is driven in a personal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ehicle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AED01A-8D2A-4178-9466-E84A8F38BD83}"/>
              </a:ext>
            </a:extLst>
          </p:cNvPr>
          <p:cNvSpPr txBox="1"/>
          <p:nvPr/>
        </p:nvSpPr>
        <p:spPr>
          <a:xfrm>
            <a:off x="3825380" y="2828449"/>
            <a:ext cx="24411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Ensure transport voucher for Atrium Health Passenger Services is completed and faxed to: 704-446-4191.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E26710-4A6E-406B-9A05-F543B99320D4}"/>
              </a:ext>
            </a:extLst>
          </p:cNvPr>
          <p:cNvSpPr txBox="1"/>
          <p:nvPr/>
        </p:nvSpPr>
        <p:spPr>
          <a:xfrm>
            <a:off x="6617231" y="2877379"/>
            <a:ext cx="24411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Schedule via </a:t>
            </a:r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Circulation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Varies by facility, see your nursing and/or social work teammates to schedule.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8E1D22-F99D-4092-8D20-FB4844854309}"/>
              </a:ext>
            </a:extLst>
          </p:cNvPr>
          <p:cNvSpPr txBox="1"/>
          <p:nvPr/>
        </p:nvSpPr>
        <p:spPr>
          <a:xfrm>
            <a:off x="9339239" y="2851705"/>
            <a:ext cx="26375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ETRF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Ensure the </a:t>
            </a:r>
            <a:r>
              <a:rPr lang="en-US" sz="160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Personal Transportation AMA form </a:t>
            </a:r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has been completed and patient has signed it.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03C4F4-0A52-4F67-ABF8-3021E170F695}"/>
              </a:ext>
            </a:extLst>
          </p:cNvPr>
          <p:cNvSpPr txBox="1"/>
          <p:nvPr/>
        </p:nvSpPr>
        <p:spPr>
          <a:xfrm>
            <a:off x="3825380" y="4702744"/>
            <a:ext cx="2441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Referring Atrium Health Facility will be billed for the service.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41A249-BFDB-4F07-B869-DB90F7A6F9B7}"/>
              </a:ext>
            </a:extLst>
          </p:cNvPr>
          <p:cNvSpPr txBox="1"/>
          <p:nvPr/>
        </p:nvSpPr>
        <p:spPr>
          <a:xfrm>
            <a:off x="9554339" y="5062166"/>
            <a:ext cx="2441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Patient Responsibility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3B1E15-A05F-4D42-AA0F-F757F728C324}"/>
              </a:ext>
            </a:extLst>
          </p:cNvPr>
          <p:cNvSpPr txBox="1"/>
          <p:nvPr/>
        </p:nvSpPr>
        <p:spPr>
          <a:xfrm>
            <a:off x="6715416" y="4702744"/>
            <a:ext cx="2441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Referring Atrium Health Facility will be billed for the service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16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FBA4C949-3533-41A3-A68E-1112FC119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537" y="3214115"/>
            <a:ext cx="1291780" cy="1291780"/>
          </a:xfrm>
          <a:prstGeom prst="rect">
            <a:avLst/>
          </a:prstGeom>
        </p:spPr>
      </p:pic>
      <p:pic>
        <p:nvPicPr>
          <p:cNvPr id="38" name="Picture 37" descr="A picture containing icon&#10;&#10;Description automatically generated">
            <a:extLst>
              <a:ext uri="{FF2B5EF4-FFF2-40B4-BE49-F238E27FC236}">
                <a16:creationId xmlns:a16="http://schemas.microsoft.com/office/drawing/2014/main" id="{C3280BED-15C2-4659-9FBC-3D6B534D2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241" y="5353226"/>
            <a:ext cx="1291780" cy="12917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732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1362DF-1B75-1243-ACDA-02286F2A4645}"/>
              </a:ext>
            </a:extLst>
          </p:cNvPr>
          <p:cNvSpPr/>
          <p:nvPr/>
        </p:nvSpPr>
        <p:spPr>
          <a:xfrm>
            <a:off x="162046" y="4429759"/>
            <a:ext cx="11852476" cy="2262777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435795BD-69D3-EB47-9698-8FA49324E201}"/>
              </a:ext>
            </a:extLst>
          </p:cNvPr>
          <p:cNvSpPr txBox="1">
            <a:spLocks/>
          </p:cNvSpPr>
          <p:nvPr/>
        </p:nvSpPr>
        <p:spPr>
          <a:xfrm>
            <a:off x="640085" y="4991484"/>
            <a:ext cx="3048000" cy="158812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Unnecessary ambulance transportation puts Atrium at risk for fraud under the False Claims Act.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 can be a patient dissatisfier, if the transport is not medically necessary and  they receive an unexpected bill (For example to include co-insurance and deductible).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55A2FD69-A3BD-D641-92A8-0199D822B341}"/>
              </a:ext>
            </a:extLst>
          </p:cNvPr>
          <p:cNvSpPr txBox="1">
            <a:spLocks/>
          </p:cNvSpPr>
          <p:nvPr/>
        </p:nvSpPr>
        <p:spPr>
          <a:xfrm>
            <a:off x="4506700" y="4989387"/>
            <a:ext cx="3048000" cy="10895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patient’s individual insurance coverage will determine any payment required of the patient, even if medical necessity is validated. 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18438B20-D799-D848-96F1-3C19C1E79597}"/>
              </a:ext>
            </a:extLst>
          </p:cNvPr>
          <p:cNvSpPr txBox="1">
            <a:spLocks/>
          </p:cNvSpPr>
          <p:nvPr/>
        </p:nvSpPr>
        <p:spPr>
          <a:xfrm>
            <a:off x="8652545" y="4992009"/>
            <a:ext cx="3048000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 must meet medical necessity criterion to determine if ambulance transport is reasonable and necessary. 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D93FF6C9-7BD4-2D47-8543-12C9028FF2EF}"/>
              </a:ext>
            </a:extLst>
          </p:cNvPr>
          <p:cNvSpPr txBox="1">
            <a:spLocks/>
          </p:cNvSpPr>
          <p:nvPr/>
        </p:nvSpPr>
        <p:spPr>
          <a:xfrm>
            <a:off x="0" y="270274"/>
            <a:ext cx="12192000" cy="153272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Myths About Medical Necessity &amp; </a:t>
            </a:r>
          </a:p>
          <a:p>
            <a:pPr algn="ctr"/>
            <a:r>
              <a:rPr lang="en-US" sz="32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Ambulance Transfers and Transportation</a:t>
            </a:r>
            <a:br>
              <a:rPr lang="en-US" sz="36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A423CE-D346-4163-999A-5A333493B2F1}"/>
              </a:ext>
            </a:extLst>
          </p:cNvPr>
          <p:cNvSpPr/>
          <p:nvPr/>
        </p:nvSpPr>
        <p:spPr>
          <a:xfrm>
            <a:off x="629528" y="1400961"/>
            <a:ext cx="3122599" cy="2692867"/>
          </a:xfrm>
          <a:prstGeom prst="roundRect">
            <a:avLst/>
          </a:prstGeom>
          <a:noFill/>
          <a:ln w="28575">
            <a:solidFill>
              <a:srgbClr val="008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FF97FE-7621-4A59-8ECB-5461C3C8C399}"/>
              </a:ext>
            </a:extLst>
          </p:cNvPr>
          <p:cNvSpPr/>
          <p:nvPr/>
        </p:nvSpPr>
        <p:spPr>
          <a:xfrm>
            <a:off x="4381655" y="1400960"/>
            <a:ext cx="3122599" cy="2692867"/>
          </a:xfrm>
          <a:prstGeom prst="roundRect">
            <a:avLst/>
          </a:prstGeom>
          <a:noFill/>
          <a:ln w="28575">
            <a:solidFill>
              <a:srgbClr val="7570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414500-BABE-4964-A8C3-4D705E209266}"/>
              </a:ext>
            </a:extLst>
          </p:cNvPr>
          <p:cNvSpPr/>
          <p:nvPr/>
        </p:nvSpPr>
        <p:spPr>
          <a:xfrm>
            <a:off x="8133782" y="1400959"/>
            <a:ext cx="3122599" cy="2692867"/>
          </a:xfrm>
          <a:prstGeom prst="roundRect">
            <a:avLst/>
          </a:prstGeom>
          <a:noFill/>
          <a:ln w="28575">
            <a:solidFill>
              <a:srgbClr val="BC5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FB45F2C3-2D92-4C85-A03D-92BD7891F20F}"/>
              </a:ext>
            </a:extLst>
          </p:cNvPr>
          <p:cNvSpPr/>
          <p:nvPr/>
        </p:nvSpPr>
        <p:spPr>
          <a:xfrm>
            <a:off x="592901" y="1358384"/>
            <a:ext cx="3195852" cy="889233"/>
          </a:xfrm>
          <a:prstGeom prst="round2SameRect">
            <a:avLst/>
          </a:prstGeom>
          <a:solidFill>
            <a:srgbClr val="008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E6A2FF72-44AA-4239-954A-0FF31282D3CB}"/>
              </a:ext>
            </a:extLst>
          </p:cNvPr>
          <p:cNvSpPr/>
          <p:nvPr/>
        </p:nvSpPr>
        <p:spPr>
          <a:xfrm>
            <a:off x="4345028" y="1378484"/>
            <a:ext cx="3195852" cy="889233"/>
          </a:xfrm>
          <a:prstGeom prst="round2SameRect">
            <a:avLst/>
          </a:prstGeom>
          <a:solidFill>
            <a:srgbClr val="757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CB636AC9-42E5-4D0A-9D34-3240E0F0D757}"/>
              </a:ext>
            </a:extLst>
          </p:cNvPr>
          <p:cNvSpPr/>
          <p:nvPr/>
        </p:nvSpPr>
        <p:spPr>
          <a:xfrm>
            <a:off x="8097155" y="1378483"/>
            <a:ext cx="3195852" cy="889233"/>
          </a:xfrm>
          <a:prstGeom prst="round2SameRect">
            <a:avLst/>
          </a:prstGeom>
          <a:solidFill>
            <a:srgbClr val="BC5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C237DC-76E9-4CD3-957D-5FB0BC24600E}"/>
              </a:ext>
            </a:extLst>
          </p:cNvPr>
          <p:cNvSpPr txBox="1"/>
          <p:nvPr/>
        </p:nvSpPr>
        <p:spPr>
          <a:xfrm>
            <a:off x="704127" y="2310294"/>
            <a:ext cx="29199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select a patient transport via ambulance because insurance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covers these transfers and transports.</a:t>
            </a: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4A6ED1AD-5A9C-41DC-8244-6C30BEC06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30" y="1237397"/>
            <a:ext cx="1042998" cy="104299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9E9299DC-7644-4064-975E-EAC62539B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254" y="1267296"/>
            <a:ext cx="1042998" cy="1042998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0E98523B-129F-4FBB-8861-C68A442E8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659" y="1267296"/>
            <a:ext cx="1042998" cy="104299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BF5FCD2-90F8-4AA9-9F72-3D6FBF7ADC13}"/>
              </a:ext>
            </a:extLst>
          </p:cNvPr>
          <p:cNvSpPr txBox="1"/>
          <p:nvPr/>
        </p:nvSpPr>
        <p:spPr>
          <a:xfrm>
            <a:off x="8227367" y="2357618"/>
            <a:ext cx="29199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who needs to be admitted to the hospital should be sent there by ambulance transportation.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0FC3D0-E525-48A1-BD93-E2A87663F73F}"/>
              </a:ext>
            </a:extLst>
          </p:cNvPr>
          <p:cNvSpPr txBox="1"/>
          <p:nvPr/>
        </p:nvSpPr>
        <p:spPr>
          <a:xfrm>
            <a:off x="4480051" y="2353357"/>
            <a:ext cx="2919917" cy="139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patient will not pay if we request an ambulance transport or transfer because they meet medical necessity criterion.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5CEFC6-20EA-432E-8EEA-C4C550C8C1A6}"/>
              </a:ext>
            </a:extLst>
          </p:cNvPr>
          <p:cNvGrpSpPr/>
          <p:nvPr/>
        </p:nvGrpSpPr>
        <p:grpSpPr>
          <a:xfrm>
            <a:off x="500050" y="4207182"/>
            <a:ext cx="2927243" cy="1207195"/>
            <a:chOff x="500050" y="4085260"/>
            <a:chExt cx="2927243" cy="1207195"/>
          </a:xfrm>
        </p:grpSpPr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8D13E296-6732-4573-A9BC-BDF3B85DB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50" y="4085260"/>
              <a:ext cx="1207195" cy="120719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9DD129-EC51-4749-8820-83F67923149A}"/>
                </a:ext>
              </a:extLst>
            </p:cNvPr>
            <p:cNvSpPr txBox="1"/>
            <p:nvPr/>
          </p:nvSpPr>
          <p:spPr>
            <a:xfrm>
              <a:off x="1577129" y="4562654"/>
              <a:ext cx="18501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WRONG</a:t>
              </a:r>
              <a:endParaRPr lang="en-US" sz="24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1F790A9-2CEE-4DB9-B221-D5AE4D36F81C}"/>
              </a:ext>
            </a:extLst>
          </p:cNvPr>
          <p:cNvGrpSpPr/>
          <p:nvPr/>
        </p:nvGrpSpPr>
        <p:grpSpPr>
          <a:xfrm>
            <a:off x="4345028" y="4207182"/>
            <a:ext cx="2927243" cy="1207195"/>
            <a:chOff x="500050" y="4085260"/>
            <a:chExt cx="2927243" cy="1207195"/>
          </a:xfrm>
        </p:grpSpPr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34354E11-FB49-4D56-B868-3AA8EDC24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50" y="4085260"/>
              <a:ext cx="1207195" cy="120719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B5C2C0-F3B9-476F-AC6C-B8B42CEC0960}"/>
                </a:ext>
              </a:extLst>
            </p:cNvPr>
            <p:cNvSpPr txBox="1"/>
            <p:nvPr/>
          </p:nvSpPr>
          <p:spPr>
            <a:xfrm>
              <a:off x="1577129" y="4562654"/>
              <a:ext cx="18501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WRONG</a:t>
              </a:r>
              <a:endParaRPr lang="en-US" sz="24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D5932C3-EF39-413A-8C4A-961FB3BB7EC8}"/>
              </a:ext>
            </a:extLst>
          </p:cNvPr>
          <p:cNvGrpSpPr/>
          <p:nvPr/>
        </p:nvGrpSpPr>
        <p:grpSpPr>
          <a:xfrm>
            <a:off x="8484819" y="4207182"/>
            <a:ext cx="2927243" cy="1207195"/>
            <a:chOff x="500050" y="4085260"/>
            <a:chExt cx="2927243" cy="1207195"/>
          </a:xfrm>
        </p:grpSpPr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5E9809AB-516C-44BC-9AE4-06B71C7DE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50" y="4085260"/>
              <a:ext cx="1207195" cy="120719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0D83B0-6969-458E-816C-69E6FBAD45D3}"/>
                </a:ext>
              </a:extLst>
            </p:cNvPr>
            <p:cNvSpPr txBox="1"/>
            <p:nvPr/>
          </p:nvSpPr>
          <p:spPr>
            <a:xfrm>
              <a:off x="1577129" y="4562654"/>
              <a:ext cx="18501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WRONG</a:t>
              </a:r>
              <a:endParaRPr lang="en-US" sz="24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22EDA2-1380-4E85-83BC-A76CF41959C2}"/>
              </a:ext>
            </a:extLst>
          </p:cNvPr>
          <p:cNvGrpSpPr/>
          <p:nvPr/>
        </p:nvGrpSpPr>
        <p:grpSpPr>
          <a:xfrm>
            <a:off x="1446013" y="1572168"/>
            <a:ext cx="2138369" cy="481397"/>
            <a:chOff x="1446013" y="1572168"/>
            <a:chExt cx="2138369" cy="4813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613365-5830-4345-85D3-6169B5A56453}"/>
                </a:ext>
              </a:extLst>
            </p:cNvPr>
            <p:cNvSpPr txBox="1"/>
            <p:nvPr/>
          </p:nvSpPr>
          <p:spPr>
            <a:xfrm>
              <a:off x="1446013" y="1591900"/>
              <a:ext cx="16915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</a:t>
              </a:r>
              <a:endParaRPr lang="en-US" sz="24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1BF5EF1-5D16-4513-B188-9CAD4760D84C}"/>
                </a:ext>
              </a:extLst>
            </p:cNvPr>
            <p:cNvSpPr/>
            <p:nvPr/>
          </p:nvSpPr>
          <p:spPr>
            <a:xfrm flipH="1">
              <a:off x="3139162" y="1572168"/>
              <a:ext cx="445220" cy="461666"/>
            </a:xfrm>
            <a:prstGeom prst="ellipse">
              <a:avLst/>
            </a:prstGeom>
            <a:solidFill>
              <a:srgbClr val="0080A3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55963D2-4BED-49AA-AEBC-0BF1B480B941}"/>
                </a:ext>
              </a:extLst>
            </p:cNvPr>
            <p:cNvSpPr txBox="1"/>
            <p:nvPr/>
          </p:nvSpPr>
          <p:spPr>
            <a:xfrm>
              <a:off x="3171644" y="1579364"/>
              <a:ext cx="35378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ABF343-271D-4474-9676-C3178EFDB057}"/>
              </a:ext>
            </a:extLst>
          </p:cNvPr>
          <p:cNvGrpSpPr/>
          <p:nvPr/>
        </p:nvGrpSpPr>
        <p:grpSpPr>
          <a:xfrm>
            <a:off x="5247059" y="1573608"/>
            <a:ext cx="2138369" cy="481397"/>
            <a:chOff x="1446013" y="1572168"/>
            <a:chExt cx="2138369" cy="48139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B54766-C7C8-46DD-BEA5-A4B3559E6795}"/>
                </a:ext>
              </a:extLst>
            </p:cNvPr>
            <p:cNvSpPr txBox="1"/>
            <p:nvPr/>
          </p:nvSpPr>
          <p:spPr>
            <a:xfrm>
              <a:off x="1446013" y="1591900"/>
              <a:ext cx="16915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</a:t>
              </a:r>
              <a:endParaRPr lang="en-US" sz="24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12B6246-6E95-4EB2-A21B-086AA3C0E2C9}"/>
                </a:ext>
              </a:extLst>
            </p:cNvPr>
            <p:cNvSpPr/>
            <p:nvPr/>
          </p:nvSpPr>
          <p:spPr>
            <a:xfrm flipH="1">
              <a:off x="3139162" y="1572168"/>
              <a:ext cx="445220" cy="461666"/>
            </a:xfrm>
            <a:prstGeom prst="ellipse">
              <a:avLst/>
            </a:prstGeom>
            <a:solidFill>
              <a:srgbClr val="7570B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57436AB-B02E-4E28-A331-B17997D892A7}"/>
                </a:ext>
              </a:extLst>
            </p:cNvPr>
            <p:cNvSpPr txBox="1"/>
            <p:nvPr/>
          </p:nvSpPr>
          <p:spPr>
            <a:xfrm>
              <a:off x="3171644" y="1579364"/>
              <a:ext cx="35378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4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026426D-D1B6-4229-B122-99F90930C806}"/>
              </a:ext>
            </a:extLst>
          </p:cNvPr>
          <p:cNvGrpSpPr/>
          <p:nvPr/>
        </p:nvGrpSpPr>
        <p:grpSpPr>
          <a:xfrm>
            <a:off x="9008915" y="1559632"/>
            <a:ext cx="2138369" cy="481397"/>
            <a:chOff x="1446013" y="1572168"/>
            <a:chExt cx="2138369" cy="48139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47BB840-3B72-4825-8092-EC5920344427}"/>
                </a:ext>
              </a:extLst>
            </p:cNvPr>
            <p:cNvSpPr txBox="1"/>
            <p:nvPr/>
          </p:nvSpPr>
          <p:spPr>
            <a:xfrm>
              <a:off x="1446013" y="1591900"/>
              <a:ext cx="16915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</a:t>
              </a:r>
              <a:endParaRPr lang="en-US" sz="24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D997499-8D4F-435A-90F6-04F25EA8E554}"/>
                </a:ext>
              </a:extLst>
            </p:cNvPr>
            <p:cNvSpPr/>
            <p:nvPr/>
          </p:nvSpPr>
          <p:spPr>
            <a:xfrm flipH="1">
              <a:off x="3139162" y="1572168"/>
              <a:ext cx="445220" cy="461666"/>
            </a:xfrm>
            <a:prstGeom prst="ellipse">
              <a:avLst/>
            </a:prstGeom>
            <a:solidFill>
              <a:srgbClr val="BC597E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5BFCAC-B323-4C5F-AD62-20F0991E328B}"/>
                </a:ext>
              </a:extLst>
            </p:cNvPr>
            <p:cNvSpPr txBox="1"/>
            <p:nvPr/>
          </p:nvSpPr>
          <p:spPr>
            <a:xfrm>
              <a:off x="3171644" y="1579364"/>
              <a:ext cx="35378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dirty="0"/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3047586-E25A-4E41-B034-BFD1A47906CD}"/>
              </a:ext>
            </a:extLst>
          </p:cNvPr>
          <p:cNvCxnSpPr>
            <a:cxnSpLocks/>
          </p:cNvCxnSpPr>
          <p:nvPr/>
        </p:nvCxnSpPr>
        <p:spPr>
          <a:xfrm>
            <a:off x="748858" y="5210049"/>
            <a:ext cx="2170188" cy="0"/>
          </a:xfrm>
          <a:prstGeom prst="line">
            <a:avLst/>
          </a:prstGeom>
          <a:ln w="38100">
            <a:solidFill>
              <a:srgbClr val="A4DCD2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158EC20-9570-4F2F-8842-74FB3F87695F}"/>
              </a:ext>
            </a:extLst>
          </p:cNvPr>
          <p:cNvCxnSpPr>
            <a:cxnSpLocks/>
          </p:cNvCxnSpPr>
          <p:nvPr/>
        </p:nvCxnSpPr>
        <p:spPr>
          <a:xfrm>
            <a:off x="4591096" y="5207430"/>
            <a:ext cx="2170188" cy="0"/>
          </a:xfrm>
          <a:prstGeom prst="line">
            <a:avLst/>
          </a:prstGeom>
          <a:ln w="38100">
            <a:solidFill>
              <a:srgbClr val="A4DCD2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141A2C9-6074-4A81-BF53-E6CF69E2A50B}"/>
              </a:ext>
            </a:extLst>
          </p:cNvPr>
          <p:cNvCxnSpPr>
            <a:cxnSpLocks/>
          </p:cNvCxnSpPr>
          <p:nvPr/>
        </p:nvCxnSpPr>
        <p:spPr>
          <a:xfrm>
            <a:off x="8732273" y="5222395"/>
            <a:ext cx="2170188" cy="0"/>
          </a:xfrm>
          <a:prstGeom prst="line">
            <a:avLst/>
          </a:prstGeom>
          <a:ln w="38100">
            <a:solidFill>
              <a:srgbClr val="A4DCD2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531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08D8268-FF3B-1F4B-85BB-193671322472}"/>
              </a:ext>
            </a:extLst>
          </p:cNvPr>
          <p:cNvSpPr/>
          <p:nvPr/>
        </p:nvSpPr>
        <p:spPr>
          <a:xfrm flipH="1">
            <a:off x="731319" y="5099086"/>
            <a:ext cx="1002916" cy="1002916"/>
          </a:xfrm>
          <a:prstGeom prst="ellipse">
            <a:avLst/>
          </a:prstGeom>
          <a:solidFill>
            <a:srgbClr val="A1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57C548-BB4A-9B47-9F8D-51BF4F50F1C9}"/>
              </a:ext>
            </a:extLst>
          </p:cNvPr>
          <p:cNvSpPr/>
          <p:nvPr/>
        </p:nvSpPr>
        <p:spPr>
          <a:xfrm flipH="1">
            <a:off x="731319" y="2228214"/>
            <a:ext cx="1002916" cy="1002916"/>
          </a:xfrm>
          <a:prstGeom prst="ellipse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6CABBE-5369-7540-8F9D-4400E24462E9}"/>
              </a:ext>
            </a:extLst>
          </p:cNvPr>
          <p:cNvSpPr/>
          <p:nvPr/>
        </p:nvSpPr>
        <p:spPr>
          <a:xfrm flipH="1">
            <a:off x="731319" y="3766807"/>
            <a:ext cx="1002916" cy="1002916"/>
          </a:xfrm>
          <a:prstGeom prst="ellipse">
            <a:avLst/>
          </a:prstGeom>
          <a:solidFill>
            <a:srgbClr val="008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8F662-F539-5D49-B0DF-1E9AD66AE203}"/>
              </a:ext>
            </a:extLst>
          </p:cNvPr>
          <p:cNvSpPr/>
          <p:nvPr/>
        </p:nvSpPr>
        <p:spPr>
          <a:xfrm>
            <a:off x="1966680" y="1992524"/>
            <a:ext cx="95848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42 CFR 410.40</a:t>
            </a:r>
            <a:endParaRPr lang="en-US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Ambulance Fee Schedule and Medical Transports MLN Booklet</a:t>
            </a:r>
            <a:endParaRPr lang="en-US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Medicare Benefit Policy Manual Chapter 10</a:t>
            </a:r>
            <a:endParaRPr lang="en-US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Medicare Claims Processing Manual Chapter 30, Section 50, Subsection 15</a:t>
            </a:r>
            <a:endParaRPr lang="en-US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1B99C2-6CA3-7946-BF18-AB3AEC9EDAE3}"/>
              </a:ext>
            </a:extLst>
          </p:cNvPr>
          <p:cNvSpPr/>
          <p:nvPr/>
        </p:nvSpPr>
        <p:spPr>
          <a:xfrm>
            <a:off x="1966680" y="3850951"/>
            <a:ext cx="9584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eLearning Module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Video; Mobile Friendly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Electronic Patient Transfer Process (for Nursing)</a:t>
            </a:r>
            <a:endParaRPr lang="en-US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516F23-7675-864B-9EAA-159A56F9F016}"/>
              </a:ext>
            </a:extLst>
          </p:cNvPr>
          <p:cNvSpPr/>
          <p:nvPr/>
        </p:nvSpPr>
        <p:spPr>
          <a:xfrm>
            <a:off x="0" y="173014"/>
            <a:ext cx="12192000" cy="1597913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1">
            <a:extLst>
              <a:ext uri="{FF2B5EF4-FFF2-40B4-BE49-F238E27FC236}">
                <a16:creationId xmlns:a16="http://schemas.microsoft.com/office/drawing/2014/main" id="{106084F6-E068-F046-A103-575F5621E8B2}"/>
              </a:ext>
            </a:extLst>
          </p:cNvPr>
          <p:cNvSpPr txBox="1">
            <a:spLocks/>
          </p:cNvSpPr>
          <p:nvPr/>
        </p:nvSpPr>
        <p:spPr>
          <a:xfrm>
            <a:off x="0" y="454905"/>
            <a:ext cx="12192000" cy="125572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79231A-D425-40EC-99D2-4DAB089888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645" y="5139481"/>
            <a:ext cx="507419" cy="50741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DB22561F-7EAF-4565-957F-D4FC0F3346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619" t="29270" r="22040" b="23441"/>
          <a:stretch/>
        </p:blipFill>
        <p:spPr>
          <a:xfrm>
            <a:off x="813327" y="3956441"/>
            <a:ext cx="838899" cy="693889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48F2A16-7CFD-401D-A5AD-B281A6F908D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071" t="14966" r="23125" b="16639"/>
          <a:stretch/>
        </p:blipFill>
        <p:spPr>
          <a:xfrm>
            <a:off x="868946" y="5221352"/>
            <a:ext cx="602409" cy="73833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1B7E6BF-9A89-408E-97C7-F97CD81EFD4E}"/>
              </a:ext>
            </a:extLst>
          </p:cNvPr>
          <p:cNvSpPr/>
          <p:nvPr/>
        </p:nvSpPr>
        <p:spPr>
          <a:xfrm>
            <a:off x="1966680" y="5099086"/>
            <a:ext cx="958485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Questions and Complaints: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questions regarding ambulance related costs should be provided with the       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FSED Patient Transfer FAQ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 </a:t>
            </a: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making a decision about their transportation.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complaints regarding ambulance bills received by the FSED department managers should be directed to </a:t>
            </a:r>
            <a:r>
              <a:rPr lang="en-US" sz="1600" u="sng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xmcabilling@atriumhealth.org</a:t>
            </a:r>
            <a:r>
              <a:rPr lang="en-US" sz="1600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resolution.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B78CCAB-1CB0-46B9-A903-9D85D41A672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984" t="18497" r="16603" b="17789"/>
          <a:stretch/>
        </p:blipFill>
        <p:spPr>
          <a:xfrm>
            <a:off x="825128" y="2356782"/>
            <a:ext cx="802451" cy="769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94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08D8268-FF3B-1F4B-85BB-193671322472}"/>
              </a:ext>
            </a:extLst>
          </p:cNvPr>
          <p:cNvSpPr/>
          <p:nvPr/>
        </p:nvSpPr>
        <p:spPr>
          <a:xfrm flipH="1">
            <a:off x="845784" y="3933074"/>
            <a:ext cx="773986" cy="773986"/>
          </a:xfrm>
          <a:prstGeom prst="ellipse">
            <a:avLst/>
          </a:prstGeom>
          <a:solidFill>
            <a:srgbClr val="757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B80B36-8A8A-7346-A9A4-A803726D8C65}"/>
              </a:ext>
            </a:extLst>
          </p:cNvPr>
          <p:cNvSpPr/>
          <p:nvPr/>
        </p:nvSpPr>
        <p:spPr>
          <a:xfrm flipH="1">
            <a:off x="845784" y="4863986"/>
            <a:ext cx="773986" cy="773986"/>
          </a:xfrm>
          <a:prstGeom prst="ellipse">
            <a:avLst/>
          </a:prstGeom>
          <a:solidFill>
            <a:srgbClr val="A1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57C548-BB4A-9B47-9F8D-51BF4F50F1C9}"/>
              </a:ext>
            </a:extLst>
          </p:cNvPr>
          <p:cNvSpPr/>
          <p:nvPr/>
        </p:nvSpPr>
        <p:spPr>
          <a:xfrm flipH="1">
            <a:off x="845784" y="2071250"/>
            <a:ext cx="773986" cy="773986"/>
          </a:xfrm>
          <a:prstGeom prst="ellipse">
            <a:avLst/>
          </a:prstGeom>
          <a:solidFill>
            <a:srgbClr val="008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6CABBE-5369-7540-8F9D-4400E24462E9}"/>
              </a:ext>
            </a:extLst>
          </p:cNvPr>
          <p:cNvSpPr/>
          <p:nvPr/>
        </p:nvSpPr>
        <p:spPr>
          <a:xfrm flipH="1">
            <a:off x="845784" y="3002162"/>
            <a:ext cx="773986" cy="773986"/>
          </a:xfrm>
          <a:prstGeom prst="ellipse">
            <a:avLst/>
          </a:prstGeom>
          <a:solidFill>
            <a:srgbClr val="008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8F662-F539-5D49-B0DF-1E9AD66AE203}"/>
              </a:ext>
            </a:extLst>
          </p:cNvPr>
          <p:cNvSpPr/>
          <p:nvPr/>
        </p:nvSpPr>
        <p:spPr>
          <a:xfrm>
            <a:off x="1966680" y="2277491"/>
            <a:ext cx="9584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this important?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C70D5A-71C2-FB45-A197-DE478F4F9E48}"/>
              </a:ext>
            </a:extLst>
          </p:cNvPr>
          <p:cNvSpPr/>
          <p:nvPr/>
        </p:nvSpPr>
        <p:spPr>
          <a:xfrm>
            <a:off x="1966680" y="3193401"/>
            <a:ext cx="9584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‘medically necessary’ for ambulance transfers/transports?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1B99C2-6CA3-7946-BF18-AB3AEC9EDAE3}"/>
              </a:ext>
            </a:extLst>
          </p:cNvPr>
          <p:cNvSpPr/>
          <p:nvPr/>
        </p:nvSpPr>
        <p:spPr>
          <a:xfrm>
            <a:off x="1966680" y="3963350"/>
            <a:ext cx="95848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criterion for medical necessity? </a:t>
            </a: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role in making this determination?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644251-4DAC-2445-A682-4B9926850945}"/>
              </a:ext>
            </a:extLst>
          </p:cNvPr>
          <p:cNvSpPr/>
          <p:nvPr/>
        </p:nvSpPr>
        <p:spPr>
          <a:xfrm>
            <a:off x="1966680" y="4912424"/>
            <a:ext cx="95848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ambulance, then what? </a:t>
            </a: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options…</a:t>
            </a:r>
          </a:p>
        </p:txBody>
      </p:sp>
      <p:pic>
        <p:nvPicPr>
          <p:cNvPr id="13" name="Graphic 12" descr="Question mark">
            <a:extLst>
              <a:ext uri="{FF2B5EF4-FFF2-40B4-BE49-F238E27FC236}">
                <a16:creationId xmlns:a16="http://schemas.microsoft.com/office/drawing/2014/main" id="{5677385C-5C78-5E46-B1E5-0B00DC401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2012" y="2143730"/>
            <a:ext cx="661529" cy="661529"/>
          </a:xfrm>
          <a:prstGeom prst="rect">
            <a:avLst/>
          </a:prstGeom>
        </p:spPr>
      </p:pic>
      <p:pic>
        <p:nvPicPr>
          <p:cNvPr id="14" name="Graphic 13" descr="First aid kit">
            <a:extLst>
              <a:ext uri="{FF2B5EF4-FFF2-40B4-BE49-F238E27FC236}">
                <a16:creationId xmlns:a16="http://schemas.microsoft.com/office/drawing/2014/main" id="{62295F98-79E7-CF40-960F-1ADC34F15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02012" y="3024848"/>
            <a:ext cx="661529" cy="661529"/>
          </a:xfrm>
          <a:prstGeom prst="rect">
            <a:avLst/>
          </a:prstGeom>
        </p:spPr>
      </p:pic>
      <p:pic>
        <p:nvPicPr>
          <p:cNvPr id="15" name="Graphic 14" descr="Car">
            <a:extLst>
              <a:ext uri="{FF2B5EF4-FFF2-40B4-BE49-F238E27FC236}">
                <a16:creationId xmlns:a16="http://schemas.microsoft.com/office/drawing/2014/main" id="{FBDC1DC5-BABE-BB48-9AD6-2FAE526D79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08946" y="4923681"/>
            <a:ext cx="654595" cy="6545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16F23-7675-864B-9EAA-159A56F9F016}"/>
              </a:ext>
            </a:extLst>
          </p:cNvPr>
          <p:cNvSpPr/>
          <p:nvPr/>
        </p:nvSpPr>
        <p:spPr>
          <a:xfrm>
            <a:off x="0" y="173014"/>
            <a:ext cx="12192000" cy="1597913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1">
            <a:extLst>
              <a:ext uri="{FF2B5EF4-FFF2-40B4-BE49-F238E27FC236}">
                <a16:creationId xmlns:a16="http://schemas.microsoft.com/office/drawing/2014/main" id="{106084F6-E068-F046-A103-575F5621E8B2}"/>
              </a:ext>
            </a:extLst>
          </p:cNvPr>
          <p:cNvSpPr txBox="1">
            <a:spLocks/>
          </p:cNvSpPr>
          <p:nvPr/>
        </p:nvSpPr>
        <p:spPr>
          <a:xfrm>
            <a:off x="0" y="454905"/>
            <a:ext cx="12192000" cy="1034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Need To Know?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  <a:endParaRPr 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878DDE-94F2-4569-846C-1FD7268C334C}"/>
              </a:ext>
            </a:extLst>
          </p:cNvPr>
          <p:cNvSpPr/>
          <p:nvPr/>
        </p:nvSpPr>
        <p:spPr>
          <a:xfrm flipH="1">
            <a:off x="849251" y="5790372"/>
            <a:ext cx="773986" cy="773986"/>
          </a:xfrm>
          <a:prstGeom prst="ellipse">
            <a:avLst/>
          </a:prstGeom>
          <a:solidFill>
            <a:srgbClr val="BC5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DFB835-2309-4759-8314-6E2E04D8BCD0}"/>
              </a:ext>
            </a:extLst>
          </p:cNvPr>
          <p:cNvSpPr/>
          <p:nvPr/>
        </p:nvSpPr>
        <p:spPr>
          <a:xfrm>
            <a:off x="1966680" y="5976892"/>
            <a:ext cx="9584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Care Team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5548E93-3070-417B-9777-69FB5045F0D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778" t="18496" r="19778" b="18660"/>
          <a:stretch/>
        </p:blipFill>
        <p:spPr>
          <a:xfrm>
            <a:off x="975442" y="4024313"/>
            <a:ext cx="544554" cy="56616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A94CAF7-80E9-40E2-8E51-1C643D24679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984" t="18497" r="16603" b="17789"/>
          <a:stretch/>
        </p:blipFill>
        <p:spPr>
          <a:xfrm>
            <a:off x="953023" y="5908562"/>
            <a:ext cx="559506" cy="536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00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4E4A0-BEDF-4B1C-A627-FEC5FE90C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2219" y="4507037"/>
            <a:ext cx="6723373" cy="1420902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525"/>
              </a:spcBef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ensure patient’s conditions meet medical necessity criterion to determine if ambulance transport is 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28111" indent="-128111">
              <a:lnSpc>
                <a:spcPct val="100000"/>
              </a:lnSpc>
              <a:spcBef>
                <a:spcPts val="525"/>
              </a:spcBef>
            </a:pPr>
            <a:endParaRPr lang="en-US" sz="1275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111" indent="-128111">
              <a:lnSpc>
                <a:spcPct val="100000"/>
              </a:lnSpc>
              <a:spcBef>
                <a:spcPts val="525"/>
              </a:spcBef>
            </a:pPr>
            <a:endParaRPr lang="en-US" sz="1275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983E42-4D1E-A046-AC54-DEA3B78A35D9}"/>
              </a:ext>
            </a:extLst>
          </p:cNvPr>
          <p:cNvSpPr/>
          <p:nvPr/>
        </p:nvSpPr>
        <p:spPr>
          <a:xfrm>
            <a:off x="224727" y="232474"/>
            <a:ext cx="4156437" cy="6385301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55C636-0AA7-804C-9D03-3D3251E89416}"/>
              </a:ext>
            </a:extLst>
          </p:cNvPr>
          <p:cNvSpPr txBox="1">
            <a:spLocks/>
          </p:cNvSpPr>
          <p:nvPr/>
        </p:nvSpPr>
        <p:spPr>
          <a:xfrm>
            <a:off x="588826" y="1182719"/>
            <a:ext cx="3563697" cy="2419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</a:rPr>
              <a:t>Understanding Medical Necessity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prstClr val="white"/>
              </a:solidFill>
            </a:endParaRP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prstClr val="white"/>
                </a:solidFill>
              </a:rPr>
              <a:t>For patient ambulance transfers/transports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64BB75-84BE-D446-AC4C-27404F9A688C}"/>
              </a:ext>
            </a:extLst>
          </p:cNvPr>
          <p:cNvCxnSpPr>
            <a:cxnSpLocks/>
          </p:cNvCxnSpPr>
          <p:nvPr/>
        </p:nvCxnSpPr>
        <p:spPr>
          <a:xfrm>
            <a:off x="581186" y="973244"/>
            <a:ext cx="3417377" cy="0"/>
          </a:xfrm>
          <a:prstGeom prst="line">
            <a:avLst/>
          </a:prstGeom>
          <a:ln w="38100">
            <a:solidFill>
              <a:srgbClr val="A4D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860A44-6CF6-784E-986D-14FB16FD855D}"/>
              </a:ext>
            </a:extLst>
          </p:cNvPr>
          <p:cNvCxnSpPr>
            <a:cxnSpLocks/>
          </p:cNvCxnSpPr>
          <p:nvPr/>
        </p:nvCxnSpPr>
        <p:spPr>
          <a:xfrm>
            <a:off x="581186" y="4158889"/>
            <a:ext cx="3417377" cy="0"/>
          </a:xfrm>
          <a:prstGeom prst="line">
            <a:avLst/>
          </a:prstGeom>
          <a:ln w="38100">
            <a:solidFill>
              <a:srgbClr val="A4D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9239576-5388-B24E-8752-E5ED846629C0}"/>
              </a:ext>
            </a:extLst>
          </p:cNvPr>
          <p:cNvSpPr/>
          <p:nvPr/>
        </p:nvSpPr>
        <p:spPr>
          <a:xfrm>
            <a:off x="490192" y="4434225"/>
            <a:ext cx="22429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matter?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1B9C3-BD5C-4F2A-910F-A2AD3D3681F9}"/>
              </a:ext>
            </a:extLst>
          </p:cNvPr>
          <p:cNvSpPr txBox="1"/>
          <p:nvPr/>
        </p:nvSpPr>
        <p:spPr>
          <a:xfrm>
            <a:off x="5505709" y="967369"/>
            <a:ext cx="6555661" cy="304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525"/>
              </a:spcBef>
              <a:buNone/>
            </a:pPr>
            <a:r>
              <a:rPr lang="en-US" sz="1800" b="1" dirty="0">
                <a:solidFill>
                  <a:srgbClr val="7570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to the Patient</a:t>
            </a:r>
          </a:p>
          <a:p>
            <a:pPr marL="1141413" lvl="2">
              <a:spcBef>
                <a:spcPts val="525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 patient dissatisfier if/when they get billed for an   ambulance ride that was not necessary-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cheap!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25"/>
              </a:spcBef>
            </a:pPr>
            <a:endParaRPr lang="en-US" sz="5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25"/>
              </a:spcBef>
              <a:buNone/>
            </a:pPr>
            <a:endParaRPr lang="en-US" sz="18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25"/>
              </a:spcBef>
              <a:buNone/>
            </a:pPr>
            <a:r>
              <a:rPr lang="en-US" sz="18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to Atrium</a:t>
            </a:r>
          </a:p>
          <a:p>
            <a:pPr lvl="3" indent="-200038">
              <a:spcBef>
                <a:spcPts val="525"/>
              </a:spcBef>
            </a:pPr>
            <a:endParaRPr lang="en-US" sz="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00038">
              <a:spcBef>
                <a:spcPts val="525"/>
              </a:spcBef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from existing data: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99673" lvl="3" indent="-128111">
              <a:spcBef>
                <a:spcPts val="525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2020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$20,102 in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unclaimed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billings</a:t>
            </a:r>
          </a:p>
          <a:p>
            <a:pPr marL="385273" lvl="1" indent="-128111">
              <a:lnSpc>
                <a:spcPct val="100000"/>
              </a:lnSpc>
              <a:spcBef>
                <a:spcPts val="525"/>
              </a:spcBef>
            </a:pPr>
            <a:endParaRPr lang="en-US" sz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99673" lvl="3" indent="-128111">
              <a:spcBef>
                <a:spcPts val="525"/>
              </a:spcBef>
            </a:pPr>
            <a:endParaRPr lang="en-US" sz="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99673" lvl="3" indent="-128111">
              <a:spcBef>
                <a:spcPts val="525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satisfaction/reputation is compromised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FE6E5D-CCD2-49AD-9FF3-3CE037374A01}"/>
              </a:ext>
            </a:extLst>
          </p:cNvPr>
          <p:cNvCxnSpPr>
            <a:cxnSpLocks/>
          </p:cNvCxnSpPr>
          <p:nvPr/>
        </p:nvCxnSpPr>
        <p:spPr>
          <a:xfrm>
            <a:off x="4536906" y="2264477"/>
            <a:ext cx="7126898" cy="0"/>
          </a:xfrm>
          <a:prstGeom prst="line">
            <a:avLst/>
          </a:prstGeom>
          <a:ln w="38100">
            <a:solidFill>
              <a:srgbClr val="A4DCD2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B8766D9-674D-4061-80D4-516CA986540C}"/>
              </a:ext>
            </a:extLst>
          </p:cNvPr>
          <p:cNvSpPr/>
          <p:nvPr/>
        </p:nvSpPr>
        <p:spPr>
          <a:xfrm flipH="1">
            <a:off x="4623015" y="1242134"/>
            <a:ext cx="822065" cy="822065"/>
          </a:xfrm>
          <a:prstGeom prst="ellipse">
            <a:avLst/>
          </a:prstGeom>
          <a:solidFill>
            <a:srgbClr val="757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7D3AE53-23B4-413B-B669-2D6B58FD82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08" t="12041" r="20347" b="9383"/>
          <a:stretch/>
        </p:blipFill>
        <p:spPr>
          <a:xfrm>
            <a:off x="4741652" y="1242134"/>
            <a:ext cx="608315" cy="82206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EA94C22-A360-4761-9135-14FAC83BB127}"/>
              </a:ext>
            </a:extLst>
          </p:cNvPr>
          <p:cNvSpPr/>
          <p:nvPr/>
        </p:nvSpPr>
        <p:spPr>
          <a:xfrm flipH="1">
            <a:off x="4623015" y="2655372"/>
            <a:ext cx="822065" cy="822065"/>
          </a:xfrm>
          <a:prstGeom prst="ellipse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EDE3BD28-7C13-48D8-98B1-3FFE934A4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43" y="2708099"/>
            <a:ext cx="698110" cy="70672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83828E-9710-48D3-AD47-0D91DD4D5A5B}"/>
              </a:ext>
            </a:extLst>
          </p:cNvPr>
          <p:cNvCxnSpPr>
            <a:cxnSpLocks/>
          </p:cNvCxnSpPr>
          <p:nvPr/>
        </p:nvCxnSpPr>
        <p:spPr>
          <a:xfrm>
            <a:off x="4536906" y="4158889"/>
            <a:ext cx="7126898" cy="0"/>
          </a:xfrm>
          <a:prstGeom prst="line">
            <a:avLst/>
          </a:prstGeom>
          <a:ln w="38100">
            <a:solidFill>
              <a:srgbClr val="A4DCD2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4E029FD4-8C32-4C1A-9E27-5D873D74B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3426347"/>
            <a:ext cx="613658" cy="613658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9576D143-370F-4D5B-88C1-AF54190BE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3797" y="1252341"/>
            <a:ext cx="727165" cy="7271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5C3840-0A1C-47A2-8766-EEC934FE68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0479" y="2590870"/>
            <a:ext cx="804699" cy="804699"/>
          </a:xfrm>
          <a:prstGeom prst="rect">
            <a:avLst/>
          </a:prstGeom>
        </p:spPr>
      </p:pic>
      <p:pic>
        <p:nvPicPr>
          <p:cNvPr id="6" name="Graphic 5" descr="Comment Important with solid fill">
            <a:extLst>
              <a:ext uri="{FF2B5EF4-FFF2-40B4-BE49-F238E27FC236}">
                <a16:creationId xmlns:a16="http://schemas.microsoft.com/office/drawing/2014/main" id="{D529E81C-20FA-4AA7-8462-4800E95564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0254" y="5672229"/>
            <a:ext cx="779520" cy="77952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76B0CD-434F-4349-ACD0-A8C642001B82}"/>
              </a:ext>
            </a:extLst>
          </p:cNvPr>
          <p:cNvSpPr txBox="1">
            <a:spLocks/>
          </p:cNvSpPr>
          <p:nvPr/>
        </p:nvSpPr>
        <p:spPr>
          <a:xfrm>
            <a:off x="5378153" y="5558826"/>
            <a:ext cx="6683217" cy="936154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25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BC59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Important: </a:t>
            </a:r>
          </a:p>
          <a:p>
            <a:pPr marL="0" indent="0">
              <a:lnSpc>
                <a:spcPct val="100000"/>
              </a:lnSpc>
              <a:spcBef>
                <a:spcPts val="525"/>
              </a:spcBef>
              <a:buFont typeface="Arial" panose="020B0604020202020204" pitchFamily="34" charset="0"/>
              <a:buNone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medical necessity criterion included in the following policy </a:t>
            </a:r>
          </a:p>
          <a:p>
            <a:pPr marL="0" indent="0">
              <a:lnSpc>
                <a:spcPct val="100000"/>
              </a:lnSpc>
              <a:spcBef>
                <a:spcPts val="525"/>
              </a:spcBef>
              <a:buFont typeface="Arial" panose="020B0604020202020204" pitchFamily="34" charset="0"/>
              <a:buNone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are established by the Centers for Medicare/Medicaid (CMS).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69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4E4A0-BEDF-4B1C-A627-FEC5FE90C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37623" y="1481558"/>
            <a:ext cx="6723373" cy="637354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525"/>
              </a:spcBef>
              <a:buNone/>
            </a:pPr>
            <a:r>
              <a:rPr lang="en-US" sz="20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Medically Necessary Ambulance Transport/Transfer:</a:t>
            </a:r>
          </a:p>
          <a:p>
            <a:pPr marL="0" indent="0">
              <a:lnSpc>
                <a:spcPct val="100000"/>
              </a:lnSpc>
              <a:spcBef>
                <a:spcPts val="525"/>
              </a:spcBef>
              <a:buNone/>
            </a:pPr>
            <a:endParaRPr lang="en-US" sz="1275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983E42-4D1E-A046-AC54-DEA3B78A35D9}"/>
              </a:ext>
            </a:extLst>
          </p:cNvPr>
          <p:cNvSpPr/>
          <p:nvPr/>
        </p:nvSpPr>
        <p:spPr>
          <a:xfrm>
            <a:off x="291990" y="232474"/>
            <a:ext cx="4156437" cy="6385301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55C636-0AA7-804C-9D03-3D3251E89416}"/>
              </a:ext>
            </a:extLst>
          </p:cNvPr>
          <p:cNvSpPr txBox="1">
            <a:spLocks/>
          </p:cNvSpPr>
          <p:nvPr/>
        </p:nvSpPr>
        <p:spPr>
          <a:xfrm>
            <a:off x="687461" y="1800235"/>
            <a:ext cx="3563697" cy="23083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</a:rPr>
              <a:t>Types of Ambulance Transports and Transfers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64BB75-84BE-D446-AC4C-27404F9A688C}"/>
              </a:ext>
            </a:extLst>
          </p:cNvPr>
          <p:cNvCxnSpPr>
            <a:cxnSpLocks/>
          </p:cNvCxnSpPr>
          <p:nvPr/>
        </p:nvCxnSpPr>
        <p:spPr>
          <a:xfrm>
            <a:off x="581186" y="1687748"/>
            <a:ext cx="3417377" cy="0"/>
          </a:xfrm>
          <a:prstGeom prst="line">
            <a:avLst/>
          </a:prstGeom>
          <a:ln w="38100">
            <a:solidFill>
              <a:srgbClr val="A4D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860A44-6CF6-784E-986D-14FB16FD855D}"/>
              </a:ext>
            </a:extLst>
          </p:cNvPr>
          <p:cNvCxnSpPr>
            <a:cxnSpLocks/>
          </p:cNvCxnSpPr>
          <p:nvPr/>
        </p:nvCxnSpPr>
        <p:spPr>
          <a:xfrm>
            <a:off x="581186" y="3720722"/>
            <a:ext cx="3417377" cy="0"/>
          </a:xfrm>
          <a:prstGeom prst="line">
            <a:avLst/>
          </a:prstGeom>
          <a:ln w="38100">
            <a:solidFill>
              <a:srgbClr val="A4D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9239576-5388-B24E-8752-E5ED846629C0}"/>
              </a:ext>
            </a:extLst>
          </p:cNvPr>
          <p:cNvSpPr/>
          <p:nvPr/>
        </p:nvSpPr>
        <p:spPr>
          <a:xfrm>
            <a:off x="687461" y="3868332"/>
            <a:ext cx="1876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Terms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3278C7-43C4-4667-BFB3-9FFFE6893BBE}"/>
              </a:ext>
            </a:extLst>
          </p:cNvPr>
          <p:cNvSpPr txBox="1"/>
          <p:nvPr/>
        </p:nvSpPr>
        <p:spPr>
          <a:xfrm>
            <a:off x="5724302" y="2329539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ambulance service is medically necessary when the patient’s condition is such that the use of any other method of transportation is contraindicated.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07B7B3-A52B-4C9C-8E0A-D4608FC9FDBF}"/>
              </a:ext>
            </a:extLst>
          </p:cNvPr>
          <p:cNvSpPr txBox="1"/>
          <p:nvPr/>
        </p:nvSpPr>
        <p:spPr>
          <a:xfrm>
            <a:off x="5765949" y="4010188"/>
            <a:ext cx="6094602" cy="1818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525"/>
              </a:spcBef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the physician/APP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525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evaluate patient’s condition and determine that ambulance transport is reasonable and necessary and that transporting the patient by a means other than ambulance method of transportation is not appropriate and will endanger a patient.</a:t>
            </a:r>
            <a:endParaRPr lang="en-US" sz="1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794165-3CF5-4FF5-8DCA-C7B6BFDA7044}"/>
              </a:ext>
            </a:extLst>
          </p:cNvPr>
          <p:cNvCxnSpPr>
            <a:cxnSpLocks/>
          </p:cNvCxnSpPr>
          <p:nvPr/>
        </p:nvCxnSpPr>
        <p:spPr>
          <a:xfrm>
            <a:off x="4692006" y="3717175"/>
            <a:ext cx="7126898" cy="0"/>
          </a:xfrm>
          <a:prstGeom prst="line">
            <a:avLst/>
          </a:prstGeom>
          <a:ln w="38100">
            <a:solidFill>
              <a:srgbClr val="A4DCD2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3C6E7E1-9B1D-444C-8D05-47932004D817}"/>
              </a:ext>
            </a:extLst>
          </p:cNvPr>
          <p:cNvSpPr/>
          <p:nvPr/>
        </p:nvSpPr>
        <p:spPr>
          <a:xfrm flipH="1">
            <a:off x="4843898" y="4198639"/>
            <a:ext cx="773986" cy="773986"/>
          </a:xfrm>
          <a:prstGeom prst="ellipse">
            <a:avLst/>
          </a:prstGeom>
          <a:solidFill>
            <a:srgbClr val="757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D47446-5E36-466A-BB5F-1D26DE639E85}"/>
              </a:ext>
            </a:extLst>
          </p:cNvPr>
          <p:cNvSpPr/>
          <p:nvPr/>
        </p:nvSpPr>
        <p:spPr>
          <a:xfrm flipH="1">
            <a:off x="4805718" y="2392943"/>
            <a:ext cx="773986" cy="773986"/>
          </a:xfrm>
          <a:prstGeom prst="ellipse">
            <a:avLst/>
          </a:prstGeom>
          <a:solidFill>
            <a:srgbClr val="3F7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Information">
            <a:extLst>
              <a:ext uri="{FF2B5EF4-FFF2-40B4-BE49-F238E27FC236}">
                <a16:creationId xmlns:a16="http://schemas.microsoft.com/office/drawing/2014/main" id="{CCFE7312-96D6-4772-B299-3FD941CAD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70335" y="2445230"/>
            <a:ext cx="661529" cy="661529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FD5CA2F6-4D82-43F8-B9AC-041E9A1CB4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54" t="15337" r="15337" b="14573"/>
          <a:stretch/>
        </p:blipFill>
        <p:spPr>
          <a:xfrm>
            <a:off x="4911982" y="4254835"/>
            <a:ext cx="639106" cy="640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83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983E42-4D1E-A046-AC54-DEA3B78A35D9}"/>
              </a:ext>
            </a:extLst>
          </p:cNvPr>
          <p:cNvSpPr/>
          <p:nvPr/>
        </p:nvSpPr>
        <p:spPr>
          <a:xfrm>
            <a:off x="291990" y="232474"/>
            <a:ext cx="4156437" cy="6385301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55C636-0AA7-804C-9D03-3D3251E89416}"/>
              </a:ext>
            </a:extLst>
          </p:cNvPr>
          <p:cNvSpPr txBox="1">
            <a:spLocks/>
          </p:cNvSpPr>
          <p:nvPr/>
        </p:nvSpPr>
        <p:spPr>
          <a:xfrm>
            <a:off x="687461" y="1800235"/>
            <a:ext cx="3563697" cy="23083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</a:rPr>
              <a:t>Types of Ambulance Transports and Transfers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64BB75-84BE-D446-AC4C-27404F9A688C}"/>
              </a:ext>
            </a:extLst>
          </p:cNvPr>
          <p:cNvCxnSpPr>
            <a:cxnSpLocks/>
          </p:cNvCxnSpPr>
          <p:nvPr/>
        </p:nvCxnSpPr>
        <p:spPr>
          <a:xfrm>
            <a:off x="581186" y="1687748"/>
            <a:ext cx="3417377" cy="0"/>
          </a:xfrm>
          <a:prstGeom prst="line">
            <a:avLst/>
          </a:prstGeom>
          <a:ln w="38100">
            <a:solidFill>
              <a:srgbClr val="A4D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860A44-6CF6-784E-986D-14FB16FD855D}"/>
              </a:ext>
            </a:extLst>
          </p:cNvPr>
          <p:cNvCxnSpPr>
            <a:cxnSpLocks/>
          </p:cNvCxnSpPr>
          <p:nvPr/>
        </p:nvCxnSpPr>
        <p:spPr>
          <a:xfrm>
            <a:off x="581186" y="3720722"/>
            <a:ext cx="3417377" cy="0"/>
          </a:xfrm>
          <a:prstGeom prst="line">
            <a:avLst/>
          </a:prstGeom>
          <a:ln w="38100">
            <a:solidFill>
              <a:srgbClr val="A4D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9239576-5388-B24E-8752-E5ED846629C0}"/>
              </a:ext>
            </a:extLst>
          </p:cNvPr>
          <p:cNvSpPr/>
          <p:nvPr/>
        </p:nvSpPr>
        <p:spPr>
          <a:xfrm>
            <a:off x="687461" y="3868332"/>
            <a:ext cx="1876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Terms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1812E-7FE5-472A-A3D4-6D6C65599ADA}"/>
              </a:ext>
            </a:extLst>
          </p:cNvPr>
          <p:cNvSpPr txBox="1"/>
          <p:nvPr/>
        </p:nvSpPr>
        <p:spPr>
          <a:xfrm>
            <a:off x="4805718" y="1511370"/>
            <a:ext cx="7162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81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Non-Medically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1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Necessary Ambulance Transport/Transfer: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18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FAF482-55E5-4C94-A653-ECE5CD85152E}"/>
              </a:ext>
            </a:extLst>
          </p:cNvPr>
          <p:cNvSpPr txBox="1"/>
          <p:nvPr/>
        </p:nvSpPr>
        <p:spPr>
          <a:xfrm>
            <a:off x="5715180" y="2191039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25"/>
              </a:spcBef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Ambulance services are not medically necessary when the patient’s medical condition does not warrant the use of an ambulance and that ambulance transport is not reasonable and necessary.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A8B48A-6197-4F3B-9968-E3FA7CD5CEA7}"/>
              </a:ext>
            </a:extLst>
          </p:cNvPr>
          <p:cNvSpPr txBox="1"/>
          <p:nvPr/>
        </p:nvSpPr>
        <p:spPr>
          <a:xfrm>
            <a:off x="5765949" y="4010188"/>
            <a:ext cx="5993064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 of the physician/APP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must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evaluate the patient and determine that transportation other than by ambulance is appropriate and will not endanger the patient.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DEDAE1-03C3-479C-BE92-4C941DBBB7DC}"/>
              </a:ext>
            </a:extLst>
          </p:cNvPr>
          <p:cNvCxnSpPr>
            <a:cxnSpLocks/>
          </p:cNvCxnSpPr>
          <p:nvPr/>
        </p:nvCxnSpPr>
        <p:spPr>
          <a:xfrm>
            <a:off x="4692006" y="3717175"/>
            <a:ext cx="7126898" cy="0"/>
          </a:xfrm>
          <a:prstGeom prst="line">
            <a:avLst/>
          </a:prstGeom>
          <a:ln w="38100">
            <a:solidFill>
              <a:srgbClr val="A4DCD2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554DAB0-EF99-476B-AE55-4D58E61DDEA8}"/>
              </a:ext>
            </a:extLst>
          </p:cNvPr>
          <p:cNvSpPr/>
          <p:nvPr/>
        </p:nvSpPr>
        <p:spPr>
          <a:xfrm flipH="1">
            <a:off x="4843898" y="4198639"/>
            <a:ext cx="773986" cy="773986"/>
          </a:xfrm>
          <a:prstGeom prst="ellipse">
            <a:avLst/>
          </a:prstGeom>
          <a:solidFill>
            <a:srgbClr val="757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DC4F6DC-02F4-4742-A129-0D35EE111A70}"/>
              </a:ext>
            </a:extLst>
          </p:cNvPr>
          <p:cNvSpPr/>
          <p:nvPr/>
        </p:nvSpPr>
        <p:spPr>
          <a:xfrm flipH="1">
            <a:off x="4805718" y="2392943"/>
            <a:ext cx="773986" cy="773986"/>
          </a:xfrm>
          <a:prstGeom prst="ellipse">
            <a:avLst/>
          </a:prstGeom>
          <a:solidFill>
            <a:srgbClr val="3F7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 descr="Information">
            <a:extLst>
              <a:ext uri="{FF2B5EF4-FFF2-40B4-BE49-F238E27FC236}">
                <a16:creationId xmlns:a16="http://schemas.microsoft.com/office/drawing/2014/main" id="{5DAA040F-DC3B-4808-92ED-AFD14FADE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70335" y="2445230"/>
            <a:ext cx="661529" cy="66152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F51A6EA4-243C-461B-93A5-7AB8216852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54" t="15337" r="15337" b="14573"/>
          <a:stretch/>
        </p:blipFill>
        <p:spPr>
          <a:xfrm>
            <a:off x="4911982" y="4254835"/>
            <a:ext cx="639106" cy="640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685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1B99C2-6CA3-7946-BF18-AB3AEC9EDAE3}"/>
              </a:ext>
            </a:extLst>
          </p:cNvPr>
          <p:cNvSpPr/>
          <p:nvPr/>
        </p:nvSpPr>
        <p:spPr>
          <a:xfrm>
            <a:off x="7672255" y="1907058"/>
            <a:ext cx="4317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818A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2400" b="1" dirty="0">
                <a:solidFill>
                  <a:srgbClr val="00818A"/>
                </a:solidFill>
                <a:latin typeface="Arial" panose="020B0604020202020204" pitchFamily="34" charset="0"/>
              </a:rPr>
              <a:t> Job Aid</a:t>
            </a:r>
            <a:endParaRPr lang="en-US" sz="2400" b="1" i="0" dirty="0">
              <a:solidFill>
                <a:srgbClr val="00818A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516F23-7675-864B-9EAA-159A56F9F016}"/>
              </a:ext>
            </a:extLst>
          </p:cNvPr>
          <p:cNvSpPr/>
          <p:nvPr/>
        </p:nvSpPr>
        <p:spPr>
          <a:xfrm>
            <a:off x="0" y="173014"/>
            <a:ext cx="12192000" cy="1597913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1">
            <a:extLst>
              <a:ext uri="{FF2B5EF4-FFF2-40B4-BE49-F238E27FC236}">
                <a16:creationId xmlns:a16="http://schemas.microsoft.com/office/drawing/2014/main" id="{106084F6-E068-F046-A103-575F5621E8B2}"/>
              </a:ext>
            </a:extLst>
          </p:cNvPr>
          <p:cNvSpPr txBox="1">
            <a:spLocks/>
          </p:cNvSpPr>
          <p:nvPr/>
        </p:nvSpPr>
        <p:spPr>
          <a:xfrm>
            <a:off x="0" y="454905"/>
            <a:ext cx="12192000" cy="9787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the Transfer &amp; Transport Request Form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Physicians &amp; APPs (via Canopy)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8D28BF-CF98-4560-AD63-F918753920FD}"/>
              </a:ext>
            </a:extLst>
          </p:cNvPr>
          <p:cNvCxnSpPr>
            <a:cxnSpLocks/>
          </p:cNvCxnSpPr>
          <p:nvPr/>
        </p:nvCxnSpPr>
        <p:spPr>
          <a:xfrm flipV="1">
            <a:off x="6096000" y="2145323"/>
            <a:ext cx="0" cy="4149969"/>
          </a:xfrm>
          <a:prstGeom prst="line">
            <a:avLst/>
          </a:prstGeom>
          <a:ln w="38100">
            <a:solidFill>
              <a:srgbClr val="A4DCD2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004401D-A541-470A-AA7C-BF9F50C17F01}"/>
              </a:ext>
            </a:extLst>
          </p:cNvPr>
          <p:cNvSpPr txBox="1"/>
          <p:nvPr/>
        </p:nvSpPr>
        <p:spPr>
          <a:xfrm>
            <a:off x="6439036" y="2572750"/>
            <a:ext cx="5612284" cy="3188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52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initiate a non-emergent patient transfer/transport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to consult with another Physician using Physician Connection Line (PCL), complete the Transfer &amp; Transport Request form in Canopy.  </a:t>
            </a:r>
          </a:p>
          <a:p>
            <a:pPr marL="285750" indent="-285750">
              <a:spcBef>
                <a:spcPts val="52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completing the form, PCL will contact you.  </a:t>
            </a:r>
          </a:p>
          <a:p>
            <a:pPr marL="285750" indent="-285750">
              <a:spcBef>
                <a:spcPts val="52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an EMTALA is required, complete the EMTALA Form (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instructions included in the PDF below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spcBef>
                <a:spcPts val="52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Emergent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ransfer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Options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525"/>
              </a:spcBef>
              <a:buFont typeface="+mj-lt"/>
              <a:buAutoNum type="arabicPeriod"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Consultation through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e-form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 below for PCL.</a:t>
            </a:r>
          </a:p>
          <a:p>
            <a:pPr marL="800100" lvl="1" indent="-342900">
              <a:spcBef>
                <a:spcPts val="525"/>
              </a:spcBef>
              <a:buFont typeface="+mj-lt"/>
              <a:buAutoNum type="arabicPeriod"/>
              <a:defRPr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PCL directly at 704-512-7878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spcBef>
                <a:spcPts val="525"/>
              </a:spcBef>
              <a:buFont typeface="+mj-lt"/>
              <a:buAutoNum type="arabicPeriod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525"/>
              </a:spcBef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6AFC809-C154-48BE-AFD2-D3E0DE08B5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365611" y="5252593"/>
            <a:ext cx="3757482" cy="1016417"/>
          </a:xfrm>
          <a:prstGeom prst="rect">
            <a:avLst/>
          </a:prstGeom>
        </p:spPr>
      </p:pic>
      <p:pic>
        <p:nvPicPr>
          <p:cNvPr id="35" name="Picture 34" descr="A picture containing text, sign, vector graphics&#10;&#10;Description automatically generated">
            <a:hlinkClick r:id="rId4" tooltip="Select to Open PDF"/>
            <a:extLst>
              <a:ext uri="{FF2B5EF4-FFF2-40B4-BE49-F238E27FC236}">
                <a16:creationId xmlns:a16="http://schemas.microsoft.com/office/drawing/2014/main" id="{B94DB17E-025D-472C-9A37-73CDBEAC66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83" t="9079" r="21073" b="12752"/>
          <a:stretch/>
        </p:blipFill>
        <p:spPr>
          <a:xfrm>
            <a:off x="8603003" y="5234745"/>
            <a:ext cx="1339987" cy="126099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82105CC-15A8-4841-B5CE-1E6ED5D51C87}"/>
              </a:ext>
            </a:extLst>
          </p:cNvPr>
          <p:cNvSpPr/>
          <p:nvPr/>
        </p:nvSpPr>
        <p:spPr>
          <a:xfrm>
            <a:off x="202356" y="1907059"/>
            <a:ext cx="5893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818A"/>
                </a:solidFill>
                <a:effectLst/>
                <a:latin typeface="Arial" panose="020B0604020202020204" pitchFamily="34" charset="0"/>
              </a:rPr>
              <a:t>Why is this required?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1D4AB3-1476-4DCD-BA44-2BB026AC076C}"/>
              </a:ext>
            </a:extLst>
          </p:cNvPr>
          <p:cNvSpPr txBox="1"/>
          <p:nvPr/>
        </p:nvSpPr>
        <p:spPr>
          <a:xfrm>
            <a:off x="343036" y="2588071"/>
            <a:ext cx="5612284" cy="3580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52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new Physician Connect Line (PCL) patient transfer/transport/consult process eliminates calling PCL to initiate the transfer/transport.</a:t>
            </a:r>
          </a:p>
          <a:p>
            <a:pPr marL="285750" indent="-285750">
              <a:spcBef>
                <a:spcPts val="52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no longer are required to call PCL to initiate a patient transfer, transport, or consult. </a:t>
            </a:r>
          </a:p>
          <a:p>
            <a:pPr marL="285750" indent="-285750">
              <a:spcBef>
                <a:spcPts val="52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Initiate the process by completing a Transfer &amp; Transport Request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and, if required,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EMTALA form in Canopy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</a:p>
          <a:p>
            <a:pPr marL="285750" indent="-285750">
              <a:spcBef>
                <a:spcPts val="52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Transfer &amp; Transport Request is forwarded to PCL who will conference call you (the requesting Physician) with the receiving Physician/APP to determine how to proceed.</a:t>
            </a:r>
          </a:p>
          <a:p>
            <a:pPr marL="285750" indent="-285750">
              <a:spcBef>
                <a:spcPts val="525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818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Launch the FAQ</a:t>
            </a:r>
            <a:r>
              <a:rPr lang="en-US" sz="1600" dirty="0">
                <a:solidFill>
                  <a:srgbClr val="00818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more information!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19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34602C6-E481-0C41-950C-F6FFCA0AC4EA}"/>
              </a:ext>
            </a:extLst>
          </p:cNvPr>
          <p:cNvSpPr/>
          <p:nvPr/>
        </p:nvSpPr>
        <p:spPr>
          <a:xfrm>
            <a:off x="601826" y="2204815"/>
            <a:ext cx="2637564" cy="3238856"/>
          </a:xfrm>
          <a:prstGeom prst="round2Same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79E314-568C-B640-8EC3-BB46297AED2D}"/>
              </a:ext>
            </a:extLst>
          </p:cNvPr>
          <p:cNvSpPr/>
          <p:nvPr/>
        </p:nvSpPr>
        <p:spPr>
          <a:xfrm>
            <a:off x="1" y="0"/>
            <a:ext cx="12192000" cy="891251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E3A0CEC1-3619-2D4C-B6C7-03584608EB36}"/>
              </a:ext>
            </a:extLst>
          </p:cNvPr>
          <p:cNvSpPr/>
          <p:nvPr/>
        </p:nvSpPr>
        <p:spPr>
          <a:xfrm flipH="1" flipV="1">
            <a:off x="-451372" y="244544"/>
            <a:ext cx="5475382" cy="891251"/>
          </a:xfrm>
          <a:prstGeom prst="round2DiagRect">
            <a:avLst>
              <a:gd name="adj1" fmla="val 50000"/>
              <a:gd name="adj2" fmla="val 10160"/>
            </a:avLst>
          </a:prstGeom>
          <a:solidFill>
            <a:schemeClr val="bg1">
              <a:lumMod val="85000"/>
            </a:schemeClr>
          </a:solidFill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78E96F30-9653-C94C-9BD2-BAAB6D8F34F5}"/>
              </a:ext>
            </a:extLst>
          </p:cNvPr>
          <p:cNvSpPr txBox="1">
            <a:spLocks/>
          </p:cNvSpPr>
          <p:nvPr/>
        </p:nvSpPr>
        <p:spPr>
          <a:xfrm>
            <a:off x="-161042" y="256204"/>
            <a:ext cx="4894722" cy="8679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Criterion for </a:t>
            </a:r>
          </a:p>
          <a:p>
            <a:pPr algn="ctr"/>
            <a:r>
              <a:rPr lang="en-US" sz="28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Necessity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A883648E-F3E4-504A-8176-ABAA8B5CC713}"/>
              </a:ext>
            </a:extLst>
          </p:cNvPr>
          <p:cNvSpPr txBox="1">
            <a:spLocks/>
          </p:cNvSpPr>
          <p:nvPr/>
        </p:nvSpPr>
        <p:spPr>
          <a:xfrm>
            <a:off x="4733680" y="179272"/>
            <a:ext cx="6716616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 the medical necessity of the transport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send in an ambulance!</a:t>
            </a: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76F730B0-0191-490A-87DA-2DA37C1A309C}"/>
              </a:ext>
            </a:extLst>
          </p:cNvPr>
          <p:cNvSpPr/>
          <p:nvPr/>
        </p:nvSpPr>
        <p:spPr>
          <a:xfrm>
            <a:off x="3422019" y="2204815"/>
            <a:ext cx="2637564" cy="3238856"/>
          </a:xfrm>
          <a:prstGeom prst="round2SameRect">
            <a:avLst/>
          </a:prstGeom>
          <a:solidFill>
            <a:srgbClr val="008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5A4FD4CB-0047-4F93-A505-FB7FDF619DF7}"/>
              </a:ext>
            </a:extLst>
          </p:cNvPr>
          <p:cNvSpPr/>
          <p:nvPr/>
        </p:nvSpPr>
        <p:spPr>
          <a:xfrm>
            <a:off x="6242212" y="2204815"/>
            <a:ext cx="2637564" cy="3238856"/>
          </a:xfrm>
          <a:prstGeom prst="round2SameRect">
            <a:avLst/>
          </a:prstGeom>
          <a:solidFill>
            <a:srgbClr val="757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51EB8886-01F8-4A31-9734-648B888B0407}"/>
              </a:ext>
            </a:extLst>
          </p:cNvPr>
          <p:cNvSpPr/>
          <p:nvPr/>
        </p:nvSpPr>
        <p:spPr>
          <a:xfrm>
            <a:off x="9062405" y="2204815"/>
            <a:ext cx="2637564" cy="3238856"/>
          </a:xfrm>
          <a:prstGeom prst="round2SameRect">
            <a:avLst/>
          </a:prstGeom>
          <a:solidFill>
            <a:srgbClr val="BC5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171A73-653C-447A-BCB5-9FE4A2FE090F}"/>
              </a:ext>
            </a:extLst>
          </p:cNvPr>
          <p:cNvSpPr txBox="1"/>
          <p:nvPr/>
        </p:nvSpPr>
        <p:spPr>
          <a:xfrm>
            <a:off x="7549588" y="1203777"/>
            <a:ext cx="4217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these accurately reflect the patient’s condition?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A48929-B73B-4E7B-820D-2B965663A54F}"/>
              </a:ext>
            </a:extLst>
          </p:cNvPr>
          <p:cNvSpPr/>
          <p:nvPr/>
        </p:nvSpPr>
        <p:spPr>
          <a:xfrm>
            <a:off x="5024009" y="1070523"/>
            <a:ext cx="6743186" cy="1025539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D1AD73-CD96-4CD2-B0C9-8F4C474A7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74" y="1614155"/>
            <a:ext cx="2708305" cy="2708305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CB2A3C22-963D-4D3A-A29B-33638A54ED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726"/>
          <a:stretch/>
        </p:blipFill>
        <p:spPr>
          <a:xfrm>
            <a:off x="8890302" y="1512508"/>
            <a:ext cx="2981770" cy="1916492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0D021B-F752-4287-812C-D0CB1313D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197" y="2162510"/>
            <a:ext cx="1611594" cy="1611594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858A0D4-CCCB-4350-992A-AD9CF4660036}"/>
              </a:ext>
            </a:extLst>
          </p:cNvPr>
          <p:cNvSpPr/>
          <p:nvPr/>
        </p:nvSpPr>
        <p:spPr>
          <a:xfrm>
            <a:off x="5219272" y="1194090"/>
            <a:ext cx="954813" cy="799097"/>
          </a:xfrm>
          <a:prstGeom prst="roundRect">
            <a:avLst/>
          </a:prstGeom>
          <a:solidFill>
            <a:srgbClr val="F3C300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Logo, icon&#10;&#10;Description automatically generated">
            <a:extLst>
              <a:ext uri="{FF2B5EF4-FFF2-40B4-BE49-F238E27FC236}">
                <a16:creationId xmlns:a16="http://schemas.microsoft.com/office/drawing/2014/main" id="{AA503263-B896-4A24-87AD-67C42D06D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908" y="1067131"/>
            <a:ext cx="1025539" cy="1025539"/>
          </a:xfrm>
          <a:prstGeom prst="rect">
            <a:avLst/>
          </a:prstGeom>
          <a:ln>
            <a:noFill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8B253CF-5854-430E-BDF4-9B81DA65DCE2}"/>
              </a:ext>
            </a:extLst>
          </p:cNvPr>
          <p:cNvSpPr txBox="1"/>
          <p:nvPr/>
        </p:nvSpPr>
        <p:spPr>
          <a:xfrm>
            <a:off x="6152837" y="1379845"/>
            <a:ext cx="1605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CONFIRM: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/>
          </a:p>
        </p:txBody>
      </p:sp>
      <p:sp>
        <p:nvSpPr>
          <p:cNvPr id="45" name="Title 11">
            <a:extLst>
              <a:ext uri="{FF2B5EF4-FFF2-40B4-BE49-F238E27FC236}">
                <a16:creationId xmlns:a16="http://schemas.microsoft.com/office/drawing/2014/main" id="{CB3E5B2B-7B55-43CD-A247-BC0AE739FD06}"/>
              </a:ext>
            </a:extLst>
          </p:cNvPr>
          <p:cNvSpPr txBox="1">
            <a:spLocks/>
          </p:cNvSpPr>
          <p:nvPr/>
        </p:nvSpPr>
        <p:spPr>
          <a:xfrm>
            <a:off x="652506" y="3687261"/>
            <a:ext cx="2536203" cy="10895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 confined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time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transport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E82F4DE7-8754-4BD5-86B0-8967120F9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625" y="1904848"/>
            <a:ext cx="2115586" cy="2115586"/>
          </a:xfrm>
          <a:prstGeom prst="rect">
            <a:avLst/>
          </a:prstGeom>
        </p:spPr>
      </p:pic>
      <p:sp>
        <p:nvSpPr>
          <p:cNvPr id="49" name="Title 11">
            <a:extLst>
              <a:ext uri="{FF2B5EF4-FFF2-40B4-BE49-F238E27FC236}">
                <a16:creationId xmlns:a16="http://schemas.microsoft.com/office/drawing/2014/main" id="{9CA73284-1F1D-4882-B1B8-AD8EBF004A70}"/>
              </a:ext>
            </a:extLst>
          </p:cNvPr>
          <p:cNvSpPr txBox="1">
            <a:spLocks/>
          </p:cNvSpPr>
          <p:nvPr/>
        </p:nvSpPr>
        <p:spPr>
          <a:xfrm>
            <a:off x="3462724" y="3638326"/>
            <a:ext cx="2536203" cy="142192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Life Support (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monitoring required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itle 11">
            <a:extLst>
              <a:ext uri="{FF2B5EF4-FFF2-40B4-BE49-F238E27FC236}">
                <a16:creationId xmlns:a16="http://schemas.microsoft.com/office/drawing/2014/main" id="{DE80BE3D-DABE-4FE4-9DC4-9514843EE2C6}"/>
              </a:ext>
            </a:extLst>
          </p:cNvPr>
          <p:cNvSpPr txBox="1">
            <a:spLocks/>
          </p:cNvSpPr>
          <p:nvPr/>
        </p:nvSpPr>
        <p:spPr>
          <a:xfrm>
            <a:off x="6292892" y="3641869"/>
            <a:ext cx="2536203" cy="7571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itle 11">
            <a:extLst>
              <a:ext uri="{FF2B5EF4-FFF2-40B4-BE49-F238E27FC236}">
                <a16:creationId xmlns:a16="http://schemas.microsoft.com/office/drawing/2014/main" id="{C8EA6A3F-F320-4E56-BF38-091E7E89FEC6}"/>
              </a:ext>
            </a:extLst>
          </p:cNvPr>
          <p:cNvSpPr txBox="1">
            <a:spLocks/>
          </p:cNvSpPr>
          <p:nvPr/>
        </p:nvSpPr>
        <p:spPr>
          <a:xfrm>
            <a:off x="9113085" y="3690804"/>
            <a:ext cx="2536203" cy="175432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condition that contraindicates transport by other means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3B3D45-84DA-4EF6-BA1E-9F590579870B}"/>
              </a:ext>
            </a:extLst>
          </p:cNvPr>
          <p:cNvGrpSpPr/>
          <p:nvPr/>
        </p:nvGrpSpPr>
        <p:grpSpPr>
          <a:xfrm>
            <a:off x="5025604" y="5648820"/>
            <a:ext cx="6911930" cy="1025539"/>
            <a:chOff x="2369899" y="5654266"/>
            <a:chExt cx="6911930" cy="102553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888B0CC-DDB5-4EBF-A701-A4D49C28BF1E}"/>
                </a:ext>
              </a:extLst>
            </p:cNvPr>
            <p:cNvSpPr txBox="1"/>
            <p:nvPr/>
          </p:nvSpPr>
          <p:spPr>
            <a:xfrm>
              <a:off x="3889533" y="5676055"/>
              <a:ext cx="539229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</a:rPr>
                <a:t>Did they meet </a:t>
              </a:r>
              <a:r>
                <a:rPr lang="en-US" sz="2400" b="1" i="1" dirty="0">
                  <a:solidFill>
                    <a:schemeClr val="bg2">
                      <a:lumMod val="50000"/>
                    </a:schemeClr>
                  </a:solidFill>
                </a:rPr>
                <a:t>1 or more </a:t>
              </a:r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</a:rPr>
                <a:t>criterion? </a:t>
              </a:r>
            </a:p>
            <a:p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Ensure you are completing the electronic transfer request form. In emergency situations call </a:t>
              </a: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</a:rPr>
                <a:t>PCL</a:t>
              </a: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 directly: </a:t>
              </a: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</a:rPr>
                <a:t>704-512-7878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74A4052-9964-4F18-B960-0D22C12D5812}"/>
                </a:ext>
              </a:extLst>
            </p:cNvPr>
            <p:cNvSpPr/>
            <p:nvPr/>
          </p:nvSpPr>
          <p:spPr>
            <a:xfrm>
              <a:off x="2369899" y="5654266"/>
              <a:ext cx="6743186" cy="1025539"/>
            </a:xfrm>
            <a:prstGeom prst="roundRect">
              <a:avLst/>
            </a:prstGeom>
            <a:noFill/>
            <a:ln w="57150">
              <a:solidFill>
                <a:srgbClr val="00BC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D079980-C15F-4B06-953C-5A097037FC90}"/>
                </a:ext>
              </a:extLst>
            </p:cNvPr>
            <p:cNvSpPr/>
            <p:nvPr/>
          </p:nvSpPr>
          <p:spPr>
            <a:xfrm>
              <a:off x="2756116" y="5771209"/>
              <a:ext cx="954813" cy="799097"/>
            </a:xfrm>
            <a:prstGeom prst="roundRect">
              <a:avLst/>
            </a:prstGeom>
            <a:solidFill>
              <a:srgbClr val="00BC7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Icon&#10;&#10;Description automatically generated">
              <a:extLst>
                <a:ext uri="{FF2B5EF4-FFF2-40B4-BE49-F238E27FC236}">
                  <a16:creationId xmlns:a16="http://schemas.microsoft.com/office/drawing/2014/main" id="{DF271B0D-94FD-4E06-B0DB-1830B8CDB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91383" y="5728687"/>
              <a:ext cx="894251" cy="894251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F96AA8-68AF-4BEA-80EF-877EB9FC82B5}"/>
              </a:ext>
            </a:extLst>
          </p:cNvPr>
          <p:cNvSpPr/>
          <p:nvPr/>
        </p:nvSpPr>
        <p:spPr>
          <a:xfrm>
            <a:off x="601825" y="5648821"/>
            <a:ext cx="4062453" cy="1025538"/>
          </a:xfrm>
          <a:prstGeom prst="roundRect">
            <a:avLst/>
          </a:prstGeom>
          <a:solidFill>
            <a:srgbClr val="B2D9DC"/>
          </a:solidFill>
          <a:ln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90D738D2-182B-4EEB-9309-472E4EAD817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87" t="27776" r="22314" b="26214"/>
          <a:stretch/>
        </p:blipFill>
        <p:spPr>
          <a:xfrm>
            <a:off x="780578" y="5776792"/>
            <a:ext cx="1012002" cy="7571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3AADA65-2244-4F10-AEDE-476F9C4B3ECD}"/>
              </a:ext>
            </a:extLst>
          </p:cNvPr>
          <p:cNvSpPr txBox="1"/>
          <p:nvPr/>
        </p:nvSpPr>
        <p:spPr>
          <a:xfrm>
            <a:off x="1885237" y="5777915"/>
            <a:ext cx="27083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CTRL+Click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conditions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satisfy the criterion above</a:t>
            </a:r>
          </a:p>
        </p:txBody>
      </p:sp>
      <p:pic>
        <p:nvPicPr>
          <p:cNvPr id="9" name="Graphic 8" descr="Arrow: Clockwise curve">
            <a:extLst>
              <a:ext uri="{FF2B5EF4-FFF2-40B4-BE49-F238E27FC236}">
                <a16:creationId xmlns:a16="http://schemas.microsoft.com/office/drawing/2014/main" id="{D7B206C8-C11B-44DE-BCF2-98C7457218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5332824" flipH="1">
            <a:off x="1546752" y="5636355"/>
            <a:ext cx="397005" cy="397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014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7CEDB0A4-A4CF-DD45-AB5E-B1BBBA54BBF4}"/>
              </a:ext>
            </a:extLst>
          </p:cNvPr>
          <p:cNvSpPr/>
          <p:nvPr/>
        </p:nvSpPr>
        <p:spPr>
          <a:xfrm>
            <a:off x="4571859" y="2556899"/>
            <a:ext cx="3180356" cy="1177944"/>
          </a:xfrm>
          <a:prstGeom prst="wedgeRoundRectCallout">
            <a:avLst>
              <a:gd name="adj1" fmla="val -16338"/>
              <a:gd name="adj2" fmla="val 108733"/>
              <a:gd name="adj3" fmla="val 16667"/>
            </a:avLst>
          </a:prstGeom>
          <a:solidFill>
            <a:srgbClr val="A3D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8C1BC81-DEA0-604F-B9F8-40D543EECAAC}"/>
              </a:ext>
            </a:extLst>
          </p:cNvPr>
          <p:cNvSpPr/>
          <p:nvPr/>
        </p:nvSpPr>
        <p:spPr>
          <a:xfrm>
            <a:off x="7205064" y="3307385"/>
            <a:ext cx="3553428" cy="1303223"/>
          </a:xfrm>
          <a:prstGeom prst="wedgeRoundRectCallout">
            <a:avLst>
              <a:gd name="adj1" fmla="val -17296"/>
              <a:gd name="adj2" fmla="val 77944"/>
              <a:gd name="adj3" fmla="val 16667"/>
            </a:avLst>
          </a:prstGeom>
          <a:solidFill>
            <a:srgbClr val="075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7CBFC73-9B04-5345-BC14-02206587D12C}"/>
              </a:ext>
            </a:extLst>
          </p:cNvPr>
          <p:cNvSpPr txBox="1">
            <a:spLocks/>
          </p:cNvSpPr>
          <p:nvPr/>
        </p:nvSpPr>
        <p:spPr>
          <a:xfrm>
            <a:off x="0" y="270274"/>
            <a:ext cx="12192000" cy="8679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NOT Medically Necessary?</a:t>
            </a:r>
            <a:br>
              <a:rPr lang="en-US" sz="16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2BC96DDA-7270-954D-9ACF-1D941693DB5C}"/>
              </a:ext>
            </a:extLst>
          </p:cNvPr>
          <p:cNvSpPr/>
          <p:nvPr/>
        </p:nvSpPr>
        <p:spPr>
          <a:xfrm flipH="1">
            <a:off x="1648423" y="2723211"/>
            <a:ext cx="3152175" cy="1818013"/>
          </a:xfrm>
          <a:prstGeom prst="wedgeRoundRectCallout">
            <a:avLst>
              <a:gd name="adj1" fmla="val -16876"/>
              <a:gd name="adj2" fmla="val 71391"/>
              <a:gd name="adj3" fmla="val 16667"/>
            </a:avLst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AA27D9-B02F-7746-9DF5-FD4AE30C73C5}"/>
              </a:ext>
            </a:extLst>
          </p:cNvPr>
          <p:cNvSpPr/>
          <p:nvPr/>
        </p:nvSpPr>
        <p:spPr>
          <a:xfrm>
            <a:off x="4571859" y="2766694"/>
            <a:ext cx="3051897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stable patient with an extremity fracture who has a safe ride to the facility.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4501B2-AB29-CF45-A79A-85D284DE37E5}"/>
              </a:ext>
            </a:extLst>
          </p:cNvPr>
          <p:cNvSpPr/>
          <p:nvPr/>
        </p:nvSpPr>
        <p:spPr>
          <a:xfrm>
            <a:off x="1725168" y="2750122"/>
            <a:ext cx="2951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stable pediatric patient transferring for an appendectomy or orthopedic consultation with a legal guardian who can drive them.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23744-F2F4-6749-BA4C-7295CB0E73C0}"/>
              </a:ext>
            </a:extLst>
          </p:cNvPr>
          <p:cNvSpPr/>
          <p:nvPr/>
        </p:nvSpPr>
        <p:spPr>
          <a:xfrm>
            <a:off x="7505970" y="3360996"/>
            <a:ext cx="2951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who is requesting an ambulance ride but does not meet any medical necessity criterion.</a:t>
            </a: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4189B29-EF18-44DE-B713-EA789A957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69" y="2195925"/>
            <a:ext cx="1063951" cy="1063951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A10A76A8-D110-416D-AA92-9CC1E24CD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47" y="1870167"/>
            <a:ext cx="1063951" cy="1063951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325DD0EC-C5D0-4C1E-A202-1BFB427C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878" y="2638898"/>
            <a:ext cx="1063951" cy="106395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1A5D53D-6936-44EF-BB7D-745093B2DF9B}"/>
              </a:ext>
            </a:extLst>
          </p:cNvPr>
          <p:cNvGrpSpPr/>
          <p:nvPr/>
        </p:nvGrpSpPr>
        <p:grpSpPr>
          <a:xfrm>
            <a:off x="1502566" y="1059430"/>
            <a:ext cx="9187405" cy="812691"/>
            <a:chOff x="1316052" y="5850138"/>
            <a:chExt cx="9187405" cy="81269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7B8B08B-4CD5-4010-B105-04E7FF499789}"/>
                </a:ext>
              </a:extLst>
            </p:cNvPr>
            <p:cNvSpPr/>
            <p:nvPr/>
          </p:nvSpPr>
          <p:spPr>
            <a:xfrm>
              <a:off x="1406030" y="5926581"/>
              <a:ext cx="741231" cy="646331"/>
            </a:xfrm>
            <a:prstGeom prst="roundRect">
              <a:avLst/>
            </a:prstGeom>
            <a:solidFill>
              <a:srgbClr val="F3C300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DADFBD-F9A3-A847-AE29-58FFFB3DD971}"/>
                </a:ext>
              </a:extLst>
            </p:cNvPr>
            <p:cNvSpPr/>
            <p:nvPr/>
          </p:nvSpPr>
          <p:spPr>
            <a:xfrm>
              <a:off x="1975428" y="5903681"/>
              <a:ext cx="852802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0" i="0" dirty="0">
                  <a:solidFill>
                    <a:schemeClr val="bg2">
                      <a:lumMod val="50000"/>
                    </a:schemeClr>
                  </a:solidFill>
                  <a:effectLst/>
                  <a:latin typeface="Arial" panose="020B0604020202020204" pitchFamily="34" charset="0"/>
                </a:rPr>
                <a:t>Below are </a:t>
              </a:r>
              <a:r>
                <a:rPr lang="en-US" sz="2000" b="1" i="1" dirty="0">
                  <a:solidFill>
                    <a:schemeClr val="bg2">
                      <a:lumMod val="50000"/>
                    </a:schemeClr>
                  </a:solidFill>
                  <a:effectLst/>
                  <a:latin typeface="Arial" panose="020B0604020202020204" pitchFamily="34" charset="0"/>
                </a:rPr>
                <a:t>some</a:t>
              </a:r>
              <a:r>
                <a:rPr lang="en-US" sz="2000" b="0" i="0" dirty="0">
                  <a:solidFill>
                    <a:schemeClr val="bg2">
                      <a:lumMod val="50000"/>
                    </a:schemeClr>
                  </a:solidFill>
                  <a:effectLst/>
                  <a:latin typeface="Arial" panose="020B0604020202020204" pitchFamily="34" charset="0"/>
                </a:rPr>
                <a:t> potential scenarios where a patient </a:t>
              </a:r>
              <a:r>
                <a:rPr lang="en-US" sz="2000" b="1" i="0" dirty="0">
                  <a:solidFill>
                    <a:schemeClr val="bg2">
                      <a:lumMod val="50000"/>
                    </a:schemeClr>
                  </a:solidFill>
                  <a:effectLst/>
                  <a:latin typeface="Arial" panose="020B0604020202020204" pitchFamily="34" charset="0"/>
                </a:rPr>
                <a:t>WOULD NOT</a:t>
              </a:r>
              <a:r>
                <a:rPr lang="en-US" sz="2000" b="0" i="0" dirty="0">
                  <a:solidFill>
                    <a:schemeClr val="bg2">
                      <a:lumMod val="5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000" b="0" i="0" dirty="0">
                  <a:solidFill>
                    <a:schemeClr val="bg2">
                      <a:lumMod val="50000"/>
                    </a:schemeClr>
                  </a:solidFill>
                  <a:effectLst/>
                  <a:latin typeface="Arial" panose="020B0604020202020204" pitchFamily="34" charset="0"/>
                </a:rPr>
                <a:t>qualify as medically necessary for an ambulance transport and transfer</a:t>
              </a:r>
              <a:endParaRPr lang="en-US" sz="2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7DE7CDB-C687-4EC4-8985-13B9F319B45E}"/>
                </a:ext>
              </a:extLst>
            </p:cNvPr>
            <p:cNvSpPr/>
            <p:nvPr/>
          </p:nvSpPr>
          <p:spPr>
            <a:xfrm>
              <a:off x="1316052" y="5850138"/>
              <a:ext cx="9172443" cy="812691"/>
            </a:xfrm>
            <a:prstGeom prst="roundRect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Logo, icon&#10;&#10;Description automatically generated">
              <a:extLst>
                <a:ext uri="{FF2B5EF4-FFF2-40B4-BE49-F238E27FC236}">
                  <a16:creationId xmlns:a16="http://schemas.microsoft.com/office/drawing/2014/main" id="{ABD89A27-0381-4CD2-9491-24E78D44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4931" y="5887791"/>
              <a:ext cx="643428" cy="67535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462BA3D-D578-4A58-8B9C-4376C6B37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801" y="4200883"/>
            <a:ext cx="2748392" cy="274839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988D671-3770-4A20-AD5D-C032BE2E9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257" y="4102252"/>
            <a:ext cx="2883932" cy="2883932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42F9B9D-654F-4012-88B4-12F7589432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737" y="4265345"/>
            <a:ext cx="2720839" cy="2720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17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BC0628-2D8F-4C7B-A6D3-DE3290A9AE5A}"/>
              </a:ext>
            </a:extLst>
          </p:cNvPr>
          <p:cNvSpPr/>
          <p:nvPr/>
        </p:nvSpPr>
        <p:spPr>
          <a:xfrm>
            <a:off x="3869434" y="4068613"/>
            <a:ext cx="2892091" cy="2650970"/>
          </a:xfrm>
          <a:prstGeom prst="roundRect">
            <a:avLst/>
          </a:prstGeom>
          <a:solidFill>
            <a:srgbClr val="BC5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10736B-64D0-4646-9676-FEB00C0016E1}"/>
              </a:ext>
            </a:extLst>
          </p:cNvPr>
          <p:cNvSpPr/>
          <p:nvPr/>
        </p:nvSpPr>
        <p:spPr>
          <a:xfrm>
            <a:off x="3869433" y="2342353"/>
            <a:ext cx="2892091" cy="1525980"/>
          </a:xfrm>
          <a:prstGeom prst="roundRect">
            <a:avLst/>
          </a:prstGeom>
          <a:solidFill>
            <a:srgbClr val="757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F98727-027D-4ACD-B42C-410E369A8475}"/>
              </a:ext>
            </a:extLst>
          </p:cNvPr>
          <p:cNvSpPr/>
          <p:nvPr/>
        </p:nvSpPr>
        <p:spPr>
          <a:xfrm>
            <a:off x="3869434" y="209543"/>
            <a:ext cx="2892091" cy="1980409"/>
          </a:xfrm>
          <a:prstGeom prst="roundRect">
            <a:avLst/>
          </a:prstGeom>
          <a:solidFill>
            <a:srgbClr val="008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A77A2-445C-DA4B-BAD8-F4946AC9AED3}"/>
              </a:ext>
            </a:extLst>
          </p:cNvPr>
          <p:cNvSpPr/>
          <p:nvPr/>
        </p:nvSpPr>
        <p:spPr>
          <a:xfrm>
            <a:off x="224727" y="142613"/>
            <a:ext cx="4156437" cy="6576969"/>
          </a:xfrm>
          <a:prstGeom prst="rect">
            <a:avLst/>
          </a:prstGeom>
          <a:solidFill>
            <a:srgbClr val="008C9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A9B23EA-31FF-4110-9D1D-C34F5D892B2B}"/>
              </a:ext>
            </a:extLst>
          </p:cNvPr>
          <p:cNvSpPr/>
          <p:nvPr/>
        </p:nvSpPr>
        <p:spPr>
          <a:xfrm>
            <a:off x="581186" y="3291840"/>
            <a:ext cx="3490162" cy="2932896"/>
          </a:xfrm>
          <a:prstGeom prst="roundRect">
            <a:avLst/>
          </a:prstGeom>
          <a:noFill/>
          <a:ln w="38100">
            <a:solidFill>
              <a:srgbClr val="A4D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5327BC-D748-4198-AEC9-BF55DCFE56B3}"/>
              </a:ext>
            </a:extLst>
          </p:cNvPr>
          <p:cNvSpPr/>
          <p:nvPr/>
        </p:nvSpPr>
        <p:spPr>
          <a:xfrm>
            <a:off x="5989739" y="4068613"/>
            <a:ext cx="5977534" cy="2650969"/>
          </a:xfrm>
          <a:prstGeom prst="roundRect">
            <a:avLst/>
          </a:prstGeom>
          <a:solidFill>
            <a:srgbClr val="BC597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DBCBA1-14D5-4795-B102-3DF9B708A59E}"/>
              </a:ext>
            </a:extLst>
          </p:cNvPr>
          <p:cNvSpPr/>
          <p:nvPr/>
        </p:nvSpPr>
        <p:spPr>
          <a:xfrm>
            <a:off x="5989739" y="2342353"/>
            <a:ext cx="5977534" cy="1525979"/>
          </a:xfrm>
          <a:prstGeom prst="roundRect">
            <a:avLst/>
          </a:prstGeom>
          <a:solidFill>
            <a:srgbClr val="7570B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4DC2DA-D47C-4E66-A91A-29B1575F696D}"/>
              </a:ext>
            </a:extLst>
          </p:cNvPr>
          <p:cNvSpPr/>
          <p:nvPr/>
        </p:nvSpPr>
        <p:spPr>
          <a:xfrm>
            <a:off x="5989739" y="209544"/>
            <a:ext cx="5977534" cy="1980408"/>
          </a:xfrm>
          <a:prstGeom prst="roundRect">
            <a:avLst/>
          </a:prstGeom>
          <a:solidFill>
            <a:srgbClr val="0080A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D313E3-8782-5F46-A638-2E9D13A5EF64}"/>
              </a:ext>
            </a:extLst>
          </p:cNvPr>
          <p:cNvSpPr txBox="1">
            <a:spLocks/>
          </p:cNvSpPr>
          <p:nvPr/>
        </p:nvSpPr>
        <p:spPr>
          <a:xfrm>
            <a:off x="581186" y="495329"/>
            <a:ext cx="3417378" cy="33609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are my options for patients who 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1" u="sng" dirty="0"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US" sz="32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require 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 ambulance?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92C03B-6297-044B-9DBB-511055B5D883}"/>
              </a:ext>
            </a:extLst>
          </p:cNvPr>
          <p:cNvCxnSpPr>
            <a:cxnSpLocks/>
          </p:cNvCxnSpPr>
          <p:nvPr/>
        </p:nvCxnSpPr>
        <p:spPr>
          <a:xfrm>
            <a:off x="581186" y="381141"/>
            <a:ext cx="3417377" cy="0"/>
          </a:xfrm>
          <a:prstGeom prst="line">
            <a:avLst/>
          </a:prstGeom>
          <a:ln w="38100">
            <a:solidFill>
              <a:srgbClr val="A4D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E98718-1A83-084C-9ECC-ADF4115257F1}"/>
              </a:ext>
            </a:extLst>
          </p:cNvPr>
          <p:cNvCxnSpPr>
            <a:cxnSpLocks/>
          </p:cNvCxnSpPr>
          <p:nvPr/>
        </p:nvCxnSpPr>
        <p:spPr>
          <a:xfrm>
            <a:off x="581186" y="2863816"/>
            <a:ext cx="3417377" cy="0"/>
          </a:xfrm>
          <a:prstGeom prst="line">
            <a:avLst/>
          </a:prstGeom>
          <a:ln w="38100">
            <a:solidFill>
              <a:srgbClr val="A4D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D9EAC62-B65C-49F7-ABC8-AE243A5F5AA8}"/>
              </a:ext>
            </a:extLst>
          </p:cNvPr>
          <p:cNvSpPr txBox="1"/>
          <p:nvPr/>
        </p:nvSpPr>
        <p:spPr>
          <a:xfrm>
            <a:off x="4389553" y="395725"/>
            <a:ext cx="2122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Wheelchair Van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CFD0B-081F-413D-992E-26DCCF531AE0}"/>
              </a:ext>
            </a:extLst>
          </p:cNvPr>
          <p:cNvSpPr txBox="1"/>
          <p:nvPr/>
        </p:nvSpPr>
        <p:spPr>
          <a:xfrm>
            <a:off x="4292105" y="2387026"/>
            <a:ext cx="2451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Atrium Contracted Ride Share Service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478B91-E26E-41F9-9243-A5A063AA3607}"/>
              </a:ext>
            </a:extLst>
          </p:cNvPr>
          <p:cNvSpPr txBox="1"/>
          <p:nvPr/>
        </p:nvSpPr>
        <p:spPr>
          <a:xfrm>
            <a:off x="4453948" y="4230139"/>
            <a:ext cx="2122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is driven in a personal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ehicle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5A65C-F99F-4DF8-971C-940AB30F9FED}"/>
              </a:ext>
            </a:extLst>
          </p:cNvPr>
          <p:cNvSpPr txBox="1"/>
          <p:nvPr/>
        </p:nvSpPr>
        <p:spPr>
          <a:xfrm>
            <a:off x="6904137" y="414918"/>
            <a:ext cx="4848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Verify: </a:t>
            </a:r>
            <a:r>
              <a:rPr lang="en-US" sz="1200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Patients must be medically stable.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Strictly for patients </a:t>
            </a:r>
          </a:p>
          <a:p>
            <a:pPr lvl="2"/>
            <a:r>
              <a:rPr lang="en-US" sz="1200" b="1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(i) </a:t>
            </a:r>
            <a:r>
              <a:rPr lang="en-US" sz="1200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need assistance due to being confined to a wheelchair </a:t>
            </a:r>
            <a:r>
              <a:rPr lang="en-US" sz="1200" b="1" i="1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200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en-US" sz="1200" b="1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(ii) </a:t>
            </a:r>
            <a:r>
              <a:rPr lang="en-US" sz="1200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will have no other medical needs during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Patients may have medical devices or oxygen if they are on their normal home requirements and not newly initiated at FSED.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D1E425-AF9E-4379-B490-F4B59645E71C}"/>
              </a:ext>
            </a:extLst>
          </p:cNvPr>
          <p:cNvSpPr txBox="1"/>
          <p:nvPr/>
        </p:nvSpPr>
        <p:spPr>
          <a:xfrm>
            <a:off x="6904136" y="2528261"/>
            <a:ext cx="484883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Verify: </a:t>
            </a:r>
            <a:r>
              <a:rPr lang="en-US" sz="1200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Patients must be medically stable.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other criteria for this alternative method.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 Atrium approved services via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Circulation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u="sng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100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Designe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with access to </a:t>
            </a: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vary based upon your facility (For Example: Nursing and/or Social Work teammates typically have access.)</a:t>
            </a:r>
            <a:endParaRPr lang="en-US" sz="1100" kern="1200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EAAA93-4B0F-4E78-8184-E5AEE31FD728}"/>
              </a:ext>
            </a:extLst>
          </p:cNvPr>
          <p:cNvSpPr txBox="1"/>
          <p:nvPr/>
        </p:nvSpPr>
        <p:spPr>
          <a:xfrm>
            <a:off x="6840749" y="4068613"/>
            <a:ext cx="484883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Verify: </a:t>
            </a:r>
            <a:r>
              <a:rPr lang="en-US" sz="1200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patient must be determined to be medically stable by the sending physician and </a:t>
            </a:r>
            <a:r>
              <a:rPr lang="en-US" sz="1200" b="1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 not drive himself/herself</a:t>
            </a:r>
            <a:r>
              <a:rPr lang="en-US" sz="1200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sz="120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identify who will be driving him/her.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name/relationship to the driver of the personal vehicle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documented in the patient record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kern="1200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Examples of eligible patients: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050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 minimal assistance, i.e., patient is able to walk (</a:t>
            </a:r>
            <a:r>
              <a:rPr lang="en-US" sz="1050" i="1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of cane or walker</a:t>
            </a:r>
            <a:r>
              <a:rPr lang="en-US" sz="1050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to and from vehicle.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050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 intravenous access as long as the access was not newly placed at FSED or that the administered medications does not require patient monitoring.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050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 oxygen as long as the patient is on their normal home requirement and not newly initiated at FSED.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050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medical devices as long as the patient is on them at home and self-managed.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8DE83B-1DC0-8545-95B3-3CFB2A8C460A}"/>
              </a:ext>
            </a:extLst>
          </p:cNvPr>
          <p:cNvSpPr/>
          <p:nvPr/>
        </p:nvSpPr>
        <p:spPr>
          <a:xfrm>
            <a:off x="515806" y="4190129"/>
            <a:ext cx="36209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Electronic Transfer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using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Alternative Methods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Transportation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96EEB759-4486-4496-9C60-12EB6394ED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545" t="25594" r="13751" b="25398"/>
          <a:stretch/>
        </p:blipFill>
        <p:spPr>
          <a:xfrm>
            <a:off x="4831973" y="924130"/>
            <a:ext cx="1237573" cy="857810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80B5E81B-1938-40F8-A91A-57E37B0895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745" t="22997" r="13996" b="23058"/>
          <a:stretch/>
        </p:blipFill>
        <p:spPr>
          <a:xfrm flipH="1">
            <a:off x="5165045" y="5122039"/>
            <a:ext cx="1287292" cy="974510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7C5A660A-9759-4328-B984-60A2FB3791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000" t="16563" r="21725" b="15744"/>
          <a:stretch/>
        </p:blipFill>
        <p:spPr>
          <a:xfrm>
            <a:off x="4475639" y="5311302"/>
            <a:ext cx="664377" cy="7852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CD47942-EA5B-4C00-A1F6-E997EEC27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11634" y="3049039"/>
            <a:ext cx="1322896" cy="705544"/>
          </a:xfrm>
          <a:prstGeom prst="rect">
            <a:avLst/>
          </a:prstGeom>
        </p:spPr>
      </p:pic>
      <p:pic>
        <p:nvPicPr>
          <p:cNvPr id="32" name="Picture 31" descr="A picture containing text, handwear, seat&#10;&#10;Description automatically generated">
            <a:extLst>
              <a:ext uri="{FF2B5EF4-FFF2-40B4-BE49-F238E27FC236}">
                <a16:creationId xmlns:a16="http://schemas.microsoft.com/office/drawing/2014/main" id="{1F36852A-7DB4-4D0A-86FB-3C4DB438F7E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625" t="19159" r="23414" b="18858"/>
          <a:stretch/>
        </p:blipFill>
        <p:spPr>
          <a:xfrm>
            <a:off x="1995404" y="3406673"/>
            <a:ext cx="669419" cy="783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65286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5b3e323-8c20-4d2e-9fb9-50a5c08a2e2c">
      <UserInfo>
        <DisplayName>CPLD Team Members</DisplayName>
        <AccountId>2660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7ABD5D248716429BCDED092A11E0D0" ma:contentTypeVersion="14" ma:contentTypeDescription="Create a new document." ma:contentTypeScope="" ma:versionID="c4fb0737ef439ed95c2f78dd3abc3f37">
  <xsd:schema xmlns:xsd="http://www.w3.org/2001/XMLSchema" xmlns:xs="http://www.w3.org/2001/XMLSchema" xmlns:p="http://schemas.microsoft.com/office/2006/metadata/properties" xmlns:ns1="http://schemas.microsoft.com/sharepoint/v3" xmlns:ns3="d5b3e323-8c20-4d2e-9fb9-50a5c08a2e2c" xmlns:ns4="ccef03d9-d125-418a-a93f-a40de2706bc0" targetNamespace="http://schemas.microsoft.com/office/2006/metadata/properties" ma:root="true" ma:fieldsID="2402fa02c1f66af906c88ad7879010f5" ns1:_="" ns3:_="" ns4:_="">
    <xsd:import namespace="http://schemas.microsoft.com/sharepoint/v3"/>
    <xsd:import namespace="d5b3e323-8c20-4d2e-9fb9-50a5c08a2e2c"/>
    <xsd:import namespace="ccef03d9-d125-418a-a93f-a40de2706bc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3e323-8c20-4d2e-9fb9-50a5c08a2e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f03d9-d125-418a-a93f-a40de2706b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FA2263-641D-460D-A61B-C6540DD21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E90CA9-87A7-40B8-A97A-0530F5EC4BF4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microsoft.com/sharepoint/v3"/>
    <ds:schemaRef ds:uri="http://schemas.openxmlformats.org/package/2006/metadata/core-properties"/>
    <ds:schemaRef ds:uri="ccef03d9-d125-418a-a93f-a40de2706bc0"/>
    <ds:schemaRef ds:uri="d5b3e323-8c20-4d2e-9fb9-50a5c08a2e2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2CA412-55A2-40C2-99CD-8432BC6D8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5b3e323-8c20-4d2e-9fb9-50a5c08a2e2c"/>
    <ds:schemaRef ds:uri="ccef03d9-d125-418a-a93f-a40de2706b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8350</TotalTime>
  <Words>1418</Words>
  <Application>Microsoft Office PowerPoint</Application>
  <PresentationFormat>Widescreen</PresentationFormat>
  <Paragraphs>159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Varley, Brendan W;Moore, Yasemin;Little, Gary L</dc:creator>
  <cp:lastModifiedBy>Varley, Brendan W</cp:lastModifiedBy>
  <cp:revision>48</cp:revision>
  <dcterms:created xsi:type="dcterms:W3CDTF">2020-04-16T19:54:14Z</dcterms:created>
  <dcterms:modified xsi:type="dcterms:W3CDTF">2021-02-24T14:13:51Z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0x010100BB7ABD5D248716429BCDED092A11E0D0</vt:lpwstr>
  </property>
  <property fmtid="{D5CDD505-2E9C-101B-9397-08002B2CF9AE}" pid="3" name="ArticulateGUID">
    <vt:lpwstr>2E8863E3-94BA-4FDE-8700-3377359D1568</vt:lpwstr>
  </property>
  <property fmtid="{D5CDD505-2E9C-101B-9397-08002B2CF9AE}" pid="4" name="ArticulatePath">
    <vt:lpwstr>https://carolinashealthcare-my.sharepoint.com/personal/yasemin_moore_carolinashealthcare_org/Documents/Joy Johnson Meetings/FSEDMedicalNecessityV1</vt:lpwstr>
  </property>
</Properties>
</file>