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51206400" cy="28803600"/>
  <p:notesSz cx="16002000" cy="26974800"/>
  <p:defaultTextStyle>
    <a:defPPr>
      <a:defRPr lang="en-US"/>
    </a:defPPr>
    <a:lvl1pPr marL="0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1pPr>
    <a:lvl2pPr marL="2508016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2pPr>
    <a:lvl3pPr marL="5016032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3pPr>
    <a:lvl4pPr marL="7524048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4pPr>
    <a:lvl5pPr marL="10032066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5pPr>
    <a:lvl6pPr marL="12540082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6pPr>
    <a:lvl7pPr marL="15048098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7pPr>
    <a:lvl8pPr marL="17556114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8pPr>
    <a:lvl9pPr marL="20064130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9" pos="212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4B4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192" autoAdjust="0"/>
    <p:restoredTop sz="94628" autoAdjust="0"/>
  </p:normalViewPr>
  <p:slideViewPr>
    <p:cSldViewPr showGuides="1">
      <p:cViewPr varScale="1">
        <p:scale>
          <a:sx n="27" d="100"/>
          <a:sy n="27" d="100"/>
        </p:scale>
        <p:origin x="1122" y="192"/>
      </p:cViewPr>
      <p:guideLst>
        <p:guide orient="horz" pos="504"/>
        <p:guide pos="212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52369-3142-AC48-AE33-735447841CCE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10E58E-D031-0D4B-9626-C0076CAB07E7}">
      <dgm:prSet custT="1"/>
      <dgm:spPr/>
      <dgm:t>
        <a:bodyPr/>
        <a:lstStyle/>
        <a:p>
          <a:pPr rtl="0"/>
          <a:r>
            <a:rPr lang="en-US" sz="3200" b="1" dirty="0"/>
            <a:t>HPI</a:t>
          </a:r>
        </a:p>
      </dgm:t>
    </dgm:pt>
    <dgm:pt modelId="{79BDE847-AF63-C543-AA38-6FCEF07280DD}" type="parTrans" cxnId="{C76B064D-A6D9-1242-A4CD-807638C5255F}">
      <dgm:prSet/>
      <dgm:spPr/>
      <dgm:t>
        <a:bodyPr/>
        <a:lstStyle/>
        <a:p>
          <a:endParaRPr lang="en-US" sz="2400"/>
        </a:p>
      </dgm:t>
    </dgm:pt>
    <dgm:pt modelId="{2503AC35-CC2A-D740-B6A7-816EEBD4FFC9}" type="sibTrans" cxnId="{C76B064D-A6D9-1242-A4CD-807638C5255F}">
      <dgm:prSet/>
      <dgm:spPr/>
      <dgm:t>
        <a:bodyPr/>
        <a:lstStyle/>
        <a:p>
          <a:endParaRPr lang="en-US" sz="2400"/>
        </a:p>
      </dgm:t>
    </dgm:pt>
    <dgm:pt modelId="{87DBCDB6-7A23-EC4D-9F81-11D7AC584AD6}">
      <dgm:prSet custT="1"/>
      <dgm:spPr/>
      <dgm:t>
        <a:bodyPr/>
        <a:lstStyle/>
        <a:p>
          <a:pPr rtl="0"/>
          <a:r>
            <a:rPr lang="en-US" sz="3200" b="1" dirty="0"/>
            <a:t>Examination</a:t>
          </a:r>
          <a:r>
            <a:rPr lang="en-US" sz="3200" dirty="0"/>
            <a:t> </a:t>
          </a:r>
        </a:p>
      </dgm:t>
    </dgm:pt>
    <dgm:pt modelId="{5D792FFD-ED5C-4240-9881-8439E5FAEB43}" type="parTrans" cxnId="{A3592A87-4679-1E4F-AE5B-7315019CC2DC}">
      <dgm:prSet/>
      <dgm:spPr/>
      <dgm:t>
        <a:bodyPr/>
        <a:lstStyle/>
        <a:p>
          <a:endParaRPr lang="en-US" sz="2400"/>
        </a:p>
      </dgm:t>
    </dgm:pt>
    <dgm:pt modelId="{B34005B1-3FF3-1C42-A7D3-94B41C554920}" type="sibTrans" cxnId="{A3592A87-4679-1E4F-AE5B-7315019CC2DC}">
      <dgm:prSet/>
      <dgm:spPr/>
      <dgm:t>
        <a:bodyPr/>
        <a:lstStyle/>
        <a:p>
          <a:endParaRPr lang="en-US" sz="2400"/>
        </a:p>
      </dgm:t>
    </dgm:pt>
    <dgm:pt modelId="{62C2FABF-8504-5347-A28D-71E9D9026D79}">
      <dgm:prSet custT="1"/>
      <dgm:spPr/>
      <dgm:t>
        <a:bodyPr/>
        <a:lstStyle/>
        <a:p>
          <a:pPr>
            <a:buFont typeface="Wingdings" pitchFamily="2" charset="2"/>
            <a:buChar char="v"/>
          </a:pPr>
          <a:r>
            <a:rPr lang="en-US" sz="3200" dirty="0"/>
            <a:t>The patient denied recent trauma or anticoagulant use.</a:t>
          </a:r>
        </a:p>
      </dgm:t>
    </dgm:pt>
    <dgm:pt modelId="{205BB0D1-8331-1343-9A48-2AE200F056C8}" type="parTrans" cxnId="{3E7285F9-D89C-B041-BC09-7D43DC28E943}">
      <dgm:prSet/>
      <dgm:spPr/>
      <dgm:t>
        <a:bodyPr/>
        <a:lstStyle/>
        <a:p>
          <a:endParaRPr lang="en-US"/>
        </a:p>
      </dgm:t>
    </dgm:pt>
    <dgm:pt modelId="{773DCEC2-0A76-2C4C-ABD6-6ADEEFF792C5}" type="sibTrans" cxnId="{3E7285F9-D89C-B041-BC09-7D43DC28E943}">
      <dgm:prSet/>
      <dgm:spPr/>
      <dgm:t>
        <a:bodyPr/>
        <a:lstStyle/>
        <a:p>
          <a:endParaRPr lang="en-US"/>
        </a:p>
      </dgm:t>
    </dgm:pt>
    <dgm:pt modelId="{E8F409CD-77D3-B54B-B502-7EAB4461F57E}">
      <dgm:prSet custT="1"/>
      <dgm:spPr/>
      <dgm:t>
        <a:bodyPr/>
        <a:lstStyle/>
        <a:p>
          <a:pPr>
            <a:buFont typeface="Wingdings" pitchFamily="2" charset="2"/>
            <a:buChar char="v"/>
          </a:pPr>
          <a:r>
            <a:rPr lang="en-US" sz="3200" dirty="0"/>
            <a:t>Temperature 99.5, heart rate 112 and moderate diffuse abdominal tenderness was noted, greatest in the epigastric area. </a:t>
          </a:r>
        </a:p>
      </dgm:t>
    </dgm:pt>
    <dgm:pt modelId="{A253A689-EF38-5A49-A8E4-C9E01086536B}" type="parTrans" cxnId="{4619C953-519B-B646-ADF8-20D4A12395B7}">
      <dgm:prSet/>
      <dgm:spPr/>
      <dgm:t>
        <a:bodyPr/>
        <a:lstStyle/>
        <a:p>
          <a:endParaRPr lang="en-US"/>
        </a:p>
      </dgm:t>
    </dgm:pt>
    <dgm:pt modelId="{425FA8E5-1FCF-964B-8594-5272E5FBC82D}" type="sibTrans" cxnId="{4619C953-519B-B646-ADF8-20D4A12395B7}">
      <dgm:prSet/>
      <dgm:spPr/>
      <dgm:t>
        <a:bodyPr/>
        <a:lstStyle/>
        <a:p>
          <a:endParaRPr lang="en-US"/>
        </a:p>
      </dgm:t>
    </dgm:pt>
    <dgm:pt modelId="{01C496A7-AFDE-EA4E-9B8E-B74E24174825}">
      <dgm:prSet/>
      <dgm:spPr/>
      <dgm:t>
        <a:bodyPr/>
        <a:lstStyle/>
        <a:p>
          <a:r>
            <a:rPr lang="en-US" b="1" dirty="0"/>
            <a:t>Work up </a:t>
          </a:r>
          <a:endParaRPr lang="en-US" dirty="0"/>
        </a:p>
      </dgm:t>
    </dgm:pt>
    <dgm:pt modelId="{2806A249-69CE-924F-9F9E-DB2D693D5CD8}" type="parTrans" cxnId="{BA3F0D1D-089C-ED43-9691-F4DFA40A0327}">
      <dgm:prSet/>
      <dgm:spPr/>
      <dgm:t>
        <a:bodyPr/>
        <a:lstStyle/>
        <a:p>
          <a:endParaRPr lang="en-US"/>
        </a:p>
      </dgm:t>
    </dgm:pt>
    <dgm:pt modelId="{68196B79-F956-FA41-8494-08B7AC980665}" type="sibTrans" cxnId="{BA3F0D1D-089C-ED43-9691-F4DFA40A0327}">
      <dgm:prSet/>
      <dgm:spPr/>
      <dgm:t>
        <a:bodyPr/>
        <a:lstStyle/>
        <a:p>
          <a:endParaRPr lang="en-US"/>
        </a:p>
      </dgm:t>
    </dgm:pt>
    <dgm:pt modelId="{8A6132AF-4DE9-A14F-8DE2-9C6DE546A12F}">
      <dgm:prSet/>
      <dgm:spPr/>
      <dgm:t>
        <a:bodyPr/>
        <a:lstStyle/>
        <a:p>
          <a:pPr>
            <a:buFont typeface="Wingdings" pitchFamily="2" charset="2"/>
            <a:buChar char="v"/>
          </a:pPr>
          <a:r>
            <a:rPr lang="en-US" b="1" dirty="0"/>
            <a:t>Lipase:</a:t>
          </a:r>
          <a:r>
            <a:rPr lang="en-US" dirty="0"/>
            <a:t> 185. </a:t>
          </a:r>
        </a:p>
      </dgm:t>
    </dgm:pt>
    <dgm:pt modelId="{092F2286-A883-E54B-B917-908E1584C2D8}" type="parTrans" cxnId="{5B650DEF-E414-5C46-8CAB-25F53E253A6D}">
      <dgm:prSet/>
      <dgm:spPr/>
      <dgm:t>
        <a:bodyPr/>
        <a:lstStyle/>
        <a:p>
          <a:endParaRPr lang="en-US"/>
        </a:p>
      </dgm:t>
    </dgm:pt>
    <dgm:pt modelId="{DEDBE1DC-5465-F040-9893-01ED62B32635}" type="sibTrans" cxnId="{5B650DEF-E414-5C46-8CAB-25F53E253A6D}">
      <dgm:prSet/>
      <dgm:spPr/>
      <dgm:t>
        <a:bodyPr/>
        <a:lstStyle/>
        <a:p>
          <a:endParaRPr lang="en-US"/>
        </a:p>
      </dgm:t>
    </dgm:pt>
    <dgm:pt modelId="{AC6953EA-6EE5-E649-8CC1-A116EC6ACD44}">
      <dgm:prSet/>
      <dgm:spPr/>
      <dgm:t>
        <a:bodyPr/>
        <a:lstStyle/>
        <a:p>
          <a:pPr>
            <a:buFont typeface="Wingdings" pitchFamily="2" charset="2"/>
            <a:buChar char="v"/>
          </a:pPr>
          <a:r>
            <a:rPr lang="en-US" b="1" dirty="0"/>
            <a:t>CT abdomen</a:t>
          </a:r>
          <a:r>
            <a:rPr lang="en-US" dirty="0"/>
            <a:t>: Large descending duodenal wall hematoma with partial proximal obstruction and pancreatitis in the pancreatic head. </a:t>
          </a:r>
        </a:p>
      </dgm:t>
    </dgm:pt>
    <dgm:pt modelId="{CD40F450-473B-6F42-99FC-8DC4B350D015}" type="parTrans" cxnId="{30FCE0F8-A85F-854E-A1D9-A6905A243D3F}">
      <dgm:prSet/>
      <dgm:spPr/>
      <dgm:t>
        <a:bodyPr/>
        <a:lstStyle/>
        <a:p>
          <a:endParaRPr lang="en-US"/>
        </a:p>
      </dgm:t>
    </dgm:pt>
    <dgm:pt modelId="{6F38C804-A5A5-5C40-B6BE-7B7A9E6F38F2}" type="sibTrans" cxnId="{30FCE0F8-A85F-854E-A1D9-A6905A243D3F}">
      <dgm:prSet/>
      <dgm:spPr/>
      <dgm:t>
        <a:bodyPr/>
        <a:lstStyle/>
        <a:p>
          <a:endParaRPr lang="en-US"/>
        </a:p>
      </dgm:t>
    </dgm:pt>
    <dgm:pt modelId="{B00B8AC4-9923-E541-B07B-D9276ADC444B}">
      <dgm:prSet/>
      <dgm:spPr/>
      <dgm:t>
        <a:bodyPr/>
        <a:lstStyle/>
        <a:p>
          <a:pPr>
            <a:buFont typeface="Wingdings" pitchFamily="2" charset="2"/>
            <a:buChar char="v"/>
          </a:pPr>
          <a:r>
            <a:rPr lang="en-US" b="1" dirty="0"/>
            <a:t>EGD</a:t>
          </a:r>
          <a:r>
            <a:rPr lang="en-US" dirty="0"/>
            <a:t>: Collapsed 2nd portion of duodenum, without any mucosal lesion. </a:t>
          </a:r>
        </a:p>
      </dgm:t>
    </dgm:pt>
    <dgm:pt modelId="{778813FC-C2A6-174A-BD15-9C29932E17DE}" type="parTrans" cxnId="{391F15C6-5FE0-9745-84F4-34A237669EC8}">
      <dgm:prSet/>
      <dgm:spPr/>
      <dgm:t>
        <a:bodyPr/>
        <a:lstStyle/>
        <a:p>
          <a:endParaRPr lang="en-US"/>
        </a:p>
      </dgm:t>
    </dgm:pt>
    <dgm:pt modelId="{330ACB7F-C670-F042-B453-C364994A74B4}" type="sibTrans" cxnId="{391F15C6-5FE0-9745-84F4-34A237669EC8}">
      <dgm:prSet/>
      <dgm:spPr/>
      <dgm:t>
        <a:bodyPr/>
        <a:lstStyle/>
        <a:p>
          <a:endParaRPr lang="en-US"/>
        </a:p>
      </dgm:t>
    </dgm:pt>
    <dgm:pt modelId="{B9064680-ECFF-9B49-9F3B-384BC8E5584E}">
      <dgm:prSet custT="1"/>
      <dgm:spPr/>
      <dgm:t>
        <a:bodyPr/>
        <a:lstStyle/>
        <a:p>
          <a:pPr>
            <a:buFont typeface="Wingdings" pitchFamily="2" charset="2"/>
            <a:buChar char="v"/>
          </a:pPr>
          <a:r>
            <a:rPr lang="en-US" sz="3200" dirty="0"/>
            <a:t>48-year male with history of alcohol dependence and excessive non-steroidal anti-inflammatory drugs (NSAIDs) use presented with abdominal pain, nausea, vomiting. </a:t>
          </a:r>
        </a:p>
      </dgm:t>
    </dgm:pt>
    <dgm:pt modelId="{C8877663-A122-124E-AD94-44C930513C93}" type="parTrans" cxnId="{E1E85784-8DE2-B943-ABF8-5505FA82FF22}">
      <dgm:prSet/>
      <dgm:spPr/>
      <dgm:t>
        <a:bodyPr/>
        <a:lstStyle/>
        <a:p>
          <a:endParaRPr lang="en-US"/>
        </a:p>
      </dgm:t>
    </dgm:pt>
    <dgm:pt modelId="{65CB011E-6D81-3741-9CD0-30D82C7C4162}" type="sibTrans" cxnId="{E1E85784-8DE2-B943-ABF8-5505FA82FF22}">
      <dgm:prSet/>
      <dgm:spPr/>
      <dgm:t>
        <a:bodyPr/>
        <a:lstStyle/>
        <a:p>
          <a:endParaRPr lang="en-US"/>
        </a:p>
      </dgm:t>
    </dgm:pt>
    <dgm:pt modelId="{B2C07DE7-91E6-5D40-8E4E-3DE9E58F99F8}">
      <dgm:prSet custT="1"/>
      <dgm:spPr/>
      <dgm:t>
        <a:bodyPr/>
        <a:lstStyle/>
        <a:p>
          <a:pPr>
            <a:buFont typeface="Wingdings" pitchFamily="2" charset="2"/>
            <a:buChar char="v"/>
          </a:pPr>
          <a:r>
            <a:rPr lang="en-US" sz="3200" dirty="0"/>
            <a:t>The symptoms have been going on for a month. Two weeks prior to current presentation, a computed tomography (CT) scan showed pancreatic head stranding and serum lipase was 172. </a:t>
          </a:r>
        </a:p>
      </dgm:t>
    </dgm:pt>
    <dgm:pt modelId="{CF18F250-BEB9-454C-ABCE-42D43EEF7118}" type="parTrans" cxnId="{25127E82-B726-1D4A-BAAB-1EF2BF9FE373}">
      <dgm:prSet/>
      <dgm:spPr/>
      <dgm:t>
        <a:bodyPr/>
        <a:lstStyle/>
        <a:p>
          <a:endParaRPr lang="en-US"/>
        </a:p>
      </dgm:t>
    </dgm:pt>
    <dgm:pt modelId="{B41098DD-7BF1-6D4C-B40C-03DC16AFF599}" type="sibTrans" cxnId="{25127E82-B726-1D4A-BAAB-1EF2BF9FE373}">
      <dgm:prSet/>
      <dgm:spPr/>
      <dgm:t>
        <a:bodyPr/>
        <a:lstStyle/>
        <a:p>
          <a:endParaRPr lang="en-US"/>
        </a:p>
      </dgm:t>
    </dgm:pt>
    <dgm:pt modelId="{6249FF88-B740-AD48-AFD7-1363B30F9C00}">
      <dgm:prSet custT="1"/>
      <dgm:spPr/>
      <dgm:t>
        <a:bodyPr/>
        <a:lstStyle/>
        <a:p>
          <a:pPr>
            <a:buFont typeface="Wingdings" pitchFamily="2" charset="2"/>
            <a:buChar char="v"/>
          </a:pPr>
          <a:r>
            <a:rPr lang="en-US" sz="3200" dirty="0"/>
            <a:t>Outpatient conservative management was planned but patient presented with worsening obstructive gastroenterology (GI) symptoms requiring a nasogastric tube. </a:t>
          </a:r>
        </a:p>
      </dgm:t>
    </dgm:pt>
    <dgm:pt modelId="{7B6155D1-9364-8140-86E5-C1827E90FE89}" type="parTrans" cxnId="{5D23192E-9062-D041-AEB3-65E265DAC59B}">
      <dgm:prSet/>
      <dgm:spPr/>
      <dgm:t>
        <a:bodyPr/>
        <a:lstStyle/>
        <a:p>
          <a:endParaRPr lang="en-US"/>
        </a:p>
      </dgm:t>
    </dgm:pt>
    <dgm:pt modelId="{2CA18093-684C-0E4A-97CB-70743436A8E0}" type="sibTrans" cxnId="{5D23192E-9062-D041-AEB3-65E265DAC59B}">
      <dgm:prSet/>
      <dgm:spPr/>
      <dgm:t>
        <a:bodyPr/>
        <a:lstStyle/>
        <a:p>
          <a:endParaRPr lang="en-US"/>
        </a:p>
      </dgm:t>
    </dgm:pt>
    <dgm:pt modelId="{479E2892-289C-8D4A-8020-D295194BC33C}">
      <dgm:prSet custT="1"/>
      <dgm:spPr/>
      <dgm:t>
        <a:bodyPr/>
        <a:lstStyle/>
        <a:p>
          <a:pPr>
            <a:buFont typeface="Wingdings" pitchFamily="2" charset="2"/>
            <a:buChar char="v"/>
          </a:pPr>
          <a:endParaRPr lang="en-US" sz="3200" dirty="0"/>
        </a:p>
      </dgm:t>
    </dgm:pt>
    <dgm:pt modelId="{5E830DC2-A16A-D54D-8181-0B835915F0F8}" type="parTrans" cxnId="{915CD85C-F26E-F949-92F2-3C216FA91244}">
      <dgm:prSet/>
      <dgm:spPr/>
      <dgm:t>
        <a:bodyPr/>
        <a:lstStyle/>
        <a:p>
          <a:endParaRPr lang="en-US"/>
        </a:p>
      </dgm:t>
    </dgm:pt>
    <dgm:pt modelId="{E5D299E4-F7CB-B049-A727-08D3FC5D256B}" type="sibTrans" cxnId="{915CD85C-F26E-F949-92F2-3C216FA91244}">
      <dgm:prSet/>
      <dgm:spPr/>
      <dgm:t>
        <a:bodyPr/>
        <a:lstStyle/>
        <a:p>
          <a:endParaRPr lang="en-US"/>
        </a:p>
      </dgm:t>
    </dgm:pt>
    <dgm:pt modelId="{196FC002-3605-AE4B-B02F-2899E6ACD35C}">
      <dgm:prSet custT="1"/>
      <dgm:spPr/>
      <dgm:t>
        <a:bodyPr/>
        <a:lstStyle/>
        <a:p>
          <a:pPr>
            <a:buFont typeface="Wingdings" pitchFamily="2" charset="2"/>
            <a:buChar char="v"/>
          </a:pPr>
          <a:endParaRPr lang="en-US" sz="3200" dirty="0"/>
        </a:p>
      </dgm:t>
    </dgm:pt>
    <dgm:pt modelId="{1B259A64-9093-4B47-A380-0CE6AC41C60A}" type="parTrans" cxnId="{A280A2B5-E3B1-E04E-A92A-A6D0B632D814}">
      <dgm:prSet/>
      <dgm:spPr/>
      <dgm:t>
        <a:bodyPr/>
        <a:lstStyle/>
        <a:p>
          <a:endParaRPr lang="en-US"/>
        </a:p>
      </dgm:t>
    </dgm:pt>
    <dgm:pt modelId="{6E202D21-53A2-D749-BDCF-2486E1DE8082}" type="sibTrans" cxnId="{A280A2B5-E3B1-E04E-A92A-A6D0B632D814}">
      <dgm:prSet/>
      <dgm:spPr/>
      <dgm:t>
        <a:bodyPr/>
        <a:lstStyle/>
        <a:p>
          <a:endParaRPr lang="en-US"/>
        </a:p>
      </dgm:t>
    </dgm:pt>
    <dgm:pt modelId="{CEA8E19F-69CB-B64A-98FF-345029155B33}">
      <dgm:prSet custT="1"/>
      <dgm:spPr/>
      <dgm:t>
        <a:bodyPr/>
        <a:lstStyle/>
        <a:p>
          <a:pPr>
            <a:buFont typeface="Wingdings" pitchFamily="2" charset="2"/>
            <a:buChar char="v"/>
          </a:pPr>
          <a:endParaRPr lang="en-US" sz="3200" dirty="0"/>
        </a:p>
      </dgm:t>
    </dgm:pt>
    <dgm:pt modelId="{91D18A68-E7F1-9A46-BB27-01ED37BE8A35}" type="parTrans" cxnId="{5407F9C4-FC26-5B4C-B1A6-5032C4739D18}">
      <dgm:prSet/>
      <dgm:spPr/>
      <dgm:t>
        <a:bodyPr/>
        <a:lstStyle/>
        <a:p>
          <a:endParaRPr lang="en-US"/>
        </a:p>
      </dgm:t>
    </dgm:pt>
    <dgm:pt modelId="{B7942092-F96C-0942-A56B-3042F7776A97}" type="sibTrans" cxnId="{5407F9C4-FC26-5B4C-B1A6-5032C4739D18}">
      <dgm:prSet/>
      <dgm:spPr/>
      <dgm:t>
        <a:bodyPr/>
        <a:lstStyle/>
        <a:p>
          <a:endParaRPr lang="en-US"/>
        </a:p>
      </dgm:t>
    </dgm:pt>
    <dgm:pt modelId="{4A48486A-5AF5-FB48-8418-C6AD783FC9B1}">
      <dgm:prSet/>
      <dgm:spPr/>
      <dgm:t>
        <a:bodyPr/>
        <a:lstStyle/>
        <a:p>
          <a:pPr>
            <a:buFont typeface="Wingdings" pitchFamily="2" charset="2"/>
            <a:buChar char="v"/>
          </a:pPr>
          <a:endParaRPr lang="en-US" dirty="0"/>
        </a:p>
      </dgm:t>
    </dgm:pt>
    <dgm:pt modelId="{D8EBE87C-F55B-A240-8846-81D91D176E48}" type="parTrans" cxnId="{16BA9AB4-4274-4C4E-92CF-15DB14C808C9}">
      <dgm:prSet/>
      <dgm:spPr/>
      <dgm:t>
        <a:bodyPr/>
        <a:lstStyle/>
        <a:p>
          <a:endParaRPr lang="en-US"/>
        </a:p>
      </dgm:t>
    </dgm:pt>
    <dgm:pt modelId="{196A8A30-8022-7846-B355-DC9FD9498815}" type="sibTrans" cxnId="{16BA9AB4-4274-4C4E-92CF-15DB14C808C9}">
      <dgm:prSet/>
      <dgm:spPr/>
      <dgm:t>
        <a:bodyPr/>
        <a:lstStyle/>
        <a:p>
          <a:endParaRPr lang="en-US"/>
        </a:p>
      </dgm:t>
    </dgm:pt>
    <dgm:pt modelId="{DD501CE9-0208-B04A-82BD-9D9806EB0B1D}">
      <dgm:prSet/>
      <dgm:spPr/>
      <dgm:t>
        <a:bodyPr/>
        <a:lstStyle/>
        <a:p>
          <a:pPr>
            <a:buFont typeface="Wingdings" pitchFamily="2" charset="2"/>
            <a:buChar char="v"/>
          </a:pPr>
          <a:endParaRPr lang="en-US" dirty="0"/>
        </a:p>
      </dgm:t>
    </dgm:pt>
    <dgm:pt modelId="{366EEDEE-F1B4-6248-8640-D5DCDC6A910D}" type="parTrans" cxnId="{3E1C400C-6165-B440-A307-D35C9F26FEE3}">
      <dgm:prSet/>
      <dgm:spPr/>
      <dgm:t>
        <a:bodyPr/>
        <a:lstStyle/>
        <a:p>
          <a:endParaRPr lang="en-US"/>
        </a:p>
      </dgm:t>
    </dgm:pt>
    <dgm:pt modelId="{9B1C70CD-0343-9D40-A0F7-2998C7F0EF11}" type="sibTrans" cxnId="{3E1C400C-6165-B440-A307-D35C9F26FEE3}">
      <dgm:prSet/>
      <dgm:spPr/>
      <dgm:t>
        <a:bodyPr/>
        <a:lstStyle/>
        <a:p>
          <a:endParaRPr lang="en-US"/>
        </a:p>
      </dgm:t>
    </dgm:pt>
    <dgm:pt modelId="{044363EE-044A-4340-BAF2-8522CA1BBA50}" type="pres">
      <dgm:prSet presAssocID="{23D52369-3142-AC48-AE33-735447841CCE}" presName="linear" presStyleCnt="0">
        <dgm:presLayoutVars>
          <dgm:dir/>
          <dgm:animLvl val="lvl"/>
          <dgm:resizeHandles val="exact"/>
        </dgm:presLayoutVars>
      </dgm:prSet>
      <dgm:spPr/>
    </dgm:pt>
    <dgm:pt modelId="{5DBD6617-01AC-0C45-9AD2-BF9A1DF3815B}" type="pres">
      <dgm:prSet presAssocID="{9710E58E-D031-0D4B-9626-C0076CAB07E7}" presName="parentLin" presStyleCnt="0"/>
      <dgm:spPr/>
    </dgm:pt>
    <dgm:pt modelId="{E461288A-A01C-9B44-A89E-88EF4F06D8B9}" type="pres">
      <dgm:prSet presAssocID="{9710E58E-D031-0D4B-9626-C0076CAB07E7}" presName="parentLeftMargin" presStyleLbl="node1" presStyleIdx="0" presStyleCnt="3"/>
      <dgm:spPr/>
    </dgm:pt>
    <dgm:pt modelId="{55A3655D-0E35-0241-9620-0AA29C52A313}" type="pres">
      <dgm:prSet presAssocID="{9710E58E-D031-0D4B-9626-C0076CAB07E7}" presName="parentText" presStyleLbl="node1" presStyleIdx="0" presStyleCnt="3" custScaleX="81050" custScaleY="110627">
        <dgm:presLayoutVars>
          <dgm:chMax val="0"/>
          <dgm:bulletEnabled val="1"/>
        </dgm:presLayoutVars>
      </dgm:prSet>
      <dgm:spPr/>
    </dgm:pt>
    <dgm:pt modelId="{FAB4692E-7D13-3944-8F2B-EC652F046BFF}" type="pres">
      <dgm:prSet presAssocID="{9710E58E-D031-0D4B-9626-C0076CAB07E7}" presName="negativeSpace" presStyleCnt="0"/>
      <dgm:spPr/>
    </dgm:pt>
    <dgm:pt modelId="{65BDCF05-F9E7-584E-AC63-B38B47942668}" type="pres">
      <dgm:prSet presAssocID="{9710E58E-D031-0D4B-9626-C0076CAB07E7}" presName="childText" presStyleLbl="conFgAcc1" presStyleIdx="0" presStyleCnt="3">
        <dgm:presLayoutVars>
          <dgm:bulletEnabled val="1"/>
        </dgm:presLayoutVars>
      </dgm:prSet>
      <dgm:spPr/>
    </dgm:pt>
    <dgm:pt modelId="{F6304E05-CEEB-FD45-8EC2-A86D990A20DA}" type="pres">
      <dgm:prSet presAssocID="{2503AC35-CC2A-D740-B6A7-816EEBD4FFC9}" presName="spaceBetweenRectangles" presStyleCnt="0"/>
      <dgm:spPr/>
    </dgm:pt>
    <dgm:pt modelId="{6C56538E-E369-F149-8ADC-FA8F7BE83EE1}" type="pres">
      <dgm:prSet presAssocID="{87DBCDB6-7A23-EC4D-9F81-11D7AC584AD6}" presName="parentLin" presStyleCnt="0"/>
      <dgm:spPr/>
    </dgm:pt>
    <dgm:pt modelId="{EA46ACD6-4DF9-284D-BF5F-97DAA1E0E514}" type="pres">
      <dgm:prSet presAssocID="{87DBCDB6-7A23-EC4D-9F81-11D7AC584AD6}" presName="parentLeftMargin" presStyleLbl="node1" presStyleIdx="0" presStyleCnt="3"/>
      <dgm:spPr/>
    </dgm:pt>
    <dgm:pt modelId="{73AE9922-C2D6-5E4E-9581-99C40A7A2641}" type="pres">
      <dgm:prSet presAssocID="{87DBCDB6-7A23-EC4D-9F81-11D7AC584AD6}" presName="parentText" presStyleLbl="node1" presStyleIdx="1" presStyleCnt="3" custScaleX="81050" custScaleY="110627">
        <dgm:presLayoutVars>
          <dgm:chMax val="0"/>
          <dgm:bulletEnabled val="1"/>
        </dgm:presLayoutVars>
      </dgm:prSet>
      <dgm:spPr/>
    </dgm:pt>
    <dgm:pt modelId="{C7FE6475-21A1-E942-A280-FB5658125597}" type="pres">
      <dgm:prSet presAssocID="{87DBCDB6-7A23-EC4D-9F81-11D7AC584AD6}" presName="negativeSpace" presStyleCnt="0"/>
      <dgm:spPr/>
    </dgm:pt>
    <dgm:pt modelId="{2C48B44B-0048-284B-950F-02A9FE9B3C8C}" type="pres">
      <dgm:prSet presAssocID="{87DBCDB6-7A23-EC4D-9F81-11D7AC584AD6}" presName="childText" presStyleLbl="conFgAcc1" presStyleIdx="1" presStyleCnt="3">
        <dgm:presLayoutVars>
          <dgm:bulletEnabled val="1"/>
        </dgm:presLayoutVars>
      </dgm:prSet>
      <dgm:spPr/>
    </dgm:pt>
    <dgm:pt modelId="{37C7B231-EDC0-8548-98E3-13DC5E284CD3}" type="pres">
      <dgm:prSet presAssocID="{B34005B1-3FF3-1C42-A7D3-94B41C554920}" presName="spaceBetweenRectangles" presStyleCnt="0"/>
      <dgm:spPr/>
    </dgm:pt>
    <dgm:pt modelId="{EFE199C1-9039-7547-B343-49FF1ACED547}" type="pres">
      <dgm:prSet presAssocID="{01C496A7-AFDE-EA4E-9B8E-B74E24174825}" presName="parentLin" presStyleCnt="0"/>
      <dgm:spPr/>
    </dgm:pt>
    <dgm:pt modelId="{AC80B8F6-0FB4-404E-AA51-0B2A11E0EA37}" type="pres">
      <dgm:prSet presAssocID="{01C496A7-AFDE-EA4E-9B8E-B74E24174825}" presName="parentLeftMargin" presStyleLbl="node1" presStyleIdx="1" presStyleCnt="3"/>
      <dgm:spPr/>
    </dgm:pt>
    <dgm:pt modelId="{0B7EACD9-4FA1-644A-8157-08DFE3D4F0E1}" type="pres">
      <dgm:prSet presAssocID="{01C496A7-AFDE-EA4E-9B8E-B74E24174825}" presName="parentText" presStyleLbl="node1" presStyleIdx="2" presStyleCnt="3" custScaleX="81050" custScaleY="110627">
        <dgm:presLayoutVars>
          <dgm:chMax val="0"/>
          <dgm:bulletEnabled val="1"/>
        </dgm:presLayoutVars>
      </dgm:prSet>
      <dgm:spPr/>
    </dgm:pt>
    <dgm:pt modelId="{5B8A444D-1832-4448-A2B9-2112F6189C78}" type="pres">
      <dgm:prSet presAssocID="{01C496A7-AFDE-EA4E-9B8E-B74E24174825}" presName="negativeSpace" presStyleCnt="0"/>
      <dgm:spPr/>
    </dgm:pt>
    <dgm:pt modelId="{9E46B83B-6E80-784D-B50D-C496FFA2CA49}" type="pres">
      <dgm:prSet presAssocID="{01C496A7-AFDE-EA4E-9B8E-B74E2417482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E1C400C-6165-B440-A307-D35C9F26FEE3}" srcId="{01C496A7-AFDE-EA4E-9B8E-B74E24174825}" destId="{DD501CE9-0208-B04A-82BD-9D9806EB0B1D}" srcOrd="3" destOrd="0" parTransId="{366EEDEE-F1B4-6248-8640-D5DCDC6A910D}" sibTransId="{9B1C70CD-0343-9D40-A0F7-2998C7F0EF11}"/>
    <dgm:cxn modelId="{A2A56010-0B1F-D74A-9E7F-7504B109A3C7}" type="presOf" srcId="{8A6132AF-4DE9-A14F-8DE2-9C6DE546A12F}" destId="{9E46B83B-6E80-784D-B50D-C496FFA2CA49}" srcOrd="0" destOrd="0" presId="urn:microsoft.com/office/officeart/2005/8/layout/list1"/>
    <dgm:cxn modelId="{ADA0B614-B351-D341-844A-5C7C8DF700A4}" type="presOf" srcId="{01C496A7-AFDE-EA4E-9B8E-B74E24174825}" destId="{AC80B8F6-0FB4-404E-AA51-0B2A11E0EA37}" srcOrd="0" destOrd="0" presId="urn:microsoft.com/office/officeart/2005/8/layout/list1"/>
    <dgm:cxn modelId="{BA3F0D1D-089C-ED43-9691-F4DFA40A0327}" srcId="{23D52369-3142-AC48-AE33-735447841CCE}" destId="{01C496A7-AFDE-EA4E-9B8E-B74E24174825}" srcOrd="2" destOrd="0" parTransId="{2806A249-69CE-924F-9F9E-DB2D693D5CD8}" sibTransId="{68196B79-F956-FA41-8494-08B7AC980665}"/>
    <dgm:cxn modelId="{26FBCB1D-2A03-794E-BB86-00CA901D28C0}" type="presOf" srcId="{AC6953EA-6EE5-E649-8CC1-A116EC6ACD44}" destId="{9E46B83B-6E80-784D-B50D-C496FFA2CA49}" srcOrd="0" destOrd="2" presId="urn:microsoft.com/office/officeart/2005/8/layout/list1"/>
    <dgm:cxn modelId="{9F14B624-9ECB-A74B-A4FF-FE018AE66AC2}" type="presOf" srcId="{DD501CE9-0208-B04A-82BD-9D9806EB0B1D}" destId="{9E46B83B-6E80-784D-B50D-C496FFA2CA49}" srcOrd="0" destOrd="3" presId="urn:microsoft.com/office/officeart/2005/8/layout/list1"/>
    <dgm:cxn modelId="{4D57412D-9730-874C-BD6C-6BE9677140CC}" type="presOf" srcId="{87DBCDB6-7A23-EC4D-9F81-11D7AC584AD6}" destId="{EA46ACD6-4DF9-284D-BF5F-97DAA1E0E514}" srcOrd="0" destOrd="0" presId="urn:microsoft.com/office/officeart/2005/8/layout/list1"/>
    <dgm:cxn modelId="{5D23192E-9062-D041-AEB3-65E265DAC59B}" srcId="{9710E58E-D031-0D4B-9626-C0076CAB07E7}" destId="{6249FF88-B740-AD48-AFD7-1363B30F9C00}" srcOrd="4" destOrd="0" parTransId="{7B6155D1-9364-8140-86E5-C1827E90FE89}" sibTransId="{2CA18093-684C-0E4A-97CB-70743436A8E0}"/>
    <dgm:cxn modelId="{BE32442E-58D7-364C-8CBD-21D7792C7147}" type="presOf" srcId="{9710E58E-D031-0D4B-9626-C0076CAB07E7}" destId="{55A3655D-0E35-0241-9620-0AA29C52A313}" srcOrd="1" destOrd="0" presId="urn:microsoft.com/office/officeart/2005/8/layout/list1"/>
    <dgm:cxn modelId="{1B40C13A-3490-214E-A040-D1DB067AB511}" type="presOf" srcId="{62C2FABF-8504-5347-A28D-71E9D9026D79}" destId="{65BDCF05-F9E7-584E-AC63-B38B47942668}" srcOrd="0" destOrd="6" presId="urn:microsoft.com/office/officeart/2005/8/layout/list1"/>
    <dgm:cxn modelId="{CF291440-A993-8C4C-9A51-99353FBC6831}" type="presOf" srcId="{196FC002-3605-AE4B-B02F-2899E6ACD35C}" destId="{65BDCF05-F9E7-584E-AC63-B38B47942668}" srcOrd="0" destOrd="3" presId="urn:microsoft.com/office/officeart/2005/8/layout/list1"/>
    <dgm:cxn modelId="{915CD85C-F26E-F949-92F2-3C216FA91244}" srcId="{9710E58E-D031-0D4B-9626-C0076CAB07E7}" destId="{479E2892-289C-8D4A-8020-D295194BC33C}" srcOrd="1" destOrd="0" parTransId="{5E830DC2-A16A-D54D-8181-0B835915F0F8}" sibTransId="{E5D299E4-F7CB-B049-A727-08D3FC5D256B}"/>
    <dgm:cxn modelId="{3A3E914A-CE90-CC46-910E-D6F5E17945A1}" type="presOf" srcId="{4A48486A-5AF5-FB48-8418-C6AD783FC9B1}" destId="{9E46B83B-6E80-784D-B50D-C496FFA2CA49}" srcOrd="0" destOrd="1" presId="urn:microsoft.com/office/officeart/2005/8/layout/list1"/>
    <dgm:cxn modelId="{C76B064D-A6D9-1242-A4CD-807638C5255F}" srcId="{23D52369-3142-AC48-AE33-735447841CCE}" destId="{9710E58E-D031-0D4B-9626-C0076CAB07E7}" srcOrd="0" destOrd="0" parTransId="{79BDE847-AF63-C543-AA38-6FCEF07280DD}" sibTransId="{2503AC35-CC2A-D740-B6A7-816EEBD4FFC9}"/>
    <dgm:cxn modelId="{4619C953-519B-B646-ADF8-20D4A12395B7}" srcId="{87DBCDB6-7A23-EC4D-9F81-11D7AC584AD6}" destId="{E8F409CD-77D3-B54B-B502-7EAB4461F57E}" srcOrd="0" destOrd="0" parTransId="{A253A689-EF38-5A49-A8E4-C9E01086536B}" sibTransId="{425FA8E5-1FCF-964B-8594-5272E5FBC82D}"/>
    <dgm:cxn modelId="{880DE554-6930-F143-8497-A0F4D8963A74}" type="presOf" srcId="{479E2892-289C-8D4A-8020-D295194BC33C}" destId="{65BDCF05-F9E7-584E-AC63-B38B47942668}" srcOrd="0" destOrd="1" presId="urn:microsoft.com/office/officeart/2005/8/layout/list1"/>
    <dgm:cxn modelId="{25127E82-B726-1D4A-BAAB-1EF2BF9FE373}" srcId="{9710E58E-D031-0D4B-9626-C0076CAB07E7}" destId="{B2C07DE7-91E6-5D40-8E4E-3DE9E58F99F8}" srcOrd="2" destOrd="0" parTransId="{CF18F250-BEB9-454C-ABCE-42D43EEF7118}" sibTransId="{B41098DD-7BF1-6D4C-B40C-03DC16AFF599}"/>
    <dgm:cxn modelId="{E1E85784-8DE2-B943-ABF8-5505FA82FF22}" srcId="{9710E58E-D031-0D4B-9626-C0076CAB07E7}" destId="{B9064680-ECFF-9B49-9F3B-384BC8E5584E}" srcOrd="0" destOrd="0" parTransId="{C8877663-A122-124E-AD94-44C930513C93}" sibTransId="{65CB011E-6D81-3741-9CD0-30D82C7C4162}"/>
    <dgm:cxn modelId="{A3592A87-4679-1E4F-AE5B-7315019CC2DC}" srcId="{23D52369-3142-AC48-AE33-735447841CCE}" destId="{87DBCDB6-7A23-EC4D-9F81-11D7AC584AD6}" srcOrd="1" destOrd="0" parTransId="{5D792FFD-ED5C-4240-9881-8439E5FAEB43}" sibTransId="{B34005B1-3FF3-1C42-A7D3-94B41C554920}"/>
    <dgm:cxn modelId="{DA73D393-083F-0B49-9869-70589D570E4E}" type="presOf" srcId="{01C496A7-AFDE-EA4E-9B8E-B74E24174825}" destId="{0B7EACD9-4FA1-644A-8157-08DFE3D4F0E1}" srcOrd="1" destOrd="0" presId="urn:microsoft.com/office/officeart/2005/8/layout/list1"/>
    <dgm:cxn modelId="{691D92A9-ACB1-4246-836E-3B8AE18B61A1}" type="presOf" srcId="{E8F409CD-77D3-B54B-B502-7EAB4461F57E}" destId="{2C48B44B-0048-284B-950F-02A9FE9B3C8C}" srcOrd="0" destOrd="0" presId="urn:microsoft.com/office/officeart/2005/8/layout/list1"/>
    <dgm:cxn modelId="{178EA1B3-076F-3F4A-A367-408C6EAC166E}" type="presOf" srcId="{B9064680-ECFF-9B49-9F3B-384BC8E5584E}" destId="{65BDCF05-F9E7-584E-AC63-B38B47942668}" srcOrd="0" destOrd="0" presId="urn:microsoft.com/office/officeart/2005/8/layout/list1"/>
    <dgm:cxn modelId="{16BA9AB4-4274-4C4E-92CF-15DB14C808C9}" srcId="{01C496A7-AFDE-EA4E-9B8E-B74E24174825}" destId="{4A48486A-5AF5-FB48-8418-C6AD783FC9B1}" srcOrd="1" destOrd="0" parTransId="{D8EBE87C-F55B-A240-8846-81D91D176E48}" sibTransId="{196A8A30-8022-7846-B355-DC9FD9498815}"/>
    <dgm:cxn modelId="{A280A2B5-E3B1-E04E-A92A-A6D0B632D814}" srcId="{9710E58E-D031-0D4B-9626-C0076CAB07E7}" destId="{196FC002-3605-AE4B-B02F-2899E6ACD35C}" srcOrd="3" destOrd="0" parTransId="{1B259A64-9093-4B47-A380-0CE6AC41C60A}" sibTransId="{6E202D21-53A2-D749-BDCF-2486E1DE8082}"/>
    <dgm:cxn modelId="{5407F9C4-FC26-5B4C-B1A6-5032C4739D18}" srcId="{9710E58E-D031-0D4B-9626-C0076CAB07E7}" destId="{CEA8E19F-69CB-B64A-98FF-345029155B33}" srcOrd="5" destOrd="0" parTransId="{91D18A68-E7F1-9A46-BB27-01ED37BE8A35}" sibTransId="{B7942092-F96C-0942-A56B-3042F7776A97}"/>
    <dgm:cxn modelId="{391F15C6-5FE0-9745-84F4-34A237669EC8}" srcId="{01C496A7-AFDE-EA4E-9B8E-B74E24174825}" destId="{B00B8AC4-9923-E541-B07B-D9276ADC444B}" srcOrd="4" destOrd="0" parTransId="{778813FC-C2A6-174A-BD15-9C29932E17DE}" sibTransId="{330ACB7F-C670-F042-B453-C364994A74B4}"/>
    <dgm:cxn modelId="{F9FC46C7-C2BA-124C-BD45-4CA1F6F09F77}" type="presOf" srcId="{23D52369-3142-AC48-AE33-735447841CCE}" destId="{044363EE-044A-4340-BAF2-8522CA1BBA50}" srcOrd="0" destOrd="0" presId="urn:microsoft.com/office/officeart/2005/8/layout/list1"/>
    <dgm:cxn modelId="{6BCECCCB-D978-A441-9685-2B1AF94EC88C}" type="presOf" srcId="{9710E58E-D031-0D4B-9626-C0076CAB07E7}" destId="{E461288A-A01C-9B44-A89E-88EF4F06D8B9}" srcOrd="0" destOrd="0" presId="urn:microsoft.com/office/officeart/2005/8/layout/list1"/>
    <dgm:cxn modelId="{97F347CE-51E8-C046-A524-87F724328ACF}" type="presOf" srcId="{B00B8AC4-9923-E541-B07B-D9276ADC444B}" destId="{9E46B83B-6E80-784D-B50D-C496FFA2CA49}" srcOrd="0" destOrd="4" presId="urn:microsoft.com/office/officeart/2005/8/layout/list1"/>
    <dgm:cxn modelId="{0E27A2D0-1692-6945-9FED-D6291118DDD2}" type="presOf" srcId="{87DBCDB6-7A23-EC4D-9F81-11D7AC584AD6}" destId="{73AE9922-C2D6-5E4E-9581-99C40A7A2641}" srcOrd="1" destOrd="0" presId="urn:microsoft.com/office/officeart/2005/8/layout/list1"/>
    <dgm:cxn modelId="{7C8A27E4-1B38-5C46-B94E-33877FC6F80E}" type="presOf" srcId="{B2C07DE7-91E6-5D40-8E4E-3DE9E58F99F8}" destId="{65BDCF05-F9E7-584E-AC63-B38B47942668}" srcOrd="0" destOrd="2" presId="urn:microsoft.com/office/officeart/2005/8/layout/list1"/>
    <dgm:cxn modelId="{5B650DEF-E414-5C46-8CAB-25F53E253A6D}" srcId="{01C496A7-AFDE-EA4E-9B8E-B74E24174825}" destId="{8A6132AF-4DE9-A14F-8DE2-9C6DE546A12F}" srcOrd="0" destOrd="0" parTransId="{092F2286-A883-E54B-B917-908E1584C2D8}" sibTransId="{DEDBE1DC-5465-F040-9893-01ED62B32635}"/>
    <dgm:cxn modelId="{EF8A91F4-54AB-B34D-B184-740B6A6B6B4B}" type="presOf" srcId="{CEA8E19F-69CB-B64A-98FF-345029155B33}" destId="{65BDCF05-F9E7-584E-AC63-B38B47942668}" srcOrd="0" destOrd="5" presId="urn:microsoft.com/office/officeart/2005/8/layout/list1"/>
    <dgm:cxn modelId="{30FCE0F8-A85F-854E-A1D9-A6905A243D3F}" srcId="{01C496A7-AFDE-EA4E-9B8E-B74E24174825}" destId="{AC6953EA-6EE5-E649-8CC1-A116EC6ACD44}" srcOrd="2" destOrd="0" parTransId="{CD40F450-473B-6F42-99FC-8DC4B350D015}" sibTransId="{6F38C804-A5A5-5C40-B6BE-7B7A9E6F38F2}"/>
    <dgm:cxn modelId="{3E7285F9-D89C-B041-BC09-7D43DC28E943}" srcId="{9710E58E-D031-0D4B-9626-C0076CAB07E7}" destId="{62C2FABF-8504-5347-A28D-71E9D9026D79}" srcOrd="6" destOrd="0" parTransId="{205BB0D1-8331-1343-9A48-2AE200F056C8}" sibTransId="{773DCEC2-0A76-2C4C-ABD6-6ADEEFF792C5}"/>
    <dgm:cxn modelId="{09AF1CFB-8FB5-A740-A8C8-64878125DEBA}" type="presOf" srcId="{6249FF88-B740-AD48-AFD7-1363B30F9C00}" destId="{65BDCF05-F9E7-584E-AC63-B38B47942668}" srcOrd="0" destOrd="4" presId="urn:microsoft.com/office/officeart/2005/8/layout/list1"/>
    <dgm:cxn modelId="{781CCE2B-632F-FF41-9632-4A0DD0A83046}" type="presParOf" srcId="{044363EE-044A-4340-BAF2-8522CA1BBA50}" destId="{5DBD6617-01AC-0C45-9AD2-BF9A1DF3815B}" srcOrd="0" destOrd="0" presId="urn:microsoft.com/office/officeart/2005/8/layout/list1"/>
    <dgm:cxn modelId="{B7653157-DBD8-5743-9652-3767E796EB36}" type="presParOf" srcId="{5DBD6617-01AC-0C45-9AD2-BF9A1DF3815B}" destId="{E461288A-A01C-9B44-A89E-88EF4F06D8B9}" srcOrd="0" destOrd="0" presId="urn:microsoft.com/office/officeart/2005/8/layout/list1"/>
    <dgm:cxn modelId="{5966B0D5-F822-E34F-8D9E-FDE679D34BED}" type="presParOf" srcId="{5DBD6617-01AC-0C45-9AD2-BF9A1DF3815B}" destId="{55A3655D-0E35-0241-9620-0AA29C52A313}" srcOrd="1" destOrd="0" presId="urn:microsoft.com/office/officeart/2005/8/layout/list1"/>
    <dgm:cxn modelId="{3E755DFD-309F-9E4B-A7B7-3A720B638183}" type="presParOf" srcId="{044363EE-044A-4340-BAF2-8522CA1BBA50}" destId="{FAB4692E-7D13-3944-8F2B-EC652F046BFF}" srcOrd="1" destOrd="0" presId="urn:microsoft.com/office/officeart/2005/8/layout/list1"/>
    <dgm:cxn modelId="{212619F2-40C5-8443-A83E-76EA9A6D16E5}" type="presParOf" srcId="{044363EE-044A-4340-BAF2-8522CA1BBA50}" destId="{65BDCF05-F9E7-584E-AC63-B38B47942668}" srcOrd="2" destOrd="0" presId="urn:microsoft.com/office/officeart/2005/8/layout/list1"/>
    <dgm:cxn modelId="{EACFFC1F-1B8F-F149-83AE-A56F59559BFB}" type="presParOf" srcId="{044363EE-044A-4340-BAF2-8522CA1BBA50}" destId="{F6304E05-CEEB-FD45-8EC2-A86D990A20DA}" srcOrd="3" destOrd="0" presId="urn:microsoft.com/office/officeart/2005/8/layout/list1"/>
    <dgm:cxn modelId="{12FA6102-7E0B-7941-89EF-B4C2CEA7ECE5}" type="presParOf" srcId="{044363EE-044A-4340-BAF2-8522CA1BBA50}" destId="{6C56538E-E369-F149-8ADC-FA8F7BE83EE1}" srcOrd="4" destOrd="0" presId="urn:microsoft.com/office/officeart/2005/8/layout/list1"/>
    <dgm:cxn modelId="{007338ED-ED93-BD4B-9189-E7172514B4E8}" type="presParOf" srcId="{6C56538E-E369-F149-8ADC-FA8F7BE83EE1}" destId="{EA46ACD6-4DF9-284D-BF5F-97DAA1E0E514}" srcOrd="0" destOrd="0" presId="urn:microsoft.com/office/officeart/2005/8/layout/list1"/>
    <dgm:cxn modelId="{3AD4D40B-967D-994B-BD31-BB353D075695}" type="presParOf" srcId="{6C56538E-E369-F149-8ADC-FA8F7BE83EE1}" destId="{73AE9922-C2D6-5E4E-9581-99C40A7A2641}" srcOrd="1" destOrd="0" presId="urn:microsoft.com/office/officeart/2005/8/layout/list1"/>
    <dgm:cxn modelId="{D133CFAB-42A4-8A42-9560-33D95B84A2F9}" type="presParOf" srcId="{044363EE-044A-4340-BAF2-8522CA1BBA50}" destId="{C7FE6475-21A1-E942-A280-FB5658125597}" srcOrd="5" destOrd="0" presId="urn:microsoft.com/office/officeart/2005/8/layout/list1"/>
    <dgm:cxn modelId="{EABCAF5B-F1C1-CA43-AE5F-70A9530EDFD3}" type="presParOf" srcId="{044363EE-044A-4340-BAF2-8522CA1BBA50}" destId="{2C48B44B-0048-284B-950F-02A9FE9B3C8C}" srcOrd="6" destOrd="0" presId="urn:microsoft.com/office/officeart/2005/8/layout/list1"/>
    <dgm:cxn modelId="{6209B386-B554-B348-8CB7-F352FB9AFF4E}" type="presParOf" srcId="{044363EE-044A-4340-BAF2-8522CA1BBA50}" destId="{37C7B231-EDC0-8548-98E3-13DC5E284CD3}" srcOrd="7" destOrd="0" presId="urn:microsoft.com/office/officeart/2005/8/layout/list1"/>
    <dgm:cxn modelId="{B39EDA2E-BDE6-684A-94E7-AF1519A8404B}" type="presParOf" srcId="{044363EE-044A-4340-BAF2-8522CA1BBA50}" destId="{EFE199C1-9039-7547-B343-49FF1ACED547}" srcOrd="8" destOrd="0" presId="urn:microsoft.com/office/officeart/2005/8/layout/list1"/>
    <dgm:cxn modelId="{9202F79D-3EFE-C54A-A4D2-BD2324EC62AB}" type="presParOf" srcId="{EFE199C1-9039-7547-B343-49FF1ACED547}" destId="{AC80B8F6-0FB4-404E-AA51-0B2A11E0EA37}" srcOrd="0" destOrd="0" presId="urn:microsoft.com/office/officeart/2005/8/layout/list1"/>
    <dgm:cxn modelId="{B911D808-2F2F-A94F-BF1D-C43B99FA1946}" type="presParOf" srcId="{EFE199C1-9039-7547-B343-49FF1ACED547}" destId="{0B7EACD9-4FA1-644A-8157-08DFE3D4F0E1}" srcOrd="1" destOrd="0" presId="urn:microsoft.com/office/officeart/2005/8/layout/list1"/>
    <dgm:cxn modelId="{E61ED5D7-03F7-8F48-8934-A1104B3C98AD}" type="presParOf" srcId="{044363EE-044A-4340-BAF2-8522CA1BBA50}" destId="{5B8A444D-1832-4448-A2B9-2112F6189C78}" srcOrd="9" destOrd="0" presId="urn:microsoft.com/office/officeart/2005/8/layout/list1"/>
    <dgm:cxn modelId="{8CEA6A65-AF40-064E-A4D2-FAC72DC30BCA}" type="presParOf" srcId="{044363EE-044A-4340-BAF2-8522CA1BBA50}" destId="{9E46B83B-6E80-784D-B50D-C496FFA2CA4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028107-AF02-024B-BE25-57A5C2EAEE6A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D5E192-2CE3-AA4D-89CB-F860DD789B3C}">
      <dgm:prSet phldrT="[Text]" custT="1"/>
      <dgm:spPr/>
      <dgm:t>
        <a:bodyPr/>
        <a:lstStyle/>
        <a:p>
          <a:pPr rtl="0"/>
          <a:r>
            <a:rPr lang="en-US" sz="3200" b="1" dirty="0"/>
            <a:t> Management</a:t>
          </a:r>
        </a:p>
      </dgm:t>
    </dgm:pt>
    <dgm:pt modelId="{4FA0A7D8-D0D9-A940-BC4C-82EF704A9B93}" type="parTrans" cxnId="{71BAB395-21CF-9348-8999-0A1D9344E2BB}">
      <dgm:prSet/>
      <dgm:spPr/>
      <dgm:t>
        <a:bodyPr/>
        <a:lstStyle/>
        <a:p>
          <a:endParaRPr lang="en-US" sz="2000"/>
        </a:p>
      </dgm:t>
    </dgm:pt>
    <dgm:pt modelId="{CEBCA75A-BD12-8946-96F8-0DB46CD40370}" type="sibTrans" cxnId="{71BAB395-21CF-9348-8999-0A1D9344E2BB}">
      <dgm:prSet/>
      <dgm:spPr/>
      <dgm:t>
        <a:bodyPr/>
        <a:lstStyle/>
        <a:p>
          <a:endParaRPr lang="en-US" sz="2000"/>
        </a:p>
      </dgm:t>
    </dgm:pt>
    <dgm:pt modelId="{EED53D53-F66A-8F45-96B6-06FAAECEEFDB}">
      <dgm:prSet phldrT="[Text]" custT="1"/>
      <dgm:spPr/>
      <dgm:t>
        <a:bodyPr/>
        <a:lstStyle/>
        <a:p>
          <a:pPr rtl="0">
            <a:buFont typeface="Wingdings" pitchFamily="2" charset="2"/>
            <a:buChar char="v"/>
          </a:pPr>
          <a:r>
            <a:rPr lang="en-US" sz="3200" dirty="0"/>
            <a:t>Symptoms worsened and CT angiography showed enlarging hematoma, so evacuation was planned. </a:t>
          </a:r>
        </a:p>
      </dgm:t>
    </dgm:pt>
    <dgm:pt modelId="{DC366DF6-B456-3D49-B0CA-519CD4EDD422}" type="parTrans" cxnId="{CE8E632F-ABB3-3244-991B-E619717BDA0A}">
      <dgm:prSet/>
      <dgm:spPr/>
      <dgm:t>
        <a:bodyPr/>
        <a:lstStyle/>
        <a:p>
          <a:endParaRPr lang="en-US" sz="2000"/>
        </a:p>
      </dgm:t>
    </dgm:pt>
    <dgm:pt modelId="{B0298A54-0C29-BD42-8ECA-2F192B762B0F}" type="sibTrans" cxnId="{CE8E632F-ABB3-3244-991B-E619717BDA0A}">
      <dgm:prSet/>
      <dgm:spPr/>
      <dgm:t>
        <a:bodyPr/>
        <a:lstStyle/>
        <a:p>
          <a:endParaRPr lang="en-US" sz="2000"/>
        </a:p>
      </dgm:t>
    </dgm:pt>
    <dgm:pt modelId="{67798541-D9E7-A642-A776-5EA54FC7A20C}">
      <dgm:prSet custT="1"/>
      <dgm:spPr/>
      <dgm:t>
        <a:bodyPr/>
        <a:lstStyle/>
        <a:p>
          <a:r>
            <a:rPr lang="en-US" sz="3200" b="1" dirty="0"/>
            <a:t>Outcome</a:t>
          </a:r>
        </a:p>
      </dgm:t>
    </dgm:pt>
    <dgm:pt modelId="{7A621736-DA25-844E-AB72-7C2B30A02291}" type="parTrans" cxnId="{B64218D5-88FF-F14E-8532-771DB316357A}">
      <dgm:prSet/>
      <dgm:spPr/>
      <dgm:t>
        <a:bodyPr/>
        <a:lstStyle/>
        <a:p>
          <a:endParaRPr lang="en-US"/>
        </a:p>
      </dgm:t>
    </dgm:pt>
    <dgm:pt modelId="{70B46C87-EADE-9A4B-990B-EFE0233FB82B}" type="sibTrans" cxnId="{B64218D5-88FF-F14E-8532-771DB316357A}">
      <dgm:prSet/>
      <dgm:spPr/>
      <dgm:t>
        <a:bodyPr/>
        <a:lstStyle/>
        <a:p>
          <a:endParaRPr lang="en-US"/>
        </a:p>
      </dgm:t>
    </dgm:pt>
    <dgm:pt modelId="{E6104184-688D-0F4A-BF02-C1533AE00A9E}">
      <dgm:prSet custT="1"/>
      <dgm:spPr/>
      <dgm:t>
        <a:bodyPr/>
        <a:lstStyle/>
        <a:p>
          <a:pPr>
            <a:buFont typeface="Wingdings" pitchFamily="2" charset="2"/>
            <a:buChar char="v"/>
          </a:pPr>
          <a:r>
            <a:rPr lang="en-US" sz="3200" dirty="0"/>
            <a:t>Post-procedure, the patient’s obstructive symptoms resolved with improved oral intake, and he was discharged on regular diet. </a:t>
          </a:r>
        </a:p>
      </dgm:t>
    </dgm:pt>
    <dgm:pt modelId="{A368D78F-EBEC-CF43-AE91-39CEDF820CF1}" type="parTrans" cxnId="{B8C8FD8A-D2CA-C948-B215-2FC3D3ECBE57}">
      <dgm:prSet/>
      <dgm:spPr/>
      <dgm:t>
        <a:bodyPr/>
        <a:lstStyle/>
        <a:p>
          <a:endParaRPr lang="en-US"/>
        </a:p>
      </dgm:t>
    </dgm:pt>
    <dgm:pt modelId="{A5A9FF74-F208-CD47-8AAE-C9B623B6991E}" type="sibTrans" cxnId="{B8C8FD8A-D2CA-C948-B215-2FC3D3ECBE57}">
      <dgm:prSet/>
      <dgm:spPr/>
      <dgm:t>
        <a:bodyPr/>
        <a:lstStyle/>
        <a:p>
          <a:endParaRPr lang="en-US"/>
        </a:p>
      </dgm:t>
    </dgm:pt>
    <dgm:pt modelId="{95026166-9B5B-E74D-8D4B-9219EE1A6739}">
      <dgm:prSet phldrT="[Text]" custT="1"/>
      <dgm:spPr/>
      <dgm:t>
        <a:bodyPr/>
        <a:lstStyle/>
        <a:p>
          <a:pPr rtl="0">
            <a:buFont typeface="Wingdings" pitchFamily="2" charset="2"/>
            <a:buChar char="v"/>
          </a:pPr>
          <a:r>
            <a:rPr lang="en-US" sz="3200" dirty="0"/>
            <a:t>Pre-evacuation, the gastroduodenal and inferior pancreaticoduodenal artery were embolized to prevent further expansion of the hematoma followed by a laparoscopic drainage. </a:t>
          </a:r>
        </a:p>
      </dgm:t>
    </dgm:pt>
    <dgm:pt modelId="{5DAE5950-E428-6546-A24A-B8FCC97D5374}" type="parTrans" cxnId="{FE2F3186-3D7F-7047-B8E3-5EBB54B293E3}">
      <dgm:prSet/>
      <dgm:spPr/>
      <dgm:t>
        <a:bodyPr/>
        <a:lstStyle/>
        <a:p>
          <a:endParaRPr lang="en-US"/>
        </a:p>
      </dgm:t>
    </dgm:pt>
    <dgm:pt modelId="{46EB0C43-BEB2-A54E-AD00-3DF89B1324C7}" type="sibTrans" cxnId="{FE2F3186-3D7F-7047-B8E3-5EBB54B293E3}">
      <dgm:prSet/>
      <dgm:spPr/>
      <dgm:t>
        <a:bodyPr/>
        <a:lstStyle/>
        <a:p>
          <a:endParaRPr lang="en-US"/>
        </a:p>
      </dgm:t>
    </dgm:pt>
    <dgm:pt modelId="{0C702A7C-4CE7-8A49-9B3E-4CE71C2E73DA}">
      <dgm:prSet phldrT="[Text]" custT="1"/>
      <dgm:spPr/>
      <dgm:t>
        <a:bodyPr/>
        <a:lstStyle/>
        <a:p>
          <a:pPr rtl="0">
            <a:buFont typeface="Wingdings" pitchFamily="2" charset="2"/>
            <a:buChar char="v"/>
          </a:pPr>
          <a:endParaRPr lang="en-US" sz="3200" dirty="0"/>
        </a:p>
      </dgm:t>
    </dgm:pt>
    <dgm:pt modelId="{0E1F4789-B237-5348-A55A-AB7A1D32416D}" type="parTrans" cxnId="{5ABF8CED-6796-1E4D-AC4E-063A4F3E41AB}">
      <dgm:prSet/>
      <dgm:spPr/>
      <dgm:t>
        <a:bodyPr/>
        <a:lstStyle/>
        <a:p>
          <a:endParaRPr lang="en-US"/>
        </a:p>
      </dgm:t>
    </dgm:pt>
    <dgm:pt modelId="{4FD3A1DF-1A76-044B-BEF9-D7468564F548}" type="sibTrans" cxnId="{5ABF8CED-6796-1E4D-AC4E-063A4F3E41AB}">
      <dgm:prSet/>
      <dgm:spPr/>
      <dgm:t>
        <a:bodyPr/>
        <a:lstStyle/>
        <a:p>
          <a:endParaRPr lang="en-US"/>
        </a:p>
      </dgm:t>
    </dgm:pt>
    <dgm:pt modelId="{AC1CAF34-CBA2-8347-9668-598ABBC247B8}" type="pres">
      <dgm:prSet presAssocID="{19028107-AF02-024B-BE25-57A5C2EAEE6A}" presName="linear" presStyleCnt="0">
        <dgm:presLayoutVars>
          <dgm:dir/>
          <dgm:animLvl val="lvl"/>
          <dgm:resizeHandles val="exact"/>
        </dgm:presLayoutVars>
      </dgm:prSet>
      <dgm:spPr/>
    </dgm:pt>
    <dgm:pt modelId="{A5126304-0429-2C4D-AA37-50A6B87DA199}" type="pres">
      <dgm:prSet presAssocID="{94D5E192-2CE3-AA4D-89CB-F860DD789B3C}" presName="parentLin" presStyleCnt="0"/>
      <dgm:spPr/>
    </dgm:pt>
    <dgm:pt modelId="{17E5EA2F-7B88-354C-8CD6-4E7C0826AA64}" type="pres">
      <dgm:prSet presAssocID="{94D5E192-2CE3-AA4D-89CB-F860DD789B3C}" presName="parentLeftMargin" presStyleLbl="node1" presStyleIdx="0" presStyleCnt="2"/>
      <dgm:spPr/>
    </dgm:pt>
    <dgm:pt modelId="{3C2B5A6B-C4CE-1049-9EFA-7E7B781BA983}" type="pres">
      <dgm:prSet presAssocID="{94D5E192-2CE3-AA4D-89CB-F860DD789B3C}" presName="parentText" presStyleLbl="node1" presStyleIdx="0" presStyleCnt="2" custScaleX="65703" custScaleY="48399" custLinFactNeighborY="-11718">
        <dgm:presLayoutVars>
          <dgm:chMax val="0"/>
          <dgm:bulletEnabled val="1"/>
        </dgm:presLayoutVars>
      </dgm:prSet>
      <dgm:spPr/>
    </dgm:pt>
    <dgm:pt modelId="{C08BA672-1CEB-8B44-AC8D-5A1410809AE7}" type="pres">
      <dgm:prSet presAssocID="{94D5E192-2CE3-AA4D-89CB-F860DD789B3C}" presName="negativeSpace" presStyleCnt="0"/>
      <dgm:spPr/>
    </dgm:pt>
    <dgm:pt modelId="{78073901-0F08-F841-922A-1F5942D21164}" type="pres">
      <dgm:prSet presAssocID="{94D5E192-2CE3-AA4D-89CB-F860DD789B3C}" presName="childText" presStyleLbl="conFgAcc1" presStyleIdx="0" presStyleCnt="2">
        <dgm:presLayoutVars>
          <dgm:bulletEnabled val="1"/>
        </dgm:presLayoutVars>
      </dgm:prSet>
      <dgm:spPr/>
    </dgm:pt>
    <dgm:pt modelId="{73CF9802-3218-544E-8C22-BE720B69F425}" type="pres">
      <dgm:prSet presAssocID="{CEBCA75A-BD12-8946-96F8-0DB46CD40370}" presName="spaceBetweenRectangles" presStyleCnt="0"/>
      <dgm:spPr/>
    </dgm:pt>
    <dgm:pt modelId="{F7D5AD8B-4311-4D4A-B2D6-67AFD5613820}" type="pres">
      <dgm:prSet presAssocID="{67798541-D9E7-A642-A776-5EA54FC7A20C}" presName="parentLin" presStyleCnt="0"/>
      <dgm:spPr/>
    </dgm:pt>
    <dgm:pt modelId="{52B7B080-349D-674D-B19A-D2B9EA7EFD08}" type="pres">
      <dgm:prSet presAssocID="{67798541-D9E7-A642-A776-5EA54FC7A20C}" presName="parentLeftMargin" presStyleLbl="node1" presStyleIdx="0" presStyleCnt="2"/>
      <dgm:spPr/>
    </dgm:pt>
    <dgm:pt modelId="{AB6DB5BF-C474-4F44-859D-CE5836CC1AD8}" type="pres">
      <dgm:prSet presAssocID="{67798541-D9E7-A642-A776-5EA54FC7A20C}" presName="parentText" presStyleLbl="node1" presStyleIdx="1" presStyleCnt="2" custScaleX="65703" custScaleY="48399" custLinFactNeighborY="-19704">
        <dgm:presLayoutVars>
          <dgm:chMax val="0"/>
          <dgm:bulletEnabled val="1"/>
        </dgm:presLayoutVars>
      </dgm:prSet>
      <dgm:spPr/>
    </dgm:pt>
    <dgm:pt modelId="{CD3333CF-37E6-124E-A918-88A0E88071EA}" type="pres">
      <dgm:prSet presAssocID="{67798541-D9E7-A642-A776-5EA54FC7A20C}" presName="negativeSpace" presStyleCnt="0"/>
      <dgm:spPr/>
    </dgm:pt>
    <dgm:pt modelId="{10CD4FF6-6F92-244C-AC8D-222BB228D386}" type="pres">
      <dgm:prSet presAssocID="{67798541-D9E7-A642-A776-5EA54FC7A20C}" presName="childText" presStyleLbl="conFgAcc1" presStyleIdx="1" presStyleCnt="2" custScaleY="93679" custLinFactNeighborY="-18332">
        <dgm:presLayoutVars>
          <dgm:bulletEnabled val="1"/>
        </dgm:presLayoutVars>
      </dgm:prSet>
      <dgm:spPr/>
    </dgm:pt>
  </dgm:ptLst>
  <dgm:cxnLst>
    <dgm:cxn modelId="{E1C0D11D-6FB1-5440-8A21-EF4C0936BBCE}" type="presOf" srcId="{67798541-D9E7-A642-A776-5EA54FC7A20C}" destId="{AB6DB5BF-C474-4F44-859D-CE5836CC1AD8}" srcOrd="1" destOrd="0" presId="urn:microsoft.com/office/officeart/2005/8/layout/list1"/>
    <dgm:cxn modelId="{86678B2C-4C95-8F48-8F11-DFE484111CCD}" type="presOf" srcId="{94D5E192-2CE3-AA4D-89CB-F860DD789B3C}" destId="{3C2B5A6B-C4CE-1049-9EFA-7E7B781BA983}" srcOrd="1" destOrd="0" presId="urn:microsoft.com/office/officeart/2005/8/layout/list1"/>
    <dgm:cxn modelId="{CE8E632F-ABB3-3244-991B-E619717BDA0A}" srcId="{94D5E192-2CE3-AA4D-89CB-F860DD789B3C}" destId="{EED53D53-F66A-8F45-96B6-06FAAECEEFDB}" srcOrd="0" destOrd="0" parTransId="{DC366DF6-B456-3D49-B0CA-519CD4EDD422}" sibTransId="{B0298A54-0C29-BD42-8ECA-2F192B762B0F}"/>
    <dgm:cxn modelId="{7057455F-4AD8-854A-BB54-6B1FAAD57735}" type="presOf" srcId="{E6104184-688D-0F4A-BF02-C1533AE00A9E}" destId="{10CD4FF6-6F92-244C-AC8D-222BB228D386}" srcOrd="0" destOrd="0" presId="urn:microsoft.com/office/officeart/2005/8/layout/list1"/>
    <dgm:cxn modelId="{379E6068-32ED-1A4F-9E0A-0647B3502EA2}" type="presOf" srcId="{0C702A7C-4CE7-8A49-9B3E-4CE71C2E73DA}" destId="{78073901-0F08-F841-922A-1F5942D21164}" srcOrd="0" destOrd="1" presId="urn:microsoft.com/office/officeart/2005/8/layout/list1"/>
    <dgm:cxn modelId="{8F354B76-4B90-1C40-99D1-C2EF3B5A1BCC}" type="presOf" srcId="{67798541-D9E7-A642-A776-5EA54FC7A20C}" destId="{52B7B080-349D-674D-B19A-D2B9EA7EFD08}" srcOrd="0" destOrd="0" presId="urn:microsoft.com/office/officeart/2005/8/layout/list1"/>
    <dgm:cxn modelId="{087DFA59-1AB7-1F43-AE91-7018B3A3CC8E}" type="presOf" srcId="{19028107-AF02-024B-BE25-57A5C2EAEE6A}" destId="{AC1CAF34-CBA2-8347-9668-598ABBC247B8}" srcOrd="0" destOrd="0" presId="urn:microsoft.com/office/officeart/2005/8/layout/list1"/>
    <dgm:cxn modelId="{FE2F3186-3D7F-7047-B8E3-5EBB54B293E3}" srcId="{94D5E192-2CE3-AA4D-89CB-F860DD789B3C}" destId="{95026166-9B5B-E74D-8D4B-9219EE1A6739}" srcOrd="2" destOrd="0" parTransId="{5DAE5950-E428-6546-A24A-B8FCC97D5374}" sibTransId="{46EB0C43-BEB2-A54E-AD00-3DF89B1324C7}"/>
    <dgm:cxn modelId="{B8C8FD8A-D2CA-C948-B215-2FC3D3ECBE57}" srcId="{67798541-D9E7-A642-A776-5EA54FC7A20C}" destId="{E6104184-688D-0F4A-BF02-C1533AE00A9E}" srcOrd="0" destOrd="0" parTransId="{A368D78F-EBEC-CF43-AE91-39CEDF820CF1}" sibTransId="{A5A9FF74-F208-CD47-8AAE-C9B623B6991E}"/>
    <dgm:cxn modelId="{71BAB395-21CF-9348-8999-0A1D9344E2BB}" srcId="{19028107-AF02-024B-BE25-57A5C2EAEE6A}" destId="{94D5E192-2CE3-AA4D-89CB-F860DD789B3C}" srcOrd="0" destOrd="0" parTransId="{4FA0A7D8-D0D9-A940-BC4C-82EF704A9B93}" sibTransId="{CEBCA75A-BD12-8946-96F8-0DB46CD40370}"/>
    <dgm:cxn modelId="{89838396-215A-DE4B-853D-01C25B8177D4}" type="presOf" srcId="{EED53D53-F66A-8F45-96B6-06FAAECEEFDB}" destId="{78073901-0F08-F841-922A-1F5942D21164}" srcOrd="0" destOrd="0" presId="urn:microsoft.com/office/officeart/2005/8/layout/list1"/>
    <dgm:cxn modelId="{82750FA4-4AE9-B74D-BC86-C4B4DBCB9B05}" type="presOf" srcId="{94D5E192-2CE3-AA4D-89CB-F860DD789B3C}" destId="{17E5EA2F-7B88-354C-8CD6-4E7C0826AA64}" srcOrd="0" destOrd="0" presId="urn:microsoft.com/office/officeart/2005/8/layout/list1"/>
    <dgm:cxn modelId="{B64218D5-88FF-F14E-8532-771DB316357A}" srcId="{19028107-AF02-024B-BE25-57A5C2EAEE6A}" destId="{67798541-D9E7-A642-A776-5EA54FC7A20C}" srcOrd="1" destOrd="0" parTransId="{7A621736-DA25-844E-AB72-7C2B30A02291}" sibTransId="{70B46C87-EADE-9A4B-990B-EFE0233FB82B}"/>
    <dgm:cxn modelId="{DDADA0DB-1600-FD4B-81EF-A0EFFD2D86BA}" type="presOf" srcId="{95026166-9B5B-E74D-8D4B-9219EE1A6739}" destId="{78073901-0F08-F841-922A-1F5942D21164}" srcOrd="0" destOrd="2" presId="urn:microsoft.com/office/officeart/2005/8/layout/list1"/>
    <dgm:cxn modelId="{5ABF8CED-6796-1E4D-AC4E-063A4F3E41AB}" srcId="{94D5E192-2CE3-AA4D-89CB-F860DD789B3C}" destId="{0C702A7C-4CE7-8A49-9B3E-4CE71C2E73DA}" srcOrd="1" destOrd="0" parTransId="{0E1F4789-B237-5348-A55A-AB7A1D32416D}" sibTransId="{4FD3A1DF-1A76-044B-BEF9-D7468564F548}"/>
    <dgm:cxn modelId="{DCF4453E-666D-DF45-AF6B-B510ED3B9E4A}" type="presParOf" srcId="{AC1CAF34-CBA2-8347-9668-598ABBC247B8}" destId="{A5126304-0429-2C4D-AA37-50A6B87DA199}" srcOrd="0" destOrd="0" presId="urn:microsoft.com/office/officeart/2005/8/layout/list1"/>
    <dgm:cxn modelId="{751454CA-B69E-7C4B-AC73-63B7A737080F}" type="presParOf" srcId="{A5126304-0429-2C4D-AA37-50A6B87DA199}" destId="{17E5EA2F-7B88-354C-8CD6-4E7C0826AA64}" srcOrd="0" destOrd="0" presId="urn:microsoft.com/office/officeart/2005/8/layout/list1"/>
    <dgm:cxn modelId="{B0977707-61E7-514A-83D3-D1D966555238}" type="presParOf" srcId="{A5126304-0429-2C4D-AA37-50A6B87DA199}" destId="{3C2B5A6B-C4CE-1049-9EFA-7E7B781BA983}" srcOrd="1" destOrd="0" presId="urn:microsoft.com/office/officeart/2005/8/layout/list1"/>
    <dgm:cxn modelId="{F57AF937-858A-1C44-9FA5-117D3C2E9497}" type="presParOf" srcId="{AC1CAF34-CBA2-8347-9668-598ABBC247B8}" destId="{C08BA672-1CEB-8B44-AC8D-5A1410809AE7}" srcOrd="1" destOrd="0" presId="urn:microsoft.com/office/officeart/2005/8/layout/list1"/>
    <dgm:cxn modelId="{0F6FD47B-F681-F745-997C-40698D58F3A9}" type="presParOf" srcId="{AC1CAF34-CBA2-8347-9668-598ABBC247B8}" destId="{78073901-0F08-F841-922A-1F5942D21164}" srcOrd="2" destOrd="0" presId="urn:microsoft.com/office/officeart/2005/8/layout/list1"/>
    <dgm:cxn modelId="{076A4373-8F94-2E42-A95E-5ED4E17F74CA}" type="presParOf" srcId="{AC1CAF34-CBA2-8347-9668-598ABBC247B8}" destId="{73CF9802-3218-544E-8C22-BE720B69F425}" srcOrd="3" destOrd="0" presId="urn:microsoft.com/office/officeart/2005/8/layout/list1"/>
    <dgm:cxn modelId="{F5D7B8B5-E6C3-3144-BEDA-C59DBD5F731E}" type="presParOf" srcId="{AC1CAF34-CBA2-8347-9668-598ABBC247B8}" destId="{F7D5AD8B-4311-4D4A-B2D6-67AFD5613820}" srcOrd="4" destOrd="0" presId="urn:microsoft.com/office/officeart/2005/8/layout/list1"/>
    <dgm:cxn modelId="{A84F8663-8B52-844D-B21B-ACB485F8D931}" type="presParOf" srcId="{F7D5AD8B-4311-4D4A-B2D6-67AFD5613820}" destId="{52B7B080-349D-674D-B19A-D2B9EA7EFD08}" srcOrd="0" destOrd="0" presId="urn:microsoft.com/office/officeart/2005/8/layout/list1"/>
    <dgm:cxn modelId="{0B2E339D-3138-5540-8CF3-76F2F6EC5576}" type="presParOf" srcId="{F7D5AD8B-4311-4D4A-B2D6-67AFD5613820}" destId="{AB6DB5BF-C474-4F44-859D-CE5836CC1AD8}" srcOrd="1" destOrd="0" presId="urn:microsoft.com/office/officeart/2005/8/layout/list1"/>
    <dgm:cxn modelId="{60D11373-B8A2-3C4B-A130-E92047025FDC}" type="presParOf" srcId="{AC1CAF34-CBA2-8347-9668-598ABBC247B8}" destId="{CD3333CF-37E6-124E-A918-88A0E88071EA}" srcOrd="5" destOrd="0" presId="urn:microsoft.com/office/officeart/2005/8/layout/list1"/>
    <dgm:cxn modelId="{69E1EEF6-84E8-8B43-A2B9-DE96D5A6658C}" type="presParOf" srcId="{AC1CAF34-CBA2-8347-9668-598ABBC247B8}" destId="{10CD4FF6-6F92-244C-AC8D-222BB228D38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DCF05-F9E7-584E-AC63-B38B47942668}">
      <dsp:nvSpPr>
        <dsp:cNvPr id="0" name=""/>
        <dsp:cNvSpPr/>
      </dsp:nvSpPr>
      <dsp:spPr>
        <a:xfrm>
          <a:off x="0" y="581190"/>
          <a:ext cx="12893552" cy="75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683" tIns="583184" rIns="1000683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v"/>
          </a:pPr>
          <a:r>
            <a:rPr lang="en-US" sz="3200" kern="1200" dirty="0"/>
            <a:t>48-year male with history of alcohol dependence and excessive non-steroidal anti-inflammatory drugs (NSAIDs) use presented with abdominal pain, nausea, vomiting.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v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v"/>
          </a:pPr>
          <a:r>
            <a:rPr lang="en-US" sz="3200" kern="1200" dirty="0"/>
            <a:t>The symptoms have been going on for a month. Two weeks prior to current presentation, a computed tomography (CT) scan showed pancreatic head stranding and serum lipase was 172.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v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v"/>
          </a:pPr>
          <a:r>
            <a:rPr lang="en-US" sz="3200" kern="1200" dirty="0"/>
            <a:t>Outpatient conservative management was planned but patient presented with worsening obstructive gastroenterology (GI) symptoms requiring a nasogastric tube.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v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v"/>
          </a:pPr>
          <a:r>
            <a:rPr lang="en-US" sz="3200" kern="1200" dirty="0"/>
            <a:t>The patient denied recent trauma or anticoagulant use.</a:t>
          </a:r>
        </a:p>
      </dsp:txBody>
      <dsp:txXfrm>
        <a:off x="0" y="581190"/>
        <a:ext cx="12893552" cy="7585200"/>
      </dsp:txXfrm>
    </dsp:sp>
    <dsp:sp modelId="{55A3655D-0E35-0241-9620-0AA29C52A313}">
      <dsp:nvSpPr>
        <dsp:cNvPr id="0" name=""/>
        <dsp:cNvSpPr/>
      </dsp:nvSpPr>
      <dsp:spPr>
        <a:xfrm>
          <a:off x="644677" y="80072"/>
          <a:ext cx="7315156" cy="914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142" tIns="0" rIns="341142" bIns="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HPI</a:t>
          </a:r>
        </a:p>
      </dsp:txBody>
      <dsp:txXfrm>
        <a:off x="689314" y="124709"/>
        <a:ext cx="7225882" cy="825124"/>
      </dsp:txXfrm>
    </dsp:sp>
    <dsp:sp modelId="{2C48B44B-0048-284B-950F-02A9FE9B3C8C}">
      <dsp:nvSpPr>
        <dsp:cNvPr id="0" name=""/>
        <dsp:cNvSpPr/>
      </dsp:nvSpPr>
      <dsp:spPr>
        <a:xfrm>
          <a:off x="0" y="8818709"/>
          <a:ext cx="12893552" cy="207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683" tIns="583184" rIns="1000683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v"/>
          </a:pPr>
          <a:r>
            <a:rPr lang="en-US" sz="3200" kern="1200" dirty="0"/>
            <a:t>Temperature 99.5, heart rate 112 and moderate diffuse abdominal tenderness was noted, greatest in the epigastric area. </a:t>
          </a:r>
        </a:p>
      </dsp:txBody>
      <dsp:txXfrm>
        <a:off x="0" y="8818709"/>
        <a:ext cx="12893552" cy="2072700"/>
      </dsp:txXfrm>
    </dsp:sp>
    <dsp:sp modelId="{73AE9922-C2D6-5E4E-9581-99C40A7A2641}">
      <dsp:nvSpPr>
        <dsp:cNvPr id="0" name=""/>
        <dsp:cNvSpPr/>
      </dsp:nvSpPr>
      <dsp:spPr>
        <a:xfrm>
          <a:off x="644677" y="8317590"/>
          <a:ext cx="7315156" cy="914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142" tIns="0" rIns="341142" bIns="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Examination</a:t>
          </a:r>
          <a:r>
            <a:rPr lang="en-US" sz="3200" kern="1200" dirty="0"/>
            <a:t> </a:t>
          </a:r>
        </a:p>
      </dsp:txBody>
      <dsp:txXfrm>
        <a:off x="689314" y="8362227"/>
        <a:ext cx="7225882" cy="825124"/>
      </dsp:txXfrm>
    </dsp:sp>
    <dsp:sp modelId="{9E46B83B-6E80-784D-B50D-C496FFA2CA49}">
      <dsp:nvSpPr>
        <dsp:cNvPr id="0" name=""/>
        <dsp:cNvSpPr/>
      </dsp:nvSpPr>
      <dsp:spPr>
        <a:xfrm>
          <a:off x="0" y="11543727"/>
          <a:ext cx="12893552" cy="3616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683" tIns="583184" rIns="1000683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v"/>
          </a:pPr>
          <a:r>
            <a:rPr lang="en-US" sz="2800" b="1" kern="1200" dirty="0"/>
            <a:t>Lipase:</a:t>
          </a:r>
          <a:r>
            <a:rPr lang="en-US" sz="2800" kern="1200" dirty="0"/>
            <a:t> 185.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v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v"/>
          </a:pPr>
          <a:r>
            <a:rPr lang="en-US" sz="2800" b="1" kern="1200" dirty="0"/>
            <a:t>CT abdomen</a:t>
          </a:r>
          <a:r>
            <a:rPr lang="en-US" sz="2800" kern="1200" dirty="0"/>
            <a:t>: Large descending duodenal wall hematoma with partial proximal obstruction and pancreatitis in the pancreatic head.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v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v"/>
          </a:pPr>
          <a:r>
            <a:rPr lang="en-US" sz="2800" b="1" kern="1200" dirty="0"/>
            <a:t>EGD</a:t>
          </a:r>
          <a:r>
            <a:rPr lang="en-US" sz="2800" kern="1200" dirty="0"/>
            <a:t>: Collapsed 2nd portion of duodenum, without any mucosal lesion. </a:t>
          </a:r>
        </a:p>
      </dsp:txBody>
      <dsp:txXfrm>
        <a:off x="0" y="11543727"/>
        <a:ext cx="12893552" cy="3616199"/>
      </dsp:txXfrm>
    </dsp:sp>
    <dsp:sp modelId="{0B7EACD9-4FA1-644A-8157-08DFE3D4F0E1}">
      <dsp:nvSpPr>
        <dsp:cNvPr id="0" name=""/>
        <dsp:cNvSpPr/>
      </dsp:nvSpPr>
      <dsp:spPr>
        <a:xfrm>
          <a:off x="644677" y="11042609"/>
          <a:ext cx="7315156" cy="914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142" tIns="0" rIns="3411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Work up </a:t>
          </a:r>
          <a:endParaRPr lang="en-US" sz="2800" kern="1200" dirty="0"/>
        </a:p>
      </dsp:txBody>
      <dsp:txXfrm>
        <a:off x="689314" y="11087246"/>
        <a:ext cx="7225882" cy="825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73901-0F08-F841-922A-1F5942D21164}">
      <dsp:nvSpPr>
        <dsp:cNvPr id="0" name=""/>
        <dsp:cNvSpPr/>
      </dsp:nvSpPr>
      <dsp:spPr>
        <a:xfrm>
          <a:off x="0" y="207587"/>
          <a:ext cx="15905455" cy="423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440" tIns="1187196" rIns="1234440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v"/>
          </a:pPr>
          <a:r>
            <a:rPr lang="en-US" sz="3200" kern="1200" dirty="0"/>
            <a:t>Symptoms worsened and CT angiography showed enlarging hematoma, so evacuation was planned. 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v"/>
          </a:pPr>
          <a:endParaRPr lang="en-US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v"/>
          </a:pPr>
          <a:r>
            <a:rPr lang="en-US" sz="3200" kern="1200" dirty="0"/>
            <a:t>Pre-evacuation, the gastroduodenal and inferior pancreaticoduodenal artery were embolized to prevent further expansion of the hematoma followed by a laparoscopic drainage. </a:t>
          </a:r>
        </a:p>
      </dsp:txBody>
      <dsp:txXfrm>
        <a:off x="0" y="207587"/>
        <a:ext cx="15905455" cy="4233600"/>
      </dsp:txXfrm>
    </dsp:sp>
    <dsp:sp modelId="{3C2B5A6B-C4CE-1049-9EFA-7E7B781BA983}">
      <dsp:nvSpPr>
        <dsp:cNvPr id="0" name=""/>
        <dsp:cNvSpPr/>
      </dsp:nvSpPr>
      <dsp:spPr>
        <a:xfrm>
          <a:off x="795272" y="16448"/>
          <a:ext cx="7315252" cy="914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832" tIns="0" rIns="420832" bIns="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 Management</a:t>
          </a:r>
        </a:p>
      </dsp:txBody>
      <dsp:txXfrm>
        <a:off x="839909" y="61085"/>
        <a:ext cx="7225978" cy="825118"/>
      </dsp:txXfrm>
    </dsp:sp>
    <dsp:sp modelId="{10CD4FF6-6F92-244C-AC8D-222BB228D386}">
      <dsp:nvSpPr>
        <dsp:cNvPr id="0" name=""/>
        <dsp:cNvSpPr/>
      </dsp:nvSpPr>
      <dsp:spPr>
        <a:xfrm>
          <a:off x="0" y="4583368"/>
          <a:ext cx="15905455" cy="22662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440" tIns="1187196" rIns="1234440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v"/>
          </a:pPr>
          <a:r>
            <a:rPr lang="en-US" sz="3200" kern="1200" dirty="0"/>
            <a:t>Post-procedure, the patient’s obstructive symptoms resolved with improved oral intake, and he was discharged on regular diet. </a:t>
          </a:r>
        </a:p>
      </dsp:txBody>
      <dsp:txXfrm>
        <a:off x="0" y="4583368"/>
        <a:ext cx="15905455" cy="2266282"/>
      </dsp:txXfrm>
    </dsp:sp>
    <dsp:sp modelId="{AB6DB5BF-C474-4F44-859D-CE5836CC1AD8}">
      <dsp:nvSpPr>
        <dsp:cNvPr id="0" name=""/>
        <dsp:cNvSpPr/>
      </dsp:nvSpPr>
      <dsp:spPr>
        <a:xfrm>
          <a:off x="795272" y="4414523"/>
          <a:ext cx="7315252" cy="914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832" tIns="0" rIns="42083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Outcome</a:t>
          </a:r>
        </a:p>
      </dsp:txBody>
      <dsp:txXfrm>
        <a:off x="839909" y="4459160"/>
        <a:ext cx="7225978" cy="825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934200" cy="1352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064625" y="0"/>
            <a:ext cx="6934200" cy="1352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4E6B7-3C96-914B-BF18-A9AA325C0192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90488" y="3371850"/>
            <a:ext cx="16182976" cy="9104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00200" y="12980988"/>
            <a:ext cx="12801600" cy="106219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5622250"/>
            <a:ext cx="6934200" cy="1352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064625" y="25622250"/>
            <a:ext cx="6934200" cy="1352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09490-AAEE-BD4C-B93A-660063611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5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Placeholder 12">
            <a:extLst>
              <a:ext uri="{FF2B5EF4-FFF2-40B4-BE49-F238E27FC236}">
                <a16:creationId xmlns:a16="http://schemas.microsoft.com/office/drawing/2014/main" id="{A8B84D34-B51E-E44A-BB6D-F4E304DDD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5200651"/>
            <a:ext cx="44805600" cy="186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Name, Department and Institution here. Arial italic 32 point, BLACK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DF4DD99-0CC6-7D48-8D4C-4C974DD568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18926" y="400050"/>
            <a:ext cx="36608279" cy="48006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7876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STYLE, ARIAL 90PT, </a:t>
            </a:r>
            <a:br>
              <a:rPr lang="en-US" dirty="0"/>
            </a:br>
            <a:r>
              <a:rPr lang="en-US" dirty="0"/>
              <a:t>WHITE, ALL CAPS, MAX OF TWO LINES 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E63A4AB-3662-9B4F-83FE-1F7610EECD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18926" y="8001001"/>
            <a:ext cx="14205479" cy="18669000"/>
          </a:xfrm>
          <a:prstGeom prst="rect">
            <a:avLst/>
          </a:prstGeom>
        </p:spPr>
        <p:txBody>
          <a:bodyPr/>
          <a:lstStyle>
            <a:lvl1pPr>
              <a:defRPr sz="315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A1D48423-E483-E54A-9444-B647F7BC6B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491200" y="8001001"/>
            <a:ext cx="14224000" cy="18669000"/>
          </a:xfrm>
          <a:prstGeom prst="rect">
            <a:avLst/>
          </a:prstGeom>
        </p:spPr>
        <p:txBody>
          <a:bodyPr/>
          <a:lstStyle>
            <a:lvl1pPr>
              <a:defRPr sz="315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64CD7E5E-8520-554F-91D5-A6FC037872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782000" y="8001001"/>
            <a:ext cx="14224000" cy="18669000"/>
          </a:xfrm>
          <a:prstGeom prst="rect">
            <a:avLst/>
          </a:prstGeom>
        </p:spPr>
        <p:txBody>
          <a:bodyPr/>
          <a:lstStyle>
            <a:lvl1pPr>
              <a:defRPr sz="315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FE32D7-0093-784D-BA18-D74B9EF01B02}"/>
              </a:ext>
            </a:extLst>
          </p:cNvPr>
          <p:cNvSpPr/>
          <p:nvPr userDrawn="1"/>
        </p:nvSpPr>
        <p:spPr>
          <a:xfrm>
            <a:off x="533400" y="400050"/>
            <a:ext cx="50139600" cy="4800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7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467167-2583-3845-861D-2D7FB8866F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4131" y="1980248"/>
            <a:ext cx="10703560" cy="190190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580213B-8737-F240-A0FF-4855BF466AEF}"/>
              </a:ext>
            </a:extLst>
          </p:cNvPr>
          <p:cNvSpPr/>
          <p:nvPr userDrawn="1"/>
        </p:nvSpPr>
        <p:spPr>
          <a:xfrm>
            <a:off x="533400" y="27403426"/>
            <a:ext cx="50139600" cy="1000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76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C01E8A-9C98-C143-BDBF-61D4F66C1374}"/>
              </a:ext>
            </a:extLst>
          </p:cNvPr>
          <p:cNvSpPr/>
          <p:nvPr userDrawn="1"/>
        </p:nvSpPr>
        <p:spPr>
          <a:xfrm>
            <a:off x="533400" y="5200651"/>
            <a:ext cx="50139600" cy="18669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76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389532" rtl="0" eaLnBrk="1" latinLnBrk="0" hangingPunct="1">
        <a:spcBef>
          <a:spcPct val="0"/>
        </a:spcBef>
        <a:buNone/>
        <a:defRPr sz="4725" b="0" kern="120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0" marR="0" indent="0" algn="l" defTabSz="438953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3851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5006" indent="0" algn="l" defTabSz="4389532" rtl="0" eaLnBrk="1" latinLnBrk="0" hangingPunct="1">
        <a:spcBef>
          <a:spcPct val="20000"/>
        </a:spcBef>
        <a:buFont typeface="Arial" pitchFamily="34" charset="0"/>
        <a:buNone/>
        <a:tabLst/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25006" indent="0" algn="l" defTabSz="4389532" rtl="0" eaLnBrk="1" latinLnBrk="0" hangingPunct="1">
        <a:spcBef>
          <a:spcPct val="20000"/>
        </a:spcBef>
        <a:buFont typeface="Arial" pitchFamily="34" charset="0"/>
        <a:buNone/>
        <a:tabLst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006" indent="0" algn="l" defTabSz="4389532" rtl="0" eaLnBrk="1" latinLnBrk="0" hangingPunct="1">
        <a:spcBef>
          <a:spcPct val="20000"/>
        </a:spcBef>
        <a:buFont typeface="Arial" pitchFamily="34" charset="0"/>
        <a:buNone/>
        <a:tabLst/>
        <a:defRPr sz="3150" kern="1200">
          <a:solidFill>
            <a:schemeClr val="tx1"/>
          </a:solidFill>
          <a:latin typeface="+mn-lt"/>
          <a:ea typeface="+mn-ea"/>
          <a:cs typeface="+mn-cs"/>
        </a:defRPr>
      </a:lvl4pPr>
      <a:lvl5pPr marL="25006" indent="0" algn="l" defTabSz="4389532" rtl="0" eaLnBrk="1" latinLnBrk="0" hangingPunct="1">
        <a:spcBef>
          <a:spcPct val="20000"/>
        </a:spcBef>
        <a:buFont typeface="Arial" pitchFamily="34" charset="0"/>
        <a:buNone/>
        <a:tabLst/>
        <a:defRPr sz="3150" kern="1200">
          <a:solidFill>
            <a:schemeClr val="tx1"/>
          </a:solidFill>
          <a:latin typeface="+mn-lt"/>
          <a:ea typeface="+mn-ea"/>
          <a:cs typeface="+mn-cs"/>
        </a:defRPr>
      </a:lvl5pPr>
      <a:lvl6pPr marL="12071214" indent="-1097383" algn="l" defTabSz="4389532" rtl="0" eaLnBrk="1" latinLnBrk="0" hangingPunct="1">
        <a:spcBef>
          <a:spcPct val="20000"/>
        </a:spcBef>
        <a:buFont typeface="Arial" pitchFamily="34" charset="0"/>
        <a:buChar char="•"/>
        <a:defRPr sz="9626" kern="1200">
          <a:solidFill>
            <a:schemeClr val="tx1"/>
          </a:solidFill>
          <a:latin typeface="+mn-lt"/>
          <a:ea typeface="+mn-ea"/>
          <a:cs typeface="+mn-cs"/>
        </a:defRPr>
      </a:lvl6pPr>
      <a:lvl7pPr marL="14265979" indent="-1097383" algn="l" defTabSz="4389532" rtl="0" eaLnBrk="1" latinLnBrk="0" hangingPunct="1">
        <a:spcBef>
          <a:spcPct val="20000"/>
        </a:spcBef>
        <a:buFont typeface="Arial" pitchFamily="34" charset="0"/>
        <a:buChar char="•"/>
        <a:defRPr sz="9626" kern="1200">
          <a:solidFill>
            <a:schemeClr val="tx1"/>
          </a:solidFill>
          <a:latin typeface="+mn-lt"/>
          <a:ea typeface="+mn-ea"/>
          <a:cs typeface="+mn-cs"/>
        </a:defRPr>
      </a:lvl7pPr>
      <a:lvl8pPr marL="16460745" indent="-1097383" algn="l" defTabSz="4389532" rtl="0" eaLnBrk="1" latinLnBrk="0" hangingPunct="1">
        <a:spcBef>
          <a:spcPct val="20000"/>
        </a:spcBef>
        <a:buFont typeface="Arial" pitchFamily="34" charset="0"/>
        <a:buChar char="•"/>
        <a:defRPr sz="9626" kern="1200">
          <a:solidFill>
            <a:schemeClr val="tx1"/>
          </a:solidFill>
          <a:latin typeface="+mn-lt"/>
          <a:ea typeface="+mn-ea"/>
          <a:cs typeface="+mn-cs"/>
        </a:defRPr>
      </a:lvl8pPr>
      <a:lvl9pPr marL="18655511" indent="-1097383" algn="l" defTabSz="4389532" rtl="0" eaLnBrk="1" latinLnBrk="0" hangingPunct="1">
        <a:spcBef>
          <a:spcPct val="20000"/>
        </a:spcBef>
        <a:buFont typeface="Arial" pitchFamily="34" charset="0"/>
        <a:buChar char="•"/>
        <a:defRPr sz="96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532" rtl="0" eaLnBrk="1" latinLnBrk="0" hangingPunct="1">
        <a:defRPr sz="8576" kern="1200">
          <a:solidFill>
            <a:schemeClr val="tx1"/>
          </a:solidFill>
          <a:latin typeface="+mn-lt"/>
          <a:ea typeface="+mn-ea"/>
          <a:cs typeface="+mn-cs"/>
        </a:defRPr>
      </a:lvl1pPr>
      <a:lvl2pPr marL="2194766" algn="l" defTabSz="4389532" rtl="0" eaLnBrk="1" latinLnBrk="0" hangingPunct="1">
        <a:defRPr sz="8576" kern="1200">
          <a:solidFill>
            <a:schemeClr val="tx1"/>
          </a:solidFill>
          <a:latin typeface="+mn-lt"/>
          <a:ea typeface="+mn-ea"/>
          <a:cs typeface="+mn-cs"/>
        </a:defRPr>
      </a:lvl2pPr>
      <a:lvl3pPr marL="4389532" algn="l" defTabSz="4389532" rtl="0" eaLnBrk="1" latinLnBrk="0" hangingPunct="1">
        <a:defRPr sz="8576" kern="1200">
          <a:solidFill>
            <a:schemeClr val="tx1"/>
          </a:solidFill>
          <a:latin typeface="+mn-lt"/>
          <a:ea typeface="+mn-ea"/>
          <a:cs typeface="+mn-cs"/>
        </a:defRPr>
      </a:lvl3pPr>
      <a:lvl4pPr marL="6584298" algn="l" defTabSz="4389532" rtl="0" eaLnBrk="1" latinLnBrk="0" hangingPunct="1">
        <a:defRPr sz="8576" kern="1200">
          <a:solidFill>
            <a:schemeClr val="tx1"/>
          </a:solidFill>
          <a:latin typeface="+mn-lt"/>
          <a:ea typeface="+mn-ea"/>
          <a:cs typeface="+mn-cs"/>
        </a:defRPr>
      </a:lvl4pPr>
      <a:lvl5pPr marL="8779065" algn="l" defTabSz="4389532" rtl="0" eaLnBrk="1" latinLnBrk="0" hangingPunct="1">
        <a:defRPr sz="8576" kern="1200">
          <a:solidFill>
            <a:schemeClr val="tx1"/>
          </a:solidFill>
          <a:latin typeface="+mn-lt"/>
          <a:ea typeface="+mn-ea"/>
          <a:cs typeface="+mn-cs"/>
        </a:defRPr>
      </a:lvl5pPr>
      <a:lvl6pPr marL="10973830" algn="l" defTabSz="4389532" rtl="0" eaLnBrk="1" latinLnBrk="0" hangingPunct="1">
        <a:defRPr sz="8576" kern="1200">
          <a:solidFill>
            <a:schemeClr val="tx1"/>
          </a:solidFill>
          <a:latin typeface="+mn-lt"/>
          <a:ea typeface="+mn-ea"/>
          <a:cs typeface="+mn-cs"/>
        </a:defRPr>
      </a:lvl6pPr>
      <a:lvl7pPr marL="13168596" algn="l" defTabSz="4389532" rtl="0" eaLnBrk="1" latinLnBrk="0" hangingPunct="1">
        <a:defRPr sz="8576" kern="1200">
          <a:solidFill>
            <a:schemeClr val="tx1"/>
          </a:solidFill>
          <a:latin typeface="+mn-lt"/>
          <a:ea typeface="+mn-ea"/>
          <a:cs typeface="+mn-cs"/>
        </a:defRPr>
      </a:lvl7pPr>
      <a:lvl8pPr marL="15363362" algn="l" defTabSz="4389532" rtl="0" eaLnBrk="1" latinLnBrk="0" hangingPunct="1">
        <a:defRPr sz="8576" kern="1200">
          <a:solidFill>
            <a:schemeClr val="tx1"/>
          </a:solidFill>
          <a:latin typeface="+mn-lt"/>
          <a:ea typeface="+mn-ea"/>
          <a:cs typeface="+mn-cs"/>
        </a:defRPr>
      </a:lvl8pPr>
      <a:lvl9pPr marL="17558128" algn="l" defTabSz="4389532" rtl="0" eaLnBrk="1" latinLnBrk="0" hangingPunct="1">
        <a:defRPr sz="85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 userDrawn="1">
          <p15:clr>
            <a:srgbClr val="F26B43"/>
          </p15:clr>
        </p15:guide>
        <p15:guide id="2" orient="horz" pos="252" userDrawn="1">
          <p15:clr>
            <a:srgbClr val="F26B43"/>
          </p15:clr>
        </p15:guide>
        <p15:guide id="3" pos="31920" userDrawn="1">
          <p15:clr>
            <a:srgbClr val="F26B43"/>
          </p15:clr>
        </p15:guide>
        <p15:guide id="4" orient="horz" pos="17892" userDrawn="1">
          <p15:clr>
            <a:srgbClr val="F26B43"/>
          </p15:clr>
        </p15:guide>
        <p15:guide id="7" pos="2016" userDrawn="1">
          <p15:clr>
            <a:srgbClr val="F26B43"/>
          </p15:clr>
        </p15:guide>
        <p15:guide id="14" pos="30240" userDrawn="1">
          <p15:clr>
            <a:srgbClr val="F26B43"/>
          </p15:clr>
        </p15:guide>
        <p15:guide id="15" pos="10976" userDrawn="1">
          <p15:clr>
            <a:srgbClr val="F26B43"/>
          </p15:clr>
        </p15:guide>
        <p15:guide id="16" pos="11648" userDrawn="1">
          <p15:clr>
            <a:srgbClr val="F26B43"/>
          </p15:clr>
        </p15:guide>
        <p15:guide id="17" pos="20608" userDrawn="1">
          <p15:clr>
            <a:srgbClr val="F26B43"/>
          </p15:clr>
        </p15:guide>
        <p15:guide id="18" pos="21280" userDrawn="1">
          <p15:clr>
            <a:srgbClr val="F26B43"/>
          </p15:clr>
        </p15:guide>
        <p15:guide id="19" orient="horz" pos="5040" userDrawn="1">
          <p15:clr>
            <a:srgbClr val="F26B43"/>
          </p15:clr>
        </p15:guide>
        <p15:guide id="20" orient="horz" pos="168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7BCA0-F00B-B14B-A88C-DC195F516E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7201" y="7239001"/>
            <a:ext cx="13565938" cy="380999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850" b="1" dirty="0">
                <a:solidFill>
                  <a:schemeClr val="accent1"/>
                </a:solidFill>
                <a:cs typeface="Arial" pitchFamily="34" charset="0"/>
              </a:rPr>
              <a:t>INTRODUCTION</a:t>
            </a:r>
          </a:p>
          <a:p>
            <a:pPr marL="457200" indent="-457200">
              <a:lnSpc>
                <a:spcPct val="110000"/>
              </a:lnSpc>
              <a:spcAft>
                <a:spcPts val="2100"/>
              </a:spcAft>
              <a:buFont typeface="Wingdings" pitchFamily="2" charset="2"/>
              <a:buChar char="v"/>
            </a:pPr>
            <a:r>
              <a:rPr lang="en-US" sz="3000" dirty="0"/>
              <a:t>Spontaneous duodenal wall hematomas can be a complication of pancreatitis</a:t>
            </a:r>
            <a:r>
              <a:rPr lang="en-US" sz="3000" baseline="30000" dirty="0"/>
              <a:t>2-6</a:t>
            </a:r>
            <a:r>
              <a:rPr lang="en-US" sz="3000" dirty="0"/>
              <a:t>. </a:t>
            </a:r>
          </a:p>
          <a:p>
            <a:pPr marL="457200" indent="-457200">
              <a:lnSpc>
                <a:spcPct val="110000"/>
              </a:lnSpc>
              <a:spcAft>
                <a:spcPts val="2100"/>
              </a:spcAft>
              <a:buFont typeface="Wingdings" pitchFamily="2" charset="2"/>
              <a:buChar char="v"/>
            </a:pPr>
            <a:r>
              <a:rPr lang="en-US" sz="3000" dirty="0"/>
              <a:t>Patients can present with symptoms of small bowel obstruction. They should initially be managed conservatively but  worsening hematoma </a:t>
            </a:r>
            <a:r>
              <a:rPr lang="en-US" sz="3000"/>
              <a:t>may require </a:t>
            </a:r>
            <a:r>
              <a:rPr lang="en-US" sz="3000" dirty="0"/>
              <a:t>invasive management. </a:t>
            </a:r>
          </a:p>
          <a:p>
            <a:pPr>
              <a:lnSpc>
                <a:spcPct val="110000"/>
              </a:lnSpc>
              <a:spcAft>
                <a:spcPts val="2100"/>
              </a:spcAft>
            </a:pPr>
            <a:endParaRPr lang="en-US" sz="3000" dirty="0">
              <a:cs typeface="Arial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FEAD9AB-BD0E-E24B-8D13-FEEF5A953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8951356"/>
              </p:ext>
            </p:extLst>
          </p:nvPr>
        </p:nvGraphicFramePr>
        <p:xfrm>
          <a:off x="1854043" y="11506200"/>
          <a:ext cx="12893552" cy="152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id="{B014C1CA-A084-2F40-87BC-6772F83D6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598743"/>
              </p:ext>
            </p:extLst>
          </p:nvPr>
        </p:nvGraphicFramePr>
        <p:xfrm>
          <a:off x="15280994" y="7746998"/>
          <a:ext cx="15905455" cy="723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538DE236-49E6-3443-97D4-4AF6C144D52C}"/>
              </a:ext>
            </a:extLst>
          </p:cNvPr>
          <p:cNvSpPr txBox="1">
            <a:spLocks/>
          </p:cNvSpPr>
          <p:nvPr/>
        </p:nvSpPr>
        <p:spPr>
          <a:xfrm>
            <a:off x="32955535" y="18288000"/>
            <a:ext cx="17408806" cy="6194269"/>
          </a:xfrm>
          <a:prstGeom prst="rect">
            <a:avLst/>
          </a:prstGeom>
        </p:spPr>
        <p:txBody>
          <a:bodyPr/>
          <a:lstStyle>
            <a:lvl1pPr marL="0" marR="0" indent="0" algn="l" defTabSz="4389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1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06" indent="0" algn="l" defTabSz="4389532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06" indent="0" algn="l" defTabSz="4389532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006" indent="0" algn="l" defTabSz="4389532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06" indent="0" algn="l" defTabSz="4389532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1214" indent="-1097383" algn="l" defTabSz="43895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5979" indent="-1097383" algn="l" defTabSz="43895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60745" indent="-1097383" algn="l" defTabSz="43895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5511" indent="-1097383" algn="l" defTabSz="43895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52" b="1" dirty="0">
                <a:solidFill>
                  <a:schemeClr val="accent1"/>
                </a:solidFill>
              </a:rPr>
              <a:t>DISCUSSION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000" dirty="0"/>
              <a:t>Spontaneous duodenal hematomas may be a rare complication of pancreatitis</a:t>
            </a:r>
            <a:r>
              <a:rPr lang="en-US" sz="3000" baseline="30000" dirty="0"/>
              <a:t>2-6</a:t>
            </a:r>
            <a:r>
              <a:rPr lang="en-US" sz="3000" dirty="0"/>
              <a:t>.</a:t>
            </a:r>
          </a:p>
          <a:p>
            <a:r>
              <a:rPr lang="en-US" sz="3000" dirty="0"/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000" dirty="0"/>
              <a:t>Management includes supportive care, but drainage of the hematoma may be required if hematoma is expanding with worsening obstructive symptoms. </a:t>
            </a:r>
          </a:p>
          <a:p>
            <a:endParaRPr lang="en-US" sz="3000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3000" dirty="0"/>
              <a:t> A prophylactic arterial embolization may help drainage by stabilizing the bleeding and enable a minimally invasive drainage.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dirty="0"/>
          </a:p>
          <a:p>
            <a:endParaRPr lang="en-US" sz="3851" b="1" dirty="0">
              <a:solidFill>
                <a:schemeClr val="accent1"/>
              </a:solidFill>
            </a:endParaRPr>
          </a:p>
          <a:p>
            <a:endParaRPr lang="en-US" sz="3851" b="1" dirty="0">
              <a:solidFill>
                <a:schemeClr val="accent1"/>
              </a:solidFill>
            </a:endParaRPr>
          </a:p>
          <a:p>
            <a:endParaRPr lang="en-US" sz="3851" b="1" dirty="0">
              <a:solidFill>
                <a:schemeClr val="accent1"/>
              </a:solidFill>
            </a:endParaRPr>
          </a:p>
          <a:p>
            <a:endParaRPr lang="en-US" sz="3851" b="1" dirty="0">
              <a:solidFill>
                <a:schemeClr val="accent1"/>
              </a:solidFill>
            </a:endParaRPr>
          </a:p>
          <a:p>
            <a:endParaRPr lang="en-US" sz="3851" b="1" dirty="0">
              <a:solidFill>
                <a:schemeClr val="accent1"/>
              </a:solidFill>
            </a:endParaRPr>
          </a:p>
          <a:p>
            <a:endParaRPr lang="en-US" sz="3851" b="1" dirty="0">
              <a:solidFill>
                <a:schemeClr val="accent1"/>
              </a:solidFill>
            </a:endParaRPr>
          </a:p>
          <a:p>
            <a:endParaRPr lang="en-US" sz="3851" b="1" dirty="0">
              <a:solidFill>
                <a:schemeClr val="accent1"/>
              </a:solidFill>
            </a:endParaRPr>
          </a:p>
          <a:p>
            <a:pPr indent="-300074">
              <a:buFont typeface="Arial" pitchFamily="34" charset="0"/>
              <a:buAutoNum type="arabicPeriod"/>
            </a:pPr>
            <a:endParaRPr lang="en-US" sz="1313" dirty="0"/>
          </a:p>
          <a:p>
            <a:endParaRPr lang="en-US" dirty="0"/>
          </a:p>
        </p:txBody>
      </p:sp>
      <p:sp>
        <p:nvSpPr>
          <p:cNvPr id="73" name="Text Placeholder 5">
            <a:extLst>
              <a:ext uri="{FF2B5EF4-FFF2-40B4-BE49-F238E27FC236}">
                <a16:creationId xmlns:a16="http://schemas.microsoft.com/office/drawing/2014/main" id="{E8157DE2-8348-D646-A0FE-A644958B0119}"/>
              </a:ext>
            </a:extLst>
          </p:cNvPr>
          <p:cNvSpPr txBox="1">
            <a:spLocks/>
          </p:cNvSpPr>
          <p:nvPr/>
        </p:nvSpPr>
        <p:spPr>
          <a:xfrm>
            <a:off x="32955535" y="23012400"/>
            <a:ext cx="17408806" cy="4031397"/>
          </a:xfrm>
          <a:prstGeom prst="rect">
            <a:avLst/>
          </a:prstGeom>
        </p:spPr>
        <p:txBody>
          <a:bodyPr/>
          <a:lstStyle>
            <a:lvl1pPr marL="0" marR="0" indent="0" algn="l" defTabSz="4389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1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06" indent="0" algn="l" defTabSz="4389532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06" indent="0" algn="l" defTabSz="4389532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006" indent="0" algn="l" defTabSz="4389532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06" indent="0" algn="l" defTabSz="4389532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1214" indent="-1097383" algn="l" defTabSz="43895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5979" indent="-1097383" algn="l" defTabSz="43895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60745" indent="-1097383" algn="l" defTabSz="43895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5511" indent="-1097383" algn="l" defTabSz="43895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52" b="1" dirty="0">
                <a:solidFill>
                  <a:schemeClr val="accent1"/>
                </a:solidFill>
              </a:rPr>
              <a:t>REFERENCES</a:t>
            </a:r>
          </a:p>
          <a:p>
            <a:r>
              <a:rPr lang="en-US" sz="1800" i="1" dirty="0"/>
              <a:t>1. Ha TS, Chung JC. Delayed manifestation of Isolated Intramural Hematoma of the duodenum resulting from Blunt abdominal Trauma. J Trauma Inj. 2020;33(1):53-58.</a:t>
            </a:r>
          </a:p>
          <a:p>
            <a:r>
              <a:rPr lang="en-US" sz="1800" i="1" dirty="0"/>
              <a:t>2. Kumar R, </a:t>
            </a:r>
            <a:r>
              <a:rPr lang="en-US" sz="1800" i="1" dirty="0" err="1"/>
              <a:t>Athwal</a:t>
            </a:r>
            <a:r>
              <a:rPr lang="en-US" sz="1800" i="1" dirty="0"/>
              <a:t> PSS, Kumar M, Devi K, </a:t>
            </a:r>
            <a:r>
              <a:rPr lang="en-US" sz="1800" i="1" dirty="0" err="1"/>
              <a:t>Kahlon</a:t>
            </a:r>
            <a:r>
              <a:rPr lang="en-US" sz="1800" i="1" dirty="0"/>
              <a:t> S. Spontaneous Intramural Duodenal Hematoma: A Rare Complication of Pancreatitis. </a:t>
            </a:r>
            <a:r>
              <a:rPr lang="en-US" sz="1800" i="1" dirty="0" err="1"/>
              <a:t>Cureus</a:t>
            </a:r>
            <a:r>
              <a:rPr lang="en-US" sz="1800" i="1" dirty="0"/>
              <a:t>. 2020;12(6):e8491-e8491.</a:t>
            </a:r>
          </a:p>
          <a:p>
            <a:r>
              <a:rPr lang="en-US" sz="1800" i="1" dirty="0"/>
              <a:t>3. Ma JK, Ng KK, Poon RT, Fan ST. Pancreatic-induced Intramural Duodenal </a:t>
            </a:r>
            <a:r>
              <a:rPr lang="en-US" sz="1800" i="1" dirty="0" err="1"/>
              <a:t>Haematoma</a:t>
            </a:r>
            <a:r>
              <a:rPr lang="en-US" sz="1800" i="1" dirty="0"/>
              <a:t>. Asian Journal of Surgery. 2008;31(2):83-86.</a:t>
            </a:r>
          </a:p>
          <a:p>
            <a:r>
              <a:rPr lang="en-US" sz="1800" i="1" dirty="0"/>
              <a:t>4. </a:t>
            </a:r>
            <a:r>
              <a:rPr lang="en-US" sz="1800" i="1" dirty="0" err="1"/>
              <a:t>Eurboonyanun</a:t>
            </a:r>
            <a:r>
              <a:rPr lang="en-US" sz="1800" i="1" dirty="0"/>
              <a:t> C, </a:t>
            </a:r>
            <a:r>
              <a:rPr lang="en-US" sz="1800" i="1" dirty="0" err="1"/>
              <a:t>Somsap</a:t>
            </a:r>
            <a:r>
              <a:rPr lang="en-US" sz="1800" i="1" dirty="0"/>
              <a:t> K, </a:t>
            </a:r>
            <a:r>
              <a:rPr lang="en-US" sz="1800" i="1" dirty="0" err="1"/>
              <a:t>Ruangwannasak</a:t>
            </a:r>
            <a:r>
              <a:rPr lang="en-US" sz="1800" i="1" dirty="0"/>
              <a:t> S, </a:t>
            </a:r>
            <a:r>
              <a:rPr lang="en-US" sz="1800" i="1" dirty="0" err="1"/>
              <a:t>Sripanaskul</a:t>
            </a:r>
            <a:r>
              <a:rPr lang="en-US" sz="1800" i="1" dirty="0"/>
              <a:t> A. Spontaneous Intramural Duodenal Hematoma: Pancreatitis, Obstructive Jaundice, and Upper Intestinal Obstruction. Case Rep Surg. 2016;2016:5321081-5321081.</a:t>
            </a:r>
          </a:p>
          <a:p>
            <a:r>
              <a:rPr lang="en-US" sz="1800" i="1" dirty="0"/>
              <a:t>5. Haque Z, Khan N, </a:t>
            </a:r>
            <a:r>
              <a:rPr lang="en-US" sz="1800" i="1" dirty="0" err="1"/>
              <a:t>Udechukwu</a:t>
            </a:r>
            <a:r>
              <a:rPr lang="en-US" sz="1800" i="1" dirty="0"/>
              <a:t> V. S2834 Spontaneous Intramural Duodenal Hematoma: A Rare Complication of Acute Pancreatitis. Official journal of the American College of Gastroenterology | ACG. 2020;115.</a:t>
            </a:r>
          </a:p>
          <a:p>
            <a:r>
              <a:rPr lang="en-US" sz="1800" i="1" dirty="0"/>
              <a:t>6. Khurana T, Shah A, Ali I, Islam R, Siddiqui AA. Intramural Duodenal Hematoma with Acute Pancreatitis in a Patient With an Overt Pancreatic Malignancy. ACG Case Reports Journal. 2014;1(4).</a:t>
            </a:r>
            <a:r>
              <a:rPr lang="en-US" sz="1800" b="1" i="1" dirty="0">
                <a:solidFill>
                  <a:schemeClr val="accent1"/>
                </a:solidFill>
              </a:rPr>
              <a:t> </a:t>
            </a:r>
          </a:p>
          <a:p>
            <a:endParaRPr lang="en-US" dirty="0"/>
          </a:p>
          <a:p>
            <a:endParaRPr lang="en-US" sz="3851" b="1" dirty="0">
              <a:solidFill>
                <a:schemeClr val="accent1"/>
              </a:solidFill>
            </a:endParaRPr>
          </a:p>
          <a:p>
            <a:endParaRPr lang="en-US" sz="3851" b="1" dirty="0">
              <a:solidFill>
                <a:schemeClr val="accent1"/>
              </a:solidFill>
            </a:endParaRPr>
          </a:p>
          <a:p>
            <a:endParaRPr lang="en-US" sz="3851" b="1" dirty="0">
              <a:solidFill>
                <a:schemeClr val="accent1"/>
              </a:solidFill>
            </a:endParaRPr>
          </a:p>
          <a:p>
            <a:endParaRPr lang="en-US" sz="3851" b="1" dirty="0">
              <a:solidFill>
                <a:schemeClr val="accent1"/>
              </a:solidFill>
            </a:endParaRPr>
          </a:p>
          <a:p>
            <a:endParaRPr lang="en-US" sz="3851" b="1" dirty="0">
              <a:solidFill>
                <a:schemeClr val="accent1"/>
              </a:solidFill>
            </a:endParaRPr>
          </a:p>
          <a:p>
            <a:endParaRPr lang="en-US" sz="3851" b="1" dirty="0">
              <a:solidFill>
                <a:schemeClr val="accent1"/>
              </a:solidFill>
            </a:endParaRPr>
          </a:p>
          <a:p>
            <a:endParaRPr lang="en-US" sz="3851" b="1" dirty="0">
              <a:solidFill>
                <a:schemeClr val="accent1"/>
              </a:solidFill>
            </a:endParaRPr>
          </a:p>
          <a:p>
            <a:pPr indent="-300074">
              <a:buFont typeface="Arial" pitchFamily="34" charset="0"/>
              <a:buAutoNum type="arabicPeriod"/>
            </a:pPr>
            <a:endParaRPr lang="en-US" sz="1313" dirty="0"/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26B9DE-1302-3B49-8DAA-726F8D3A242E}"/>
              </a:ext>
            </a:extLst>
          </p:cNvPr>
          <p:cNvSpPr txBox="1"/>
          <p:nvPr/>
        </p:nvSpPr>
        <p:spPr>
          <a:xfrm>
            <a:off x="2667000" y="1378803"/>
            <a:ext cx="371856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b="1" i="1" dirty="0">
                <a:solidFill>
                  <a:schemeClr val="accent1"/>
                </a:solidFill>
              </a:rPr>
              <a:t>A Case of Duodenal Obstruction from Pancreatitis-Induced Duodenal Wall Hematoma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B8148F-98FB-9649-83A1-FAF8758DC5D1}"/>
              </a:ext>
            </a:extLst>
          </p:cNvPr>
          <p:cNvSpPr txBox="1"/>
          <p:nvPr/>
        </p:nvSpPr>
        <p:spPr>
          <a:xfrm>
            <a:off x="2667000" y="2661047"/>
            <a:ext cx="3718560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 Chaudry Nasir Majeed MBBS</a:t>
            </a:r>
            <a:r>
              <a:rPr lang="en-US" sz="4000" b="1" baseline="30000" dirty="0">
                <a:solidFill>
                  <a:schemeClr val="bg1"/>
                </a:solidFill>
              </a:rPr>
              <a:t>1</a:t>
            </a:r>
            <a:r>
              <a:rPr lang="en-US" sz="4000" b="1" dirty="0">
                <a:solidFill>
                  <a:schemeClr val="bg1"/>
                </a:solidFill>
              </a:rPr>
              <a:t>;Ahmad Bilal</a:t>
            </a:r>
            <a:r>
              <a:rPr lang="en-US" sz="4000" b="1" baseline="30000" dirty="0">
                <a:solidFill>
                  <a:schemeClr val="bg1"/>
                </a:solidFill>
              </a:rPr>
              <a:t>2</a:t>
            </a:r>
            <a:r>
              <a:rPr lang="en-US" sz="4000" b="1" dirty="0">
                <a:solidFill>
                  <a:schemeClr val="bg1"/>
                </a:solidFill>
              </a:rPr>
              <a:t>; Christopher Ma,BS</a:t>
            </a:r>
            <a:r>
              <a:rPr lang="en-US" sz="4000" b="1" baseline="30000" dirty="0">
                <a:solidFill>
                  <a:schemeClr val="bg1"/>
                </a:solidFill>
              </a:rPr>
              <a:t>3</a:t>
            </a:r>
            <a:r>
              <a:rPr lang="en-US" sz="4000" b="1" dirty="0">
                <a:solidFill>
                  <a:schemeClr val="bg1"/>
                </a:solidFill>
              </a:rPr>
              <a:t>;Richard Bloomfeld,MD</a:t>
            </a:r>
            <a:r>
              <a:rPr lang="en-US" sz="4000" b="1" baseline="30000" dirty="0">
                <a:solidFill>
                  <a:schemeClr val="bg1"/>
                </a:solidFill>
              </a:rPr>
              <a:t>1</a:t>
            </a:r>
            <a:r>
              <a:rPr lang="en-US" sz="4000" b="1" dirty="0">
                <a:solidFill>
                  <a:schemeClr val="bg1"/>
                </a:solidFill>
              </a:rPr>
              <a:t>. 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4BBCD2-D11F-2C4F-9105-AB63243BBFB8}"/>
              </a:ext>
            </a:extLst>
          </p:cNvPr>
          <p:cNvSpPr txBox="1"/>
          <p:nvPr/>
        </p:nvSpPr>
        <p:spPr>
          <a:xfrm>
            <a:off x="2667000" y="3557826"/>
            <a:ext cx="36436581" cy="86177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 on Gastroenterology, Department of Internal Medicine, Wake Forest  School of Medicine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2. M. Islam Medical &amp; Dental College 3. 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Wake Forest  School of Medicine, Winston Salem, NC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B1426C-109E-CB4B-A540-7D673BF65D0E}"/>
              </a:ext>
            </a:extLst>
          </p:cNvPr>
          <p:cNvSpPr/>
          <p:nvPr/>
        </p:nvSpPr>
        <p:spPr>
          <a:xfrm>
            <a:off x="32955535" y="7543800"/>
            <a:ext cx="13715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chemeClr val="accent1"/>
                </a:solidFill>
                <a:cs typeface="Arial"/>
              </a:rPr>
              <a:t>FIGURE 2: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4000" dirty="0">
                <a:cs typeface="Arial" pitchFamily="34" charset="0"/>
              </a:rPr>
              <a:t>athogenesis of</a:t>
            </a:r>
            <a:r>
              <a:rPr lang="en-US" sz="4000" i="1" dirty="0"/>
              <a:t> Duodenal Wall Hematoma</a:t>
            </a:r>
            <a:endParaRPr lang="en-US" sz="4000" b="1" u="sng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CC411C-63B0-2844-A0A2-2CFBE5297250}"/>
              </a:ext>
            </a:extLst>
          </p:cNvPr>
          <p:cNvSpPr/>
          <p:nvPr/>
        </p:nvSpPr>
        <p:spPr>
          <a:xfrm>
            <a:off x="15280994" y="15059561"/>
            <a:ext cx="13715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chemeClr val="accent1"/>
                </a:solidFill>
                <a:cs typeface="Arial"/>
              </a:rPr>
              <a:t>FIGURE 1:</a:t>
            </a:r>
            <a:r>
              <a:rPr lang="en-US" sz="4000" i="1" dirty="0">
                <a:latin typeface="Arial" pitchFamily="34" charset="0"/>
                <a:cs typeface="Arial" pitchFamily="34" charset="0"/>
              </a:rPr>
              <a:t>Duodenal hematoma with peripancreatic stranding consistent with acute pancreatitis </a:t>
            </a:r>
          </a:p>
        </p:txBody>
      </p:sp>
      <p:pic>
        <p:nvPicPr>
          <p:cNvPr id="3" name="Picture 2" descr="A picture containing white&#10;&#10;Description automatically generated">
            <a:extLst>
              <a:ext uri="{FF2B5EF4-FFF2-40B4-BE49-F238E27FC236}">
                <a16:creationId xmlns:a16="http://schemas.microsoft.com/office/drawing/2014/main" id="{620F8E00-0E21-DD42-AC4E-B125E165AF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706" y="17068800"/>
            <a:ext cx="7834088" cy="9677400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DFE4EE6C-C7A3-4045-A2EF-936D867D09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994" y="17068800"/>
            <a:ext cx="8283661" cy="9677400"/>
          </a:xfrm>
          <a:prstGeom prst="rect">
            <a:avLst/>
          </a:prstGeom>
        </p:spPr>
      </p:pic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58FD0B3-1B63-3D49-B451-D9294F6B8402}"/>
              </a:ext>
            </a:extLst>
          </p:cNvPr>
          <p:cNvSpPr txBox="1">
            <a:spLocks/>
          </p:cNvSpPr>
          <p:nvPr/>
        </p:nvSpPr>
        <p:spPr>
          <a:xfrm>
            <a:off x="33144586" y="9053632"/>
            <a:ext cx="15905455" cy="9234368"/>
          </a:xfrm>
          <a:prstGeom prst="rect">
            <a:avLst/>
          </a:prstGeom>
        </p:spPr>
        <p:txBody>
          <a:bodyPr/>
          <a:lstStyle>
            <a:lvl1pPr marL="0" marR="0" indent="0" algn="l" defTabSz="4389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1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06" indent="0" algn="l" defTabSz="4389532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06" indent="0" algn="l" defTabSz="4389532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006" indent="0" algn="l" defTabSz="4389532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006" indent="0" algn="l" defTabSz="4389532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1214" indent="-1097383" algn="l" defTabSz="43895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5979" indent="-1097383" algn="l" defTabSz="43895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60745" indent="-1097383" algn="l" defTabSz="43895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5511" indent="-1097383" algn="l" defTabSz="43895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852" b="1" dirty="0">
              <a:solidFill>
                <a:schemeClr val="accent1"/>
              </a:solidFill>
            </a:endParaRPr>
          </a:p>
          <a:p>
            <a:endParaRPr lang="en-US" sz="3852" b="1" dirty="0">
              <a:solidFill>
                <a:schemeClr val="accent1"/>
              </a:solidFill>
            </a:endParaRPr>
          </a:p>
          <a:p>
            <a:endParaRPr lang="en-US" sz="3852" b="1" dirty="0">
              <a:solidFill>
                <a:schemeClr val="accent1"/>
              </a:solidFill>
            </a:endParaRPr>
          </a:p>
          <a:p>
            <a:endParaRPr lang="en-US" sz="3852" b="1" dirty="0">
              <a:solidFill>
                <a:schemeClr val="accent1"/>
              </a:solidFill>
            </a:endParaRPr>
          </a:p>
          <a:p>
            <a:endParaRPr lang="en-US" sz="3852" b="1" dirty="0">
              <a:solidFill>
                <a:schemeClr val="accent1"/>
              </a:solidFill>
            </a:endParaRPr>
          </a:p>
          <a:p>
            <a:endParaRPr lang="en-US" sz="3852" b="1" dirty="0">
              <a:solidFill>
                <a:schemeClr val="accent1"/>
              </a:solidFill>
            </a:endParaRPr>
          </a:p>
          <a:p>
            <a:endParaRPr lang="en-US" sz="3851" b="1" dirty="0">
              <a:solidFill>
                <a:schemeClr val="accent1"/>
              </a:solidFill>
            </a:endParaRPr>
          </a:p>
          <a:p>
            <a:endParaRPr lang="en-US" sz="3851" b="1" dirty="0">
              <a:solidFill>
                <a:schemeClr val="accent1"/>
              </a:solidFill>
            </a:endParaRPr>
          </a:p>
          <a:p>
            <a:endParaRPr lang="en-US" sz="3851" b="1" dirty="0">
              <a:solidFill>
                <a:schemeClr val="accent1"/>
              </a:solidFill>
            </a:endParaRPr>
          </a:p>
          <a:p>
            <a:endParaRPr lang="en-US" sz="3851" b="1" dirty="0">
              <a:solidFill>
                <a:schemeClr val="accent1"/>
              </a:solidFill>
            </a:endParaRPr>
          </a:p>
          <a:p>
            <a:endParaRPr lang="en-US" sz="3851" b="1" dirty="0">
              <a:solidFill>
                <a:schemeClr val="accent1"/>
              </a:solidFill>
            </a:endParaRPr>
          </a:p>
          <a:p>
            <a:endParaRPr lang="en-US" sz="3851" b="1" dirty="0">
              <a:solidFill>
                <a:schemeClr val="accent1"/>
              </a:solidFill>
            </a:endParaRPr>
          </a:p>
          <a:p>
            <a:endParaRPr lang="en-US" sz="3851" b="1" dirty="0">
              <a:solidFill>
                <a:schemeClr val="accent1"/>
              </a:solidFill>
            </a:endParaRPr>
          </a:p>
          <a:p>
            <a:pPr indent="-300074">
              <a:buFont typeface="Arial" pitchFamily="34" charset="0"/>
              <a:buAutoNum type="arabicPeriod"/>
            </a:pPr>
            <a:endParaRPr lang="en-US" sz="1313" dirty="0"/>
          </a:p>
          <a:p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421B0CA-3E65-B944-A67A-765C2A9646AB}"/>
              </a:ext>
            </a:extLst>
          </p:cNvPr>
          <p:cNvSpPr/>
          <p:nvPr/>
        </p:nvSpPr>
        <p:spPr>
          <a:xfrm>
            <a:off x="33144587" y="14478000"/>
            <a:ext cx="7317614" cy="2590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Release of proteolytic enzymes from an inflamed pancreas causing vascular erosions in the small bowel</a:t>
            </a:r>
            <a:r>
              <a:rPr lang="en-US" sz="3200" baseline="300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87D8682-BCCF-2144-A1D3-A7C587997AFE}"/>
              </a:ext>
            </a:extLst>
          </p:cNvPr>
          <p:cNvSpPr/>
          <p:nvPr/>
        </p:nvSpPr>
        <p:spPr>
          <a:xfrm>
            <a:off x="40995600" y="14478000"/>
            <a:ext cx="7315200" cy="2590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Blunt trauma, bleeding disorders, anticoagulant therapy, and iatrogenic factors</a:t>
            </a:r>
            <a:r>
              <a:rPr lang="en-US" sz="3200" baseline="30000" dirty="0">
                <a:solidFill>
                  <a:schemeClr val="tx1"/>
                </a:solidFill>
              </a:rPr>
              <a:t>1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515235D-CD1E-194A-995D-05CCE97915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0" y="8610601"/>
            <a:ext cx="14706600" cy="483709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2DF99F-10A6-E74D-BC55-33819DD73551}"/>
              </a:ext>
            </a:extLst>
          </p:cNvPr>
          <p:cNvCxnSpPr/>
          <p:nvPr/>
        </p:nvCxnSpPr>
        <p:spPr>
          <a:xfrm>
            <a:off x="36728400" y="11506200"/>
            <a:ext cx="0" cy="297180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084AFF4E-916A-1B4D-BD9A-0969DD515A3F}"/>
              </a:ext>
            </a:extLst>
          </p:cNvPr>
          <p:cNvCxnSpPr>
            <a:cxnSpLocks/>
          </p:cNvCxnSpPr>
          <p:nvPr/>
        </p:nvCxnSpPr>
        <p:spPr>
          <a:xfrm>
            <a:off x="36652200" y="11448245"/>
            <a:ext cx="7849806" cy="3105955"/>
          </a:xfrm>
          <a:prstGeom prst="bentConnector2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Arrow 39">
            <a:extLst>
              <a:ext uri="{FF2B5EF4-FFF2-40B4-BE49-F238E27FC236}">
                <a16:creationId xmlns:a16="http://schemas.microsoft.com/office/drawing/2014/main" id="{40F37EC6-8D6D-CA41-AE73-C35D4D6FB98F}"/>
              </a:ext>
            </a:extLst>
          </p:cNvPr>
          <p:cNvSpPr/>
          <p:nvPr/>
        </p:nvSpPr>
        <p:spPr>
          <a:xfrm>
            <a:off x="26441400" y="21518880"/>
            <a:ext cx="1463040" cy="274320"/>
          </a:xfrm>
          <a:prstGeom prst="leftArrow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Arrow 43">
            <a:extLst>
              <a:ext uri="{FF2B5EF4-FFF2-40B4-BE49-F238E27FC236}">
                <a16:creationId xmlns:a16="http://schemas.microsoft.com/office/drawing/2014/main" id="{3FAADCFC-2D2C-AB43-BDDA-EA0D42D63052}"/>
              </a:ext>
            </a:extLst>
          </p:cNvPr>
          <p:cNvSpPr/>
          <p:nvPr/>
        </p:nvSpPr>
        <p:spPr>
          <a:xfrm>
            <a:off x="19964400" y="20345400"/>
            <a:ext cx="1507165" cy="274320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56096"/>
      </p:ext>
    </p:extLst>
  </p:cSld>
  <p:clrMapOvr>
    <a:masterClrMapping/>
  </p:clrMapOvr>
</p:sld>
</file>

<file path=ppt/theme/theme1.xml><?xml version="1.0" encoding="utf-8"?>
<a:theme xmlns:a="http://schemas.openxmlformats.org/drawingml/2006/main" name="wfsom_36x48_horizontal_poster_template">
  <a:themeElements>
    <a:clrScheme name="Fluid Energy Poster">
      <a:dk1>
        <a:srgbClr val="000000"/>
      </a:dk1>
      <a:lt1>
        <a:srgbClr val="FFFFFF"/>
      </a:lt1>
      <a:dk2>
        <a:srgbClr val="000000"/>
      </a:dk2>
      <a:lt2>
        <a:srgbClr val="E0E0E0"/>
      </a:lt2>
      <a:accent1>
        <a:srgbClr val="9E7E38"/>
      </a:accent1>
      <a:accent2>
        <a:srgbClr val="EC7A08"/>
      </a:accent2>
      <a:accent3>
        <a:srgbClr val="FFDA08"/>
      </a:accent3>
      <a:accent4>
        <a:srgbClr val="8064A2"/>
      </a:accent4>
      <a:accent5>
        <a:srgbClr val="CD202C"/>
      </a:accent5>
      <a:accent6>
        <a:srgbClr val="B6BF00"/>
      </a:accent6>
      <a:hlink>
        <a:srgbClr val="9E7E38"/>
      </a:hlink>
      <a:folHlink>
        <a:srgbClr val="9E7E3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0" id="{F7CC15E6-A9B1-D343-88D9-13A0C92CDC0D}" vid="{A86E4C35-A909-B947-9973-2422E01C45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2e2fa44a-b297-4cb3-ae00-3700515fc5c7">
      <Url xsi:nil="true"/>
      <Description xsi:nil="true"/>
    </Thumbnail>
    <Template_x0020_Type xmlns="2e2fa44a-b297-4cb3-ae00-3700515fc5c7">Research Poster Templates</Template_x0020_Type>
    <Viewer_x0020_Type xmlns="2e2fa44a-b297-4cb3-ae00-3700515fc5c7" xsi:nil="true"/>
    <Notes0 xmlns="2e2fa44a-b297-4cb3-ae00-3700515fc5c7" xsi:nil="true"/>
    <Description0 xmlns="2e2fa44a-b297-4cb3-ae00-3700515fc5c7" xsi:nil="true"/>
    <LookupLocation xmlns="2e2fa44a-b297-4cb3-ae00-3700515fc5c7" xsi:nil="true"/>
    <Size xmlns="2e2fa44a-b297-4cb3-ae00-3700515fc5c7" xsi:nil="true"/>
    <Format xmlns="2e2fa44a-b297-4cb3-ae00-3700515fc5c7" xsi:nil="true"/>
    <SharedWithUsers xmlns="990867f7-ed38-4c21-b441-c544514c8362">
      <UserInfo>
        <DisplayName>Tomas Lucioni</DisplayName>
        <AccountId>3392</AccountId>
        <AccountType/>
      </UserInfo>
      <UserInfo>
        <DisplayName>Travis Logan Larson</DisplayName>
        <AccountId>3554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1A1C473963441BD86150D67F8ACB6" ma:contentTypeVersion="16" ma:contentTypeDescription="Create a new document." ma:contentTypeScope="" ma:versionID="b6027ac7c4c30af25b9aba57a64d9322">
  <xsd:schema xmlns:xsd="http://www.w3.org/2001/XMLSchema" xmlns:xs="http://www.w3.org/2001/XMLSchema" xmlns:p="http://schemas.microsoft.com/office/2006/metadata/properties" xmlns:ns2="2e2fa44a-b297-4cb3-ae00-3700515fc5c7" xmlns:ns3="990867f7-ed38-4c21-b441-c544514c8362" targetNamespace="http://schemas.microsoft.com/office/2006/metadata/properties" ma:root="true" ma:fieldsID="133d9d9c0223997ef7a48798d8ee9476" ns2:_="" ns3:_="">
    <xsd:import namespace="2e2fa44a-b297-4cb3-ae00-3700515fc5c7"/>
    <xsd:import namespace="990867f7-ed38-4c21-b441-c544514c8362"/>
    <xsd:element name="properties">
      <xsd:complexType>
        <xsd:sequence>
          <xsd:element name="documentManagement">
            <xsd:complexType>
              <xsd:all>
                <xsd:element ref="ns2:Template_x0020_Type"/>
                <xsd:element ref="ns2:Thumbnail" minOccurs="0"/>
                <xsd:element ref="ns2:LookupLocation" minOccurs="0"/>
                <xsd:element ref="ns2:Size" minOccurs="0"/>
                <xsd:element ref="ns2:Description0" minOccurs="0"/>
                <xsd:element ref="ns2:Viewer_x0020_Type" minOccurs="0"/>
                <xsd:element ref="ns2:Format" minOccurs="0"/>
                <xsd:element ref="ns2:Notes0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fa44a-b297-4cb3-ae00-3700515fc5c7" elementFormDefault="qualified">
    <xsd:import namespace="http://schemas.microsoft.com/office/2006/documentManagement/types"/>
    <xsd:import namespace="http://schemas.microsoft.com/office/infopath/2007/PartnerControls"/>
    <xsd:element name="Template_x0020_Type" ma:index="2" ma:displayName="Template Type" ma:format="Dropdown" ma:internalName="Template_x0020_Type">
      <xsd:simpleType>
        <xsd:restriction base="dms:Choice">
          <xsd:enumeration value="Research Poster Templates"/>
          <xsd:enumeration value="PowerPoint Presentation Templates"/>
          <xsd:enumeration value="Clinical Trials Memo Templates (Word)"/>
          <xsd:enumeration value="Memo Templates"/>
          <xsd:enumeration value="Newsletter Templates"/>
          <xsd:enumeration value="Fax Forms"/>
        </xsd:restriction>
      </xsd:simpleType>
    </xsd:element>
    <xsd:element name="Thumbnail" ma:index="3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ookupLocation" ma:index="4" nillable="true" ma:displayName="Location" ma:list="{8c3d8ae5-af0e-43eb-a7ed-e0f5c1415c9c}" ma:internalName="LookupLocation" ma:readOnly="false" ma:showField="Title">
      <xsd:simpleType>
        <xsd:restriction base="dms:Lookup"/>
      </xsd:simpleType>
    </xsd:element>
    <xsd:element name="Size" ma:index="5" nillable="true" ma:displayName="Size" ma:internalName="Size">
      <xsd:simpleType>
        <xsd:restriction base="dms:Text">
          <xsd:maxLength value="255"/>
        </xsd:restriction>
      </xsd:simpleType>
    </xsd:element>
    <xsd:element name="Description0" ma:index="6" nillable="true" ma:displayName="Description" ma:internalName="Description0">
      <xsd:simpleType>
        <xsd:restriction base="dms:Text">
          <xsd:maxLength value="255"/>
        </xsd:restriction>
      </xsd:simpleType>
    </xsd:element>
    <xsd:element name="Viewer_x0020_Type" ma:index="7" nillable="true" ma:displayName="Viewer Type" ma:format="Dropdown" ma:internalName="Viewer_x0020_Type">
      <xsd:simpleType>
        <xsd:restriction base="dms:Choice">
          <xsd:enumeration value="Internal"/>
          <xsd:enumeration value="External"/>
        </xsd:restriction>
      </xsd:simpleType>
    </xsd:element>
    <xsd:element name="Format" ma:index="14" nillable="true" ma:displayName="Format" ma:format="Dropdown" ma:internalName="Format">
      <xsd:simpleType>
        <xsd:restriction base="dms:Choice">
          <xsd:enumeration value="Standard"/>
          <xsd:enumeration value="Widescreen"/>
        </xsd:restriction>
      </xsd:simpleType>
    </xsd:element>
    <xsd:element name="Notes0" ma:index="15" nillable="true" ma:displayName="Notes" ma:internalName="Notes0">
      <xsd:simpleType>
        <xsd:restriction base="dms:Note">
          <xsd:maxLength value="255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867f7-ed38-4c21-b441-c544514c8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EF50FB-0A9C-4135-8230-34F604FF67E8}">
  <ds:schemaRefs>
    <ds:schemaRef ds:uri="http://www.w3.org/XML/1998/namespace"/>
    <ds:schemaRef ds:uri="990867f7-ed38-4c21-b441-c544514c8362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2e2fa44a-b297-4cb3-ae00-3700515fc5c7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75D90D2-D7EA-4A15-BFFA-B7A0FDB7F2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087A51-3512-41F9-9D80-958EA16530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2fa44a-b297-4cb3-ae00-3700515fc5c7"/>
    <ds:schemaRef ds:uri="990867f7-ed38-4c21-b441-c544514c83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48wX48h_3Column_poster_template</Template>
  <TotalTime>16657</TotalTime>
  <Words>615</Words>
  <Application>Microsoft Office PowerPoint</Application>
  <PresentationFormat>Custom</PresentationFormat>
  <Paragraphs>68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Wingdings</vt:lpstr>
      <vt:lpstr>wfsom_36x48_horizontal_poster_template</vt:lpstr>
      <vt:lpstr>PowerPoint Presentation</vt:lpstr>
    </vt:vector>
  </TitlesOfParts>
  <Company>WFBH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Thomas Kelly</dc:creator>
  <cp:lastModifiedBy>Mary Elizabeth Nelson</cp:lastModifiedBy>
  <cp:revision>143</cp:revision>
  <cp:lastPrinted>2011-04-05T15:15:46Z</cp:lastPrinted>
  <dcterms:created xsi:type="dcterms:W3CDTF">2020-04-06T22:09:23Z</dcterms:created>
  <dcterms:modified xsi:type="dcterms:W3CDTF">2022-10-06T19:10:47Z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0x0101006C11A1C473963441BD86150D67F8ACB6</vt:lpwstr>
  </property>
</Properties>
</file>