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sldIdLst>
    <p:sldId id="256" r:id="rId2"/>
  </p:sldIdLst>
  <p:sldSz cx="51206400" cy="288036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41" autoAdjust="0"/>
    <p:restoredTop sz="94676" autoAdjust="0"/>
  </p:normalViewPr>
  <p:slideViewPr>
    <p:cSldViewPr>
      <p:cViewPr varScale="1">
        <p:scale>
          <a:sx n="27" d="100"/>
          <a:sy n="27" d="100"/>
        </p:scale>
        <p:origin x="1038" y="138"/>
      </p:cViewPr>
      <p:guideLst>
        <p:guide orient="horz" pos="9072"/>
        <p:guide pos="1612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4684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3428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9601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23713" y="28585395"/>
            <a:ext cx="6742190" cy="133107"/>
          </a:xfrm>
          <a:prstGeom prst="rect">
            <a:avLst/>
          </a:prstGeom>
        </p:spPr>
      </p:pic>
    </p:spTree>
    <p:extLst>
      <p:ext uri="{BB962C8B-B14F-4D97-AF65-F5344CB8AC3E}">
        <p14:creationId xmlns:p14="http://schemas.microsoft.com/office/powerpoint/2010/main" val="206244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6904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08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7986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4" name="Content Placeholder 3"/>
          <p:cNvSpPr>
            <a:spLocks noGrp="1"/>
          </p:cNvSpPr>
          <p:nvPr>
            <p:ph sz="half" idx="2"/>
          </p:nvPr>
        </p:nvSpPr>
        <p:spPr>
          <a:xfrm>
            <a:off x="3527112" y="10521315"/>
            <a:ext cx="21662705" cy="154752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6" name="Content Placeholder 5"/>
          <p:cNvSpPr>
            <a:spLocks noGrp="1"/>
          </p:cNvSpPr>
          <p:nvPr>
            <p:ph sz="quarter" idx="4"/>
          </p:nvPr>
        </p:nvSpPr>
        <p:spPr>
          <a:xfrm>
            <a:off x="25923240" y="10521315"/>
            <a:ext cx="21769390" cy="154752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0419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889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5476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5786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147187"/>
            <a:ext cx="2592324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466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C764DE79-268F-4C1A-8933-263129D2AF90}" type="datetimeFigureOut">
              <a:rPr lang="en-US" dirty="0"/>
              <a:t>10/19/2022</a:t>
            </a:fld>
            <a:endParaRPr lang="en-US" dirty="0"/>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46282B8-C836-7D49-890B-4DCFFBB47954}"/>
              </a:ext>
            </a:extLst>
          </p:cNvPr>
          <p:cNvSpPr/>
          <p:nvPr userDrawn="1"/>
        </p:nvSpPr>
        <p:spPr>
          <a:xfrm>
            <a:off x="0" y="0"/>
            <a:ext cx="51206400" cy="36004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6" tIns="45002" rIns="90006" bIns="45002" rtlCol="0" anchor="ctr"/>
          <a:lstStyle/>
          <a:p>
            <a:pPr algn="ctr"/>
            <a:endParaRPr lang="en-US" sz="1933" dirty="0"/>
          </a:p>
        </p:txBody>
      </p:sp>
      <p:sp>
        <p:nvSpPr>
          <p:cNvPr id="8" name="Instructions">
            <a:extLst>
              <a:ext uri="{FF2B5EF4-FFF2-40B4-BE49-F238E27FC236}">
                <a16:creationId xmlns:a16="http://schemas.microsoft.com/office/drawing/2014/main" id="{CC33E7A3-BC4D-8541-B30D-10DD7DC329EC}"/>
              </a:ext>
            </a:extLst>
          </p:cNvPr>
          <p:cNvSpPr/>
          <p:nvPr userDrawn="1"/>
        </p:nvSpPr>
        <p:spPr>
          <a:xfrm>
            <a:off x="-8747760" y="0"/>
            <a:ext cx="8107680" cy="2880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598" tIns="144598" rIns="144598" bIns="144598"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520"/>
              </a:spcAft>
            </a:pPr>
            <a:r>
              <a:rPr lang="en-US" sz="5775" dirty="0">
                <a:solidFill>
                  <a:srgbClr val="7F7F7F"/>
                </a:solidFill>
                <a:latin typeface="Calibri" pitchFamily="34" charset="0"/>
                <a:cs typeface="Calibri" panose="020F0502020204030204" pitchFamily="34" charset="0"/>
              </a:rPr>
              <a:t>Poster Print Size:</a:t>
            </a:r>
            <a:endParaRPr sz="5775" dirty="0">
              <a:solidFill>
                <a:srgbClr val="7F7F7F"/>
              </a:solidFill>
              <a:latin typeface="Calibri" pitchFamily="34" charset="0"/>
              <a:cs typeface="Calibri" panose="020F0502020204030204" pitchFamily="34" charset="0"/>
            </a:endParaRPr>
          </a:p>
          <a:p>
            <a:pPr lvl="0">
              <a:spcBef>
                <a:spcPts val="0"/>
              </a:spcBef>
              <a:spcAft>
                <a:spcPts val="1520"/>
              </a:spcAft>
            </a:pPr>
            <a:r>
              <a:rPr lang="en-US" sz="3675" dirty="0">
                <a:solidFill>
                  <a:srgbClr val="7F7F7F"/>
                </a:solidFill>
                <a:latin typeface="Calibri" pitchFamily="34" charset="0"/>
                <a:cs typeface="Calibri" panose="020F0502020204030204" pitchFamily="34" charset="0"/>
              </a:rPr>
              <a:t>This poster template is 31.5” high by 56” wide. This size was selected for online poster viewing based on the average screen size.  It can be used to print any poster with a 1:1 aspect ratio such as 36” high by 64” wide.</a:t>
            </a:r>
          </a:p>
          <a:p>
            <a:pPr lvl="0">
              <a:spcBef>
                <a:spcPts val="0"/>
              </a:spcBef>
              <a:spcAft>
                <a:spcPts val="1520"/>
              </a:spcAft>
            </a:pPr>
            <a:endParaRPr lang="en-US" sz="3675" dirty="0">
              <a:solidFill>
                <a:srgbClr val="7F7F7F"/>
              </a:solidFill>
              <a:latin typeface="Calibri" pitchFamily="34" charset="0"/>
              <a:cs typeface="Calibri" panose="020F0502020204030204" pitchFamily="34" charset="0"/>
            </a:endParaRPr>
          </a:p>
          <a:p>
            <a:pPr lvl="0">
              <a:spcBef>
                <a:spcPts val="0"/>
              </a:spcBef>
              <a:spcAft>
                <a:spcPts val="1520"/>
              </a:spcAft>
            </a:pPr>
            <a:r>
              <a:rPr lang="en-US" sz="5775" dirty="0">
                <a:solidFill>
                  <a:srgbClr val="7F7F7F"/>
                </a:solidFill>
                <a:latin typeface="Calibri" pitchFamily="34" charset="0"/>
                <a:cs typeface="Calibri" panose="020F0502020204030204" pitchFamily="34" charset="0"/>
              </a:rPr>
              <a:t>Placeholders</a:t>
            </a:r>
            <a:r>
              <a:rPr sz="5775" dirty="0">
                <a:solidFill>
                  <a:srgbClr val="7F7F7F"/>
                </a:solidFill>
                <a:latin typeface="Calibri" pitchFamily="34" charset="0"/>
                <a:cs typeface="Calibri" panose="020F0502020204030204" pitchFamily="34" charset="0"/>
              </a:rPr>
              <a:t>:</a:t>
            </a:r>
          </a:p>
          <a:p>
            <a:pPr lvl="0">
              <a:spcBef>
                <a:spcPts val="0"/>
              </a:spcBef>
              <a:spcAft>
                <a:spcPts val="1520"/>
              </a:spcAft>
            </a:pPr>
            <a:r>
              <a:rPr sz="3675" dirty="0">
                <a:solidFill>
                  <a:srgbClr val="7F7F7F"/>
                </a:solidFill>
                <a:latin typeface="Calibri" pitchFamily="34" charset="0"/>
                <a:cs typeface="Calibri" panose="020F0502020204030204" pitchFamily="34" charset="0"/>
              </a:rPr>
              <a:t>The </a:t>
            </a:r>
            <a:r>
              <a:rPr lang="en-US" sz="3675" dirty="0">
                <a:solidFill>
                  <a:srgbClr val="7F7F7F"/>
                </a:solidFill>
                <a:latin typeface="Calibri" pitchFamily="34" charset="0"/>
                <a:cs typeface="Calibri" panose="020F0502020204030204" pitchFamily="34" charset="0"/>
              </a:rPr>
              <a:t>various elements included</a:t>
            </a:r>
            <a:r>
              <a:rPr sz="3675" dirty="0">
                <a:solidFill>
                  <a:srgbClr val="7F7F7F"/>
                </a:solidFill>
                <a:latin typeface="Calibri" pitchFamily="34" charset="0"/>
                <a:cs typeface="Calibri" panose="020F0502020204030204" pitchFamily="34" charset="0"/>
              </a:rPr>
              <a:t> in this </a:t>
            </a:r>
            <a:r>
              <a:rPr lang="en-US" sz="3675" dirty="0">
                <a:solidFill>
                  <a:srgbClr val="7F7F7F"/>
                </a:solidFill>
                <a:latin typeface="Calibri" pitchFamily="34" charset="0"/>
                <a:cs typeface="Calibri" panose="020F0502020204030204" pitchFamily="34" charset="0"/>
              </a:rPr>
              <a:t>poster are ones</a:t>
            </a:r>
            <a:r>
              <a:rPr lang="en-US" sz="3675" baseline="0" dirty="0">
                <a:solidFill>
                  <a:srgbClr val="7F7F7F"/>
                </a:solidFill>
                <a:latin typeface="Calibri" pitchFamily="34" charset="0"/>
                <a:cs typeface="Calibri" panose="020F0502020204030204" pitchFamily="34" charset="0"/>
              </a:rPr>
              <a:t> we often see in medical, research, and scientific posters.</a:t>
            </a:r>
            <a:r>
              <a:rPr sz="3675" dirty="0">
                <a:solidFill>
                  <a:srgbClr val="7F7F7F"/>
                </a:solidFill>
                <a:latin typeface="Calibri" pitchFamily="34" charset="0"/>
                <a:cs typeface="Calibri" panose="020F0502020204030204" pitchFamily="34" charset="0"/>
              </a:rPr>
              <a:t> </a:t>
            </a:r>
            <a:r>
              <a:rPr lang="en-US" sz="3675" dirty="0">
                <a:solidFill>
                  <a:srgbClr val="7F7F7F"/>
                </a:solidFill>
                <a:latin typeface="Calibri" pitchFamily="34" charset="0"/>
                <a:cs typeface="Calibri" panose="020F0502020204030204" pitchFamily="34" charset="0"/>
              </a:rPr>
              <a:t>Feel</a:t>
            </a:r>
            <a:r>
              <a:rPr lang="en-US" sz="3675"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520"/>
              </a:spcAft>
            </a:pPr>
            <a:endParaRPr lang="en-US" sz="3675" baseline="0" dirty="0">
              <a:solidFill>
                <a:srgbClr val="7F7F7F"/>
              </a:solidFill>
              <a:latin typeface="Calibri" pitchFamily="34" charset="0"/>
              <a:cs typeface="Calibri" panose="020F0502020204030204" pitchFamily="34" charset="0"/>
            </a:endParaRPr>
          </a:p>
          <a:p>
            <a:pPr lvl="0">
              <a:spcBef>
                <a:spcPts val="0"/>
              </a:spcBef>
              <a:spcAft>
                <a:spcPts val="1520"/>
              </a:spcAft>
            </a:pPr>
            <a:r>
              <a:rPr lang="en-US" sz="5775" dirty="0">
                <a:solidFill>
                  <a:srgbClr val="7F7F7F"/>
                </a:solidFill>
                <a:latin typeface="Calibri" pitchFamily="34" charset="0"/>
                <a:cs typeface="Calibri" panose="020F0502020204030204" pitchFamily="34" charset="0"/>
              </a:rPr>
              <a:t>Image</a:t>
            </a:r>
            <a:r>
              <a:rPr lang="en-US" sz="5775" baseline="0" dirty="0">
                <a:solidFill>
                  <a:srgbClr val="7F7F7F"/>
                </a:solidFill>
                <a:latin typeface="Calibri" pitchFamily="34" charset="0"/>
                <a:cs typeface="Calibri" panose="020F0502020204030204" pitchFamily="34" charset="0"/>
              </a:rPr>
              <a:t> Quality</a:t>
            </a:r>
            <a:r>
              <a:rPr lang="en-US" sz="5775" dirty="0">
                <a:solidFill>
                  <a:srgbClr val="7F7F7F"/>
                </a:solidFill>
                <a:latin typeface="Calibri" pitchFamily="34" charset="0"/>
                <a:cs typeface="Calibri" panose="020F0502020204030204" pitchFamily="34" charset="0"/>
              </a:rPr>
              <a:t>:</a:t>
            </a:r>
          </a:p>
          <a:p>
            <a:pPr lvl="0">
              <a:spcBef>
                <a:spcPts val="0"/>
              </a:spcBef>
              <a:spcAft>
                <a:spcPts val="1520"/>
              </a:spcAft>
            </a:pPr>
            <a:r>
              <a:rPr lang="en-US" sz="3675" dirty="0">
                <a:solidFill>
                  <a:srgbClr val="7F7F7F"/>
                </a:solidFill>
                <a:latin typeface="Calibri" pitchFamily="34" charset="0"/>
                <a:cs typeface="Calibri" panose="020F0502020204030204" pitchFamily="34" charset="0"/>
              </a:rPr>
              <a:t>You can place digital photos or logo art in your poster file by selecting the </a:t>
            </a:r>
            <a:r>
              <a:rPr lang="en-US" sz="3675" b="1" dirty="0">
                <a:solidFill>
                  <a:srgbClr val="7F7F7F"/>
                </a:solidFill>
                <a:latin typeface="Calibri" pitchFamily="34" charset="0"/>
                <a:cs typeface="Calibri" panose="020F0502020204030204" pitchFamily="34" charset="0"/>
              </a:rPr>
              <a:t>Insert, Picture</a:t>
            </a:r>
            <a:r>
              <a:rPr lang="en-US" sz="3675"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3675" b="1" dirty="0">
                <a:solidFill>
                  <a:srgbClr val="7F7F7F"/>
                </a:solidFill>
                <a:latin typeface="Calibri" pitchFamily="34" charset="0"/>
                <a:cs typeface="Calibri" panose="020F0502020204030204" pitchFamily="34" charset="0"/>
              </a:rPr>
              <a:t>150-200 pixels per inch in their final printed size</a:t>
            </a:r>
            <a:r>
              <a:rPr lang="en-US" sz="3675" dirty="0">
                <a:solidFill>
                  <a:srgbClr val="7F7F7F"/>
                </a:solidFill>
                <a:latin typeface="Calibri" pitchFamily="34" charset="0"/>
                <a:cs typeface="Calibri" panose="020F0502020204030204" pitchFamily="34" charset="0"/>
              </a:rPr>
              <a:t>. For instance, a 1600 x 1200 pixel</a:t>
            </a:r>
            <a:r>
              <a:rPr lang="en-US" sz="3675" baseline="0" dirty="0">
                <a:solidFill>
                  <a:srgbClr val="7F7F7F"/>
                </a:solidFill>
                <a:latin typeface="Calibri" pitchFamily="34" charset="0"/>
                <a:cs typeface="Calibri" panose="020F0502020204030204" pitchFamily="34" charset="0"/>
              </a:rPr>
              <a:t> photo will usually look fine up to </a:t>
            </a:r>
            <a:r>
              <a:rPr lang="en-US" sz="3675" dirty="0">
                <a:solidFill>
                  <a:srgbClr val="7F7F7F"/>
                </a:solidFill>
                <a:latin typeface="Calibri" pitchFamily="34" charset="0"/>
                <a:cs typeface="Calibri" panose="020F0502020204030204" pitchFamily="34" charset="0"/>
              </a:rPr>
              <a:t>8“-10” wide on your printed poster.</a:t>
            </a:r>
          </a:p>
          <a:p>
            <a:pPr lvl="0">
              <a:spcBef>
                <a:spcPts val="0"/>
              </a:spcBef>
              <a:spcAft>
                <a:spcPts val="1520"/>
              </a:spcAft>
            </a:pPr>
            <a:r>
              <a:rPr lang="en-US" sz="3675"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520"/>
              </a:spcAft>
            </a:pPr>
            <a:r>
              <a:rPr lang="en-US" sz="3675"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520"/>
              </a:spcAft>
            </a:pPr>
            <a:br>
              <a:rPr lang="en-US" sz="3150" dirty="0">
                <a:solidFill>
                  <a:srgbClr val="7F7F7F"/>
                </a:solidFill>
                <a:latin typeface="Calibri" pitchFamily="34" charset="0"/>
                <a:cs typeface="Calibri" panose="020F0502020204030204" pitchFamily="34" charset="0"/>
              </a:rPr>
            </a:br>
            <a:r>
              <a:rPr lang="en-US" sz="3150" dirty="0">
                <a:solidFill>
                  <a:srgbClr val="7F7F7F"/>
                </a:solidFill>
                <a:latin typeface="Calibri" pitchFamily="34" charset="0"/>
                <a:cs typeface="Calibri" panose="020F0502020204030204" pitchFamily="34" charset="0"/>
              </a:rPr>
              <a:t>[This sidebar area does not print.]</a:t>
            </a:r>
          </a:p>
        </p:txBody>
      </p:sp>
      <p:grpSp>
        <p:nvGrpSpPr>
          <p:cNvPr id="9" name="Group 8">
            <a:extLst>
              <a:ext uri="{FF2B5EF4-FFF2-40B4-BE49-F238E27FC236}">
                <a16:creationId xmlns:a16="http://schemas.microsoft.com/office/drawing/2014/main" id="{5DA35528-8A87-DC43-B3DA-E098475FBB29}"/>
              </a:ext>
            </a:extLst>
          </p:cNvPr>
          <p:cNvGrpSpPr/>
          <p:nvPr userDrawn="1"/>
        </p:nvGrpSpPr>
        <p:grpSpPr>
          <a:xfrm>
            <a:off x="51846480" y="0"/>
            <a:ext cx="8107680" cy="28803600"/>
            <a:chOff x="33832800" y="0"/>
            <a:chExt cx="12801600" cy="43891200"/>
          </a:xfrm>
        </p:grpSpPr>
        <p:sp>
          <p:nvSpPr>
            <p:cNvPr id="10" name="Instructions">
              <a:extLst>
                <a:ext uri="{FF2B5EF4-FFF2-40B4-BE49-F238E27FC236}">
                  <a16:creationId xmlns:a16="http://schemas.microsoft.com/office/drawing/2014/main" id="{581A4AD3-4B03-BE48-BE7E-0A0B47076494}"/>
                </a:ext>
              </a:extLst>
            </p:cNvPr>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520"/>
                </a:spcAft>
              </a:pPr>
              <a:r>
                <a:rPr lang="en-US" sz="5775" dirty="0">
                  <a:solidFill>
                    <a:schemeClr val="bg1">
                      <a:lumMod val="50000"/>
                    </a:schemeClr>
                  </a:solidFill>
                  <a:latin typeface="Calibri" pitchFamily="34" charset="0"/>
                  <a:cs typeface="Calibri" panose="020F0502020204030204" pitchFamily="34" charset="0"/>
                </a:rPr>
                <a:t>Change</a:t>
              </a:r>
              <a:r>
                <a:rPr lang="en-US" sz="5775" baseline="0" dirty="0">
                  <a:solidFill>
                    <a:schemeClr val="bg1">
                      <a:lumMod val="50000"/>
                    </a:schemeClr>
                  </a:solidFill>
                  <a:latin typeface="Calibri" pitchFamily="34" charset="0"/>
                  <a:cs typeface="Calibri" panose="020F0502020204030204" pitchFamily="34" charset="0"/>
                </a:rPr>
                <a:t> Color Theme</a:t>
              </a:r>
              <a:r>
                <a:rPr lang="en-US" sz="5775" dirty="0">
                  <a:solidFill>
                    <a:schemeClr val="bg1">
                      <a:lumMod val="50000"/>
                    </a:schemeClr>
                  </a:solidFill>
                  <a:latin typeface="Calibri" pitchFamily="34" charset="0"/>
                  <a:cs typeface="Calibri" panose="020F0502020204030204" pitchFamily="34" charset="0"/>
                </a:rPr>
                <a:t>:</a:t>
              </a:r>
              <a:endParaRPr sz="5775" dirty="0">
                <a:solidFill>
                  <a:schemeClr val="bg1">
                    <a:lumMod val="50000"/>
                  </a:schemeClr>
                </a:solidFill>
                <a:latin typeface="Calibri" pitchFamily="34" charset="0"/>
                <a:cs typeface="Calibri" panose="020F0502020204030204" pitchFamily="34" charset="0"/>
              </a:endParaRPr>
            </a:p>
            <a:p>
              <a:pPr lvl="0">
                <a:spcBef>
                  <a:spcPts val="0"/>
                </a:spcBef>
                <a:spcAft>
                  <a:spcPts val="1520"/>
                </a:spcAft>
              </a:pPr>
              <a:r>
                <a:rPr lang="en-US" sz="3675"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3675"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520"/>
                </a:spcAft>
              </a:pPr>
              <a:r>
                <a:rPr lang="en-US" sz="3675" baseline="0" dirty="0">
                  <a:solidFill>
                    <a:schemeClr val="bg1">
                      <a:lumMod val="50000"/>
                    </a:schemeClr>
                  </a:solidFill>
                  <a:latin typeface="Calibri" pitchFamily="34" charset="0"/>
                  <a:cs typeface="Calibri" panose="020F0502020204030204" pitchFamily="34" charset="0"/>
                </a:rPr>
                <a:t>To change the color theme, select the </a:t>
              </a:r>
              <a:r>
                <a:rPr lang="en-US" sz="3675" b="1" baseline="0" dirty="0">
                  <a:solidFill>
                    <a:schemeClr val="bg1">
                      <a:lumMod val="50000"/>
                    </a:schemeClr>
                  </a:solidFill>
                  <a:latin typeface="Calibri" pitchFamily="34" charset="0"/>
                  <a:cs typeface="Calibri" panose="020F0502020204030204" pitchFamily="34" charset="0"/>
                </a:rPr>
                <a:t>Design</a:t>
              </a:r>
              <a:r>
                <a:rPr lang="en-US" sz="3675" baseline="0" dirty="0">
                  <a:solidFill>
                    <a:schemeClr val="bg1">
                      <a:lumMod val="50000"/>
                    </a:schemeClr>
                  </a:solidFill>
                  <a:latin typeface="Calibri" pitchFamily="34" charset="0"/>
                  <a:cs typeface="Calibri" panose="020F0502020204030204" pitchFamily="34" charset="0"/>
                </a:rPr>
                <a:t> tab, then select the </a:t>
              </a:r>
              <a:r>
                <a:rPr lang="en-US" sz="3675" b="1" baseline="0" dirty="0">
                  <a:solidFill>
                    <a:schemeClr val="bg1">
                      <a:lumMod val="50000"/>
                    </a:schemeClr>
                  </a:solidFill>
                  <a:latin typeface="Calibri" pitchFamily="34" charset="0"/>
                  <a:cs typeface="Calibri" panose="020F0502020204030204" pitchFamily="34" charset="0"/>
                </a:rPr>
                <a:t>Colors</a:t>
              </a:r>
              <a:r>
                <a:rPr lang="en-US" sz="3675"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1520"/>
                </a:spcAft>
              </a:pPr>
              <a:endParaRPr lang="en-US" sz="367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520"/>
                </a:spcAft>
              </a:pPr>
              <a:endParaRPr lang="en-US" sz="367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520"/>
                </a:spcAft>
              </a:pPr>
              <a:endParaRPr lang="en-US" sz="367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520"/>
                </a:spcAft>
              </a:pPr>
              <a:endParaRPr lang="en-US" sz="367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520"/>
                </a:spcAft>
              </a:pPr>
              <a:endParaRPr lang="en-US" sz="367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520"/>
                </a:spcAft>
              </a:pPr>
              <a:endParaRPr lang="en-US" sz="367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520"/>
                </a:spcAft>
              </a:pPr>
              <a:endParaRPr lang="en-US" sz="367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520"/>
                </a:spcAft>
              </a:pPr>
              <a:endParaRPr lang="en-US" sz="367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520"/>
                </a:spcAft>
              </a:pPr>
              <a:endParaRPr lang="en-US" sz="367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520"/>
                </a:spcAft>
              </a:pPr>
              <a:endParaRPr lang="en-US" sz="3675" baseline="0" dirty="0">
                <a:solidFill>
                  <a:schemeClr val="bg1">
                    <a:lumMod val="50000"/>
                  </a:schemeClr>
                </a:solidFill>
                <a:latin typeface="Calibri" pitchFamily="34" charset="0"/>
                <a:cs typeface="Calibri" panose="020F0502020204030204" pitchFamily="34" charset="0"/>
              </a:endParaRPr>
            </a:p>
            <a:p>
              <a:pPr lvl="0">
                <a:spcBef>
                  <a:spcPts val="0"/>
                </a:spcBef>
                <a:spcAft>
                  <a:spcPts val="1520"/>
                </a:spcAft>
              </a:pPr>
              <a:r>
                <a:rPr lang="en-US" sz="3675"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520"/>
                </a:spcAft>
              </a:pPr>
              <a:r>
                <a:rPr lang="en-US" sz="5775"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520"/>
                </a:spcAft>
              </a:pPr>
              <a:r>
                <a:rPr lang="en-US" sz="3675" dirty="0">
                  <a:solidFill>
                    <a:schemeClr val="bg1">
                      <a:lumMod val="50000"/>
                    </a:schemeClr>
                  </a:solidFill>
                  <a:latin typeface="Calibri" pitchFamily="34" charset="0"/>
                  <a:cs typeface="Calibri" panose="020F0502020204030204" pitchFamily="34" charset="0"/>
                </a:rPr>
                <a:t>Once your poster file is ready, visit</a:t>
              </a:r>
              <a:r>
                <a:rPr lang="en-US" sz="3675" baseline="0" dirty="0">
                  <a:solidFill>
                    <a:schemeClr val="bg1">
                      <a:lumMod val="50000"/>
                    </a:schemeClr>
                  </a:solidFill>
                  <a:latin typeface="Calibri" pitchFamily="34" charset="0"/>
                  <a:cs typeface="Calibri" panose="020F0502020204030204" pitchFamily="34" charset="0"/>
                </a:rPr>
                <a:t> </a:t>
              </a:r>
              <a:r>
                <a:rPr lang="en-US" sz="3675" b="1" baseline="0" dirty="0">
                  <a:solidFill>
                    <a:schemeClr val="bg1">
                      <a:lumMod val="50000"/>
                    </a:schemeClr>
                  </a:solidFill>
                  <a:latin typeface="Calibri" pitchFamily="34" charset="0"/>
                  <a:cs typeface="Calibri" panose="020F0502020204030204" pitchFamily="34" charset="0"/>
                </a:rPr>
                <a:t>www.genigraphics.com</a:t>
              </a:r>
              <a:r>
                <a:rPr lang="en-US" sz="3675"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520"/>
                </a:spcAft>
              </a:pPr>
              <a:r>
                <a:rPr lang="en-US" sz="3675"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3675"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3675" baseline="0" dirty="0">
                  <a:solidFill>
                    <a:schemeClr val="bg1">
                      <a:lumMod val="50000"/>
                    </a:schemeClr>
                  </a:solidFill>
                  <a:latin typeface="Calibri" pitchFamily="34" charset="0"/>
                  <a:cs typeface="Calibri" panose="020F0502020204030204" pitchFamily="34" charset="0"/>
                </a:rPr>
                <a:t>US and Canada:  1-800-790-4001</a:t>
              </a:r>
              <a:br>
                <a:rPr lang="en-US" sz="3675" baseline="0" dirty="0">
                  <a:solidFill>
                    <a:schemeClr val="bg1">
                      <a:lumMod val="50000"/>
                    </a:schemeClr>
                  </a:solidFill>
                  <a:latin typeface="Calibri" pitchFamily="34" charset="0"/>
                  <a:cs typeface="Calibri" panose="020F0502020204030204" pitchFamily="34" charset="0"/>
                </a:rPr>
              </a:br>
              <a:r>
                <a:rPr lang="en-US" sz="3675"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br>
                <a:rPr lang="en-US" sz="3150" dirty="0">
                  <a:solidFill>
                    <a:schemeClr val="bg1">
                      <a:lumMod val="50000"/>
                    </a:schemeClr>
                  </a:solidFill>
                  <a:latin typeface="Calibri" pitchFamily="34" charset="0"/>
                  <a:cs typeface="Calibri" panose="020F0502020204030204" pitchFamily="34" charset="0"/>
                </a:rPr>
              </a:br>
              <a:r>
                <a:rPr lang="en-US" sz="3150" dirty="0">
                  <a:solidFill>
                    <a:schemeClr val="bg1">
                      <a:lumMod val="50000"/>
                    </a:schemeClr>
                  </a:solidFill>
                  <a:latin typeface="Calibri" pitchFamily="34" charset="0"/>
                  <a:cs typeface="Calibri" panose="020F0502020204030204" pitchFamily="34" charset="0"/>
                </a:rPr>
                <a:t>[This sidebar area does not print.]</a:t>
              </a:r>
            </a:p>
          </p:txBody>
        </p:sp>
        <p:pic>
          <p:nvPicPr>
            <p:cNvPr id="11" name="Picture 10">
              <a:extLst>
                <a:ext uri="{FF2B5EF4-FFF2-40B4-BE49-F238E27FC236}">
                  <a16:creationId xmlns:a16="http://schemas.microsoft.com/office/drawing/2014/main" id="{8325BEAF-F1F9-1043-BAAA-495F1836528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281343" y="9601200"/>
              <a:ext cx="11904514" cy="10246926"/>
            </a:xfrm>
            <a:prstGeom prst="rect">
              <a:avLst/>
            </a:prstGeom>
          </p:spPr>
        </p:pic>
      </p:grpSp>
    </p:spTree>
    <p:extLst>
      <p:ext uri="{BB962C8B-B14F-4D97-AF65-F5344CB8AC3E}">
        <p14:creationId xmlns:p14="http://schemas.microsoft.com/office/powerpoint/2010/main" val="36003778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2">
            <a:extLst>
              <a:ext uri="{FF2B5EF4-FFF2-40B4-BE49-F238E27FC236}">
                <a16:creationId xmlns:a16="http://schemas.microsoft.com/office/drawing/2014/main" id="{D34EE97F-E39B-49E1-934E-C86D66008C0B}"/>
              </a:ext>
            </a:extLst>
          </p:cNvPr>
          <p:cNvSpPr txBox="1">
            <a:spLocks noChangeArrowheads="1"/>
          </p:cNvSpPr>
          <p:nvPr/>
        </p:nvSpPr>
        <p:spPr bwMode="auto">
          <a:xfrm>
            <a:off x="9494247" y="180853"/>
            <a:ext cx="32404050" cy="30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5677" tIns="289194" rIns="115677" bIns="289194"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6000" b="1" dirty="0" err="1">
                <a:solidFill>
                  <a:schemeClr val="bg1"/>
                </a:solidFill>
                <a:latin typeface="+mn-lt"/>
              </a:rPr>
              <a:t>Cholecystocolonic</a:t>
            </a:r>
            <a:r>
              <a:rPr lang="en-US" sz="6000" b="1" dirty="0">
                <a:solidFill>
                  <a:schemeClr val="bg1"/>
                </a:solidFill>
                <a:latin typeface="+mn-lt"/>
              </a:rPr>
              <a:t> Fistula Following Endoscopic Ultrasound Guided Gallbladder Drainage for Stump Cholecystitis </a:t>
            </a:r>
          </a:p>
          <a:p>
            <a:pPr algn="ctr" eaLnBrk="1" hangingPunct="1"/>
            <a:endParaRPr lang="en-US" sz="4000" b="1" dirty="0">
              <a:solidFill>
                <a:schemeClr val="bg1"/>
              </a:solidFill>
              <a:latin typeface="+mn-lt"/>
            </a:endParaRPr>
          </a:p>
        </p:txBody>
      </p:sp>
      <p:sp>
        <p:nvSpPr>
          <p:cNvPr id="7" name="Text Box 123">
            <a:extLst>
              <a:ext uri="{FF2B5EF4-FFF2-40B4-BE49-F238E27FC236}">
                <a16:creationId xmlns:a16="http://schemas.microsoft.com/office/drawing/2014/main" id="{13C7C5C1-A541-48E0-A909-F00D968C3285}"/>
              </a:ext>
            </a:extLst>
          </p:cNvPr>
          <p:cNvSpPr txBox="1">
            <a:spLocks noChangeArrowheads="1"/>
          </p:cNvSpPr>
          <p:nvPr/>
        </p:nvSpPr>
        <p:spPr bwMode="auto">
          <a:xfrm>
            <a:off x="9401175" y="2267078"/>
            <a:ext cx="32404050" cy="1125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5677" tIns="115677" rIns="115677" bIns="115677"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3544" dirty="0">
                <a:solidFill>
                  <a:schemeClr val="accent3">
                    <a:lumMod val="20000"/>
                    <a:lumOff val="80000"/>
                  </a:schemeClr>
                </a:solidFill>
                <a:latin typeface="+mn-lt"/>
              </a:rPr>
              <a:t>Nicholas Koutlas, Swati </a:t>
            </a:r>
            <a:r>
              <a:rPr lang="en-US" sz="3544" dirty="0" err="1">
                <a:solidFill>
                  <a:schemeClr val="accent3">
                    <a:lumMod val="20000"/>
                    <a:lumOff val="80000"/>
                  </a:schemeClr>
                </a:solidFill>
                <a:latin typeface="+mn-lt"/>
              </a:rPr>
              <a:t>Pawa</a:t>
            </a:r>
            <a:r>
              <a:rPr lang="en-US" sz="3544" dirty="0">
                <a:solidFill>
                  <a:schemeClr val="accent3">
                    <a:lumMod val="20000"/>
                    <a:lumOff val="80000"/>
                  </a:schemeClr>
                </a:solidFill>
                <a:latin typeface="+mn-lt"/>
              </a:rPr>
              <a:t>,, Girish Mishra, Rishi </a:t>
            </a:r>
            <a:r>
              <a:rPr lang="en-US" sz="3544" dirty="0" err="1">
                <a:solidFill>
                  <a:schemeClr val="accent3">
                    <a:lumMod val="20000"/>
                    <a:lumOff val="80000"/>
                  </a:schemeClr>
                </a:solidFill>
                <a:latin typeface="+mn-lt"/>
              </a:rPr>
              <a:t>Pawa</a:t>
            </a:r>
            <a:endParaRPr lang="en-US" sz="3544" baseline="30000" dirty="0">
              <a:solidFill>
                <a:schemeClr val="accent3">
                  <a:lumMod val="20000"/>
                  <a:lumOff val="80000"/>
                </a:schemeClr>
              </a:solidFill>
              <a:latin typeface="+mn-lt"/>
            </a:endParaRPr>
          </a:p>
          <a:p>
            <a:pPr algn="ctr" eaLnBrk="1" hangingPunct="1"/>
            <a:r>
              <a:rPr lang="en-US" sz="3544" dirty="0">
                <a:solidFill>
                  <a:schemeClr val="accent3">
                    <a:lumMod val="20000"/>
                    <a:lumOff val="80000"/>
                  </a:schemeClr>
                </a:solidFill>
                <a:latin typeface="+mn-lt"/>
              </a:rPr>
              <a:t>Department of Gastroenterology &amp; Hepatology, Atrium Health Wake Forest Baptist Medical Center, Winston-Salem, NC</a:t>
            </a:r>
          </a:p>
        </p:txBody>
      </p:sp>
      <p:sp>
        <p:nvSpPr>
          <p:cNvPr id="8" name="Rectangle 265">
            <a:extLst>
              <a:ext uri="{FF2B5EF4-FFF2-40B4-BE49-F238E27FC236}">
                <a16:creationId xmlns:a16="http://schemas.microsoft.com/office/drawing/2014/main" id="{8FF742DA-021B-4A8E-BD70-08A5629B7970}"/>
              </a:ext>
            </a:extLst>
          </p:cNvPr>
          <p:cNvSpPr>
            <a:spLocks noChangeAspect="1" noChangeArrowheads="1"/>
          </p:cNvSpPr>
          <p:nvPr/>
        </p:nvSpPr>
        <p:spPr bwMode="auto">
          <a:xfrm>
            <a:off x="2038215" y="578301"/>
            <a:ext cx="3240405" cy="2432223"/>
          </a:xfrm>
          <a:prstGeom prst="rect">
            <a:avLst/>
          </a:prstGeom>
          <a:blipFill dpi="0" rotWithShape="1">
            <a:blip r:embed="rId2">
              <a:lum bright="70000" contrast="-70000"/>
            </a:blip>
            <a:srcRect/>
            <a:stretch>
              <a:fillRect r="-79"/>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505" tIns="41252" rIns="82505" bIns="41252" anchor="ctr"/>
          <a:lstStyle/>
          <a:p>
            <a:pPr algn="ctr" defTabSz="3959870"/>
            <a:r>
              <a:rPr lang="en-US" sz="1181" b="1" dirty="0">
                <a:latin typeface="Calibri" pitchFamily="34" charset="0"/>
              </a:rPr>
              <a:t>REPLACE THIS BOX WITH YOUR ORGANIZATION’S</a:t>
            </a:r>
          </a:p>
          <a:p>
            <a:pPr algn="ctr" defTabSz="3959870"/>
            <a:r>
              <a:rPr lang="en-US" sz="1181" b="1" dirty="0">
                <a:latin typeface="Calibri" pitchFamily="34" charset="0"/>
              </a:rPr>
              <a:t>HIGH RESOLUTION LOGO</a:t>
            </a:r>
          </a:p>
        </p:txBody>
      </p:sp>
      <p:sp>
        <p:nvSpPr>
          <p:cNvPr id="9" name="Rectangle 265">
            <a:extLst>
              <a:ext uri="{FF2B5EF4-FFF2-40B4-BE49-F238E27FC236}">
                <a16:creationId xmlns:a16="http://schemas.microsoft.com/office/drawing/2014/main" id="{AF4457BF-0A6B-43B9-A41A-7970D3140757}"/>
              </a:ext>
            </a:extLst>
          </p:cNvPr>
          <p:cNvSpPr>
            <a:spLocks noChangeAspect="1" noChangeArrowheads="1"/>
          </p:cNvSpPr>
          <p:nvPr/>
        </p:nvSpPr>
        <p:spPr bwMode="auto">
          <a:xfrm>
            <a:off x="45938666" y="578303"/>
            <a:ext cx="3240405" cy="2432221"/>
          </a:xfrm>
          <a:prstGeom prst="rect">
            <a:avLst/>
          </a:prstGeom>
          <a:blipFill dpi="0" rotWithShape="1">
            <a:blip r:embed="rId2">
              <a:lum bright="70000" contrast="-70000"/>
            </a:blip>
            <a:srcRect/>
            <a:stretch>
              <a:fillRect r="-79"/>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505" tIns="41252" rIns="82505" bIns="41252" anchor="ctr"/>
          <a:lstStyle/>
          <a:p>
            <a:pPr algn="ctr" defTabSz="3959870"/>
            <a:r>
              <a:rPr lang="en-US" sz="1181" b="1" dirty="0">
                <a:latin typeface="Calibri" pitchFamily="34" charset="0"/>
              </a:rPr>
              <a:t>REPLACE THIS BOX LOGOWITH YOUR ORGANIZATION’S</a:t>
            </a:r>
          </a:p>
          <a:p>
            <a:pPr algn="ctr" defTabSz="3959870"/>
            <a:r>
              <a:rPr lang="en-US" sz="1181" b="1" dirty="0">
                <a:latin typeface="Calibri" pitchFamily="34" charset="0"/>
              </a:rPr>
              <a:t>HIGH RESOLUTION </a:t>
            </a:r>
          </a:p>
        </p:txBody>
      </p:sp>
      <p:pic>
        <p:nvPicPr>
          <p:cNvPr id="2" name="Picture 1">
            <a:extLst>
              <a:ext uri="{FF2B5EF4-FFF2-40B4-BE49-F238E27FC236}">
                <a16:creationId xmlns:a16="http://schemas.microsoft.com/office/drawing/2014/main" id="{52595DB8-900B-8B41-9E59-ED18164F1CBD}"/>
              </a:ext>
            </a:extLst>
          </p:cNvPr>
          <p:cNvPicPr>
            <a:picLocks noChangeAspect="1"/>
          </p:cNvPicPr>
          <p:nvPr/>
        </p:nvPicPr>
        <p:blipFill>
          <a:blip r:embed="rId3"/>
          <a:stretch>
            <a:fillRect/>
          </a:stretch>
        </p:blipFill>
        <p:spPr>
          <a:xfrm>
            <a:off x="953317" y="356200"/>
            <a:ext cx="5410200" cy="2876423"/>
          </a:xfrm>
          <a:prstGeom prst="rect">
            <a:avLst/>
          </a:prstGeom>
        </p:spPr>
      </p:pic>
      <p:pic>
        <p:nvPicPr>
          <p:cNvPr id="3" name="Picture 2">
            <a:extLst>
              <a:ext uri="{FF2B5EF4-FFF2-40B4-BE49-F238E27FC236}">
                <a16:creationId xmlns:a16="http://schemas.microsoft.com/office/drawing/2014/main" id="{4AFCDD84-1D28-274C-869D-68EF10DE5A0F}"/>
              </a:ext>
            </a:extLst>
          </p:cNvPr>
          <p:cNvPicPr>
            <a:picLocks noChangeAspect="1"/>
          </p:cNvPicPr>
          <p:nvPr/>
        </p:nvPicPr>
        <p:blipFill>
          <a:blip r:embed="rId4"/>
          <a:stretch>
            <a:fillRect/>
          </a:stretch>
        </p:blipFill>
        <p:spPr>
          <a:xfrm>
            <a:off x="45029028" y="338962"/>
            <a:ext cx="5059680" cy="2870853"/>
          </a:xfrm>
          <a:prstGeom prst="rect">
            <a:avLst/>
          </a:prstGeom>
        </p:spPr>
      </p:pic>
      <p:sp>
        <p:nvSpPr>
          <p:cNvPr id="4" name="Rectangle 3">
            <a:extLst>
              <a:ext uri="{FF2B5EF4-FFF2-40B4-BE49-F238E27FC236}">
                <a16:creationId xmlns:a16="http://schemas.microsoft.com/office/drawing/2014/main" id="{E2B75CF2-E85F-774A-ABAF-75ADD66770AC}"/>
              </a:ext>
            </a:extLst>
          </p:cNvPr>
          <p:cNvSpPr/>
          <p:nvPr/>
        </p:nvSpPr>
        <p:spPr>
          <a:xfrm>
            <a:off x="0" y="3578604"/>
            <a:ext cx="51206400" cy="6600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930C16-5FAA-BA46-8A96-04DFFC365CB4}"/>
              </a:ext>
            </a:extLst>
          </p:cNvPr>
          <p:cNvSpPr/>
          <p:nvPr/>
        </p:nvSpPr>
        <p:spPr>
          <a:xfrm>
            <a:off x="0" y="4967871"/>
            <a:ext cx="953317" cy="238357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FF38336-A1EE-4843-A6E5-336F4CE477E3}"/>
              </a:ext>
            </a:extLst>
          </p:cNvPr>
          <p:cNvSpPr/>
          <p:nvPr/>
        </p:nvSpPr>
        <p:spPr>
          <a:xfrm>
            <a:off x="50253083" y="4998351"/>
            <a:ext cx="953317" cy="238357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12">
            <a:extLst>
              <a:ext uri="{FF2B5EF4-FFF2-40B4-BE49-F238E27FC236}">
                <a16:creationId xmlns:a16="http://schemas.microsoft.com/office/drawing/2014/main" id="{5A02A864-A888-334A-ABF3-203FFD13BF77}"/>
              </a:ext>
            </a:extLst>
          </p:cNvPr>
          <p:cNvSpPr/>
          <p:nvPr/>
        </p:nvSpPr>
        <p:spPr>
          <a:xfrm>
            <a:off x="0" y="27312780"/>
            <a:ext cx="51206400" cy="149082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89">
            <a:extLst>
              <a:ext uri="{FF2B5EF4-FFF2-40B4-BE49-F238E27FC236}">
                <a16:creationId xmlns:a16="http://schemas.microsoft.com/office/drawing/2014/main" id="{F1316560-DCCF-FC4D-BACC-856156D8F2A8}"/>
              </a:ext>
            </a:extLst>
          </p:cNvPr>
          <p:cNvSpPr txBox="1">
            <a:spLocks noChangeArrowheads="1"/>
          </p:cNvSpPr>
          <p:nvPr/>
        </p:nvSpPr>
        <p:spPr bwMode="auto">
          <a:xfrm>
            <a:off x="968557" y="5510939"/>
            <a:ext cx="13165726" cy="4801314"/>
          </a:xfrm>
          <a:prstGeom prst="rect">
            <a:avLst/>
          </a:prstGeom>
          <a:noFill/>
          <a:ln w="12700">
            <a:noFill/>
          </a:ln>
          <a:effectLst/>
        </p:spPr>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571500" indent="-571500">
              <a:buFont typeface="Arial" panose="020B0604020202020204" pitchFamily="34" charset="0"/>
              <a:buChar char="•"/>
            </a:pPr>
            <a:r>
              <a:rPr lang="en-US" sz="3600" dirty="0" err="1">
                <a:latin typeface="Calibri" panose="020F0502020204030204" pitchFamily="34" charset="0"/>
                <a:cs typeface="Calibri" panose="020F0502020204030204" pitchFamily="34" charset="0"/>
              </a:rPr>
              <a:t>Cholecystocolonic</a:t>
            </a:r>
            <a:r>
              <a:rPr lang="en-US" sz="3600" dirty="0">
                <a:latin typeface="Calibri" panose="020F0502020204030204" pitchFamily="34" charset="0"/>
                <a:cs typeface="Calibri" panose="020F0502020204030204" pitchFamily="34" charset="0"/>
              </a:rPr>
              <a:t> fistulas (CCFs) most commonly occur as a sequela of gallstone disease but associations with malignancy, peptic ulcers, and inflammatory bowel disease have been reported.  </a:t>
            </a: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Classic triad of chronic diarrhea, vitamin K malabsorption, and </a:t>
            </a:r>
            <a:r>
              <a:rPr lang="en-US" sz="3600" dirty="0" err="1">
                <a:latin typeface="Calibri" panose="020F0502020204030204" pitchFamily="34" charset="0"/>
                <a:cs typeface="Calibri" panose="020F0502020204030204" pitchFamily="34" charset="0"/>
              </a:rPr>
              <a:t>pneumobilia</a:t>
            </a:r>
            <a:r>
              <a:rPr lang="en-US" sz="3600" dirty="0">
                <a:latin typeface="Calibri" panose="020F0502020204030204" pitchFamily="34" charset="0"/>
                <a:cs typeface="Calibri" panose="020F0502020204030204" pitchFamily="34" charset="0"/>
              </a:rPr>
              <a:t> has been proposed.  </a:t>
            </a: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Definitive management involves cholecystectomy, fistula resection, and common bile duct exploration </a:t>
            </a:r>
          </a:p>
        </p:txBody>
      </p:sp>
      <p:sp>
        <p:nvSpPr>
          <p:cNvPr id="21" name="Rectangle 20">
            <a:extLst>
              <a:ext uri="{FF2B5EF4-FFF2-40B4-BE49-F238E27FC236}">
                <a16:creationId xmlns:a16="http://schemas.microsoft.com/office/drawing/2014/main" id="{9EF4B0C4-C9A8-2F46-AF26-7361083DD626}"/>
              </a:ext>
            </a:extLst>
          </p:cNvPr>
          <p:cNvSpPr/>
          <p:nvPr/>
        </p:nvSpPr>
        <p:spPr>
          <a:xfrm>
            <a:off x="968557" y="4953000"/>
            <a:ext cx="13165726" cy="731520"/>
          </a:xfrm>
          <a:prstGeom prst="rect">
            <a:avLst/>
          </a:prstGeom>
          <a:solidFill>
            <a:schemeClr val="tx1">
              <a:lumMod val="65000"/>
              <a:lumOff val="3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Introduction</a:t>
            </a:r>
          </a:p>
        </p:txBody>
      </p:sp>
      <p:sp>
        <p:nvSpPr>
          <p:cNvPr id="22" name="Text Box 189">
            <a:extLst>
              <a:ext uri="{FF2B5EF4-FFF2-40B4-BE49-F238E27FC236}">
                <a16:creationId xmlns:a16="http://schemas.microsoft.com/office/drawing/2014/main" id="{93EC9DD3-4FF1-7C45-B72A-48CD7EC139AA}"/>
              </a:ext>
            </a:extLst>
          </p:cNvPr>
          <p:cNvSpPr txBox="1">
            <a:spLocks noChangeArrowheads="1"/>
          </p:cNvSpPr>
          <p:nvPr/>
        </p:nvSpPr>
        <p:spPr bwMode="auto">
          <a:xfrm>
            <a:off x="953317" y="11658600"/>
            <a:ext cx="13165726" cy="15327273"/>
          </a:xfrm>
          <a:prstGeom prst="rect">
            <a:avLst/>
          </a:prstGeom>
          <a:noFill/>
          <a:ln w="12700">
            <a:noFill/>
          </a:ln>
          <a:effectLst/>
        </p:spPr>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3600" dirty="0">
                <a:latin typeface="Calibri" panose="020F0502020204030204" pitchFamily="34" charset="0"/>
                <a:cs typeface="Calibri" panose="020F0502020204030204" pitchFamily="34" charset="0"/>
              </a:rPr>
              <a:t>A 50 year old male presented with abdominal pain. CT scan noted acute cholecystitis. He underwent laparoscopic converted to open subtotal cholecystectomy due to significant inflammation around the gallbladder. </a:t>
            </a: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He represented 3 weeks later for abdominal pain. CT showed stump cholecystitis and choledocholithiasis. Gastroenterology was consulted for EUS-GBD given his poor surgical candidacy.  </a:t>
            </a:r>
            <a:r>
              <a:rPr lang="en-US" sz="3600" dirty="0" err="1">
                <a:latin typeface="Calibri" panose="020F0502020204030204" pitchFamily="34" charset="0"/>
                <a:cs typeface="Calibri" panose="020F0502020204030204" pitchFamily="34" charset="0"/>
              </a:rPr>
              <a:t>Transgastric</a:t>
            </a:r>
            <a:r>
              <a:rPr lang="en-US" sz="3600" dirty="0">
                <a:latin typeface="Calibri" panose="020F0502020204030204" pitchFamily="34" charset="0"/>
                <a:cs typeface="Calibri" panose="020F0502020204030204" pitchFamily="34" charset="0"/>
              </a:rPr>
              <a:t> EUS-GBD with a 10 x 10 mm lumen apposing metal stent (LAMS) was then performed followed by double pigtail (DPT) stent placement into the gallbladder through the LAMS. ERCP with biliary sphincterotomy, </a:t>
            </a:r>
            <a:r>
              <a:rPr lang="en-US" sz="3600" dirty="0" err="1">
                <a:latin typeface="Calibri" panose="020F0502020204030204" pitchFamily="34" charset="0"/>
                <a:cs typeface="Calibri" panose="020F0502020204030204" pitchFamily="34" charset="0"/>
              </a:rPr>
              <a:t>cholangioscopy</a:t>
            </a:r>
            <a:r>
              <a:rPr lang="en-US" sz="3600" dirty="0">
                <a:latin typeface="Calibri" panose="020F0502020204030204" pitchFamily="34" charset="0"/>
                <a:cs typeface="Calibri" panose="020F0502020204030204" pitchFamily="34" charset="0"/>
              </a:rPr>
              <a:t>, EHL, and stone removal was completed. </a:t>
            </a: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At a follow up visit, he reported diarrhea. Upper endoscopy 4 weeks after EUS-GBD revealed a CCF with one end of the DPT stent in the colon (Figure 1A). </a:t>
            </a:r>
            <a:r>
              <a:rPr lang="en-US" sz="3600" dirty="0" err="1">
                <a:latin typeface="Calibri" panose="020F0502020204030204" pitchFamily="34" charset="0"/>
                <a:cs typeface="Calibri" panose="020F0502020204030204" pitchFamily="34" charset="0"/>
              </a:rPr>
              <a:t>Cholecystoscopy</a:t>
            </a:r>
            <a:r>
              <a:rPr lang="en-US" sz="3600" dirty="0">
                <a:latin typeface="Calibri" panose="020F0502020204030204" pitchFamily="34" charset="0"/>
                <a:cs typeface="Calibri" panose="020F0502020204030204" pitchFamily="34" charset="0"/>
              </a:rPr>
              <a:t> confirmed absence of gallstones so both stents were removed and through the scope clips were used to close the </a:t>
            </a:r>
            <a:r>
              <a:rPr lang="en-US" sz="3600" dirty="0" err="1">
                <a:latin typeface="Calibri" panose="020F0502020204030204" pitchFamily="34" charset="0"/>
                <a:cs typeface="Calibri" panose="020F0502020204030204" pitchFamily="34" charset="0"/>
              </a:rPr>
              <a:t>cholecystogastric</a:t>
            </a:r>
            <a:r>
              <a:rPr lang="en-US" sz="3600" dirty="0">
                <a:latin typeface="Calibri" panose="020F0502020204030204" pitchFamily="34" charset="0"/>
                <a:cs typeface="Calibri" panose="020F0502020204030204" pitchFamily="34" charset="0"/>
              </a:rPr>
              <a:t> tract (Figure 1B). Oral contrasted CT showed tethering of the gallbladder to the hepatic flexure but no contrast leak into the gallbladder from the stomach (Figure 1C ). </a:t>
            </a: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Due to the presence of a patent biliary tree with prior biliary sphincterotomy and no history of cholangitis, clinical observation was pursued.  Colonoscopy at 4 weeks post stent removal did not show a fistulous connection at the hepatic flexure (</a:t>
            </a:r>
            <a:r>
              <a:rPr lang="en-US" sz="3600">
                <a:latin typeface="Calibri" panose="020F0502020204030204" pitchFamily="34" charset="0"/>
                <a:cs typeface="Calibri" panose="020F0502020204030204" pitchFamily="34" charset="0"/>
              </a:rPr>
              <a:t>Figure 1D).  </a:t>
            </a:r>
            <a:r>
              <a:rPr lang="en-US" sz="3600" dirty="0">
                <a:latin typeface="Calibri" panose="020F0502020204030204" pitchFamily="34" charset="0"/>
                <a:cs typeface="Calibri" panose="020F0502020204030204" pitchFamily="34" charset="0"/>
              </a:rPr>
              <a:t>Diarrhea had subsequently resolved.  </a:t>
            </a:r>
          </a:p>
        </p:txBody>
      </p:sp>
      <p:sp>
        <p:nvSpPr>
          <p:cNvPr id="23" name="Rectangle 22">
            <a:extLst>
              <a:ext uri="{FF2B5EF4-FFF2-40B4-BE49-F238E27FC236}">
                <a16:creationId xmlns:a16="http://schemas.microsoft.com/office/drawing/2014/main" id="{7575A8FD-FDE1-8E41-AC5C-405DDDE4E295}"/>
              </a:ext>
            </a:extLst>
          </p:cNvPr>
          <p:cNvSpPr/>
          <p:nvPr/>
        </p:nvSpPr>
        <p:spPr>
          <a:xfrm>
            <a:off x="953316" y="10820400"/>
            <a:ext cx="13180965" cy="742144"/>
          </a:xfrm>
          <a:prstGeom prst="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Case Details</a:t>
            </a:r>
          </a:p>
        </p:txBody>
      </p:sp>
      <p:sp>
        <p:nvSpPr>
          <p:cNvPr id="25" name="Rectangle 24">
            <a:extLst>
              <a:ext uri="{FF2B5EF4-FFF2-40B4-BE49-F238E27FC236}">
                <a16:creationId xmlns:a16="http://schemas.microsoft.com/office/drawing/2014/main" id="{FE1874F4-B9F5-CF41-9C6B-54CED13677F0}"/>
              </a:ext>
            </a:extLst>
          </p:cNvPr>
          <p:cNvSpPr/>
          <p:nvPr/>
        </p:nvSpPr>
        <p:spPr>
          <a:xfrm flipV="1">
            <a:off x="96013" y="10312252"/>
            <a:ext cx="14991587" cy="477667"/>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5CBC1F-944C-CA44-9913-EF1EDE8C8FCE}"/>
              </a:ext>
            </a:extLst>
          </p:cNvPr>
          <p:cNvSpPr/>
          <p:nvPr/>
        </p:nvSpPr>
        <p:spPr>
          <a:xfrm>
            <a:off x="14134283" y="4542317"/>
            <a:ext cx="981063" cy="2406494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621EF6D-FAD9-2540-B966-35A172100BCF}"/>
              </a:ext>
            </a:extLst>
          </p:cNvPr>
          <p:cNvSpPr/>
          <p:nvPr/>
        </p:nvSpPr>
        <p:spPr>
          <a:xfrm>
            <a:off x="40499643" y="17614298"/>
            <a:ext cx="1305582" cy="10885667"/>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3791BD-1D77-604B-8527-C7B53ABF7B30}"/>
              </a:ext>
            </a:extLst>
          </p:cNvPr>
          <p:cNvSpPr/>
          <p:nvPr/>
        </p:nvSpPr>
        <p:spPr>
          <a:xfrm>
            <a:off x="49301400" y="4876800"/>
            <a:ext cx="787307" cy="9334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9" name="Rectangle 28">
            <a:extLst>
              <a:ext uri="{FF2B5EF4-FFF2-40B4-BE49-F238E27FC236}">
                <a16:creationId xmlns:a16="http://schemas.microsoft.com/office/drawing/2014/main" id="{87946B9C-262F-6046-915D-B06B3CEAFB43}"/>
              </a:ext>
            </a:extLst>
          </p:cNvPr>
          <p:cNvSpPr/>
          <p:nvPr/>
        </p:nvSpPr>
        <p:spPr>
          <a:xfrm>
            <a:off x="15087600" y="17508797"/>
            <a:ext cx="36118800" cy="703003"/>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89">
            <a:extLst>
              <a:ext uri="{FF2B5EF4-FFF2-40B4-BE49-F238E27FC236}">
                <a16:creationId xmlns:a16="http://schemas.microsoft.com/office/drawing/2014/main" id="{D6E56FB9-BCB4-AE42-9CDE-FCB3BB321185}"/>
              </a:ext>
            </a:extLst>
          </p:cNvPr>
          <p:cNvSpPr txBox="1">
            <a:spLocks noChangeArrowheads="1"/>
          </p:cNvSpPr>
          <p:nvPr/>
        </p:nvSpPr>
        <p:spPr bwMode="auto">
          <a:xfrm>
            <a:off x="15150933" y="19050000"/>
            <a:ext cx="25348710" cy="7140416"/>
          </a:xfrm>
          <a:prstGeom prst="rect">
            <a:avLst/>
          </a:prstGeom>
          <a:noFill/>
          <a:ln w="12700">
            <a:noFill/>
          </a:ln>
          <a:effectLst/>
        </p:spPr>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685800" indent="-685800">
              <a:spcBef>
                <a:spcPts val="0"/>
              </a:spcBef>
              <a:buFont typeface="Arial" panose="020B0604020202020204" pitchFamily="34" charset="0"/>
              <a:buChar char="•"/>
            </a:pPr>
            <a:r>
              <a:rPr lang="en-US" sz="4000" dirty="0"/>
              <a:t>The pathophysiology behind fistula formation involves chronic inflammation with subsequent tissue ischemia, ulceration, and fistula formation.</a:t>
            </a:r>
          </a:p>
          <a:p>
            <a:pPr>
              <a:spcBef>
                <a:spcPts val="0"/>
              </a:spcBef>
            </a:pPr>
            <a:endParaRPr lang="en-US" sz="4000" dirty="0"/>
          </a:p>
          <a:p>
            <a:pPr marL="685800" indent="-685800">
              <a:spcBef>
                <a:spcPts val="0"/>
              </a:spcBef>
              <a:buFont typeface="Arial" panose="020B0604020202020204" pitchFamily="34" charset="0"/>
              <a:buChar char="•"/>
            </a:pPr>
            <a:r>
              <a:rPr lang="en-US" sz="4000" dirty="0"/>
              <a:t>In our case, fistula creation was believed to be secondary to inflammation from chronic cholecystitis in addition to mechanical trauma from the indwelling DPT stent and LAMS.  This is the first reported case of a CCF after EUS-GBD</a:t>
            </a:r>
            <a:r>
              <a:rPr lang="en-US" sz="4000" dirty="0">
                <a:latin typeface="Arial" panose="020B0604020202020204" pitchFamily="34" charset="0"/>
                <a:cs typeface="Arial" panose="020B0604020202020204" pitchFamily="34" charset="0"/>
              </a:rPr>
              <a:t>.</a:t>
            </a:r>
          </a:p>
          <a:p>
            <a:pPr>
              <a:spcBef>
                <a:spcPts val="0"/>
              </a:spcBef>
            </a:pPr>
            <a:endParaRPr lang="en-US" sz="4000" dirty="0">
              <a:latin typeface="Arial" panose="020B0604020202020204" pitchFamily="34" charset="0"/>
              <a:cs typeface="Arial" panose="020B0604020202020204" pitchFamily="34" charset="0"/>
            </a:endParaRPr>
          </a:p>
          <a:p>
            <a:pPr marL="685800" indent="-685800">
              <a:spcBef>
                <a:spcPts val="0"/>
              </a:spcBef>
              <a:buFont typeface="Arial" panose="020B0604020202020204" pitchFamily="34" charset="0"/>
              <a:buChar char="•"/>
            </a:pPr>
            <a:r>
              <a:rPr lang="en-US" sz="4000" dirty="0"/>
              <a:t>Surgical management is preferred but is not feasible in all patients.</a:t>
            </a:r>
          </a:p>
          <a:p>
            <a:pPr>
              <a:spcBef>
                <a:spcPts val="0"/>
              </a:spcBef>
            </a:pPr>
            <a:endParaRPr lang="en-US" sz="4000" dirty="0"/>
          </a:p>
          <a:p>
            <a:pPr marL="685800" indent="-685800">
              <a:spcBef>
                <a:spcPts val="0"/>
              </a:spcBef>
              <a:buFont typeface="Arial" panose="020B0604020202020204" pitchFamily="34" charset="0"/>
              <a:buChar char="•"/>
            </a:pPr>
            <a:r>
              <a:rPr lang="en-US" sz="4000" dirty="0"/>
              <a:t>Endoscopic therapies focused on the treatment of acute cholecystitis while maintaining </a:t>
            </a:r>
            <a:r>
              <a:rPr lang="en-US" sz="4000" dirty="0" err="1"/>
              <a:t>transpapillary</a:t>
            </a:r>
            <a:r>
              <a:rPr lang="en-US" sz="4000" dirty="0"/>
              <a:t> biliary drainage can aid in fistula closure in non-surgical patients.</a:t>
            </a:r>
          </a:p>
        </p:txBody>
      </p:sp>
      <p:sp>
        <p:nvSpPr>
          <p:cNvPr id="31" name="Rectangle 30">
            <a:extLst>
              <a:ext uri="{FF2B5EF4-FFF2-40B4-BE49-F238E27FC236}">
                <a16:creationId xmlns:a16="http://schemas.microsoft.com/office/drawing/2014/main" id="{BF5D0CF6-F2C1-6A4B-9078-00F450A900E8}"/>
              </a:ext>
            </a:extLst>
          </p:cNvPr>
          <p:cNvSpPr/>
          <p:nvPr/>
        </p:nvSpPr>
        <p:spPr>
          <a:xfrm>
            <a:off x="15150933" y="18211800"/>
            <a:ext cx="25348710" cy="765538"/>
          </a:xfrm>
          <a:prstGeom prst="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Discussion</a:t>
            </a:r>
          </a:p>
        </p:txBody>
      </p:sp>
      <p:sp>
        <p:nvSpPr>
          <p:cNvPr id="32" name="Text Box 189">
            <a:extLst>
              <a:ext uri="{FF2B5EF4-FFF2-40B4-BE49-F238E27FC236}">
                <a16:creationId xmlns:a16="http://schemas.microsoft.com/office/drawing/2014/main" id="{095F7D8A-007D-424E-818A-0B6E66B9A9A5}"/>
              </a:ext>
            </a:extLst>
          </p:cNvPr>
          <p:cNvSpPr txBox="1">
            <a:spLocks noChangeArrowheads="1"/>
          </p:cNvSpPr>
          <p:nvPr/>
        </p:nvSpPr>
        <p:spPr bwMode="auto">
          <a:xfrm>
            <a:off x="41805224" y="19050000"/>
            <a:ext cx="8283484" cy="8740854"/>
          </a:xfrm>
          <a:prstGeom prst="rect">
            <a:avLst/>
          </a:prstGeom>
          <a:noFill/>
          <a:ln w="12700">
            <a:noFill/>
          </a:ln>
          <a:effectLst/>
        </p:spPr>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342900" marR="0" lvl="0" indent="-342900">
              <a:spcBef>
                <a:spcPts val="0"/>
              </a:spcBef>
              <a:spcAft>
                <a:spcPts val="0"/>
              </a:spcAft>
              <a:buFont typeface="+mj-lt"/>
              <a:buAutoNum type="arabicPeriod"/>
            </a:pPr>
            <a:r>
              <a:rPr lang="en-US" sz="2400" dirty="0" err="1">
                <a:latin typeface="Calibri" panose="020F0502020204030204" pitchFamily="34" charset="0"/>
                <a:ea typeface="Calibri" panose="020F0502020204030204" pitchFamily="34" charset="0"/>
                <a:cs typeface="Times New Roman" panose="02020603050405020304" pitchFamily="18" charset="0"/>
              </a:rPr>
              <a:t>Okidi</a:t>
            </a:r>
            <a:r>
              <a:rPr lang="en-US" sz="2400" dirty="0">
                <a:latin typeface="Calibri" panose="020F0502020204030204" pitchFamily="34" charset="0"/>
                <a:ea typeface="Calibri" panose="020F0502020204030204" pitchFamily="34" charset="0"/>
                <a:cs typeface="Times New Roman" panose="02020603050405020304" pitchFamily="18" charset="0"/>
              </a:rPr>
              <a:t> R, </a:t>
            </a:r>
            <a:r>
              <a:rPr lang="en-US" sz="2400" dirty="0" err="1">
                <a:latin typeface="Calibri" panose="020F0502020204030204" pitchFamily="34" charset="0"/>
                <a:ea typeface="Calibri" panose="020F0502020204030204" pitchFamily="34" charset="0"/>
                <a:cs typeface="Times New Roman" panose="02020603050405020304" pitchFamily="18" charset="0"/>
              </a:rPr>
              <a:t>Ogwang</a:t>
            </a:r>
            <a:r>
              <a:rPr lang="en-US" sz="2400" dirty="0">
                <a:latin typeface="Calibri" panose="020F0502020204030204" pitchFamily="34" charset="0"/>
                <a:ea typeface="Calibri" panose="020F0502020204030204" pitchFamily="34" charset="0"/>
                <a:cs typeface="Times New Roman" panose="02020603050405020304" pitchFamily="18" charset="0"/>
              </a:rPr>
              <a:t> MD, </a:t>
            </a:r>
            <a:r>
              <a:rPr lang="en-US" sz="2400" dirty="0" err="1">
                <a:latin typeface="Calibri" panose="020F0502020204030204" pitchFamily="34" charset="0"/>
                <a:ea typeface="Calibri" panose="020F0502020204030204" pitchFamily="34" charset="0"/>
                <a:cs typeface="Times New Roman" panose="02020603050405020304" pitchFamily="18" charset="0"/>
              </a:rPr>
              <a:t>Natumanya</a:t>
            </a:r>
            <a:r>
              <a:rPr lang="en-US" sz="2400" dirty="0">
                <a:latin typeface="Calibri" panose="020F0502020204030204" pitchFamily="34" charset="0"/>
                <a:ea typeface="Calibri" panose="020F0502020204030204" pitchFamily="34" charset="0"/>
                <a:cs typeface="Times New Roman" panose="02020603050405020304" pitchFamily="18" charset="0"/>
              </a:rPr>
              <a:t> R, et al.  Incidental </a:t>
            </a:r>
            <a:r>
              <a:rPr lang="en-US" sz="2400" dirty="0" err="1">
                <a:latin typeface="Calibri" panose="020F0502020204030204" pitchFamily="34" charset="0"/>
                <a:ea typeface="Calibri" panose="020F0502020204030204" pitchFamily="34" charset="0"/>
                <a:cs typeface="Times New Roman" panose="02020603050405020304" pitchFamily="18" charset="0"/>
              </a:rPr>
              <a:t>cholecystocolonic</a:t>
            </a:r>
            <a:r>
              <a:rPr lang="en-US" sz="2400" dirty="0">
                <a:latin typeface="Calibri" panose="020F0502020204030204" pitchFamily="34" charset="0"/>
                <a:ea typeface="Calibri" panose="020F0502020204030204" pitchFamily="34" charset="0"/>
                <a:cs typeface="Times New Roman" panose="02020603050405020304" pitchFamily="18" charset="0"/>
              </a:rPr>
              <a:t> fistula in obstructive jaundice. </a:t>
            </a:r>
            <a:r>
              <a:rPr lang="en-US" sz="2400" dirty="0" err="1">
                <a:latin typeface="Calibri" panose="020F0502020204030204" pitchFamily="34" charset="0"/>
                <a:ea typeface="Calibri" panose="020F0502020204030204" pitchFamily="34" charset="0"/>
                <a:cs typeface="Times New Roman" panose="02020603050405020304" pitchFamily="18" charset="0"/>
              </a:rPr>
              <a:t>Clin</a:t>
            </a:r>
            <a:r>
              <a:rPr lang="en-US" sz="2400" dirty="0">
                <a:latin typeface="Calibri" panose="020F0502020204030204" pitchFamily="34" charset="0"/>
                <a:ea typeface="Calibri" panose="020F0502020204030204" pitchFamily="34" charset="0"/>
                <a:cs typeface="Times New Roman" panose="02020603050405020304" pitchFamily="18" charset="0"/>
              </a:rPr>
              <a:t> Case Rep.  2021; 7:e04510.</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Abbasi S, Khan DB, </a:t>
            </a:r>
            <a:r>
              <a:rPr lang="en-US" sz="2400" dirty="0" err="1">
                <a:latin typeface="Calibri" panose="020F0502020204030204" pitchFamily="34" charset="0"/>
                <a:ea typeface="Calibri" panose="020F0502020204030204" pitchFamily="34" charset="0"/>
                <a:cs typeface="Times New Roman" panose="02020603050405020304" pitchFamily="18" charset="0"/>
              </a:rPr>
              <a:t>Khandwala</a:t>
            </a:r>
            <a:r>
              <a:rPr lang="en-US" sz="2400" dirty="0">
                <a:latin typeface="Calibri" panose="020F0502020204030204" pitchFamily="34" charset="0"/>
                <a:ea typeface="Calibri" panose="020F0502020204030204" pitchFamily="34" charset="0"/>
                <a:cs typeface="Times New Roman" panose="02020603050405020304" pitchFamily="18" charset="0"/>
              </a:rPr>
              <a:t> K, et al.  </a:t>
            </a:r>
            <a:r>
              <a:rPr lang="en-US" sz="2400" dirty="0" err="1">
                <a:latin typeface="Calibri" panose="020F0502020204030204" pitchFamily="34" charset="0"/>
                <a:ea typeface="Calibri" panose="020F0502020204030204" pitchFamily="34" charset="0"/>
                <a:cs typeface="Times New Roman" panose="02020603050405020304" pitchFamily="18" charset="0"/>
              </a:rPr>
              <a:t>Cholecystocolonic</a:t>
            </a:r>
            <a:r>
              <a:rPr lang="en-US" sz="2400" dirty="0">
                <a:latin typeface="Calibri" panose="020F0502020204030204" pitchFamily="34" charset="0"/>
                <a:ea typeface="Calibri" panose="020F0502020204030204" pitchFamily="34" charset="0"/>
                <a:cs typeface="Times New Roman" panose="02020603050405020304" pitchFamily="18" charset="0"/>
              </a:rPr>
              <a:t> Fistula. </a:t>
            </a:r>
            <a:r>
              <a:rPr lang="en-US" sz="2400" dirty="0" err="1">
                <a:latin typeface="Calibri" panose="020F0502020204030204" pitchFamily="34" charset="0"/>
                <a:ea typeface="Calibri" panose="020F0502020204030204" pitchFamily="34" charset="0"/>
                <a:cs typeface="Times New Roman" panose="02020603050405020304" pitchFamily="18" charset="0"/>
              </a:rPr>
              <a:t>Cureus</a:t>
            </a:r>
            <a:r>
              <a:rPr lang="en-US" sz="2400" dirty="0">
                <a:latin typeface="Calibri" panose="020F0502020204030204" pitchFamily="34" charset="0"/>
                <a:ea typeface="Calibri" panose="020F0502020204030204" pitchFamily="34" charset="0"/>
                <a:cs typeface="Times New Roman" panose="02020603050405020304" pitchFamily="18" charset="0"/>
              </a:rPr>
              <a:t>.  2019; 11:e4874.</a:t>
            </a:r>
          </a:p>
          <a:p>
            <a:pPr marL="342900" marR="0" lvl="0" indent="-342900">
              <a:spcBef>
                <a:spcPts val="0"/>
              </a:spcBef>
              <a:spcAft>
                <a:spcPts val="0"/>
              </a:spcAft>
              <a:buFont typeface="+mj-lt"/>
              <a:buAutoNum type="arabicPeriod"/>
            </a:pPr>
            <a:r>
              <a:rPr lang="en-US" sz="2400" dirty="0" err="1">
                <a:latin typeface="Calibri" panose="020F0502020204030204" pitchFamily="34" charset="0"/>
                <a:ea typeface="Calibri" panose="020F0502020204030204" pitchFamily="34" charset="0"/>
                <a:cs typeface="Times New Roman" panose="02020603050405020304" pitchFamily="18" charset="0"/>
              </a:rPr>
              <a:t>Savvidou</a:t>
            </a:r>
            <a:r>
              <a:rPr lang="en-US" sz="2400" dirty="0">
                <a:latin typeface="Calibri" panose="020F0502020204030204" pitchFamily="34" charset="0"/>
                <a:ea typeface="Calibri" panose="020F0502020204030204" pitchFamily="34" charset="0"/>
                <a:cs typeface="Times New Roman" panose="02020603050405020304" pitchFamily="18" charset="0"/>
              </a:rPr>
              <a:t> S, </a:t>
            </a:r>
            <a:r>
              <a:rPr lang="en-US" sz="2400" dirty="0" err="1">
                <a:latin typeface="Calibri" panose="020F0502020204030204" pitchFamily="34" charset="0"/>
                <a:ea typeface="Calibri" panose="020F0502020204030204" pitchFamily="34" charset="0"/>
                <a:cs typeface="Times New Roman" panose="02020603050405020304" pitchFamily="18" charset="0"/>
              </a:rPr>
              <a:t>Goulis</a:t>
            </a:r>
            <a:r>
              <a:rPr lang="en-US" sz="2400" dirty="0">
                <a:latin typeface="Calibri" panose="020F0502020204030204" pitchFamily="34" charset="0"/>
                <a:ea typeface="Calibri" panose="020F0502020204030204" pitchFamily="34" charset="0"/>
                <a:cs typeface="Times New Roman" panose="02020603050405020304" pitchFamily="18" charset="0"/>
              </a:rPr>
              <a:t> J, </a:t>
            </a:r>
            <a:r>
              <a:rPr lang="en-US" sz="2400" dirty="0" err="1">
                <a:latin typeface="Calibri" panose="020F0502020204030204" pitchFamily="34" charset="0"/>
                <a:ea typeface="Calibri" panose="020F0502020204030204" pitchFamily="34" charset="0"/>
                <a:cs typeface="Times New Roman" panose="02020603050405020304" pitchFamily="18" charset="0"/>
              </a:rPr>
              <a:t>Gantzarou</a:t>
            </a:r>
            <a:r>
              <a:rPr lang="en-US" sz="2400" dirty="0">
                <a:latin typeface="Calibri" panose="020F0502020204030204" pitchFamily="34" charset="0"/>
                <a:ea typeface="Calibri" panose="020F0502020204030204" pitchFamily="34" charset="0"/>
                <a:cs typeface="Times New Roman" panose="02020603050405020304" pitchFamily="18" charset="0"/>
              </a:rPr>
              <a:t> A, et al.  </a:t>
            </a:r>
            <a:r>
              <a:rPr lang="en-US" sz="2400" dirty="0" err="1">
                <a:latin typeface="Calibri" panose="020F0502020204030204" pitchFamily="34" charset="0"/>
                <a:ea typeface="Calibri" panose="020F0502020204030204" pitchFamily="34" charset="0"/>
                <a:cs typeface="Times New Roman" panose="02020603050405020304" pitchFamily="18" charset="0"/>
              </a:rPr>
              <a:t>Pneumobilia</a:t>
            </a:r>
            <a:r>
              <a:rPr lang="en-US" sz="2400" dirty="0">
                <a:latin typeface="Calibri" panose="020F0502020204030204" pitchFamily="34" charset="0"/>
                <a:ea typeface="Calibri" panose="020F0502020204030204" pitchFamily="34" charset="0"/>
                <a:cs typeface="Times New Roman" panose="02020603050405020304" pitchFamily="18" charset="0"/>
              </a:rPr>
              <a:t>, chronic diarrhea, vitamin K malabsorption: a pathognomonic triad for </a:t>
            </a:r>
            <a:r>
              <a:rPr lang="en-US" sz="2400" dirty="0" err="1">
                <a:latin typeface="Calibri" panose="020F0502020204030204" pitchFamily="34" charset="0"/>
                <a:ea typeface="Calibri" panose="020F0502020204030204" pitchFamily="34" charset="0"/>
                <a:cs typeface="Times New Roman" panose="02020603050405020304" pitchFamily="18" charset="0"/>
              </a:rPr>
              <a:t>cholecystocolonic</a:t>
            </a:r>
            <a:r>
              <a:rPr lang="en-US" sz="2400" dirty="0">
                <a:latin typeface="Calibri" panose="020F0502020204030204" pitchFamily="34" charset="0"/>
                <a:ea typeface="Calibri" panose="020F0502020204030204" pitchFamily="34" charset="0"/>
                <a:cs typeface="Times New Roman" panose="02020603050405020304" pitchFamily="18" charset="0"/>
              </a:rPr>
              <a:t> fistulas. World J Gastroenterol. 2009; 15:4077-82. </a:t>
            </a:r>
          </a:p>
          <a:p>
            <a:pPr marL="342900" marR="0" lvl="0" indent="-342900">
              <a:spcBef>
                <a:spcPts val="0"/>
              </a:spcBef>
              <a:spcAft>
                <a:spcPts val="0"/>
              </a:spcAft>
              <a:buFont typeface="+mj-lt"/>
              <a:buAutoNum type="arabicPeriod"/>
            </a:pPr>
            <a:r>
              <a:rPr lang="en-US" sz="2400" dirty="0" err="1">
                <a:latin typeface="Calibri" panose="020F0502020204030204" pitchFamily="34" charset="0"/>
                <a:ea typeface="Calibri" panose="020F0502020204030204" pitchFamily="34" charset="0"/>
                <a:cs typeface="Times New Roman" panose="02020603050405020304" pitchFamily="18" charset="0"/>
              </a:rPr>
              <a:t>Wank</a:t>
            </a:r>
            <a:r>
              <a:rPr lang="en-US" sz="2400" dirty="0">
                <a:latin typeface="Calibri" panose="020F0502020204030204" pitchFamily="34" charset="0"/>
                <a:ea typeface="Calibri" panose="020F0502020204030204" pitchFamily="34" charset="0"/>
                <a:cs typeface="Times New Roman" panose="02020603050405020304" pitchFamily="18" charset="0"/>
              </a:rPr>
              <a:t> WK, </a:t>
            </a:r>
            <a:r>
              <a:rPr lang="en-US" sz="2400" dirty="0" err="1">
                <a:latin typeface="Calibri" panose="020F0502020204030204" pitchFamily="34" charset="0"/>
                <a:ea typeface="Calibri" panose="020F0502020204030204" pitchFamily="34" charset="0"/>
                <a:cs typeface="Times New Roman" panose="02020603050405020304" pitchFamily="18" charset="0"/>
              </a:rPr>
              <a:t>Yeh</a:t>
            </a:r>
            <a:r>
              <a:rPr lang="en-US" sz="2400" dirty="0">
                <a:latin typeface="Calibri" panose="020F0502020204030204" pitchFamily="34" charset="0"/>
                <a:ea typeface="Calibri" panose="020F0502020204030204" pitchFamily="34" charset="0"/>
                <a:cs typeface="Times New Roman" panose="02020603050405020304" pitchFamily="18" charset="0"/>
              </a:rPr>
              <a:t> CN, Jan YY.  Successful laparoscopic management for </a:t>
            </a:r>
            <a:r>
              <a:rPr lang="en-US" sz="2400" dirty="0" err="1">
                <a:latin typeface="Calibri" panose="020F0502020204030204" pitchFamily="34" charset="0"/>
                <a:ea typeface="Calibri" panose="020F0502020204030204" pitchFamily="34" charset="0"/>
                <a:cs typeface="Times New Roman" panose="02020603050405020304" pitchFamily="18" charset="0"/>
              </a:rPr>
              <a:t>cholecystoenteric</a:t>
            </a:r>
            <a:r>
              <a:rPr lang="en-US" sz="2400" dirty="0">
                <a:latin typeface="Calibri" panose="020F0502020204030204" pitchFamily="34" charset="0"/>
                <a:ea typeface="Calibri" panose="020F0502020204030204" pitchFamily="34" charset="0"/>
                <a:cs typeface="Times New Roman" panose="02020603050405020304" pitchFamily="18" charset="0"/>
              </a:rPr>
              <a:t> fistula. World J Gastroenterol.  2006; 12:772-5.  </a:t>
            </a:r>
          </a:p>
          <a:p>
            <a:pPr marL="342900" marR="0" lvl="0" indent="-342900">
              <a:spcBef>
                <a:spcPts val="0"/>
              </a:spcBef>
              <a:spcAft>
                <a:spcPts val="0"/>
              </a:spcAft>
              <a:buFont typeface="+mj-lt"/>
              <a:buAutoNum type="arabicPeriod"/>
            </a:pPr>
            <a:r>
              <a:rPr lang="en-US" sz="2400" dirty="0" err="1">
                <a:latin typeface="Calibri" panose="020F0502020204030204" pitchFamily="34" charset="0"/>
                <a:ea typeface="Calibri" panose="020F0502020204030204" pitchFamily="34" charset="0"/>
                <a:cs typeface="Times New Roman" panose="02020603050405020304" pitchFamily="18" charset="0"/>
              </a:rPr>
              <a:t>Caroli</a:t>
            </a:r>
            <a:r>
              <a:rPr lang="en-US" sz="2400" dirty="0">
                <a:latin typeface="Calibri" panose="020F0502020204030204" pitchFamily="34" charset="0"/>
                <a:ea typeface="Calibri" panose="020F0502020204030204" pitchFamily="34" charset="0"/>
                <a:cs typeface="Times New Roman" panose="02020603050405020304" pitchFamily="18" charset="0"/>
              </a:rPr>
              <a:t>-Bosc FX, Ferrero JM, Grimaldi C, et al.  </a:t>
            </a:r>
            <a:r>
              <a:rPr lang="en-US" sz="2400" dirty="0" err="1">
                <a:latin typeface="Calibri" panose="020F0502020204030204" pitchFamily="34" charset="0"/>
                <a:ea typeface="Calibri" panose="020F0502020204030204" pitchFamily="34" charset="0"/>
                <a:cs typeface="Times New Roman" panose="02020603050405020304" pitchFamily="18" charset="0"/>
              </a:rPr>
              <a:t>Cholecystocolic</a:t>
            </a:r>
            <a:r>
              <a:rPr lang="en-US" sz="2400" dirty="0">
                <a:latin typeface="Calibri" panose="020F0502020204030204" pitchFamily="34" charset="0"/>
                <a:ea typeface="Calibri" panose="020F0502020204030204" pitchFamily="34" charset="0"/>
                <a:cs typeface="Times New Roman" panose="02020603050405020304" pitchFamily="18" charset="0"/>
              </a:rPr>
              <a:t> fistula: from symptoms to diagnosis. Gastroenterol </a:t>
            </a:r>
            <a:r>
              <a:rPr lang="en-US" sz="2400" dirty="0" err="1">
                <a:latin typeface="Calibri" panose="020F0502020204030204" pitchFamily="34" charset="0"/>
                <a:ea typeface="Calibri" panose="020F0502020204030204" pitchFamily="34" charset="0"/>
                <a:cs typeface="Times New Roman" panose="02020603050405020304" pitchFamily="18" charset="0"/>
              </a:rPr>
              <a:t>Clin</a:t>
            </a:r>
            <a:r>
              <a:rPr lang="en-US" sz="2400" dirty="0">
                <a:latin typeface="Calibri" panose="020F0502020204030204" pitchFamily="34" charset="0"/>
                <a:ea typeface="Calibri" panose="020F0502020204030204" pitchFamily="34" charset="0"/>
                <a:cs typeface="Times New Roman" panose="02020603050405020304" pitchFamily="18" charset="0"/>
              </a:rPr>
              <a:t> Biol. 1990; 14:767-70.</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Goldberg RI, Phillips RS, </a:t>
            </a:r>
            <a:r>
              <a:rPr lang="en-US" sz="2400" dirty="0" err="1">
                <a:latin typeface="Calibri" panose="020F0502020204030204" pitchFamily="34" charset="0"/>
                <a:ea typeface="Calibri" panose="020F0502020204030204" pitchFamily="34" charset="0"/>
                <a:cs typeface="Times New Roman" panose="02020603050405020304" pitchFamily="18" charset="0"/>
              </a:rPr>
              <a:t>Barkin</a:t>
            </a:r>
            <a:r>
              <a:rPr lang="en-US" sz="2400" dirty="0">
                <a:latin typeface="Calibri" panose="020F0502020204030204" pitchFamily="34" charset="0"/>
                <a:ea typeface="Calibri" panose="020F0502020204030204" pitchFamily="34" charset="0"/>
                <a:cs typeface="Times New Roman" panose="02020603050405020304" pitchFamily="18" charset="0"/>
              </a:rPr>
              <a:t> JS.  Spontaneous </a:t>
            </a:r>
            <a:r>
              <a:rPr lang="en-US" sz="2400" dirty="0" err="1">
                <a:latin typeface="Calibri" panose="020F0502020204030204" pitchFamily="34" charset="0"/>
                <a:ea typeface="Calibri" panose="020F0502020204030204" pitchFamily="34" charset="0"/>
                <a:cs typeface="Times New Roman" panose="02020603050405020304" pitchFamily="18" charset="0"/>
              </a:rPr>
              <a:t>cholecystocolonic</a:t>
            </a:r>
            <a:r>
              <a:rPr lang="en-US" sz="2400" dirty="0">
                <a:latin typeface="Calibri" panose="020F0502020204030204" pitchFamily="34" charset="0"/>
                <a:ea typeface="Calibri" panose="020F0502020204030204" pitchFamily="34" charset="0"/>
                <a:cs typeface="Times New Roman" panose="02020603050405020304" pitchFamily="18" charset="0"/>
              </a:rPr>
              <a:t> fistula treated by endoscopic sphincterotomy.  </a:t>
            </a:r>
            <a:r>
              <a:rPr lang="en-US" sz="2400" dirty="0" err="1">
                <a:latin typeface="Calibri" panose="020F0502020204030204" pitchFamily="34" charset="0"/>
                <a:ea typeface="Calibri" panose="020F0502020204030204" pitchFamily="34" charset="0"/>
                <a:cs typeface="Times New Roman" panose="02020603050405020304" pitchFamily="18" charset="0"/>
              </a:rPr>
              <a:t>Gastrointest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Endosc</a:t>
            </a:r>
            <a:r>
              <a:rPr lang="en-US" sz="2400" dirty="0">
                <a:latin typeface="Calibri" panose="020F0502020204030204" pitchFamily="34" charset="0"/>
                <a:ea typeface="Calibri" panose="020F0502020204030204" pitchFamily="34" charset="0"/>
                <a:cs typeface="Times New Roman" panose="02020603050405020304" pitchFamily="18" charset="0"/>
              </a:rPr>
              <a:t>. 1988; 34: 55-6.  </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Kobayashi K, </a:t>
            </a:r>
            <a:r>
              <a:rPr lang="en-US" sz="2400" dirty="0" err="1">
                <a:latin typeface="Calibri" panose="020F0502020204030204" pitchFamily="34" charset="0"/>
                <a:ea typeface="Calibri" panose="020F0502020204030204" pitchFamily="34" charset="0"/>
                <a:cs typeface="Times New Roman" panose="02020603050405020304" pitchFamily="18" charset="0"/>
              </a:rPr>
              <a:t>Kobara</a:t>
            </a:r>
            <a:r>
              <a:rPr lang="en-US" sz="2400" dirty="0">
                <a:latin typeface="Calibri" panose="020F0502020204030204" pitchFamily="34" charset="0"/>
                <a:ea typeface="Calibri" panose="020F0502020204030204" pitchFamily="34" charset="0"/>
                <a:cs typeface="Times New Roman" panose="02020603050405020304" pitchFamily="18" charset="0"/>
              </a:rPr>
              <a:t> H, </a:t>
            </a:r>
            <a:r>
              <a:rPr lang="en-US" sz="2400" dirty="0" err="1">
                <a:latin typeface="Calibri" panose="020F0502020204030204" pitchFamily="34" charset="0"/>
                <a:ea typeface="Calibri" panose="020F0502020204030204" pitchFamily="34" charset="0"/>
                <a:cs typeface="Times New Roman" panose="02020603050405020304" pitchFamily="18" charset="0"/>
              </a:rPr>
              <a:t>Ougi</a:t>
            </a:r>
            <a:r>
              <a:rPr lang="en-US" sz="2400" dirty="0">
                <a:latin typeface="Calibri" panose="020F0502020204030204" pitchFamily="34" charset="0"/>
                <a:ea typeface="Calibri" panose="020F0502020204030204" pitchFamily="34" charset="0"/>
                <a:cs typeface="Times New Roman" panose="02020603050405020304" pitchFamily="18" charset="0"/>
              </a:rPr>
              <a:t> T, et al.  </a:t>
            </a:r>
            <a:r>
              <a:rPr lang="en-US" sz="2400" dirty="0" err="1">
                <a:latin typeface="Calibri" panose="020F0502020204030204" pitchFamily="34" charset="0"/>
                <a:ea typeface="Calibri" panose="020F0502020204030204" pitchFamily="34" charset="0"/>
                <a:cs typeface="Times New Roman" panose="02020603050405020304" pitchFamily="18" charset="0"/>
              </a:rPr>
              <a:t>Cholecystocolic</a:t>
            </a:r>
            <a:r>
              <a:rPr lang="en-US" sz="2400" dirty="0">
                <a:latin typeface="Calibri" panose="020F0502020204030204" pitchFamily="34" charset="0"/>
                <a:ea typeface="Calibri" panose="020F0502020204030204" pitchFamily="34" charset="0"/>
                <a:cs typeface="Times New Roman" panose="02020603050405020304" pitchFamily="18" charset="0"/>
              </a:rPr>
              <a:t> fistula closed using endoscopic therapy alone: A case report.  Medicine.  2022; 101: e29680.</a:t>
            </a:r>
          </a:p>
          <a:p>
            <a:endParaRPr lang="en-US" sz="4000" dirty="0">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AF431413-C67E-DC47-990D-5ED6B93EFC0B}"/>
              </a:ext>
            </a:extLst>
          </p:cNvPr>
          <p:cNvSpPr/>
          <p:nvPr/>
        </p:nvSpPr>
        <p:spPr>
          <a:xfrm>
            <a:off x="41805226" y="18211800"/>
            <a:ext cx="8447858" cy="765538"/>
          </a:xfrm>
          <a:prstGeom prst="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5288" tIns="32645" rIns="65288" bIns="32645" rtlCol="0" anchor="ctr"/>
          <a:lstStyle/>
          <a:p>
            <a:pPr algn="ctr"/>
            <a:r>
              <a:rPr lang="en-US" sz="4000" b="1" dirty="0">
                <a:solidFill>
                  <a:schemeClr val="bg1"/>
                </a:solidFill>
              </a:rPr>
              <a:t>References</a:t>
            </a:r>
          </a:p>
        </p:txBody>
      </p:sp>
      <p:sp>
        <p:nvSpPr>
          <p:cNvPr id="38" name="Text Box 189">
            <a:extLst>
              <a:ext uri="{FF2B5EF4-FFF2-40B4-BE49-F238E27FC236}">
                <a16:creationId xmlns:a16="http://schemas.microsoft.com/office/drawing/2014/main" id="{95F6A183-0CF2-7446-B5A2-34E56C3A5F7B}"/>
              </a:ext>
            </a:extLst>
          </p:cNvPr>
          <p:cNvSpPr txBox="1">
            <a:spLocks noChangeArrowheads="1"/>
          </p:cNvSpPr>
          <p:nvPr/>
        </p:nvSpPr>
        <p:spPr bwMode="auto">
          <a:xfrm>
            <a:off x="15197534" y="14752274"/>
            <a:ext cx="34891173" cy="3016210"/>
          </a:xfrm>
          <a:prstGeom prst="rect">
            <a:avLst/>
          </a:prstGeom>
          <a:noFill/>
          <a:ln w="12700">
            <a:noFill/>
          </a:ln>
          <a:effectLst/>
        </p:spPr>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4000" b="1" dirty="0">
                <a:latin typeface="Calibri" panose="020F0502020204030204" pitchFamily="34" charset="0"/>
                <a:cs typeface="Calibri" panose="020F0502020204030204" pitchFamily="34" charset="0"/>
              </a:rPr>
              <a:t>Figure 1 </a:t>
            </a:r>
            <a:r>
              <a:rPr lang="en-US" sz="4400" dirty="0" err="1">
                <a:latin typeface="Calibri" panose="020F0502020204030204" pitchFamily="34" charset="0"/>
                <a:cs typeface="Calibri" panose="020F0502020204030204" pitchFamily="34" charset="0"/>
              </a:rPr>
              <a:t>Cholecystocolonic</a:t>
            </a:r>
            <a:r>
              <a:rPr lang="en-US" sz="4400" dirty="0">
                <a:latin typeface="Calibri" panose="020F0502020204030204" pitchFamily="34" charset="0"/>
                <a:cs typeface="Calibri" panose="020F0502020204030204" pitchFamily="34" charset="0"/>
              </a:rPr>
              <a:t> fistula noted after EUS-GBG. </a:t>
            </a:r>
            <a:r>
              <a:rPr lang="en-US" sz="4400" b="1" dirty="0">
                <a:latin typeface="Calibri" panose="020F0502020204030204" pitchFamily="34" charset="0"/>
                <a:cs typeface="Calibri" panose="020F0502020204030204" pitchFamily="34" charset="0"/>
              </a:rPr>
              <a:t>(A) </a:t>
            </a:r>
            <a:r>
              <a:rPr lang="en-US" sz="4400" dirty="0">
                <a:latin typeface="Calibri" panose="020F0502020204030204" pitchFamily="34" charset="0"/>
                <a:cs typeface="Calibri" panose="020F0502020204030204" pitchFamily="34" charset="0"/>
              </a:rPr>
              <a:t>Plastic double pigtail stent migrated into the colon via </a:t>
            </a:r>
            <a:r>
              <a:rPr lang="en-US" sz="4400" dirty="0" err="1">
                <a:latin typeface="Calibri" panose="020F0502020204030204" pitchFamily="34" charset="0"/>
                <a:cs typeface="Calibri" panose="020F0502020204030204" pitchFamily="34" charset="0"/>
              </a:rPr>
              <a:t>cholecystocolonic</a:t>
            </a:r>
            <a:r>
              <a:rPr lang="en-US" sz="4400" dirty="0">
                <a:latin typeface="Calibri" panose="020F0502020204030204" pitchFamily="34" charset="0"/>
                <a:cs typeface="Calibri" panose="020F0502020204030204" pitchFamily="34" charset="0"/>
              </a:rPr>
              <a:t> fistula (black arrow) as viewed from the gallbladder.  </a:t>
            </a:r>
            <a:r>
              <a:rPr lang="en-US" sz="4400" b="1" dirty="0">
                <a:latin typeface="Calibri" panose="020F0502020204030204" pitchFamily="34" charset="0"/>
                <a:cs typeface="Calibri" panose="020F0502020204030204" pitchFamily="34" charset="0"/>
              </a:rPr>
              <a:t>(B)  </a:t>
            </a:r>
            <a:r>
              <a:rPr lang="en-US" sz="4400" dirty="0">
                <a:latin typeface="Calibri" panose="020F0502020204030204" pitchFamily="34" charset="0"/>
                <a:cs typeface="Calibri" panose="020F0502020204030204" pitchFamily="34" charset="0"/>
              </a:rPr>
              <a:t>Closure of </a:t>
            </a:r>
            <a:r>
              <a:rPr lang="en-US" sz="4400" dirty="0" err="1">
                <a:latin typeface="Calibri" panose="020F0502020204030204" pitchFamily="34" charset="0"/>
                <a:cs typeface="Calibri" panose="020F0502020204030204" pitchFamily="34" charset="0"/>
              </a:rPr>
              <a:t>cholecystogastric</a:t>
            </a:r>
            <a:r>
              <a:rPr lang="en-US" sz="4400" dirty="0">
                <a:latin typeface="Calibri" panose="020F0502020204030204" pitchFamily="34" charset="0"/>
                <a:cs typeface="Calibri" panose="020F0502020204030204" pitchFamily="34" charset="0"/>
              </a:rPr>
              <a:t> tract with clips.  (</a:t>
            </a:r>
            <a:r>
              <a:rPr lang="en-US" sz="4400" b="1" dirty="0">
                <a:latin typeface="Calibri" panose="020F0502020204030204" pitchFamily="34" charset="0"/>
                <a:cs typeface="Calibri" panose="020F0502020204030204" pitchFamily="34" charset="0"/>
              </a:rPr>
              <a:t>C) </a:t>
            </a:r>
            <a:r>
              <a:rPr lang="en-US" sz="4400" dirty="0">
                <a:latin typeface="Calibri" panose="020F0502020204030204" pitchFamily="34" charset="0"/>
                <a:cs typeface="Calibri" panose="020F0502020204030204" pitchFamily="34" charset="0"/>
              </a:rPr>
              <a:t>Tethering of the hepatic flexure to the remnant gallbladder (red arrow) without contrast leak into the gallbladder from the stomach.  </a:t>
            </a:r>
            <a:r>
              <a:rPr lang="en-US" sz="4400" b="1" dirty="0">
                <a:latin typeface="Calibri" panose="020F0502020204030204" pitchFamily="34" charset="0"/>
                <a:cs typeface="Calibri" panose="020F0502020204030204" pitchFamily="34" charset="0"/>
              </a:rPr>
              <a:t>(D) </a:t>
            </a:r>
            <a:r>
              <a:rPr lang="en-US" sz="4400" dirty="0">
                <a:latin typeface="Calibri" panose="020F0502020204030204" pitchFamily="34" charset="0"/>
                <a:cs typeface="Calibri" panose="020F0502020204030204" pitchFamily="34" charset="0"/>
              </a:rPr>
              <a:t>Closed </a:t>
            </a:r>
            <a:r>
              <a:rPr lang="en-US" sz="4400" dirty="0" err="1">
                <a:latin typeface="Calibri" panose="020F0502020204030204" pitchFamily="34" charset="0"/>
                <a:cs typeface="Calibri" panose="020F0502020204030204" pitchFamily="34" charset="0"/>
              </a:rPr>
              <a:t>cholecystocolonic</a:t>
            </a:r>
            <a:r>
              <a:rPr lang="en-US" sz="4400" dirty="0">
                <a:latin typeface="Calibri" panose="020F0502020204030204" pitchFamily="34" charset="0"/>
                <a:cs typeface="Calibri" panose="020F0502020204030204" pitchFamily="34" charset="0"/>
              </a:rPr>
              <a:t> fistula (white arrow) viewed from the hepatic flexure.</a:t>
            </a:r>
          </a:p>
          <a:p>
            <a:endParaRPr lang="en-US" sz="4000" i="1"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07A46147-ED12-6E40-A9F9-C93648548679}"/>
              </a:ext>
            </a:extLst>
          </p:cNvPr>
          <p:cNvSpPr/>
          <p:nvPr/>
        </p:nvSpPr>
        <p:spPr>
          <a:xfrm>
            <a:off x="15378075" y="13944600"/>
            <a:ext cx="34056113" cy="954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87EC91-7165-F24F-90F3-4A95FDF4F06D}"/>
              </a:ext>
            </a:extLst>
          </p:cNvPr>
          <p:cNvSpPr/>
          <p:nvPr/>
        </p:nvSpPr>
        <p:spPr>
          <a:xfrm>
            <a:off x="-25907" y="4238682"/>
            <a:ext cx="51206400" cy="30363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924FF3-E197-584E-BE68-C4988D999984}"/>
              </a:ext>
            </a:extLst>
          </p:cNvPr>
          <p:cNvSpPr/>
          <p:nvPr/>
        </p:nvSpPr>
        <p:spPr>
          <a:xfrm>
            <a:off x="50253080" y="4238681"/>
            <a:ext cx="953320" cy="170491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B564D20-0386-7340-A969-E777121FA76B}"/>
              </a:ext>
            </a:extLst>
          </p:cNvPr>
          <p:cNvSpPr/>
          <p:nvPr/>
        </p:nvSpPr>
        <p:spPr>
          <a:xfrm>
            <a:off x="-76200" y="4238683"/>
            <a:ext cx="14761356" cy="75966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5AD2439-3004-264C-A298-B4E5519D6773}"/>
              </a:ext>
            </a:extLst>
          </p:cNvPr>
          <p:cNvSpPr/>
          <p:nvPr/>
        </p:nvSpPr>
        <p:spPr>
          <a:xfrm>
            <a:off x="15197533" y="4573165"/>
            <a:ext cx="35055547" cy="473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556F61AE-98B6-304E-B722-E5B50B760A20}"/>
              </a:ext>
            </a:extLst>
          </p:cNvPr>
          <p:cNvPicPr>
            <a:picLocks noChangeAspect="1"/>
          </p:cNvPicPr>
          <p:nvPr/>
        </p:nvPicPr>
        <p:blipFill>
          <a:blip r:embed="rId5"/>
          <a:stretch>
            <a:fillRect/>
          </a:stretch>
        </p:blipFill>
        <p:spPr>
          <a:xfrm>
            <a:off x="15924378" y="5461561"/>
            <a:ext cx="8169595" cy="8179404"/>
          </a:xfrm>
          <a:prstGeom prst="rect">
            <a:avLst/>
          </a:prstGeom>
        </p:spPr>
      </p:pic>
      <p:pic>
        <p:nvPicPr>
          <p:cNvPr id="27" name="Picture 26">
            <a:extLst>
              <a:ext uri="{FF2B5EF4-FFF2-40B4-BE49-F238E27FC236}">
                <a16:creationId xmlns:a16="http://schemas.microsoft.com/office/drawing/2014/main" id="{F16E972E-9FF0-4B40-B9D5-F17E20F270DA}"/>
              </a:ext>
            </a:extLst>
          </p:cNvPr>
          <p:cNvPicPr>
            <a:picLocks noChangeAspect="1"/>
          </p:cNvPicPr>
          <p:nvPr/>
        </p:nvPicPr>
        <p:blipFill>
          <a:blip r:embed="rId6"/>
          <a:stretch>
            <a:fillRect/>
          </a:stretch>
        </p:blipFill>
        <p:spPr>
          <a:xfrm>
            <a:off x="24093974" y="5494930"/>
            <a:ext cx="8447858" cy="8179404"/>
          </a:xfrm>
          <a:prstGeom prst="rect">
            <a:avLst/>
          </a:prstGeom>
        </p:spPr>
      </p:pic>
      <p:pic>
        <p:nvPicPr>
          <p:cNvPr id="42" name="Picture 41">
            <a:extLst>
              <a:ext uri="{FF2B5EF4-FFF2-40B4-BE49-F238E27FC236}">
                <a16:creationId xmlns:a16="http://schemas.microsoft.com/office/drawing/2014/main" id="{290CC39A-75B7-1D4D-9CD8-3A230FB83F82}"/>
              </a:ext>
            </a:extLst>
          </p:cNvPr>
          <p:cNvPicPr>
            <a:picLocks noChangeAspect="1"/>
          </p:cNvPicPr>
          <p:nvPr/>
        </p:nvPicPr>
        <p:blipFill>
          <a:blip r:embed="rId7"/>
          <a:stretch>
            <a:fillRect/>
          </a:stretch>
        </p:blipFill>
        <p:spPr>
          <a:xfrm>
            <a:off x="32541833" y="5497504"/>
            <a:ext cx="8610600" cy="8176830"/>
          </a:xfrm>
          <a:prstGeom prst="rect">
            <a:avLst/>
          </a:prstGeom>
        </p:spPr>
      </p:pic>
      <p:pic>
        <p:nvPicPr>
          <p:cNvPr id="43" name="Picture 42">
            <a:extLst>
              <a:ext uri="{FF2B5EF4-FFF2-40B4-BE49-F238E27FC236}">
                <a16:creationId xmlns:a16="http://schemas.microsoft.com/office/drawing/2014/main" id="{75DD1943-0BCA-8B49-9D2A-317E01D49FCF}"/>
              </a:ext>
            </a:extLst>
          </p:cNvPr>
          <p:cNvPicPr>
            <a:picLocks noChangeAspect="1"/>
          </p:cNvPicPr>
          <p:nvPr/>
        </p:nvPicPr>
        <p:blipFill>
          <a:blip r:embed="rId8"/>
          <a:stretch>
            <a:fillRect/>
          </a:stretch>
        </p:blipFill>
        <p:spPr>
          <a:xfrm>
            <a:off x="41152434" y="5493684"/>
            <a:ext cx="8449666" cy="8147281"/>
          </a:xfrm>
          <a:prstGeom prst="rect">
            <a:avLst/>
          </a:prstGeom>
        </p:spPr>
      </p:pic>
      <p:sp>
        <p:nvSpPr>
          <p:cNvPr id="28" name="TextBox 27">
            <a:extLst>
              <a:ext uri="{FF2B5EF4-FFF2-40B4-BE49-F238E27FC236}">
                <a16:creationId xmlns:a16="http://schemas.microsoft.com/office/drawing/2014/main" id="{39550C9C-283E-4641-801E-1679A1A67023}"/>
              </a:ext>
            </a:extLst>
          </p:cNvPr>
          <p:cNvSpPr txBox="1"/>
          <p:nvPr/>
        </p:nvSpPr>
        <p:spPr>
          <a:xfrm>
            <a:off x="16680802" y="12721679"/>
            <a:ext cx="2057400" cy="769441"/>
          </a:xfrm>
          <a:prstGeom prst="rect">
            <a:avLst/>
          </a:prstGeom>
          <a:noFill/>
        </p:spPr>
        <p:txBody>
          <a:bodyPr wrap="square" rtlCol="0">
            <a:spAutoFit/>
          </a:bodyPr>
          <a:lstStyle/>
          <a:p>
            <a:r>
              <a:rPr lang="en-US" sz="4400" dirty="0"/>
              <a:t>A</a:t>
            </a:r>
          </a:p>
        </p:txBody>
      </p:sp>
      <p:sp>
        <p:nvSpPr>
          <p:cNvPr id="44" name="TextBox 43">
            <a:extLst>
              <a:ext uri="{FF2B5EF4-FFF2-40B4-BE49-F238E27FC236}">
                <a16:creationId xmlns:a16="http://schemas.microsoft.com/office/drawing/2014/main" id="{1688E199-276B-A347-BAC5-C08C241BA8FF}"/>
              </a:ext>
            </a:extLst>
          </p:cNvPr>
          <p:cNvSpPr txBox="1"/>
          <p:nvPr/>
        </p:nvSpPr>
        <p:spPr>
          <a:xfrm>
            <a:off x="25053456" y="12573587"/>
            <a:ext cx="2057400" cy="769441"/>
          </a:xfrm>
          <a:prstGeom prst="rect">
            <a:avLst/>
          </a:prstGeom>
          <a:noFill/>
        </p:spPr>
        <p:txBody>
          <a:bodyPr wrap="square" rtlCol="0">
            <a:spAutoFit/>
          </a:bodyPr>
          <a:lstStyle/>
          <a:p>
            <a:r>
              <a:rPr lang="en-US" sz="4400" dirty="0"/>
              <a:t>B</a:t>
            </a:r>
          </a:p>
        </p:txBody>
      </p:sp>
      <p:sp>
        <p:nvSpPr>
          <p:cNvPr id="45" name="TextBox 44">
            <a:extLst>
              <a:ext uri="{FF2B5EF4-FFF2-40B4-BE49-F238E27FC236}">
                <a16:creationId xmlns:a16="http://schemas.microsoft.com/office/drawing/2014/main" id="{06915B1D-CBD3-D945-8002-158B8074125D}"/>
              </a:ext>
            </a:extLst>
          </p:cNvPr>
          <p:cNvSpPr txBox="1"/>
          <p:nvPr/>
        </p:nvSpPr>
        <p:spPr>
          <a:xfrm>
            <a:off x="33055004" y="12643285"/>
            <a:ext cx="2057400" cy="769441"/>
          </a:xfrm>
          <a:prstGeom prst="rect">
            <a:avLst/>
          </a:prstGeom>
          <a:noFill/>
        </p:spPr>
        <p:txBody>
          <a:bodyPr wrap="square" rtlCol="0">
            <a:spAutoFit/>
          </a:bodyPr>
          <a:lstStyle/>
          <a:p>
            <a:r>
              <a:rPr lang="en-US" sz="4400" dirty="0">
                <a:solidFill>
                  <a:schemeClr val="bg1"/>
                </a:solidFill>
              </a:rPr>
              <a:t>C</a:t>
            </a:r>
          </a:p>
        </p:txBody>
      </p:sp>
      <p:sp>
        <p:nvSpPr>
          <p:cNvPr id="46" name="TextBox 45">
            <a:extLst>
              <a:ext uri="{FF2B5EF4-FFF2-40B4-BE49-F238E27FC236}">
                <a16:creationId xmlns:a16="http://schemas.microsoft.com/office/drawing/2014/main" id="{FBD09E36-FE14-9F40-BAF7-8F43AB507BFE}"/>
              </a:ext>
            </a:extLst>
          </p:cNvPr>
          <p:cNvSpPr txBox="1"/>
          <p:nvPr/>
        </p:nvSpPr>
        <p:spPr>
          <a:xfrm>
            <a:off x="41520460" y="12594328"/>
            <a:ext cx="2057400" cy="769441"/>
          </a:xfrm>
          <a:prstGeom prst="rect">
            <a:avLst/>
          </a:prstGeom>
          <a:noFill/>
        </p:spPr>
        <p:txBody>
          <a:bodyPr wrap="square" rtlCol="0">
            <a:spAutoFit/>
          </a:bodyPr>
          <a:lstStyle/>
          <a:p>
            <a:r>
              <a:rPr lang="en-US" sz="4400" dirty="0"/>
              <a:t>D</a:t>
            </a:r>
          </a:p>
        </p:txBody>
      </p:sp>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5987</TotalTime>
  <Words>746</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Manager/>
  <Company>Genigraphics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44x44</dc:title>
  <dc:subject/>
  <dc:creator>Jay Larson</dc:creator>
  <cp:keywords/>
  <dc:description>Quality poster printing
www.genigraphics.com
1-800-790-4001</dc:description>
  <cp:lastModifiedBy>Mary Elizabeth Nelson</cp:lastModifiedBy>
  <cp:revision>98</cp:revision>
  <cp:lastPrinted>2022-10-06T23:59:59Z</cp:lastPrinted>
  <dcterms:created xsi:type="dcterms:W3CDTF">2013-02-10T21:14:48Z</dcterms:created>
  <dcterms:modified xsi:type="dcterms:W3CDTF">2022-10-19T19:45:16Z</dcterms:modified>
  <cp:category/>
</cp:coreProperties>
</file>