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27432000" cy="16459200"/>
  <p:notesSz cx="16002000" cy="26974800"/>
  <p:defaultTextStyle>
    <a:defPPr>
      <a:defRPr lang="en-US"/>
    </a:defPPr>
    <a:lvl1pPr marL="0" algn="l" defTabSz="2866161" rtl="0" eaLnBrk="1" latinLnBrk="0" hangingPunct="1">
      <a:defRPr sz="5600" kern="1200">
        <a:solidFill>
          <a:schemeClr val="tx1"/>
        </a:solidFill>
        <a:latin typeface="+mn-lt"/>
        <a:ea typeface="+mn-ea"/>
        <a:cs typeface="+mn-cs"/>
      </a:defRPr>
    </a:lvl1pPr>
    <a:lvl2pPr marL="1433080" algn="l" defTabSz="2866161" rtl="0" eaLnBrk="1" latinLnBrk="0" hangingPunct="1">
      <a:defRPr sz="5600" kern="1200">
        <a:solidFill>
          <a:schemeClr val="tx1"/>
        </a:solidFill>
        <a:latin typeface="+mn-lt"/>
        <a:ea typeface="+mn-ea"/>
        <a:cs typeface="+mn-cs"/>
      </a:defRPr>
    </a:lvl2pPr>
    <a:lvl3pPr marL="2866161" algn="l" defTabSz="2866161" rtl="0" eaLnBrk="1" latinLnBrk="0" hangingPunct="1">
      <a:defRPr sz="5600" kern="1200">
        <a:solidFill>
          <a:schemeClr val="tx1"/>
        </a:solidFill>
        <a:latin typeface="+mn-lt"/>
        <a:ea typeface="+mn-ea"/>
        <a:cs typeface="+mn-cs"/>
      </a:defRPr>
    </a:lvl3pPr>
    <a:lvl4pPr marL="4299241" algn="l" defTabSz="2866161" rtl="0" eaLnBrk="1" latinLnBrk="0" hangingPunct="1">
      <a:defRPr sz="5600" kern="1200">
        <a:solidFill>
          <a:schemeClr val="tx1"/>
        </a:solidFill>
        <a:latin typeface="+mn-lt"/>
        <a:ea typeface="+mn-ea"/>
        <a:cs typeface="+mn-cs"/>
      </a:defRPr>
    </a:lvl4pPr>
    <a:lvl5pPr marL="5732323" algn="l" defTabSz="2866161" rtl="0" eaLnBrk="1" latinLnBrk="0" hangingPunct="1">
      <a:defRPr sz="5600" kern="1200">
        <a:solidFill>
          <a:schemeClr val="tx1"/>
        </a:solidFill>
        <a:latin typeface="+mn-lt"/>
        <a:ea typeface="+mn-ea"/>
        <a:cs typeface="+mn-cs"/>
      </a:defRPr>
    </a:lvl5pPr>
    <a:lvl6pPr marL="7165403" algn="l" defTabSz="2866161" rtl="0" eaLnBrk="1" latinLnBrk="0" hangingPunct="1">
      <a:defRPr sz="5600" kern="1200">
        <a:solidFill>
          <a:schemeClr val="tx1"/>
        </a:solidFill>
        <a:latin typeface="+mn-lt"/>
        <a:ea typeface="+mn-ea"/>
        <a:cs typeface="+mn-cs"/>
      </a:defRPr>
    </a:lvl6pPr>
    <a:lvl7pPr marL="8598483" algn="l" defTabSz="2866161" rtl="0" eaLnBrk="1" latinLnBrk="0" hangingPunct="1">
      <a:defRPr sz="5600" kern="1200">
        <a:solidFill>
          <a:schemeClr val="tx1"/>
        </a:solidFill>
        <a:latin typeface="+mn-lt"/>
        <a:ea typeface="+mn-ea"/>
        <a:cs typeface="+mn-cs"/>
      </a:defRPr>
    </a:lvl7pPr>
    <a:lvl8pPr marL="10031564" algn="l" defTabSz="2866161" rtl="0" eaLnBrk="1" latinLnBrk="0" hangingPunct="1">
      <a:defRPr sz="5600" kern="1200">
        <a:solidFill>
          <a:schemeClr val="tx1"/>
        </a:solidFill>
        <a:latin typeface="+mn-lt"/>
        <a:ea typeface="+mn-ea"/>
        <a:cs typeface="+mn-cs"/>
      </a:defRPr>
    </a:lvl8pPr>
    <a:lvl9pPr marL="11464644" algn="l" defTabSz="2866161" rtl="0" eaLnBrk="1" latinLnBrk="0" hangingPunct="1">
      <a:defRPr sz="5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userDrawn="1">
          <p15:clr>
            <a:srgbClr val="A4A3A4"/>
          </p15:clr>
        </p15:guide>
        <p15:guide id="9" pos="113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4B4"/>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16" autoAdjust="0"/>
    <p:restoredTop sz="94628" autoAdjust="0"/>
  </p:normalViewPr>
  <p:slideViewPr>
    <p:cSldViewPr showGuides="1">
      <p:cViewPr varScale="1">
        <p:scale>
          <a:sx n="48" d="100"/>
          <a:sy n="48" d="100"/>
        </p:scale>
        <p:origin x="768" y="72"/>
      </p:cViewPr>
      <p:guideLst>
        <p:guide orient="horz" pos="288"/>
        <p:guide pos="1138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934200" cy="1352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9064625" y="0"/>
            <a:ext cx="6934200" cy="1352550"/>
          </a:xfrm>
          <a:prstGeom prst="rect">
            <a:avLst/>
          </a:prstGeom>
        </p:spPr>
        <p:txBody>
          <a:bodyPr vert="horz" lIns="91440" tIns="45720" rIns="91440" bIns="45720" rtlCol="0"/>
          <a:lstStyle>
            <a:lvl1pPr algn="r">
              <a:defRPr sz="1200"/>
            </a:lvl1pPr>
          </a:lstStyle>
          <a:p>
            <a:fld id="{6604E6B7-3C96-914B-BF18-A9AA325C0192}" type="datetimeFigureOut">
              <a:rPr lang="en-US" smtClean="0"/>
              <a:t>10/6/2022</a:t>
            </a:fld>
            <a:endParaRPr lang="en-US"/>
          </a:p>
        </p:txBody>
      </p:sp>
      <p:sp>
        <p:nvSpPr>
          <p:cNvPr id="4" name="Slide Image Placeholder 3"/>
          <p:cNvSpPr>
            <a:spLocks noGrp="1" noRot="1" noChangeAspect="1"/>
          </p:cNvSpPr>
          <p:nvPr>
            <p:ph type="sldImg" idx="2"/>
          </p:nvPr>
        </p:nvSpPr>
        <p:spPr>
          <a:xfrm>
            <a:off x="414338" y="3371850"/>
            <a:ext cx="15173325" cy="91043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600200" y="12980988"/>
            <a:ext cx="12801600" cy="1062196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5622250"/>
            <a:ext cx="6934200" cy="1352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9064625" y="25622250"/>
            <a:ext cx="6934200" cy="1352550"/>
          </a:xfrm>
          <a:prstGeom prst="rect">
            <a:avLst/>
          </a:prstGeom>
        </p:spPr>
        <p:txBody>
          <a:bodyPr vert="horz" lIns="91440" tIns="45720" rIns="91440" bIns="45720" rtlCol="0" anchor="b"/>
          <a:lstStyle>
            <a:lvl1pPr algn="r">
              <a:defRPr sz="1200"/>
            </a:lvl1pPr>
          </a:lstStyle>
          <a:p>
            <a:fld id="{00E09490-AAEE-BD4C-B93A-660063611D7C}" type="slidenum">
              <a:rPr lang="en-US" smtClean="0"/>
              <a:t>‹#›</a:t>
            </a:fld>
            <a:endParaRPr lang="en-US"/>
          </a:p>
        </p:txBody>
      </p:sp>
    </p:spTree>
    <p:extLst>
      <p:ext uri="{BB962C8B-B14F-4D97-AF65-F5344CB8AC3E}">
        <p14:creationId xmlns:p14="http://schemas.microsoft.com/office/powerpoint/2010/main" val="1431452773"/>
      </p:ext>
    </p:extLst>
  </p:cSld>
  <p:clrMap bg1="lt1" tx1="dk1" bg2="lt2" tx2="dk2" accent1="accent1" accent2="accent2" accent3="accent3" accent4="accent4" accent5="accent5" accent6="accent6" hlink="hlink" folHlink="folHlink"/>
  <p:notesStyle>
    <a:lvl1pPr marL="0" algn="l" defTabSz="522488" rtl="0" eaLnBrk="1" latinLnBrk="0" hangingPunct="1">
      <a:defRPr sz="686" kern="1200">
        <a:solidFill>
          <a:schemeClr val="tx1"/>
        </a:solidFill>
        <a:latin typeface="+mn-lt"/>
        <a:ea typeface="+mn-ea"/>
        <a:cs typeface="+mn-cs"/>
      </a:defRPr>
    </a:lvl1pPr>
    <a:lvl2pPr marL="261244" algn="l" defTabSz="522488" rtl="0" eaLnBrk="1" latinLnBrk="0" hangingPunct="1">
      <a:defRPr sz="686" kern="1200">
        <a:solidFill>
          <a:schemeClr val="tx1"/>
        </a:solidFill>
        <a:latin typeface="+mn-lt"/>
        <a:ea typeface="+mn-ea"/>
        <a:cs typeface="+mn-cs"/>
      </a:defRPr>
    </a:lvl2pPr>
    <a:lvl3pPr marL="522488" algn="l" defTabSz="522488" rtl="0" eaLnBrk="1" latinLnBrk="0" hangingPunct="1">
      <a:defRPr sz="686" kern="1200">
        <a:solidFill>
          <a:schemeClr val="tx1"/>
        </a:solidFill>
        <a:latin typeface="+mn-lt"/>
        <a:ea typeface="+mn-ea"/>
        <a:cs typeface="+mn-cs"/>
      </a:defRPr>
    </a:lvl3pPr>
    <a:lvl4pPr marL="783732" algn="l" defTabSz="522488" rtl="0" eaLnBrk="1" latinLnBrk="0" hangingPunct="1">
      <a:defRPr sz="686" kern="1200">
        <a:solidFill>
          <a:schemeClr val="tx1"/>
        </a:solidFill>
        <a:latin typeface="+mn-lt"/>
        <a:ea typeface="+mn-ea"/>
        <a:cs typeface="+mn-cs"/>
      </a:defRPr>
    </a:lvl4pPr>
    <a:lvl5pPr marL="1044976" algn="l" defTabSz="522488" rtl="0" eaLnBrk="1" latinLnBrk="0" hangingPunct="1">
      <a:defRPr sz="686" kern="1200">
        <a:solidFill>
          <a:schemeClr val="tx1"/>
        </a:solidFill>
        <a:latin typeface="+mn-lt"/>
        <a:ea typeface="+mn-ea"/>
        <a:cs typeface="+mn-cs"/>
      </a:defRPr>
    </a:lvl5pPr>
    <a:lvl6pPr marL="1306220" algn="l" defTabSz="522488" rtl="0" eaLnBrk="1" latinLnBrk="0" hangingPunct="1">
      <a:defRPr sz="686" kern="1200">
        <a:solidFill>
          <a:schemeClr val="tx1"/>
        </a:solidFill>
        <a:latin typeface="+mn-lt"/>
        <a:ea typeface="+mn-ea"/>
        <a:cs typeface="+mn-cs"/>
      </a:defRPr>
    </a:lvl6pPr>
    <a:lvl7pPr marL="1567464" algn="l" defTabSz="522488" rtl="0" eaLnBrk="1" latinLnBrk="0" hangingPunct="1">
      <a:defRPr sz="686" kern="1200">
        <a:solidFill>
          <a:schemeClr val="tx1"/>
        </a:solidFill>
        <a:latin typeface="+mn-lt"/>
        <a:ea typeface="+mn-ea"/>
        <a:cs typeface="+mn-cs"/>
      </a:defRPr>
    </a:lvl7pPr>
    <a:lvl8pPr marL="1828709" algn="l" defTabSz="522488" rtl="0" eaLnBrk="1" latinLnBrk="0" hangingPunct="1">
      <a:defRPr sz="686" kern="1200">
        <a:solidFill>
          <a:schemeClr val="tx1"/>
        </a:solidFill>
        <a:latin typeface="+mn-lt"/>
        <a:ea typeface="+mn-ea"/>
        <a:cs typeface="+mn-cs"/>
      </a:defRPr>
    </a:lvl8pPr>
    <a:lvl9pPr marL="2089953" algn="l" defTabSz="522488" rtl="0" eaLnBrk="1" latinLnBrk="0" hangingPunct="1">
      <a:defRPr sz="68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9">
            <a:extLst>
              <a:ext uri="{FF2B5EF4-FFF2-40B4-BE49-F238E27FC236}">
                <a16:creationId xmlns:a16="http://schemas.microsoft.com/office/drawing/2014/main" id="{89BC53C2-61E7-664B-A141-C17D99E9CE1C}"/>
              </a:ext>
            </a:extLst>
          </p:cNvPr>
          <p:cNvSpPr>
            <a:spLocks noGrp="1"/>
          </p:cNvSpPr>
          <p:nvPr>
            <p:ph type="body" sz="quarter" idx="15" hasCustomPrompt="1"/>
          </p:nvPr>
        </p:nvSpPr>
        <p:spPr>
          <a:xfrm>
            <a:off x="1295400" y="4343401"/>
            <a:ext cx="7610078" cy="10896600"/>
          </a:xfrm>
          <a:prstGeom prst="rect">
            <a:avLst/>
          </a:prstGeom>
        </p:spPr>
        <p:txBody>
          <a:bodyPr/>
          <a:lstStyle>
            <a:lvl1pPr>
              <a:defRPr sz="1800" b="0">
                <a:solidFill>
                  <a:schemeClr val="tx1"/>
                </a:solidFill>
              </a:defRPr>
            </a:lvl1pPr>
          </a:lstStyle>
          <a:p>
            <a:r>
              <a:rPr lang="en-US" dirty="0"/>
              <a:t>Edit Master text styles – Body copy is Arial 18 point. Subheads are All CAPS, Arial BOLD, 24 point, Gold,  BOLD</a:t>
            </a:r>
          </a:p>
        </p:txBody>
      </p:sp>
      <p:sp>
        <p:nvSpPr>
          <p:cNvPr id="8" name="Text Placeholder 51">
            <a:extLst>
              <a:ext uri="{FF2B5EF4-FFF2-40B4-BE49-F238E27FC236}">
                <a16:creationId xmlns:a16="http://schemas.microsoft.com/office/drawing/2014/main" id="{1BFD75A0-DEC6-EA4E-BAAD-B916529DA887}"/>
              </a:ext>
            </a:extLst>
          </p:cNvPr>
          <p:cNvSpPr>
            <a:spLocks noGrp="1"/>
          </p:cNvSpPr>
          <p:nvPr>
            <p:ph type="body" sz="quarter" idx="16" hasCustomPrompt="1"/>
          </p:nvPr>
        </p:nvSpPr>
        <p:spPr>
          <a:xfrm>
            <a:off x="9906000" y="4343401"/>
            <a:ext cx="7620000" cy="10896600"/>
          </a:xfrm>
          <a:prstGeom prst="rect">
            <a:avLst/>
          </a:prstGeom>
        </p:spPr>
        <p:txBody>
          <a:bodyPr/>
          <a:lstStyle>
            <a:lvl1pPr>
              <a:defRPr sz="1800" b="0">
                <a:solidFill>
                  <a:schemeClr val="tx1"/>
                </a:solidFill>
              </a:defRPr>
            </a:lvl1pPr>
          </a:lstStyle>
          <a:p>
            <a:r>
              <a:rPr lang="en-US" dirty="0"/>
              <a:t>Edit Master text styles – Body copy is Arial 18 point. Subheads are All CAPS, Arial BOLD, 24 point, Gold,  BOLD</a:t>
            </a:r>
          </a:p>
        </p:txBody>
      </p:sp>
      <p:sp>
        <p:nvSpPr>
          <p:cNvPr id="9" name="Text Placeholder 53">
            <a:extLst>
              <a:ext uri="{FF2B5EF4-FFF2-40B4-BE49-F238E27FC236}">
                <a16:creationId xmlns:a16="http://schemas.microsoft.com/office/drawing/2014/main" id="{7E70E2E3-F6E0-C04A-90C6-2F481257A15C}"/>
              </a:ext>
            </a:extLst>
          </p:cNvPr>
          <p:cNvSpPr>
            <a:spLocks noGrp="1"/>
          </p:cNvSpPr>
          <p:nvPr>
            <p:ph type="body" sz="quarter" idx="17" hasCustomPrompt="1"/>
          </p:nvPr>
        </p:nvSpPr>
        <p:spPr>
          <a:xfrm>
            <a:off x="18526522" y="4343401"/>
            <a:ext cx="7620000" cy="10896600"/>
          </a:xfrm>
          <a:prstGeom prst="rect">
            <a:avLst/>
          </a:prstGeom>
        </p:spPr>
        <p:txBody>
          <a:bodyPr/>
          <a:lstStyle>
            <a:lvl1pPr>
              <a:defRPr sz="1800" b="0">
                <a:solidFill>
                  <a:schemeClr val="tx1"/>
                </a:solidFill>
              </a:defRPr>
            </a:lvl1pPr>
          </a:lstStyle>
          <a:p>
            <a:r>
              <a:rPr lang="en-US" dirty="0"/>
              <a:t>Edit Master text styles – Body copy is Arial 18 point. Subheads are All CAPS, Arial BOLD, 24 point, Gold,  BOLD</a:t>
            </a:r>
          </a:p>
        </p:txBody>
      </p:sp>
      <p:sp>
        <p:nvSpPr>
          <p:cNvPr id="10" name="Title Placeholder 12">
            <a:extLst>
              <a:ext uri="{FF2B5EF4-FFF2-40B4-BE49-F238E27FC236}">
                <a16:creationId xmlns:a16="http://schemas.microsoft.com/office/drawing/2014/main" id="{1AE57FDE-3AC2-194D-AE9D-8D67B4512242}"/>
              </a:ext>
            </a:extLst>
          </p:cNvPr>
          <p:cNvSpPr>
            <a:spLocks noGrp="1"/>
          </p:cNvSpPr>
          <p:nvPr>
            <p:ph type="title" hasCustomPrompt="1"/>
          </p:nvPr>
        </p:nvSpPr>
        <p:spPr>
          <a:xfrm>
            <a:off x="381000" y="3058639"/>
            <a:ext cx="26670000" cy="751361"/>
          </a:xfrm>
          <a:prstGeom prst="rect">
            <a:avLst/>
          </a:prstGeom>
        </p:spPr>
        <p:txBody>
          <a:bodyPr vert="horz" lIns="91440" tIns="45720" rIns="91440" bIns="45720" rtlCol="0" anchor="ctr">
            <a:normAutofit/>
          </a:bodyPr>
          <a:lstStyle>
            <a:lvl1pPr algn="ctr">
              <a:defRPr sz="1600" i="1">
                <a:solidFill>
                  <a:schemeClr val="bg1"/>
                </a:solidFill>
              </a:defRPr>
            </a:lvl1pPr>
          </a:lstStyle>
          <a:p>
            <a:r>
              <a:rPr lang="en-US" dirty="0"/>
              <a:t>Name, Department and Institution here. Arial italic 16 point, White (final file will print at 200%*)</a:t>
            </a:r>
            <a:br>
              <a:rPr lang="en-US" dirty="0"/>
            </a:br>
            <a:r>
              <a:rPr lang="en-US" dirty="0"/>
              <a:t>Name, Department and Institution here. Arial italic 16 point, White (final file will print at 200%*)</a:t>
            </a:r>
          </a:p>
        </p:txBody>
      </p:sp>
      <p:sp>
        <p:nvSpPr>
          <p:cNvPr id="11" name="Text Placeholder 37">
            <a:extLst>
              <a:ext uri="{FF2B5EF4-FFF2-40B4-BE49-F238E27FC236}">
                <a16:creationId xmlns:a16="http://schemas.microsoft.com/office/drawing/2014/main" id="{E8789587-DFEB-F84C-A840-7A43C00C12FA}"/>
              </a:ext>
            </a:extLst>
          </p:cNvPr>
          <p:cNvSpPr>
            <a:spLocks noGrp="1"/>
          </p:cNvSpPr>
          <p:nvPr>
            <p:ph type="body" sz="quarter" idx="14" hasCustomPrompt="1"/>
          </p:nvPr>
        </p:nvSpPr>
        <p:spPr>
          <a:xfrm>
            <a:off x="3733800" y="457200"/>
            <a:ext cx="20650200" cy="2529114"/>
          </a:xfrm>
          <a:prstGeom prst="rect">
            <a:avLst/>
          </a:prstGeom>
        </p:spPr>
        <p:txBody>
          <a:bodyPr anchor="ctr"/>
          <a:lstStyle>
            <a:lvl1pPr marL="0" indent="0" algn="ctr">
              <a:lnSpc>
                <a:spcPct val="100000"/>
              </a:lnSpc>
              <a:buNone/>
              <a:defRPr sz="4500" b="1" i="0">
                <a:solidFill>
                  <a:schemeClr val="bg1"/>
                </a:solidFill>
                <a:latin typeface="Arial" panose="020B0604020202020204" pitchFamily="34" charset="0"/>
                <a:cs typeface="Arial" panose="020B0604020202020204" pitchFamily="34" charset="0"/>
              </a:defRPr>
            </a:lvl1pPr>
          </a:lstStyle>
          <a:p>
            <a:pPr lvl="0"/>
            <a:r>
              <a:rPr lang="en-US" dirty="0"/>
              <a:t>Edit master text style, Arial Bold 45pt, white, max of two lines</a:t>
            </a:r>
            <a:br>
              <a:rPr lang="en-US" dirty="0"/>
            </a:br>
            <a:r>
              <a:rPr lang="en-US" dirty="0"/>
              <a:t>(final file will print at 200%*)</a:t>
            </a:r>
          </a:p>
        </p:txBody>
      </p:sp>
    </p:spTree>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9091D3-BAB4-044A-8729-A5337694FFCE}"/>
              </a:ext>
            </a:extLst>
          </p:cNvPr>
          <p:cNvSpPr/>
          <p:nvPr userDrawn="1"/>
        </p:nvSpPr>
        <p:spPr>
          <a:xfrm>
            <a:off x="371475" y="457201"/>
            <a:ext cx="26689050" cy="2743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58EAF2A-9153-0241-BF91-3C1A3C527406}"/>
              </a:ext>
            </a:extLst>
          </p:cNvPr>
          <p:cNvSpPr/>
          <p:nvPr userDrawn="1"/>
        </p:nvSpPr>
        <p:spPr>
          <a:xfrm>
            <a:off x="371475" y="3057524"/>
            <a:ext cx="26689050" cy="7810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F85D42E-EE83-4245-B5C4-F4AE4AEA823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46174" y="1100905"/>
            <a:ext cx="2887625" cy="1185095"/>
          </a:xfrm>
          <a:prstGeom prst="rect">
            <a:avLst/>
          </a:prstGeom>
        </p:spPr>
      </p:pic>
      <p:pic>
        <p:nvPicPr>
          <p:cNvPr id="9" name="Picture 8">
            <a:extLst>
              <a:ext uri="{FF2B5EF4-FFF2-40B4-BE49-F238E27FC236}">
                <a16:creationId xmlns:a16="http://schemas.microsoft.com/office/drawing/2014/main" id="{2FEBE7DF-BB0A-B544-AC95-FDF15290AD6B}"/>
              </a:ext>
            </a:extLst>
          </p:cNvPr>
          <p:cNvPicPr>
            <a:picLocks noChangeAspect="1"/>
          </p:cNvPicPr>
          <p:nvPr userDrawn="1"/>
        </p:nvPicPr>
        <p:blipFill>
          <a:blip r:embed="rId4">
            <a:alphaModFix amt="20000"/>
          </a:blip>
          <a:stretch>
            <a:fillRect/>
          </a:stretch>
        </p:blipFill>
        <p:spPr>
          <a:xfrm>
            <a:off x="24384000" y="519113"/>
            <a:ext cx="2971800" cy="2971800"/>
          </a:xfrm>
          <a:prstGeom prst="rect">
            <a:avLst/>
          </a:prstGeom>
        </p:spPr>
      </p:pic>
      <p:sp>
        <p:nvSpPr>
          <p:cNvPr id="10" name="Rectangle 9">
            <a:extLst>
              <a:ext uri="{FF2B5EF4-FFF2-40B4-BE49-F238E27FC236}">
                <a16:creationId xmlns:a16="http://schemas.microsoft.com/office/drawing/2014/main" id="{3A39E0E5-CA8E-FF4B-85CB-0B709A3B386D}"/>
              </a:ext>
            </a:extLst>
          </p:cNvPr>
          <p:cNvSpPr/>
          <p:nvPr userDrawn="1"/>
        </p:nvSpPr>
        <p:spPr>
          <a:xfrm>
            <a:off x="285750" y="15544800"/>
            <a:ext cx="26860500" cy="571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 name="TextBox 10">
            <a:extLst>
              <a:ext uri="{FF2B5EF4-FFF2-40B4-BE49-F238E27FC236}">
                <a16:creationId xmlns:a16="http://schemas.microsoft.com/office/drawing/2014/main" id="{0AE89E00-7303-A44D-ABE1-3C0928E680B2}"/>
              </a:ext>
            </a:extLst>
          </p:cNvPr>
          <p:cNvSpPr txBox="1"/>
          <p:nvPr userDrawn="1"/>
        </p:nvSpPr>
        <p:spPr>
          <a:xfrm>
            <a:off x="6858000" y="15609213"/>
            <a:ext cx="13716000" cy="430887"/>
          </a:xfrm>
          <a:prstGeom prst="rect">
            <a:avLst/>
          </a:prstGeom>
          <a:noFill/>
        </p:spPr>
        <p:txBody>
          <a:bodyPr wrap="square">
            <a:spAutoFit/>
          </a:bodyPr>
          <a:lstStyle/>
          <a:p>
            <a:pPr marL="0" marR="0" indent="0" algn="ctr" defTabSz="2508016" rtl="0" eaLnBrk="1" fontAlgn="auto" latinLnBrk="0" hangingPunct="1">
              <a:lnSpc>
                <a:spcPct val="100000"/>
              </a:lnSpc>
              <a:spcBef>
                <a:spcPts val="0"/>
              </a:spcBef>
              <a:spcAft>
                <a:spcPts val="0"/>
              </a:spcAft>
              <a:buClrTx/>
              <a:buSzTx/>
              <a:buFontTx/>
              <a:buNone/>
              <a:tabLst/>
              <a:defRPr/>
            </a:pPr>
            <a:r>
              <a:rPr lang="en-US" sz="2200" i="1" dirty="0">
                <a:solidFill>
                  <a:schemeClr val="accent1"/>
                </a:solidFill>
                <a:latin typeface="Arial" panose="020B0604020202020204" pitchFamily="34" charset="0"/>
                <a:cs typeface="Arial" panose="020B0604020202020204" pitchFamily="34" charset="0"/>
              </a:rPr>
              <a:t>Wake Forest University School of Medicine is the academic core of Atrium Health.</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2508016" rtl="0" eaLnBrk="1" latinLnBrk="0" hangingPunct="1">
        <a:spcBef>
          <a:spcPct val="0"/>
        </a:spcBef>
        <a:buNone/>
        <a:defRPr sz="2700" b="0" kern="1200">
          <a:solidFill>
            <a:schemeClr val="bg2"/>
          </a:solidFill>
          <a:latin typeface="+mn-lt"/>
          <a:ea typeface="+mj-ea"/>
          <a:cs typeface="+mj-cs"/>
        </a:defRPr>
      </a:lvl1pPr>
    </p:titleStyle>
    <p:bodyStyle>
      <a:lvl1pPr marL="0" marR="0" indent="0" algn="l" defTabSz="2508016" rtl="0" eaLnBrk="1" fontAlgn="auto" latinLnBrk="0" hangingPunct="1">
        <a:lnSpc>
          <a:spcPct val="100000"/>
        </a:lnSpc>
        <a:spcBef>
          <a:spcPct val="20000"/>
        </a:spcBef>
        <a:spcAft>
          <a:spcPts val="0"/>
        </a:spcAft>
        <a:buClrTx/>
        <a:buSzTx/>
        <a:buFont typeface="Arial" pitchFamily="34" charset="0"/>
        <a:buNone/>
        <a:tabLst/>
        <a:defRPr sz="2200" b="1" kern="1200">
          <a:solidFill>
            <a:schemeClr val="accent1"/>
          </a:solidFill>
          <a:latin typeface="+mn-lt"/>
          <a:ea typeface="+mn-ea"/>
          <a:cs typeface="+mn-cs"/>
        </a:defRPr>
      </a:lvl1pPr>
      <a:lvl2pPr marL="14288" indent="0" algn="l" defTabSz="2508016" rtl="0" eaLnBrk="1" latinLnBrk="0" hangingPunct="1">
        <a:spcBef>
          <a:spcPct val="20000"/>
        </a:spcBef>
        <a:buFont typeface="Arial" pitchFamily="34" charset="0"/>
        <a:buNone/>
        <a:tabLst/>
        <a:defRPr sz="1800" kern="1200">
          <a:solidFill>
            <a:schemeClr val="tx1"/>
          </a:solidFill>
          <a:latin typeface="+mn-lt"/>
          <a:ea typeface="+mn-ea"/>
          <a:cs typeface="+mn-cs"/>
        </a:defRPr>
      </a:lvl2pPr>
      <a:lvl3pPr marL="14288" indent="0" algn="l" defTabSz="2508016" rtl="0" eaLnBrk="1" latinLnBrk="0" hangingPunct="1">
        <a:spcBef>
          <a:spcPct val="20000"/>
        </a:spcBef>
        <a:buFont typeface="Arial" pitchFamily="34" charset="0"/>
        <a:buNone/>
        <a:tabLst/>
        <a:defRPr sz="1800" kern="1200">
          <a:solidFill>
            <a:schemeClr val="tx1"/>
          </a:solidFill>
          <a:latin typeface="+mn-lt"/>
          <a:ea typeface="+mn-ea"/>
          <a:cs typeface="+mn-cs"/>
        </a:defRPr>
      </a:lvl3pPr>
      <a:lvl4pPr marL="14288" indent="0" algn="l" defTabSz="2508016" rtl="0" eaLnBrk="1" latinLnBrk="0" hangingPunct="1">
        <a:spcBef>
          <a:spcPct val="20000"/>
        </a:spcBef>
        <a:buFont typeface="Arial" pitchFamily="34" charset="0"/>
        <a:buNone/>
        <a:tabLst/>
        <a:defRPr sz="1800" kern="1200">
          <a:solidFill>
            <a:schemeClr val="tx1"/>
          </a:solidFill>
          <a:latin typeface="+mn-lt"/>
          <a:ea typeface="+mn-ea"/>
          <a:cs typeface="+mn-cs"/>
        </a:defRPr>
      </a:lvl4pPr>
      <a:lvl5pPr marL="14288" indent="0" algn="l" defTabSz="2508016" rtl="0" eaLnBrk="1" latinLnBrk="0" hangingPunct="1">
        <a:spcBef>
          <a:spcPct val="20000"/>
        </a:spcBef>
        <a:buFont typeface="Arial" pitchFamily="34" charset="0"/>
        <a:buNone/>
        <a:tabLst/>
        <a:defRPr sz="1800" kern="1200">
          <a:solidFill>
            <a:schemeClr val="tx1"/>
          </a:solidFill>
          <a:latin typeface="+mn-lt"/>
          <a:ea typeface="+mn-ea"/>
          <a:cs typeface="+mn-cs"/>
        </a:defRPr>
      </a:lvl5pPr>
      <a:lvl6pPr marL="6897045"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1053"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5061"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9069"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8016" rtl="0" eaLnBrk="1" latinLnBrk="0" hangingPunct="1">
        <a:defRPr sz="4900" kern="1200">
          <a:solidFill>
            <a:schemeClr val="tx1"/>
          </a:solidFill>
          <a:latin typeface="+mn-lt"/>
          <a:ea typeface="+mn-ea"/>
          <a:cs typeface="+mn-cs"/>
        </a:defRPr>
      </a:lvl1pPr>
      <a:lvl2pPr marL="1254008" algn="l" defTabSz="2508016" rtl="0" eaLnBrk="1" latinLnBrk="0" hangingPunct="1">
        <a:defRPr sz="4900" kern="1200">
          <a:solidFill>
            <a:schemeClr val="tx1"/>
          </a:solidFill>
          <a:latin typeface="+mn-lt"/>
          <a:ea typeface="+mn-ea"/>
          <a:cs typeface="+mn-cs"/>
        </a:defRPr>
      </a:lvl2pPr>
      <a:lvl3pPr marL="2508016" algn="l" defTabSz="2508016" rtl="0" eaLnBrk="1" latinLnBrk="0" hangingPunct="1">
        <a:defRPr sz="4900" kern="1200">
          <a:solidFill>
            <a:schemeClr val="tx1"/>
          </a:solidFill>
          <a:latin typeface="+mn-lt"/>
          <a:ea typeface="+mn-ea"/>
          <a:cs typeface="+mn-cs"/>
        </a:defRPr>
      </a:lvl3pPr>
      <a:lvl4pPr marL="3762024" algn="l" defTabSz="2508016" rtl="0" eaLnBrk="1" latinLnBrk="0" hangingPunct="1">
        <a:defRPr sz="4900" kern="1200">
          <a:solidFill>
            <a:schemeClr val="tx1"/>
          </a:solidFill>
          <a:latin typeface="+mn-lt"/>
          <a:ea typeface="+mn-ea"/>
          <a:cs typeface="+mn-cs"/>
        </a:defRPr>
      </a:lvl4pPr>
      <a:lvl5pPr marL="5016033" algn="l" defTabSz="2508016" rtl="0" eaLnBrk="1" latinLnBrk="0" hangingPunct="1">
        <a:defRPr sz="4900" kern="1200">
          <a:solidFill>
            <a:schemeClr val="tx1"/>
          </a:solidFill>
          <a:latin typeface="+mn-lt"/>
          <a:ea typeface="+mn-ea"/>
          <a:cs typeface="+mn-cs"/>
        </a:defRPr>
      </a:lvl5pPr>
      <a:lvl6pPr marL="6270041" algn="l" defTabSz="2508016" rtl="0" eaLnBrk="1" latinLnBrk="0" hangingPunct="1">
        <a:defRPr sz="4900" kern="1200">
          <a:solidFill>
            <a:schemeClr val="tx1"/>
          </a:solidFill>
          <a:latin typeface="+mn-lt"/>
          <a:ea typeface="+mn-ea"/>
          <a:cs typeface="+mn-cs"/>
        </a:defRPr>
      </a:lvl6pPr>
      <a:lvl7pPr marL="7524049" algn="l" defTabSz="2508016" rtl="0" eaLnBrk="1" latinLnBrk="0" hangingPunct="1">
        <a:defRPr sz="4900" kern="1200">
          <a:solidFill>
            <a:schemeClr val="tx1"/>
          </a:solidFill>
          <a:latin typeface="+mn-lt"/>
          <a:ea typeface="+mn-ea"/>
          <a:cs typeface="+mn-cs"/>
        </a:defRPr>
      </a:lvl7pPr>
      <a:lvl8pPr marL="8778057" algn="l" defTabSz="2508016" rtl="0" eaLnBrk="1" latinLnBrk="0" hangingPunct="1">
        <a:defRPr sz="4900" kern="1200">
          <a:solidFill>
            <a:schemeClr val="tx1"/>
          </a:solidFill>
          <a:latin typeface="+mn-lt"/>
          <a:ea typeface="+mn-ea"/>
          <a:cs typeface="+mn-cs"/>
        </a:defRPr>
      </a:lvl8pPr>
      <a:lvl9pPr marL="10032065" algn="l" defTabSz="2508016" rtl="0" eaLnBrk="1" latinLnBrk="0" hangingPunct="1">
        <a:defRPr sz="49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0" userDrawn="1">
          <p15:clr>
            <a:srgbClr val="F26B43"/>
          </p15:clr>
        </p15:guide>
        <p15:guide id="2" orient="horz" pos="144" userDrawn="1">
          <p15:clr>
            <a:srgbClr val="F26B43"/>
          </p15:clr>
        </p15:guide>
        <p15:guide id="3" pos="17100" userDrawn="1">
          <p15:clr>
            <a:srgbClr val="F26B43"/>
          </p15:clr>
        </p15:guide>
        <p15:guide id="4" orient="horz" pos="10224" userDrawn="1">
          <p15:clr>
            <a:srgbClr val="F26B43"/>
          </p15:clr>
        </p15:guide>
        <p15:guide id="7" pos="1080" userDrawn="1">
          <p15:clr>
            <a:srgbClr val="F26B43"/>
          </p15:clr>
        </p15:guide>
        <p15:guide id="14" pos="16200" userDrawn="1">
          <p15:clr>
            <a:srgbClr val="F26B43"/>
          </p15:clr>
        </p15:guide>
        <p15:guide id="15" pos="5880" userDrawn="1">
          <p15:clr>
            <a:srgbClr val="F26B43"/>
          </p15:clr>
        </p15:guide>
        <p15:guide id="16" pos="6240" userDrawn="1">
          <p15:clr>
            <a:srgbClr val="F26B43"/>
          </p15:clr>
        </p15:guide>
        <p15:guide id="17" pos="11040" userDrawn="1">
          <p15:clr>
            <a:srgbClr val="F26B43"/>
          </p15:clr>
        </p15:guide>
        <p15:guide id="18" pos="11400" userDrawn="1">
          <p15:clr>
            <a:srgbClr val="F26B43"/>
          </p15:clr>
        </p15:guide>
        <p15:guide id="19" orient="horz" pos="2880" userDrawn="1">
          <p15:clr>
            <a:srgbClr val="F26B43"/>
          </p15:clr>
        </p15:guide>
        <p15:guide id="20" orient="horz" pos="96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A5B2D18-8287-F349-AD50-404C8A29FDE5}"/>
              </a:ext>
            </a:extLst>
          </p:cNvPr>
          <p:cNvSpPr>
            <a:spLocks noGrp="1"/>
          </p:cNvSpPr>
          <p:nvPr>
            <p:ph type="title"/>
          </p:nvPr>
        </p:nvSpPr>
        <p:spPr/>
        <p:txBody>
          <a:bodyPr>
            <a:normAutofit fontScale="90000"/>
          </a:bodyPr>
          <a:lstStyle/>
          <a:p>
            <a:r>
              <a:rPr lang="en-US" dirty="0"/>
              <a:t>Kathleen Herring MD</a:t>
            </a:r>
            <a:r>
              <a:rPr lang="en-US" baseline="30000" dirty="0"/>
              <a:t>1</a:t>
            </a:r>
            <a:r>
              <a:rPr lang="en-US" dirty="0"/>
              <a:t>, Sangho Jee</a:t>
            </a:r>
            <a:r>
              <a:rPr lang="en-US" baseline="30000" dirty="0"/>
              <a:t>1</a:t>
            </a:r>
            <a:r>
              <a:rPr lang="en-US" dirty="0"/>
              <a:t>, Izzah </a:t>
            </a:r>
            <a:r>
              <a:rPr lang="en-US" dirty="0" err="1"/>
              <a:t>Vasim</a:t>
            </a:r>
            <a:r>
              <a:rPr lang="en-US" dirty="0"/>
              <a:t> MD</a:t>
            </a:r>
            <a:r>
              <a:rPr lang="en-US" baseline="30000" dirty="0"/>
              <a:t>1</a:t>
            </a:r>
            <a:r>
              <a:rPr lang="en-US" dirty="0"/>
              <a:t> Chaudry Nasir Majeed MBBS</a:t>
            </a:r>
            <a:r>
              <a:rPr lang="en-US" baseline="30000" dirty="0"/>
              <a:t>2</a:t>
            </a:r>
            <a:r>
              <a:rPr lang="en-US" dirty="0"/>
              <a:t> </a:t>
            </a:r>
            <a:br>
              <a:rPr lang="en-US" baseline="30000" dirty="0"/>
            </a:br>
            <a:r>
              <a:rPr lang="en-US" dirty="0"/>
              <a:t> 1. Department of Internal Medicine, Wake Forest Baptist Medical Center </a:t>
            </a:r>
            <a:br>
              <a:rPr lang="en-US" dirty="0"/>
            </a:br>
            <a:r>
              <a:rPr lang="en-US" dirty="0"/>
              <a:t>2. Department of Gastroenterology, Wake Forest  Baptist Medical Center </a:t>
            </a:r>
          </a:p>
        </p:txBody>
      </p:sp>
      <p:sp>
        <p:nvSpPr>
          <p:cNvPr id="18" name="Text Placeholder 17">
            <a:extLst>
              <a:ext uri="{FF2B5EF4-FFF2-40B4-BE49-F238E27FC236}">
                <a16:creationId xmlns:a16="http://schemas.microsoft.com/office/drawing/2014/main" id="{84561B9C-676C-234E-B699-3EBD254375B4}"/>
              </a:ext>
            </a:extLst>
          </p:cNvPr>
          <p:cNvSpPr>
            <a:spLocks noGrp="1"/>
          </p:cNvSpPr>
          <p:nvPr>
            <p:ph type="body" sz="quarter" idx="14"/>
          </p:nvPr>
        </p:nvSpPr>
        <p:spPr/>
        <p:txBody>
          <a:bodyPr/>
          <a:lstStyle/>
          <a:p>
            <a:r>
              <a:rPr lang="en-US" dirty="0"/>
              <a:t>Celiac Disease and Adrenal Insufficiency: </a:t>
            </a:r>
          </a:p>
          <a:p>
            <a:r>
              <a:rPr lang="en-US" dirty="0"/>
              <a:t>A Case of Autoimmune Polyglandular Disease</a:t>
            </a:r>
          </a:p>
        </p:txBody>
      </p:sp>
      <p:sp>
        <p:nvSpPr>
          <p:cNvPr id="22" name="Text Placeholder 3">
            <a:extLst>
              <a:ext uri="{FF2B5EF4-FFF2-40B4-BE49-F238E27FC236}">
                <a16:creationId xmlns:a16="http://schemas.microsoft.com/office/drawing/2014/main" id="{477ABDF5-5452-E24B-8F93-E3941417911A}"/>
              </a:ext>
            </a:extLst>
          </p:cNvPr>
          <p:cNvSpPr>
            <a:spLocks noGrp="1"/>
          </p:cNvSpPr>
          <p:nvPr>
            <p:ph type="body" sz="quarter" idx="15"/>
          </p:nvPr>
        </p:nvSpPr>
        <p:spPr>
          <a:xfrm>
            <a:off x="898766" y="4134787"/>
            <a:ext cx="7610078" cy="10972800"/>
          </a:xfrm>
          <a:ln>
            <a:solidFill>
              <a:schemeClr val="accent1"/>
            </a:solidFill>
          </a:ln>
        </p:spPr>
        <p:txBody>
          <a:bodyPr/>
          <a:lstStyle/>
          <a:p>
            <a:pPr>
              <a:lnSpc>
                <a:spcPct val="110000"/>
              </a:lnSpc>
              <a:spcAft>
                <a:spcPts val="2400"/>
              </a:spcAft>
            </a:pPr>
            <a:r>
              <a:rPr lang="en-US" sz="3600" b="1" u="sng" dirty="0">
                <a:solidFill>
                  <a:schemeClr val="accent1"/>
                </a:solidFill>
                <a:latin typeface="Arial" pitchFamily="34" charset="0"/>
                <a:cs typeface="Arial" pitchFamily="34" charset="0"/>
              </a:rPr>
              <a:t>Introduction</a:t>
            </a:r>
            <a:r>
              <a:rPr lang="en-US" sz="5400" b="1" dirty="0">
                <a:solidFill>
                  <a:schemeClr val="accent1"/>
                </a:solidFill>
                <a:latin typeface="Arial" pitchFamily="34" charset="0"/>
                <a:cs typeface="Arial" pitchFamily="34" charset="0"/>
              </a:rPr>
              <a:t> </a:t>
            </a:r>
          </a:p>
          <a:p>
            <a:pPr marL="342900" indent="-342900">
              <a:spcAft>
                <a:spcPts val="2400"/>
              </a:spcAft>
              <a:buFont typeface="Arial" panose="020B0604020202020204" pitchFamily="34" charset="0"/>
              <a:buChar char="•"/>
            </a:pPr>
            <a:r>
              <a:rPr lang="en-US" dirty="0">
                <a:solidFill>
                  <a:srgbClr val="201F1E"/>
                </a:solidFill>
                <a:latin typeface="Arial" panose="020B0604020202020204" pitchFamily="34" charset="0"/>
              </a:rPr>
              <a:t>C</a:t>
            </a:r>
            <a:r>
              <a:rPr lang="en-US" b="0" i="0" dirty="0">
                <a:solidFill>
                  <a:srgbClr val="201F1E"/>
                </a:solidFill>
                <a:effectLst/>
                <a:latin typeface="Arial" panose="020B0604020202020204" pitchFamily="34" charset="0"/>
              </a:rPr>
              <a:t>eliac disease is an important clue to diagnose adrenal insufficiency due to its association with Addison's disease. </a:t>
            </a:r>
          </a:p>
          <a:p>
            <a:pPr marL="342900" indent="-342900">
              <a:spcAft>
                <a:spcPts val="2400"/>
              </a:spcAft>
              <a:buFont typeface="Arial" panose="020B0604020202020204" pitchFamily="34" charset="0"/>
              <a:buChar char="•"/>
            </a:pPr>
            <a:r>
              <a:rPr lang="en-US" b="0" i="0" dirty="0">
                <a:solidFill>
                  <a:srgbClr val="201F1E"/>
                </a:solidFill>
                <a:effectLst/>
                <a:latin typeface="Arial" panose="020B0604020202020204" pitchFamily="34" charset="0"/>
              </a:rPr>
              <a:t>We present a man with celiac disease and Grave's disease who presented with 6 days of vomiting and loose stools with severe hyponatremia found to have adrenal insufficiency. </a:t>
            </a:r>
          </a:p>
          <a:p>
            <a:pPr marL="342900" indent="-342900">
              <a:spcAft>
                <a:spcPts val="2400"/>
              </a:spcAft>
              <a:buFont typeface="Arial" panose="020B0604020202020204" pitchFamily="34" charset="0"/>
              <a:buChar char="•"/>
            </a:pPr>
            <a:r>
              <a:rPr lang="en-US" b="0" i="0" dirty="0">
                <a:solidFill>
                  <a:srgbClr val="201F1E"/>
                </a:solidFill>
                <a:effectLst/>
                <a:latin typeface="Arial" panose="020B0604020202020204" pitchFamily="34" charset="0"/>
              </a:rPr>
              <a:t>He received a diagnosis of autoimmune polyglandular disease type 4, a rare disease characterized by multiple autoimmune disorders affecting both endocrine and non-endocrine organs.</a:t>
            </a:r>
          </a:p>
          <a:p>
            <a:pPr>
              <a:spcAft>
                <a:spcPts val="2400"/>
              </a:spcAft>
            </a:pPr>
            <a:endParaRPr lang="en-US" sz="2400" b="0" i="0" dirty="0">
              <a:solidFill>
                <a:srgbClr val="201F1E"/>
              </a:solidFill>
              <a:effectLst/>
              <a:latin typeface="Arial" panose="020B0604020202020204" pitchFamily="34" charset="0"/>
            </a:endParaRPr>
          </a:p>
          <a:p>
            <a:pPr>
              <a:spcAft>
                <a:spcPts val="2400"/>
              </a:spcAft>
            </a:pPr>
            <a:endParaRPr lang="en-US" sz="2400" b="1" dirty="0">
              <a:solidFill>
                <a:srgbClr val="781D39"/>
              </a:solidFill>
            </a:endParaRPr>
          </a:p>
        </p:txBody>
      </p:sp>
      <p:sp>
        <p:nvSpPr>
          <p:cNvPr id="23" name="Text Placeholder 4">
            <a:extLst>
              <a:ext uri="{FF2B5EF4-FFF2-40B4-BE49-F238E27FC236}">
                <a16:creationId xmlns:a16="http://schemas.microsoft.com/office/drawing/2014/main" id="{CA9527F2-8C19-2B46-80E4-64574413E687}"/>
              </a:ext>
            </a:extLst>
          </p:cNvPr>
          <p:cNvSpPr>
            <a:spLocks noGrp="1"/>
          </p:cNvSpPr>
          <p:nvPr>
            <p:ph type="body" sz="quarter" idx="16"/>
          </p:nvPr>
        </p:nvSpPr>
        <p:spPr>
          <a:xfrm>
            <a:off x="9164937" y="4134786"/>
            <a:ext cx="7620000" cy="10972801"/>
          </a:xfrm>
          <a:ln>
            <a:solidFill>
              <a:schemeClr val="accent1"/>
            </a:solidFill>
          </a:ln>
        </p:spPr>
        <p:txBody>
          <a:bodyPr/>
          <a:lstStyle/>
          <a:p>
            <a:pPr>
              <a:lnSpc>
                <a:spcPct val="110000"/>
              </a:lnSpc>
              <a:spcAft>
                <a:spcPts val="2400"/>
              </a:spcAft>
            </a:pPr>
            <a:r>
              <a:rPr lang="en-US" sz="3600" b="1" u="sng" dirty="0">
                <a:solidFill>
                  <a:schemeClr val="accent1"/>
                </a:solidFill>
                <a:latin typeface="Arial" pitchFamily="34" charset="0"/>
                <a:cs typeface="Arial" pitchFamily="34" charset="0"/>
              </a:rPr>
              <a:t>Case</a:t>
            </a:r>
          </a:p>
          <a:p>
            <a:pPr marL="285750" indent="-285750">
              <a:lnSpc>
                <a:spcPct val="110000"/>
              </a:lnSpc>
              <a:spcAft>
                <a:spcPts val="2400"/>
              </a:spcAft>
              <a:buFont typeface="Arial" panose="020B0604020202020204" pitchFamily="34" charset="0"/>
              <a:buChar char="•"/>
            </a:pPr>
            <a:r>
              <a:rPr lang="en-US" b="0" i="0" dirty="0">
                <a:solidFill>
                  <a:srgbClr val="201F1E"/>
                </a:solidFill>
                <a:effectLst/>
                <a:latin typeface="Arial" panose="020B0604020202020204" pitchFamily="34" charset="0"/>
              </a:rPr>
              <a:t>A 39-year-old man with Graves status post iodine ablation on levothyroxine and celiac disease presented with 6 days of vomiting, loose stools, and poor oral intake. </a:t>
            </a:r>
            <a:r>
              <a:rPr lang="en-US" dirty="0">
                <a:solidFill>
                  <a:srgbClr val="201F1E"/>
                </a:solidFill>
                <a:latin typeface="Arial" panose="020B0604020202020204" pitchFamily="34" charset="0"/>
              </a:rPr>
              <a:t>L</a:t>
            </a:r>
            <a:r>
              <a:rPr lang="en-US" b="0" i="0" dirty="0">
                <a:solidFill>
                  <a:srgbClr val="201F1E"/>
                </a:solidFill>
                <a:effectLst/>
                <a:latin typeface="Arial" panose="020B0604020202020204" pitchFamily="34" charset="0"/>
              </a:rPr>
              <a:t>abs revealed hyponatremia with sodium of 110 mmol/L. In the ED he was hypotensive with physical exam revealing a non-focal neurological exam, non-tender abdomen, and bronze skin according to his wife.</a:t>
            </a:r>
          </a:p>
          <a:p>
            <a:pPr marL="285750" indent="-285750">
              <a:lnSpc>
                <a:spcPct val="110000"/>
              </a:lnSpc>
              <a:spcAft>
                <a:spcPts val="2400"/>
              </a:spcAft>
              <a:buFont typeface="Arial" panose="020B0604020202020204" pitchFamily="34" charset="0"/>
              <a:buChar char="•"/>
            </a:pPr>
            <a:r>
              <a:rPr lang="en-US" dirty="0">
                <a:solidFill>
                  <a:srgbClr val="201F1E"/>
                </a:solidFill>
                <a:latin typeface="Arial" panose="020B0604020202020204" pitchFamily="34" charset="0"/>
              </a:rPr>
              <a:t>H</a:t>
            </a:r>
            <a:r>
              <a:rPr lang="en-US" b="0" i="0" dirty="0">
                <a:solidFill>
                  <a:srgbClr val="201F1E"/>
                </a:solidFill>
                <a:effectLst/>
                <a:latin typeface="Arial" panose="020B0604020202020204" pitchFamily="34" charset="0"/>
              </a:rPr>
              <a:t>e received aggressive hydration with normal saline for the initial diagnosis of hypovolemic hyponatremia in the setting of a positive Norovirus test and history of severe diarrhea. </a:t>
            </a:r>
          </a:p>
          <a:p>
            <a:pPr marL="285750" indent="-285750">
              <a:lnSpc>
                <a:spcPct val="110000"/>
              </a:lnSpc>
              <a:spcAft>
                <a:spcPts val="2400"/>
              </a:spcAft>
              <a:buFont typeface="Arial" panose="020B0604020202020204" pitchFamily="34" charset="0"/>
              <a:buChar char="•"/>
            </a:pPr>
            <a:endParaRPr lang="en-US" dirty="0">
              <a:solidFill>
                <a:srgbClr val="201F1E"/>
              </a:solidFill>
              <a:latin typeface="Arial" panose="020B0604020202020204" pitchFamily="34" charset="0"/>
            </a:endParaRPr>
          </a:p>
          <a:p>
            <a:pPr>
              <a:lnSpc>
                <a:spcPct val="110000"/>
              </a:lnSpc>
              <a:spcAft>
                <a:spcPts val="2400"/>
              </a:spcAft>
            </a:pPr>
            <a:endParaRPr lang="en-US" b="0" i="0" dirty="0">
              <a:solidFill>
                <a:srgbClr val="201F1E"/>
              </a:solidFill>
              <a:effectLst/>
              <a:latin typeface="Arial" panose="020B0604020202020204" pitchFamily="34" charset="0"/>
            </a:endParaRPr>
          </a:p>
          <a:p>
            <a:pPr marL="285750" indent="-285750">
              <a:lnSpc>
                <a:spcPct val="110000"/>
              </a:lnSpc>
              <a:spcAft>
                <a:spcPts val="2400"/>
              </a:spcAft>
              <a:buFont typeface="Arial" panose="020B0604020202020204" pitchFamily="34" charset="0"/>
              <a:buChar char="•"/>
            </a:pPr>
            <a:endParaRPr lang="en-US" dirty="0">
              <a:solidFill>
                <a:srgbClr val="201F1E"/>
              </a:solidFill>
              <a:latin typeface="Arial" panose="020B0604020202020204" pitchFamily="34" charset="0"/>
            </a:endParaRPr>
          </a:p>
          <a:p>
            <a:pPr marL="285750" indent="-285750">
              <a:lnSpc>
                <a:spcPct val="110000"/>
              </a:lnSpc>
              <a:spcAft>
                <a:spcPts val="2400"/>
              </a:spcAft>
              <a:buFont typeface="Arial" panose="020B0604020202020204" pitchFamily="34" charset="0"/>
              <a:buChar char="•"/>
            </a:pPr>
            <a:endParaRPr lang="en-US" b="0" i="0" dirty="0">
              <a:solidFill>
                <a:srgbClr val="201F1E"/>
              </a:solidFill>
              <a:effectLst/>
              <a:latin typeface="Arial" panose="020B0604020202020204" pitchFamily="34" charset="0"/>
            </a:endParaRPr>
          </a:p>
          <a:p>
            <a:pPr>
              <a:lnSpc>
                <a:spcPct val="110000"/>
              </a:lnSpc>
              <a:spcAft>
                <a:spcPts val="2400"/>
              </a:spcAft>
            </a:pPr>
            <a:endParaRPr lang="en-US" b="0" i="0" dirty="0">
              <a:solidFill>
                <a:srgbClr val="201F1E"/>
              </a:solidFill>
              <a:effectLst/>
              <a:latin typeface="Arial" panose="020B0604020202020204" pitchFamily="34" charset="0"/>
            </a:endParaRPr>
          </a:p>
          <a:p>
            <a:pPr>
              <a:lnSpc>
                <a:spcPct val="110000"/>
              </a:lnSpc>
              <a:spcAft>
                <a:spcPts val="2400"/>
              </a:spcAft>
            </a:pPr>
            <a:endParaRPr lang="en-US" b="0" i="0" dirty="0">
              <a:solidFill>
                <a:srgbClr val="201F1E"/>
              </a:solidFill>
              <a:effectLst/>
              <a:latin typeface="Arial" panose="020B0604020202020204" pitchFamily="34" charset="0"/>
            </a:endParaRPr>
          </a:p>
          <a:p>
            <a:pPr marL="285750" indent="-285750">
              <a:lnSpc>
                <a:spcPct val="110000"/>
              </a:lnSpc>
              <a:spcAft>
                <a:spcPts val="2400"/>
              </a:spcAft>
              <a:buFont typeface="Arial" panose="020B0604020202020204" pitchFamily="34" charset="0"/>
              <a:buChar char="•"/>
            </a:pPr>
            <a:r>
              <a:rPr lang="en-US" b="0" i="0" dirty="0">
                <a:solidFill>
                  <a:srgbClr val="201F1E"/>
                </a:solidFill>
                <a:effectLst/>
                <a:latin typeface="Arial" panose="020B0604020202020204" pitchFamily="34" charset="0"/>
              </a:rPr>
              <a:t>His sodium level did not improve so a cortisol level was ordered which came back low at 2.4 mcg/dL. An ACTH stimulation test demonstrated inadequate stimulation from the adrenal glands which prompted the administration of hydrocortisone. </a:t>
            </a:r>
          </a:p>
          <a:p>
            <a:pPr marL="285750" indent="-285750">
              <a:lnSpc>
                <a:spcPct val="110000"/>
              </a:lnSpc>
              <a:spcAft>
                <a:spcPts val="2400"/>
              </a:spcAft>
              <a:buFont typeface="Arial" panose="020B0604020202020204" pitchFamily="34" charset="0"/>
              <a:buChar char="•"/>
            </a:pPr>
            <a:r>
              <a:rPr lang="en-US" b="0" i="0" dirty="0">
                <a:solidFill>
                  <a:srgbClr val="201F1E"/>
                </a:solidFill>
                <a:effectLst/>
                <a:latin typeface="Arial" panose="020B0604020202020204" pitchFamily="34" charset="0"/>
              </a:rPr>
              <a:t>His sodium began to improve with the addition of fludrocortisone and hydrocortisone to 127 mmol/L. His 21 hydroxylase antibodies came back positive confirming primary adrenal insufficiency. </a:t>
            </a:r>
            <a:endParaRPr lang="en-US" dirty="0"/>
          </a:p>
        </p:txBody>
      </p:sp>
      <p:sp>
        <p:nvSpPr>
          <p:cNvPr id="24" name="Text Placeholder 5">
            <a:extLst>
              <a:ext uri="{FF2B5EF4-FFF2-40B4-BE49-F238E27FC236}">
                <a16:creationId xmlns:a16="http://schemas.microsoft.com/office/drawing/2014/main" id="{F2007025-B28A-7443-BEA9-F578AEFAE7C8}"/>
              </a:ext>
            </a:extLst>
          </p:cNvPr>
          <p:cNvSpPr>
            <a:spLocks noGrp="1"/>
          </p:cNvSpPr>
          <p:nvPr>
            <p:ph type="body" sz="quarter" idx="17"/>
          </p:nvPr>
        </p:nvSpPr>
        <p:spPr>
          <a:xfrm>
            <a:off x="17602200" y="4134786"/>
            <a:ext cx="7620000" cy="10972801"/>
          </a:xfrm>
          <a:ln>
            <a:solidFill>
              <a:schemeClr val="accent1"/>
            </a:solidFill>
          </a:ln>
        </p:spPr>
        <p:txBody>
          <a:bodyPr/>
          <a:lstStyle/>
          <a:p>
            <a:r>
              <a:rPr lang="en-US" sz="3600" b="1" u="sng" dirty="0">
                <a:solidFill>
                  <a:schemeClr val="accent1"/>
                </a:solidFill>
              </a:rPr>
              <a:t>Discussion</a:t>
            </a:r>
          </a:p>
          <a:p>
            <a:pPr marL="285750" indent="-285750">
              <a:buFont typeface="Arial" panose="020B0604020202020204" pitchFamily="34" charset="0"/>
              <a:buChar char="•"/>
            </a:pPr>
            <a:endParaRPr lang="en-US" b="0" i="0" dirty="0">
              <a:solidFill>
                <a:srgbClr val="201F1E"/>
              </a:solidFill>
              <a:effectLst/>
              <a:latin typeface="Arial" panose="020B0604020202020204" pitchFamily="34" charset="0"/>
            </a:endParaRPr>
          </a:p>
          <a:p>
            <a:pPr marL="285750" indent="-285750">
              <a:buFont typeface="Arial" panose="020B0604020202020204" pitchFamily="34" charset="0"/>
              <a:buChar char="•"/>
            </a:pPr>
            <a:r>
              <a:rPr lang="en-US" dirty="0">
                <a:solidFill>
                  <a:srgbClr val="201F1E"/>
                </a:solidFill>
                <a:latin typeface="Arial" panose="020B0604020202020204" pitchFamily="34" charset="0"/>
              </a:rPr>
              <a:t>A</a:t>
            </a:r>
            <a:r>
              <a:rPr lang="en-US" b="0" i="0" dirty="0">
                <a:solidFill>
                  <a:srgbClr val="201F1E"/>
                </a:solidFill>
                <a:effectLst/>
                <a:latin typeface="Arial" panose="020B0604020202020204" pitchFamily="34" charset="0"/>
              </a:rPr>
              <a:t>drenal insufficiency should be considered as the cause of hyponatremia in patients with celiac disease.</a:t>
            </a:r>
          </a:p>
          <a:p>
            <a:endParaRPr lang="en-US" b="0" i="0" dirty="0">
              <a:solidFill>
                <a:srgbClr val="201F1E"/>
              </a:solidFill>
              <a:effectLst/>
              <a:latin typeface="Arial" panose="020B0604020202020204" pitchFamily="34" charset="0"/>
            </a:endParaRPr>
          </a:p>
          <a:p>
            <a:pPr marL="285750" indent="-285750">
              <a:buFont typeface="Arial" panose="020B0604020202020204" pitchFamily="34" charset="0"/>
              <a:buChar char="•"/>
            </a:pPr>
            <a:r>
              <a:rPr lang="en-US" b="0" i="0" dirty="0">
                <a:solidFill>
                  <a:srgbClr val="201F1E"/>
                </a:solidFill>
                <a:effectLst/>
                <a:latin typeface="Arial" panose="020B0604020202020204" pitchFamily="34" charset="0"/>
              </a:rPr>
              <a:t> A positive norovirus became a distractor from his pertinent medical history of celiac disease.</a:t>
            </a:r>
          </a:p>
          <a:p>
            <a:pPr marL="285750" indent="-285750">
              <a:buFont typeface="Arial" panose="020B0604020202020204" pitchFamily="34" charset="0"/>
              <a:buChar char="•"/>
            </a:pPr>
            <a:endParaRPr lang="en-US" dirty="0">
              <a:solidFill>
                <a:srgbClr val="201F1E"/>
              </a:solidFill>
              <a:latin typeface="Arial" panose="020B0604020202020204" pitchFamily="34" charset="0"/>
            </a:endParaRPr>
          </a:p>
          <a:p>
            <a:pPr marL="285750" indent="-285750">
              <a:buFont typeface="Arial" panose="020B0604020202020204" pitchFamily="34" charset="0"/>
              <a:buChar char="•"/>
            </a:pPr>
            <a:r>
              <a:rPr lang="en-US" b="0" i="0" dirty="0">
                <a:solidFill>
                  <a:srgbClr val="201F1E"/>
                </a:solidFill>
                <a:effectLst/>
                <a:latin typeface="Arial" panose="020B0604020202020204" pitchFamily="34" charset="0"/>
              </a:rPr>
              <a:t> Autoimmune polyglandular disease can have an insidious onset as circulating autoantibodies and lymphocytic infiltration may not cause acute symptoms until an inciting event triggers a potentially fatal adrenal crisis. </a:t>
            </a:r>
          </a:p>
          <a:p>
            <a:pPr marL="285750" indent="-285750">
              <a:buFont typeface="Arial" panose="020B0604020202020204" pitchFamily="34" charset="0"/>
              <a:buChar char="•"/>
            </a:pPr>
            <a:endParaRPr lang="en-US" dirty="0">
              <a:solidFill>
                <a:srgbClr val="201F1E"/>
              </a:solidFill>
              <a:latin typeface="Arial" panose="020B0604020202020204" pitchFamily="34" charset="0"/>
            </a:endParaRPr>
          </a:p>
          <a:p>
            <a:pPr marL="285750" indent="-285750">
              <a:buFont typeface="Arial" panose="020B0604020202020204" pitchFamily="34" charset="0"/>
              <a:buChar char="•"/>
            </a:pPr>
            <a:r>
              <a:rPr lang="en-US" b="0" i="0" dirty="0">
                <a:solidFill>
                  <a:srgbClr val="201F1E"/>
                </a:solidFill>
                <a:effectLst/>
                <a:latin typeface="Arial" panose="020B0604020202020204" pitchFamily="34" charset="0"/>
              </a:rPr>
              <a:t>Furthermore, these symptoms have been reported in all ages ranging from infants to older adults. Therefore, a cortisol level can be obtained to avoid precipitation of an adrenal crisis in patients with celiac disease and hyponatremia.</a:t>
            </a:r>
            <a:endParaRPr lang="en-US" b="1" u="sng" dirty="0">
              <a:solidFill>
                <a:schemeClr val="accent1"/>
              </a:solidFill>
            </a:endParaRPr>
          </a:p>
          <a:p>
            <a:endParaRPr lang="en-US" sz="1600" b="1" dirty="0"/>
          </a:p>
          <a:p>
            <a:endParaRPr lang="en-US" sz="2400" b="1" u="sng" dirty="0">
              <a:solidFill>
                <a:schemeClr val="accent1"/>
              </a:solidFill>
            </a:endParaRPr>
          </a:p>
        </p:txBody>
      </p:sp>
      <p:pic>
        <p:nvPicPr>
          <p:cNvPr id="2" name="Picture 1">
            <a:extLst>
              <a:ext uri="{FF2B5EF4-FFF2-40B4-BE49-F238E27FC236}">
                <a16:creationId xmlns:a16="http://schemas.microsoft.com/office/drawing/2014/main" id="{F2D0CAF8-CB44-A724-92AA-43D054BF09BE}"/>
              </a:ext>
            </a:extLst>
          </p:cNvPr>
          <p:cNvPicPr>
            <a:picLocks noChangeAspect="1"/>
          </p:cNvPicPr>
          <p:nvPr/>
        </p:nvPicPr>
        <p:blipFill>
          <a:blip r:embed="rId2"/>
          <a:stretch>
            <a:fillRect/>
          </a:stretch>
        </p:blipFill>
        <p:spPr>
          <a:xfrm>
            <a:off x="1219200" y="9058380"/>
            <a:ext cx="6346567" cy="4729516"/>
          </a:xfrm>
          <a:prstGeom prst="rect">
            <a:avLst/>
          </a:prstGeom>
          <a:solidFill>
            <a:srgbClr val="FFFFFF">
              <a:shade val="85000"/>
            </a:srgbClr>
          </a:solidFill>
          <a:ln w="28575" cap="rnd">
            <a:solidFill>
              <a:schemeClr val="accent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69DF451C-F808-C244-96BC-C9638AE5DEA1}"/>
              </a:ext>
            </a:extLst>
          </p:cNvPr>
          <p:cNvSpPr txBox="1"/>
          <p:nvPr/>
        </p:nvSpPr>
        <p:spPr>
          <a:xfrm>
            <a:off x="1051699" y="13919314"/>
            <a:ext cx="6644501" cy="338554"/>
          </a:xfrm>
          <a:prstGeom prst="rect">
            <a:avLst/>
          </a:prstGeom>
          <a:noFill/>
          <a:ln>
            <a:solidFill>
              <a:schemeClr val="tx1"/>
            </a:solidFill>
          </a:ln>
        </p:spPr>
        <p:txBody>
          <a:bodyPr wrap="square" rtlCol="0">
            <a:spAutoFit/>
          </a:bodyPr>
          <a:lstStyle/>
          <a:p>
            <a:r>
              <a:rPr lang="en-US" sz="1600" b="1" dirty="0"/>
              <a:t>Figure 1. </a:t>
            </a:r>
            <a:r>
              <a:rPr lang="en-US" sz="1600" dirty="0"/>
              <a:t>Autoimmune Polyglandular Syndromes </a:t>
            </a:r>
            <a:r>
              <a:rPr lang="en-US" sz="1600" b="1" dirty="0"/>
              <a:t> </a:t>
            </a:r>
          </a:p>
        </p:txBody>
      </p:sp>
      <p:pic>
        <p:nvPicPr>
          <p:cNvPr id="4" name="Picture 3">
            <a:extLst>
              <a:ext uri="{FF2B5EF4-FFF2-40B4-BE49-F238E27FC236}">
                <a16:creationId xmlns:a16="http://schemas.microsoft.com/office/drawing/2014/main" id="{8026D496-A810-8783-C13F-817F6769C575}"/>
              </a:ext>
            </a:extLst>
          </p:cNvPr>
          <p:cNvPicPr>
            <a:picLocks noChangeAspect="1"/>
          </p:cNvPicPr>
          <p:nvPr/>
        </p:nvPicPr>
        <p:blipFill>
          <a:blip r:embed="rId3"/>
          <a:stretch>
            <a:fillRect/>
          </a:stretch>
        </p:blipFill>
        <p:spPr>
          <a:xfrm>
            <a:off x="9563100" y="8423003"/>
            <a:ext cx="4152900" cy="3094363"/>
          </a:xfrm>
          <a:prstGeom prst="rect">
            <a:avLst/>
          </a:prstGeom>
          <a:solidFill>
            <a:srgbClr val="FFFFFF">
              <a:shade val="85000"/>
            </a:srgbClr>
          </a:solidFill>
          <a:ln w="38100" cap="rnd">
            <a:solidFill>
              <a:schemeClr val="accent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a:extLst>
              <a:ext uri="{FF2B5EF4-FFF2-40B4-BE49-F238E27FC236}">
                <a16:creationId xmlns:a16="http://schemas.microsoft.com/office/drawing/2014/main" id="{C7E9613D-701B-D518-5210-64667331EF4A}"/>
              </a:ext>
            </a:extLst>
          </p:cNvPr>
          <p:cNvSpPr txBox="1"/>
          <p:nvPr/>
        </p:nvSpPr>
        <p:spPr>
          <a:xfrm>
            <a:off x="9427521" y="11793945"/>
            <a:ext cx="7285337" cy="584775"/>
          </a:xfrm>
          <a:prstGeom prst="rect">
            <a:avLst/>
          </a:prstGeom>
          <a:noFill/>
          <a:ln>
            <a:solidFill>
              <a:schemeClr val="tx2"/>
            </a:solidFill>
          </a:ln>
        </p:spPr>
        <p:txBody>
          <a:bodyPr wrap="square">
            <a:spAutoFit/>
          </a:bodyPr>
          <a:lstStyle/>
          <a:p>
            <a:r>
              <a:rPr lang="en-US" sz="1600" b="1" dirty="0"/>
              <a:t>Figure 2.</a:t>
            </a:r>
            <a:r>
              <a:rPr lang="en-US" sz="1600" dirty="0"/>
              <a:t> Illustration of the difference between primary and secondary adrenal insufficiency. </a:t>
            </a:r>
          </a:p>
        </p:txBody>
      </p:sp>
      <p:pic>
        <p:nvPicPr>
          <p:cNvPr id="8" name="Picture 7">
            <a:extLst>
              <a:ext uri="{FF2B5EF4-FFF2-40B4-BE49-F238E27FC236}">
                <a16:creationId xmlns:a16="http://schemas.microsoft.com/office/drawing/2014/main" id="{81FEAA28-7C25-67E5-0167-62EABC836A6B}"/>
              </a:ext>
            </a:extLst>
          </p:cNvPr>
          <p:cNvPicPr>
            <a:picLocks noChangeAspect="1"/>
          </p:cNvPicPr>
          <p:nvPr/>
        </p:nvPicPr>
        <p:blipFill>
          <a:blip r:embed="rId4"/>
          <a:stretch>
            <a:fillRect/>
          </a:stretch>
        </p:blipFill>
        <p:spPr>
          <a:xfrm>
            <a:off x="17983200" y="10439400"/>
            <a:ext cx="5518349" cy="41097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908F5396-55A0-A56E-6783-3B5C00B6C66B}"/>
              </a:ext>
            </a:extLst>
          </p:cNvPr>
          <p:cNvSpPr txBox="1"/>
          <p:nvPr/>
        </p:nvSpPr>
        <p:spPr>
          <a:xfrm>
            <a:off x="17830800" y="14088591"/>
            <a:ext cx="13716000" cy="1015663"/>
          </a:xfrm>
          <a:prstGeom prst="rect">
            <a:avLst/>
          </a:prstGeom>
          <a:noFill/>
        </p:spPr>
        <p:txBody>
          <a:bodyPr wrap="square">
            <a:spAutoFit/>
          </a:bodyPr>
          <a:lstStyle/>
          <a:p>
            <a:r>
              <a:rPr lang="en-US" sz="1600" b="1" dirty="0"/>
              <a:t>Figure 3. </a:t>
            </a:r>
            <a:r>
              <a:rPr lang="en-US" sz="1600" dirty="0"/>
              <a:t>Illustration of organs affected in autoimmune polyglandular syndromes</a:t>
            </a:r>
            <a:r>
              <a:rPr lang="en-US" sz="6000" dirty="0"/>
              <a:t> </a:t>
            </a:r>
            <a:endParaRPr lang="en-US" sz="6000" b="1" dirty="0"/>
          </a:p>
        </p:txBody>
      </p:sp>
    </p:spTree>
    <p:extLst>
      <p:ext uri="{BB962C8B-B14F-4D97-AF65-F5344CB8AC3E}">
        <p14:creationId xmlns:p14="http://schemas.microsoft.com/office/powerpoint/2010/main" val="885656096"/>
      </p:ext>
    </p:extLst>
  </p:cSld>
  <p:clrMapOvr>
    <a:masterClrMapping/>
  </p:clrMapOvr>
</p:sld>
</file>

<file path=ppt/theme/theme1.xml><?xml version="1.0" encoding="utf-8"?>
<a:theme xmlns:a="http://schemas.openxmlformats.org/drawingml/2006/main" name="wfsom_36x48_horizontal_poster_template">
  <a:themeElements>
    <a:clrScheme name="Fluid Energy Poster">
      <a:dk1>
        <a:srgbClr val="000000"/>
      </a:dk1>
      <a:lt1>
        <a:srgbClr val="FFFFFF"/>
      </a:lt1>
      <a:dk2>
        <a:srgbClr val="000000"/>
      </a:dk2>
      <a:lt2>
        <a:srgbClr val="E0E0E0"/>
      </a:lt2>
      <a:accent1>
        <a:srgbClr val="9E7E38"/>
      </a:accent1>
      <a:accent2>
        <a:srgbClr val="EC7A08"/>
      </a:accent2>
      <a:accent3>
        <a:srgbClr val="FFDA08"/>
      </a:accent3>
      <a:accent4>
        <a:srgbClr val="8064A2"/>
      </a:accent4>
      <a:accent5>
        <a:srgbClr val="CD202C"/>
      </a:accent5>
      <a:accent6>
        <a:srgbClr val="B6BF00"/>
      </a:accent6>
      <a:hlink>
        <a:srgbClr val="9E7E38"/>
      </a:hlink>
      <a:folHlink>
        <a:srgbClr val="9E7E3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3" id="{9B19F7B6-5BA9-C34D-A3DF-C213A4002979}" vid="{C3DA3830-D4F7-BC44-B827-FDCA895F36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wfsom_36x48_horizontal_poster_template</Template>
  <TotalTime>81</TotalTime>
  <Words>426</Words>
  <Application>Microsoft Office PowerPoint</Application>
  <PresentationFormat>Custom</PresentationFormat>
  <Paragraphs>30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wfsom_36x48_horizontal_poster_template</vt:lpstr>
      <vt:lpstr>Kathleen Herring MD1, Sangho Jee1, Izzah Vasim MD1 Chaudry Nasir Majeed MBBS2   1. Department of Internal Medicine, Wake Forest Baptist Medical Center  2. Department of Gastroenterology, Wake Forest  Baptist Medical Center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Faye Sanders</dc:creator>
  <cp:lastModifiedBy>Mary Elizabeth Nelson</cp:lastModifiedBy>
  <cp:revision>8</cp:revision>
  <cp:lastPrinted>2011-04-05T15:15:46Z</cp:lastPrinted>
  <dcterms:created xsi:type="dcterms:W3CDTF">2022-03-17T00:10:04Z</dcterms:created>
  <dcterms:modified xsi:type="dcterms:W3CDTF">2022-10-06T19:11:38Z</dcterms:modified>
</cp:coreProperties>
</file>