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8" r:id="rId2"/>
  </p:sldIdLst>
  <p:sldSz cx="43891200" cy="32918400"/>
  <p:notesSz cx="16002000" cy="26974800"/>
  <p:defaultTextStyle>
    <a:defPPr>
      <a:defRPr lang="en-US"/>
    </a:defPPr>
    <a:lvl1pPr marL="0" algn="l" defTabSz="5016032" rtl="0" eaLnBrk="1" latinLnBrk="0" hangingPunct="1">
      <a:defRPr sz="9800" kern="1200">
        <a:solidFill>
          <a:schemeClr val="tx1"/>
        </a:solidFill>
        <a:latin typeface="+mn-lt"/>
        <a:ea typeface="+mn-ea"/>
        <a:cs typeface="+mn-cs"/>
      </a:defRPr>
    </a:lvl1pPr>
    <a:lvl2pPr marL="2508016" algn="l" defTabSz="5016032" rtl="0" eaLnBrk="1" latinLnBrk="0" hangingPunct="1">
      <a:defRPr sz="9800" kern="1200">
        <a:solidFill>
          <a:schemeClr val="tx1"/>
        </a:solidFill>
        <a:latin typeface="+mn-lt"/>
        <a:ea typeface="+mn-ea"/>
        <a:cs typeface="+mn-cs"/>
      </a:defRPr>
    </a:lvl2pPr>
    <a:lvl3pPr marL="5016032" algn="l" defTabSz="5016032" rtl="0" eaLnBrk="1" latinLnBrk="0" hangingPunct="1">
      <a:defRPr sz="9800" kern="1200">
        <a:solidFill>
          <a:schemeClr val="tx1"/>
        </a:solidFill>
        <a:latin typeface="+mn-lt"/>
        <a:ea typeface="+mn-ea"/>
        <a:cs typeface="+mn-cs"/>
      </a:defRPr>
    </a:lvl3pPr>
    <a:lvl4pPr marL="7524048" algn="l" defTabSz="5016032" rtl="0" eaLnBrk="1" latinLnBrk="0" hangingPunct="1">
      <a:defRPr sz="9800" kern="1200">
        <a:solidFill>
          <a:schemeClr val="tx1"/>
        </a:solidFill>
        <a:latin typeface="+mn-lt"/>
        <a:ea typeface="+mn-ea"/>
        <a:cs typeface="+mn-cs"/>
      </a:defRPr>
    </a:lvl4pPr>
    <a:lvl5pPr marL="10032066" algn="l" defTabSz="5016032" rtl="0" eaLnBrk="1" latinLnBrk="0" hangingPunct="1">
      <a:defRPr sz="9800" kern="1200">
        <a:solidFill>
          <a:schemeClr val="tx1"/>
        </a:solidFill>
        <a:latin typeface="+mn-lt"/>
        <a:ea typeface="+mn-ea"/>
        <a:cs typeface="+mn-cs"/>
      </a:defRPr>
    </a:lvl5pPr>
    <a:lvl6pPr marL="12540082" algn="l" defTabSz="5016032" rtl="0" eaLnBrk="1" latinLnBrk="0" hangingPunct="1">
      <a:defRPr sz="9800" kern="1200">
        <a:solidFill>
          <a:schemeClr val="tx1"/>
        </a:solidFill>
        <a:latin typeface="+mn-lt"/>
        <a:ea typeface="+mn-ea"/>
        <a:cs typeface="+mn-cs"/>
      </a:defRPr>
    </a:lvl6pPr>
    <a:lvl7pPr marL="15048098" algn="l" defTabSz="5016032" rtl="0" eaLnBrk="1" latinLnBrk="0" hangingPunct="1">
      <a:defRPr sz="9800" kern="1200">
        <a:solidFill>
          <a:schemeClr val="tx1"/>
        </a:solidFill>
        <a:latin typeface="+mn-lt"/>
        <a:ea typeface="+mn-ea"/>
        <a:cs typeface="+mn-cs"/>
      </a:defRPr>
    </a:lvl7pPr>
    <a:lvl8pPr marL="17556114" algn="l" defTabSz="5016032" rtl="0" eaLnBrk="1" latinLnBrk="0" hangingPunct="1">
      <a:defRPr sz="9800" kern="1200">
        <a:solidFill>
          <a:schemeClr val="tx1"/>
        </a:solidFill>
        <a:latin typeface="+mn-lt"/>
        <a:ea typeface="+mn-ea"/>
        <a:cs typeface="+mn-cs"/>
      </a:defRPr>
    </a:lvl8pPr>
    <a:lvl9pPr marL="20064130" algn="l" defTabSz="5016032" rtl="0" eaLnBrk="1" latinLnBrk="0" hangingPunct="1">
      <a:defRPr sz="9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6">
          <p15:clr>
            <a:srgbClr val="A4A3A4"/>
          </p15:clr>
        </p15:guide>
        <p15:guide id="9" pos="182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1D39"/>
    <a:srgbClr val="B4B4B4"/>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4" autoAdjust="0"/>
    <p:restoredTop sz="94628" autoAdjust="0"/>
  </p:normalViewPr>
  <p:slideViewPr>
    <p:cSldViewPr showGuides="1">
      <p:cViewPr varScale="1">
        <p:scale>
          <a:sx n="24" d="100"/>
          <a:sy n="24" d="100"/>
        </p:scale>
        <p:origin x="1530" y="72"/>
      </p:cViewPr>
      <p:guideLst>
        <p:guide orient="horz" pos="576"/>
        <p:guide pos="1821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934200" cy="1352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9064625" y="0"/>
            <a:ext cx="6934200" cy="1352550"/>
          </a:xfrm>
          <a:prstGeom prst="rect">
            <a:avLst/>
          </a:prstGeom>
        </p:spPr>
        <p:txBody>
          <a:bodyPr vert="horz" lIns="91440" tIns="45720" rIns="91440" bIns="45720" rtlCol="0"/>
          <a:lstStyle>
            <a:lvl1pPr algn="r">
              <a:defRPr sz="1200"/>
            </a:lvl1pPr>
          </a:lstStyle>
          <a:p>
            <a:fld id="{6604E6B7-3C96-914B-BF18-A9AA325C0192}" type="datetimeFigureOut">
              <a:rPr lang="en-US" smtClean="0"/>
              <a:t>10/17/2022</a:t>
            </a:fld>
            <a:endParaRPr lang="en-US"/>
          </a:p>
        </p:txBody>
      </p:sp>
      <p:sp>
        <p:nvSpPr>
          <p:cNvPr id="4" name="Slide Image Placeholder 3"/>
          <p:cNvSpPr>
            <a:spLocks noGrp="1" noRot="1" noChangeAspect="1"/>
          </p:cNvSpPr>
          <p:nvPr>
            <p:ph type="sldImg" idx="2"/>
          </p:nvPr>
        </p:nvSpPr>
        <p:spPr>
          <a:xfrm>
            <a:off x="1931988" y="3371850"/>
            <a:ext cx="12138025" cy="91043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600200" y="12980988"/>
            <a:ext cx="12801600" cy="1062196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25622250"/>
            <a:ext cx="6934200" cy="1352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9064625" y="25622250"/>
            <a:ext cx="6934200" cy="1352550"/>
          </a:xfrm>
          <a:prstGeom prst="rect">
            <a:avLst/>
          </a:prstGeom>
        </p:spPr>
        <p:txBody>
          <a:bodyPr vert="horz" lIns="91440" tIns="45720" rIns="91440" bIns="45720" rtlCol="0" anchor="b"/>
          <a:lstStyle>
            <a:lvl1pPr algn="r">
              <a:defRPr sz="1200"/>
            </a:lvl1pPr>
          </a:lstStyle>
          <a:p>
            <a:fld id="{00E09490-AAEE-BD4C-B93A-660063611D7C}" type="slidenum">
              <a:rPr lang="en-US" smtClean="0"/>
              <a:t>‹#›</a:t>
            </a:fld>
            <a:endParaRPr lang="en-US"/>
          </a:p>
        </p:txBody>
      </p:sp>
    </p:spTree>
    <p:extLst>
      <p:ext uri="{BB962C8B-B14F-4D97-AF65-F5344CB8AC3E}">
        <p14:creationId xmlns:p14="http://schemas.microsoft.com/office/powerpoint/2010/main" val="1431452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0" name="Text Placeholder 49">
            <a:extLst>
              <a:ext uri="{FF2B5EF4-FFF2-40B4-BE49-F238E27FC236}">
                <a16:creationId xmlns:a16="http://schemas.microsoft.com/office/drawing/2014/main" id="{6E63A4AB-3662-9B4F-83FE-1F7610EECD78}"/>
              </a:ext>
            </a:extLst>
          </p:cNvPr>
          <p:cNvSpPr>
            <a:spLocks noGrp="1"/>
          </p:cNvSpPr>
          <p:nvPr>
            <p:ph type="body" sz="quarter" idx="15" hasCustomPrompt="1"/>
          </p:nvPr>
        </p:nvSpPr>
        <p:spPr>
          <a:xfrm>
            <a:off x="2759075" y="9144000"/>
            <a:ext cx="12176125" cy="21336000"/>
          </a:xfrm>
          <a:prstGeom prst="rect">
            <a:avLst/>
          </a:prstGeom>
        </p:spPr>
        <p:txBody>
          <a:bodyPr/>
          <a:lstStyle>
            <a:lvl1pPr>
              <a:defRPr sz="3600" b="0">
                <a:solidFill>
                  <a:schemeClr val="tx1"/>
                </a:solidFill>
              </a:defRPr>
            </a:lvl1pPr>
          </a:lstStyle>
          <a:p>
            <a:r>
              <a:rPr lang="en-US" dirty="0"/>
              <a:t>Edit Master text styles – Body copy is Arial 36 point. Subheads are All CAPS, Arial BOLD, 44 point, Gold,  BOLD</a:t>
            </a:r>
          </a:p>
        </p:txBody>
      </p:sp>
      <p:sp>
        <p:nvSpPr>
          <p:cNvPr id="52" name="Text Placeholder 51">
            <a:extLst>
              <a:ext uri="{FF2B5EF4-FFF2-40B4-BE49-F238E27FC236}">
                <a16:creationId xmlns:a16="http://schemas.microsoft.com/office/drawing/2014/main" id="{A1D48423-E483-E54A-9444-B647F7BC6BEE}"/>
              </a:ext>
            </a:extLst>
          </p:cNvPr>
          <p:cNvSpPr>
            <a:spLocks noGrp="1"/>
          </p:cNvSpPr>
          <p:nvPr>
            <p:ph type="body" sz="quarter" idx="16" hasCustomPrompt="1"/>
          </p:nvPr>
        </p:nvSpPr>
        <p:spPr>
          <a:xfrm>
            <a:off x="15849600" y="9144000"/>
            <a:ext cx="12192000" cy="21336000"/>
          </a:xfrm>
          <a:prstGeom prst="rect">
            <a:avLst/>
          </a:prstGeom>
        </p:spPr>
        <p:txBody>
          <a:bodyPr/>
          <a:lstStyle>
            <a:lvl1pPr>
              <a:defRPr sz="3600" b="0">
                <a:solidFill>
                  <a:schemeClr val="tx1"/>
                </a:solidFill>
              </a:defRPr>
            </a:lvl1pPr>
          </a:lstStyle>
          <a:p>
            <a:r>
              <a:rPr lang="en-US" dirty="0"/>
              <a:t>Edit Master text styles – Body copy is Arial 36 point. Subheads are All CAPS, Arial BOLD, 44 point, Gold,  BOLD</a:t>
            </a:r>
          </a:p>
        </p:txBody>
      </p:sp>
      <p:sp>
        <p:nvSpPr>
          <p:cNvPr id="54" name="Text Placeholder 53">
            <a:extLst>
              <a:ext uri="{FF2B5EF4-FFF2-40B4-BE49-F238E27FC236}">
                <a16:creationId xmlns:a16="http://schemas.microsoft.com/office/drawing/2014/main" id="{64CD7E5E-8520-554F-91D5-A6FC037872F2}"/>
              </a:ext>
            </a:extLst>
          </p:cNvPr>
          <p:cNvSpPr>
            <a:spLocks noGrp="1"/>
          </p:cNvSpPr>
          <p:nvPr>
            <p:ph type="body" sz="quarter" idx="17" hasCustomPrompt="1"/>
          </p:nvPr>
        </p:nvSpPr>
        <p:spPr>
          <a:xfrm>
            <a:off x="28956000" y="9144000"/>
            <a:ext cx="12192000" cy="21336000"/>
          </a:xfrm>
          <a:prstGeom prst="rect">
            <a:avLst/>
          </a:prstGeom>
        </p:spPr>
        <p:txBody>
          <a:bodyPr/>
          <a:lstStyle>
            <a:lvl1pPr>
              <a:defRPr sz="3600" b="0">
                <a:solidFill>
                  <a:schemeClr val="tx1"/>
                </a:solidFill>
              </a:defRPr>
            </a:lvl1pPr>
          </a:lstStyle>
          <a:p>
            <a:r>
              <a:rPr lang="en-US" dirty="0"/>
              <a:t>Edit Master text styles – Body copy is Arial 36 point. Subheads are All CAPS, Arial BOLD, 44 point, Gold,  BOLD</a:t>
            </a:r>
          </a:p>
        </p:txBody>
      </p:sp>
      <p:sp>
        <p:nvSpPr>
          <p:cNvPr id="7" name="Title Placeholder 12">
            <a:extLst>
              <a:ext uri="{FF2B5EF4-FFF2-40B4-BE49-F238E27FC236}">
                <a16:creationId xmlns:a16="http://schemas.microsoft.com/office/drawing/2014/main" id="{FC248488-53C9-2C4F-A609-F86A93FD2759}"/>
              </a:ext>
            </a:extLst>
          </p:cNvPr>
          <p:cNvSpPr>
            <a:spLocks noGrp="1"/>
          </p:cNvSpPr>
          <p:nvPr>
            <p:ph type="title" hasCustomPrompt="1"/>
          </p:nvPr>
        </p:nvSpPr>
        <p:spPr>
          <a:xfrm>
            <a:off x="2743200" y="5943600"/>
            <a:ext cx="38404800" cy="1752600"/>
          </a:xfrm>
          <a:prstGeom prst="rect">
            <a:avLst/>
          </a:prstGeom>
        </p:spPr>
        <p:txBody>
          <a:bodyPr vert="horz" lIns="91440" tIns="45720" rIns="91440" bIns="45720" rtlCol="0" anchor="ctr">
            <a:normAutofit/>
          </a:bodyPr>
          <a:lstStyle>
            <a:lvl1pPr algn="ctr">
              <a:defRPr sz="3200" i="1">
                <a:solidFill>
                  <a:schemeClr val="bg1"/>
                </a:solidFill>
              </a:defRPr>
            </a:lvl1pPr>
          </a:lstStyle>
          <a:p>
            <a:r>
              <a:rPr lang="en-US" dirty="0"/>
              <a:t>Name, Department and Institution here. Arial italic 32 point, White</a:t>
            </a:r>
            <a:br>
              <a:rPr lang="en-US" dirty="0"/>
            </a:br>
            <a:r>
              <a:rPr lang="en-US" dirty="0"/>
              <a:t>Name, Department and Institution here. Arial italic 32 point, White</a:t>
            </a:r>
          </a:p>
        </p:txBody>
      </p:sp>
      <p:sp>
        <p:nvSpPr>
          <p:cNvPr id="8" name="Text Placeholder 37">
            <a:extLst>
              <a:ext uri="{FF2B5EF4-FFF2-40B4-BE49-F238E27FC236}">
                <a16:creationId xmlns:a16="http://schemas.microsoft.com/office/drawing/2014/main" id="{4A76CCDF-6AB0-0F41-9390-86A0C1234A65}"/>
              </a:ext>
            </a:extLst>
          </p:cNvPr>
          <p:cNvSpPr>
            <a:spLocks noGrp="1"/>
          </p:cNvSpPr>
          <p:nvPr>
            <p:ph type="body" sz="quarter" idx="14" hasCustomPrompt="1"/>
          </p:nvPr>
        </p:nvSpPr>
        <p:spPr>
          <a:xfrm>
            <a:off x="7010400" y="457200"/>
            <a:ext cx="30784800" cy="5486400"/>
          </a:xfrm>
          <a:prstGeom prst="rect">
            <a:avLst/>
          </a:prstGeom>
        </p:spPr>
        <p:txBody>
          <a:bodyPr anchor="ctr"/>
          <a:lstStyle>
            <a:lvl1pPr marL="0" indent="0" algn="ctr">
              <a:lnSpc>
                <a:spcPct val="100000"/>
              </a:lnSpc>
              <a:buNone/>
              <a:defRPr sz="9000" b="1" i="0">
                <a:solidFill>
                  <a:schemeClr val="bg1"/>
                </a:solidFill>
                <a:latin typeface="Arial" panose="020B0604020202020204" pitchFamily="34" charset="0"/>
                <a:cs typeface="Arial" panose="020B0604020202020204" pitchFamily="34" charset="0"/>
              </a:defRPr>
            </a:lvl1pPr>
          </a:lstStyle>
          <a:p>
            <a:pPr lvl="0"/>
            <a:r>
              <a:rPr lang="en-US" dirty="0"/>
              <a:t>Edit master text style, Arial Bold 90pt, white, </a:t>
            </a:r>
            <a:br>
              <a:rPr lang="en-US" dirty="0"/>
            </a:br>
            <a:r>
              <a:rPr lang="en-US" dirty="0"/>
              <a:t>max of two lines </a:t>
            </a:r>
          </a:p>
        </p:txBody>
      </p:sp>
    </p:spTree>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1190A28-A03A-6041-BCE0-2632F8442C4B}"/>
              </a:ext>
            </a:extLst>
          </p:cNvPr>
          <p:cNvSpPr/>
          <p:nvPr userDrawn="1"/>
        </p:nvSpPr>
        <p:spPr>
          <a:xfrm>
            <a:off x="438150" y="31318200"/>
            <a:ext cx="4299585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0" name="Rectangle 9">
            <a:extLst>
              <a:ext uri="{FF2B5EF4-FFF2-40B4-BE49-F238E27FC236}">
                <a16:creationId xmlns:a16="http://schemas.microsoft.com/office/drawing/2014/main" id="{846ACF80-3417-F54A-856C-DE2FD0D0CD9A}"/>
              </a:ext>
            </a:extLst>
          </p:cNvPr>
          <p:cNvSpPr/>
          <p:nvPr userDrawn="1"/>
        </p:nvSpPr>
        <p:spPr>
          <a:xfrm>
            <a:off x="457200" y="457200"/>
            <a:ext cx="42976800"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23CB0D2-33AD-2941-A074-01D10003B06B}"/>
              </a:ext>
            </a:extLst>
          </p:cNvPr>
          <p:cNvSpPr/>
          <p:nvPr userDrawn="1"/>
        </p:nvSpPr>
        <p:spPr>
          <a:xfrm>
            <a:off x="457200" y="5943600"/>
            <a:ext cx="42976800" cy="190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4C4FEC6E-F51F-3840-9EB4-48D18444997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19200" y="2090214"/>
            <a:ext cx="5410199" cy="2220371"/>
          </a:xfrm>
          <a:prstGeom prst="rect">
            <a:avLst/>
          </a:prstGeom>
        </p:spPr>
      </p:pic>
      <p:pic>
        <p:nvPicPr>
          <p:cNvPr id="13" name="Picture 12">
            <a:extLst>
              <a:ext uri="{FF2B5EF4-FFF2-40B4-BE49-F238E27FC236}">
                <a16:creationId xmlns:a16="http://schemas.microsoft.com/office/drawing/2014/main" id="{5C08CABB-EF40-2648-93CA-F91213E2A222}"/>
              </a:ext>
            </a:extLst>
          </p:cNvPr>
          <p:cNvPicPr>
            <a:picLocks noChangeAspect="1"/>
          </p:cNvPicPr>
          <p:nvPr userDrawn="1"/>
        </p:nvPicPr>
        <p:blipFill>
          <a:blip r:embed="rId4">
            <a:alphaModFix amt="20000"/>
          </a:blip>
          <a:stretch>
            <a:fillRect/>
          </a:stretch>
        </p:blipFill>
        <p:spPr>
          <a:xfrm>
            <a:off x="38277800" y="942731"/>
            <a:ext cx="5918200" cy="5918200"/>
          </a:xfrm>
          <a:prstGeom prst="rect">
            <a:avLst/>
          </a:prstGeom>
        </p:spPr>
      </p:pic>
      <p:sp>
        <p:nvSpPr>
          <p:cNvPr id="8" name="TextBox 7">
            <a:extLst>
              <a:ext uri="{FF2B5EF4-FFF2-40B4-BE49-F238E27FC236}">
                <a16:creationId xmlns:a16="http://schemas.microsoft.com/office/drawing/2014/main" id="{6E83E6E8-895B-EA4E-BB6B-3083CFB33D8E}"/>
              </a:ext>
            </a:extLst>
          </p:cNvPr>
          <p:cNvSpPr txBox="1"/>
          <p:nvPr userDrawn="1"/>
        </p:nvSpPr>
        <p:spPr>
          <a:xfrm>
            <a:off x="11420475" y="31524714"/>
            <a:ext cx="21031200" cy="707886"/>
          </a:xfrm>
          <a:prstGeom prst="rect">
            <a:avLst/>
          </a:prstGeom>
          <a:noFill/>
        </p:spPr>
        <p:txBody>
          <a:bodyPr wrap="square">
            <a:spAutoFit/>
          </a:bodyPr>
          <a:lstStyle/>
          <a:p>
            <a:pPr marL="0" marR="0" indent="0" algn="ctr" defTabSz="2508016" rtl="0" eaLnBrk="1" fontAlgn="auto" latinLnBrk="0" hangingPunct="1">
              <a:lnSpc>
                <a:spcPct val="100000"/>
              </a:lnSpc>
              <a:spcBef>
                <a:spcPts val="0"/>
              </a:spcBef>
              <a:spcAft>
                <a:spcPts val="0"/>
              </a:spcAft>
              <a:buClrTx/>
              <a:buSzTx/>
              <a:buFontTx/>
              <a:buNone/>
              <a:tabLst/>
              <a:defRPr/>
            </a:pPr>
            <a:r>
              <a:rPr lang="en-US" sz="4000" i="1" dirty="0">
                <a:solidFill>
                  <a:schemeClr val="accent1"/>
                </a:solidFill>
                <a:latin typeface="Arial" panose="020B0604020202020204" pitchFamily="34" charset="0"/>
                <a:cs typeface="Arial" panose="020B0604020202020204" pitchFamily="34" charset="0"/>
              </a:rPr>
              <a:t>Wake Forest University School of Medicine is the academic core of Atrium Health.</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5016032" rtl="0" eaLnBrk="1" latinLnBrk="0" hangingPunct="1">
        <a:spcBef>
          <a:spcPct val="0"/>
        </a:spcBef>
        <a:buNone/>
        <a:defRPr sz="5400" b="0" kern="1200">
          <a:solidFill>
            <a:schemeClr val="bg2"/>
          </a:solidFill>
          <a:latin typeface="+mn-lt"/>
          <a:ea typeface="+mj-ea"/>
          <a:cs typeface="+mj-cs"/>
        </a:defRPr>
      </a:lvl1pPr>
    </p:titleStyle>
    <p:bodyStyle>
      <a:lvl1pPr marL="0" marR="0" indent="0" algn="l" defTabSz="5016032" rtl="0" eaLnBrk="1" fontAlgn="auto" latinLnBrk="0" hangingPunct="1">
        <a:lnSpc>
          <a:spcPct val="100000"/>
        </a:lnSpc>
        <a:spcBef>
          <a:spcPct val="20000"/>
        </a:spcBef>
        <a:spcAft>
          <a:spcPts val="0"/>
        </a:spcAft>
        <a:buClrTx/>
        <a:buSzTx/>
        <a:buFont typeface="Arial" pitchFamily="34" charset="0"/>
        <a:buNone/>
        <a:tabLst/>
        <a:defRPr sz="4400" b="1" kern="1200">
          <a:solidFill>
            <a:schemeClr val="accent1"/>
          </a:solidFill>
          <a:latin typeface="+mn-lt"/>
          <a:ea typeface="+mn-ea"/>
          <a:cs typeface="+mn-cs"/>
        </a:defRPr>
      </a:lvl1pPr>
      <a:lvl2pPr marL="28575" indent="0" algn="l" defTabSz="5016032" rtl="0" eaLnBrk="1" latinLnBrk="0" hangingPunct="1">
        <a:spcBef>
          <a:spcPct val="20000"/>
        </a:spcBef>
        <a:buFont typeface="Arial" pitchFamily="34" charset="0"/>
        <a:buNone/>
        <a:tabLst/>
        <a:defRPr sz="3600" kern="1200">
          <a:solidFill>
            <a:schemeClr val="tx1"/>
          </a:solidFill>
          <a:latin typeface="+mn-lt"/>
          <a:ea typeface="+mn-ea"/>
          <a:cs typeface="+mn-cs"/>
        </a:defRPr>
      </a:lvl2pPr>
      <a:lvl3pPr marL="28575" indent="0" algn="l" defTabSz="5016032" rtl="0" eaLnBrk="1" latinLnBrk="0" hangingPunct="1">
        <a:spcBef>
          <a:spcPct val="20000"/>
        </a:spcBef>
        <a:buFont typeface="Arial" pitchFamily="34" charset="0"/>
        <a:buNone/>
        <a:tabLst/>
        <a:defRPr sz="3600" kern="1200">
          <a:solidFill>
            <a:schemeClr val="tx1"/>
          </a:solidFill>
          <a:latin typeface="+mn-lt"/>
          <a:ea typeface="+mn-ea"/>
          <a:cs typeface="+mn-cs"/>
        </a:defRPr>
      </a:lvl3pPr>
      <a:lvl4pPr marL="28575" indent="0" algn="l" defTabSz="5016032" rtl="0" eaLnBrk="1" latinLnBrk="0" hangingPunct="1">
        <a:spcBef>
          <a:spcPct val="20000"/>
        </a:spcBef>
        <a:buFont typeface="Arial" pitchFamily="34" charset="0"/>
        <a:buNone/>
        <a:tabLst/>
        <a:defRPr sz="3600" kern="1200">
          <a:solidFill>
            <a:schemeClr val="tx1"/>
          </a:solidFill>
          <a:latin typeface="+mn-lt"/>
          <a:ea typeface="+mn-ea"/>
          <a:cs typeface="+mn-cs"/>
        </a:defRPr>
      </a:lvl4pPr>
      <a:lvl5pPr marL="28575" indent="0" algn="l" defTabSz="5016032" rtl="0" eaLnBrk="1" latinLnBrk="0" hangingPunct="1">
        <a:spcBef>
          <a:spcPct val="20000"/>
        </a:spcBef>
        <a:buFont typeface="Arial" pitchFamily="34" charset="0"/>
        <a:buNone/>
        <a:tabLst/>
        <a:defRPr sz="3600" kern="1200">
          <a:solidFill>
            <a:schemeClr val="tx1"/>
          </a:solidFill>
          <a:latin typeface="+mn-lt"/>
          <a:ea typeface="+mn-ea"/>
          <a:cs typeface="+mn-cs"/>
        </a:defRPr>
      </a:lvl5pPr>
      <a:lvl6pPr marL="13794090" indent="-1254008" algn="l" defTabSz="5016032"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2106" indent="-1254008" algn="l" defTabSz="5016032"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10122" indent="-1254008" algn="l" defTabSz="5016032"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8138" indent="-1254008" algn="l" defTabSz="5016032" rtl="0" eaLnBrk="1" latinLnBrk="0" hangingPunct="1">
        <a:spcBef>
          <a:spcPct val="20000"/>
        </a:spcBef>
        <a:buFont typeface="Arial" pitchFamily="34" charset="0"/>
        <a:buChar char="•"/>
        <a:defRPr sz="11000" kern="1200">
          <a:solidFill>
            <a:schemeClr val="tx1"/>
          </a:solidFill>
          <a:latin typeface="+mn-lt"/>
          <a:ea typeface="+mn-ea"/>
          <a:cs typeface="+mn-cs"/>
        </a:defRPr>
      </a:lvl9pPr>
    </p:bodyStyle>
    <p:otherStyle>
      <a:defPPr>
        <a:defRPr lang="en-US"/>
      </a:defPPr>
      <a:lvl1pPr marL="0" algn="l" defTabSz="5016032" rtl="0" eaLnBrk="1" latinLnBrk="0" hangingPunct="1">
        <a:defRPr sz="9800" kern="1200">
          <a:solidFill>
            <a:schemeClr val="tx1"/>
          </a:solidFill>
          <a:latin typeface="+mn-lt"/>
          <a:ea typeface="+mn-ea"/>
          <a:cs typeface="+mn-cs"/>
        </a:defRPr>
      </a:lvl1pPr>
      <a:lvl2pPr marL="2508016" algn="l" defTabSz="5016032" rtl="0" eaLnBrk="1" latinLnBrk="0" hangingPunct="1">
        <a:defRPr sz="9800" kern="1200">
          <a:solidFill>
            <a:schemeClr val="tx1"/>
          </a:solidFill>
          <a:latin typeface="+mn-lt"/>
          <a:ea typeface="+mn-ea"/>
          <a:cs typeface="+mn-cs"/>
        </a:defRPr>
      </a:lvl2pPr>
      <a:lvl3pPr marL="5016032" algn="l" defTabSz="5016032" rtl="0" eaLnBrk="1" latinLnBrk="0" hangingPunct="1">
        <a:defRPr sz="9800" kern="1200">
          <a:solidFill>
            <a:schemeClr val="tx1"/>
          </a:solidFill>
          <a:latin typeface="+mn-lt"/>
          <a:ea typeface="+mn-ea"/>
          <a:cs typeface="+mn-cs"/>
        </a:defRPr>
      </a:lvl3pPr>
      <a:lvl4pPr marL="7524048" algn="l" defTabSz="5016032" rtl="0" eaLnBrk="1" latinLnBrk="0" hangingPunct="1">
        <a:defRPr sz="9800" kern="1200">
          <a:solidFill>
            <a:schemeClr val="tx1"/>
          </a:solidFill>
          <a:latin typeface="+mn-lt"/>
          <a:ea typeface="+mn-ea"/>
          <a:cs typeface="+mn-cs"/>
        </a:defRPr>
      </a:lvl4pPr>
      <a:lvl5pPr marL="10032066" algn="l" defTabSz="5016032" rtl="0" eaLnBrk="1" latinLnBrk="0" hangingPunct="1">
        <a:defRPr sz="9800" kern="1200">
          <a:solidFill>
            <a:schemeClr val="tx1"/>
          </a:solidFill>
          <a:latin typeface="+mn-lt"/>
          <a:ea typeface="+mn-ea"/>
          <a:cs typeface="+mn-cs"/>
        </a:defRPr>
      </a:lvl5pPr>
      <a:lvl6pPr marL="12540082" algn="l" defTabSz="5016032" rtl="0" eaLnBrk="1" latinLnBrk="0" hangingPunct="1">
        <a:defRPr sz="9800" kern="1200">
          <a:solidFill>
            <a:schemeClr val="tx1"/>
          </a:solidFill>
          <a:latin typeface="+mn-lt"/>
          <a:ea typeface="+mn-ea"/>
          <a:cs typeface="+mn-cs"/>
        </a:defRPr>
      </a:lvl6pPr>
      <a:lvl7pPr marL="15048098" algn="l" defTabSz="5016032" rtl="0" eaLnBrk="1" latinLnBrk="0" hangingPunct="1">
        <a:defRPr sz="9800" kern="1200">
          <a:solidFill>
            <a:schemeClr val="tx1"/>
          </a:solidFill>
          <a:latin typeface="+mn-lt"/>
          <a:ea typeface="+mn-ea"/>
          <a:cs typeface="+mn-cs"/>
        </a:defRPr>
      </a:lvl7pPr>
      <a:lvl8pPr marL="17556114" algn="l" defTabSz="5016032" rtl="0" eaLnBrk="1" latinLnBrk="0" hangingPunct="1">
        <a:defRPr sz="9800" kern="1200">
          <a:solidFill>
            <a:schemeClr val="tx1"/>
          </a:solidFill>
          <a:latin typeface="+mn-lt"/>
          <a:ea typeface="+mn-ea"/>
          <a:cs typeface="+mn-cs"/>
        </a:defRPr>
      </a:lvl8pPr>
      <a:lvl9pPr marL="20064130" algn="l" defTabSz="5016032" rtl="0" eaLnBrk="1" latinLnBrk="0" hangingPunct="1">
        <a:defRPr sz="9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userDrawn="1">
          <p15:clr>
            <a:srgbClr val="F26B43"/>
          </p15:clr>
        </p15:guide>
        <p15:guide id="2" orient="horz" pos="288" userDrawn="1">
          <p15:clr>
            <a:srgbClr val="F26B43"/>
          </p15:clr>
        </p15:guide>
        <p15:guide id="3" pos="27360" userDrawn="1">
          <p15:clr>
            <a:srgbClr val="F26B43"/>
          </p15:clr>
        </p15:guide>
        <p15:guide id="4" orient="horz" pos="20448" userDrawn="1">
          <p15:clr>
            <a:srgbClr val="F26B43"/>
          </p15:clr>
        </p15:guide>
        <p15:guide id="7" pos="1728" userDrawn="1">
          <p15:clr>
            <a:srgbClr val="F26B43"/>
          </p15:clr>
        </p15:guide>
        <p15:guide id="14" pos="25920" userDrawn="1">
          <p15:clr>
            <a:srgbClr val="F26B43"/>
          </p15:clr>
        </p15:guide>
        <p15:guide id="15" pos="9408" userDrawn="1">
          <p15:clr>
            <a:srgbClr val="F26B43"/>
          </p15:clr>
        </p15:guide>
        <p15:guide id="16" pos="9984" userDrawn="1">
          <p15:clr>
            <a:srgbClr val="F26B43"/>
          </p15:clr>
        </p15:guide>
        <p15:guide id="17" pos="17664" userDrawn="1">
          <p15:clr>
            <a:srgbClr val="F26B43"/>
          </p15:clr>
        </p15:guide>
        <p15:guide id="18" pos="18240" userDrawn="1">
          <p15:clr>
            <a:srgbClr val="F26B43"/>
          </p15:clr>
        </p15:guide>
        <p15:guide id="19" orient="horz" pos="5760" userDrawn="1">
          <p15:clr>
            <a:srgbClr val="F26B43"/>
          </p15:clr>
        </p15:guide>
        <p15:guide id="20" orient="horz" pos="1920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A37BCA0-F00B-B14B-A88C-DC195F516ED9}"/>
              </a:ext>
            </a:extLst>
          </p:cNvPr>
          <p:cNvSpPr>
            <a:spLocks noGrp="1"/>
          </p:cNvSpPr>
          <p:nvPr>
            <p:ph type="body" sz="quarter" idx="15"/>
          </p:nvPr>
        </p:nvSpPr>
        <p:spPr>
          <a:xfrm>
            <a:off x="1569721" y="8619769"/>
            <a:ext cx="12523741" cy="21336000"/>
          </a:xfrm>
        </p:spPr>
        <p:txBody>
          <a:bodyPr/>
          <a:lstStyle/>
          <a:p>
            <a:pPr>
              <a:lnSpc>
                <a:spcPct val="110000"/>
              </a:lnSpc>
            </a:pPr>
            <a:r>
              <a:rPr lang="en-US" sz="5400" b="1" dirty="0">
                <a:solidFill>
                  <a:srgbClr val="93773A"/>
                </a:solidFill>
                <a:latin typeface="Arial" pitchFamily="34" charset="0"/>
                <a:cs typeface="Arial" pitchFamily="34" charset="0"/>
              </a:rPr>
              <a:t>INTRODUCTION</a:t>
            </a:r>
          </a:p>
          <a:p>
            <a:pPr marL="571500" indent="-571500">
              <a:lnSpc>
                <a:spcPct val="110000"/>
              </a:lnSpc>
              <a:buFont typeface="Arial" panose="020B0604020202020204" pitchFamily="34" charset="0"/>
              <a:buChar char="•"/>
            </a:pPr>
            <a:r>
              <a:rPr lang="en-US" sz="4400" dirty="0">
                <a:latin typeface="Arial" pitchFamily="34" charset="0"/>
                <a:cs typeface="Arial" pitchFamily="34" charset="0"/>
              </a:rPr>
              <a:t>A </a:t>
            </a:r>
            <a:r>
              <a:rPr lang="en-US" sz="4400" dirty="0" err="1">
                <a:latin typeface="Arial" pitchFamily="34" charset="0"/>
                <a:cs typeface="Arial" pitchFamily="34" charset="0"/>
              </a:rPr>
              <a:t>biloma</a:t>
            </a:r>
            <a:r>
              <a:rPr lang="en-US" sz="4400" dirty="0">
                <a:latin typeface="Arial" pitchFamily="34" charset="0"/>
                <a:cs typeface="Arial" pitchFamily="34" charset="0"/>
              </a:rPr>
              <a:t> is a known but uncommon complication of cholecystectomy</a:t>
            </a:r>
          </a:p>
          <a:p>
            <a:pPr marL="571500" indent="-571500">
              <a:lnSpc>
                <a:spcPct val="110000"/>
              </a:lnSpc>
              <a:buFont typeface="Arial" panose="020B0604020202020204" pitchFamily="34" charset="0"/>
              <a:buChar char="•"/>
            </a:pPr>
            <a:r>
              <a:rPr lang="en-US" sz="4400" dirty="0">
                <a:latin typeface="Arial" pitchFamily="34" charset="0"/>
                <a:cs typeface="Arial" pitchFamily="34" charset="0"/>
              </a:rPr>
              <a:t>Treatment involves percutaneous drainage; surgery for refractory cases</a:t>
            </a:r>
          </a:p>
          <a:p>
            <a:pPr marL="571500" indent="-571500">
              <a:lnSpc>
                <a:spcPct val="110000"/>
              </a:lnSpc>
              <a:buFont typeface="Arial" panose="020B0604020202020204" pitchFamily="34" charset="0"/>
              <a:buChar char="•"/>
            </a:pPr>
            <a:r>
              <a:rPr lang="en-US" sz="4400" dirty="0">
                <a:latin typeface="Arial" pitchFamily="34" charset="0"/>
                <a:cs typeface="Arial" pitchFamily="34" charset="0"/>
              </a:rPr>
              <a:t>More recently, endoscopic ultrasound (EUS)-guided </a:t>
            </a:r>
            <a:r>
              <a:rPr lang="en-US" sz="4400" dirty="0" err="1">
                <a:latin typeface="Arial" pitchFamily="34" charset="0"/>
                <a:cs typeface="Arial" pitchFamily="34" charset="0"/>
              </a:rPr>
              <a:t>transenteric</a:t>
            </a:r>
            <a:r>
              <a:rPr lang="en-US" sz="4400" dirty="0">
                <a:latin typeface="Arial" pitchFamily="34" charset="0"/>
                <a:cs typeface="Arial" pitchFamily="34" charset="0"/>
              </a:rPr>
              <a:t> drainage has emerged as a viable alternative</a:t>
            </a:r>
          </a:p>
          <a:p>
            <a:pPr marL="571500" indent="-571500">
              <a:lnSpc>
                <a:spcPct val="110000"/>
              </a:lnSpc>
              <a:buFont typeface="Arial" panose="020B0604020202020204" pitchFamily="34" charset="0"/>
              <a:buChar char="•"/>
            </a:pPr>
            <a:r>
              <a:rPr lang="en-US" sz="4400" dirty="0">
                <a:latin typeface="Arial" pitchFamily="34" charset="0"/>
                <a:cs typeface="Arial" pitchFamily="34" charset="0"/>
              </a:rPr>
              <a:t>This is a case of an infected </a:t>
            </a:r>
            <a:r>
              <a:rPr lang="en-US" sz="4400" dirty="0" err="1">
                <a:latin typeface="Arial" pitchFamily="34" charset="0"/>
                <a:cs typeface="Arial" pitchFamily="34" charset="0"/>
              </a:rPr>
              <a:t>biloma</a:t>
            </a:r>
            <a:r>
              <a:rPr lang="en-US" sz="4400" dirty="0">
                <a:latin typeface="Arial" pitchFamily="34" charset="0"/>
                <a:cs typeface="Arial" pitchFamily="34" charset="0"/>
              </a:rPr>
              <a:t> treated using a EUS-guided drainage with a </a:t>
            </a:r>
            <a:r>
              <a:rPr lang="en-US" sz="4400" dirty="0" err="1">
                <a:latin typeface="Arial" pitchFamily="34" charset="0"/>
                <a:cs typeface="Arial" pitchFamily="34" charset="0"/>
              </a:rPr>
              <a:t>transgastric</a:t>
            </a:r>
            <a:r>
              <a:rPr lang="en-US" sz="4400" dirty="0">
                <a:latin typeface="Arial" pitchFamily="34" charset="0"/>
                <a:cs typeface="Arial" pitchFamily="34" charset="0"/>
              </a:rPr>
              <a:t> lumen-apposing metal stent (LAMS)</a:t>
            </a:r>
          </a:p>
          <a:p>
            <a:pPr>
              <a:lnSpc>
                <a:spcPct val="110000"/>
              </a:lnSpc>
            </a:pPr>
            <a:endParaRPr lang="en-US" sz="4000" b="1" dirty="0">
              <a:solidFill>
                <a:srgbClr val="93773A"/>
              </a:solidFill>
              <a:latin typeface="Arial" pitchFamily="34" charset="0"/>
              <a:cs typeface="Arial" pitchFamily="34" charset="0"/>
            </a:endParaRPr>
          </a:p>
          <a:p>
            <a:pPr>
              <a:lnSpc>
                <a:spcPct val="110000"/>
              </a:lnSpc>
            </a:pPr>
            <a:r>
              <a:rPr lang="en-US" sz="5400" b="1" dirty="0">
                <a:solidFill>
                  <a:srgbClr val="93773A"/>
                </a:solidFill>
                <a:latin typeface="Arial" pitchFamily="34" charset="0"/>
                <a:cs typeface="Arial" pitchFamily="34" charset="0"/>
              </a:rPr>
              <a:t>CASE DESCRIPTION</a:t>
            </a:r>
          </a:p>
          <a:p>
            <a:pPr>
              <a:lnSpc>
                <a:spcPct val="110000"/>
              </a:lnSpc>
              <a:spcAft>
                <a:spcPts val="2400"/>
              </a:spcAft>
            </a:pPr>
            <a:r>
              <a:rPr lang="en-US" sz="4400" dirty="0">
                <a:latin typeface="Arial" pitchFamily="34" charset="0"/>
                <a:cs typeface="Arial" pitchFamily="34" charset="0"/>
              </a:rPr>
              <a:t>A 57-year-old female presented with fever, abdominal pain, nausea, and vomiting after a laparoscopic cholecystectomy 12 days prior. Labs noted a leukocytosis with normal liver chemistries. CT abdomen showed a large peripherally enhancing collection in the </a:t>
            </a:r>
            <a:r>
              <a:rPr lang="en-US" sz="4400" dirty="0" err="1">
                <a:latin typeface="Arial" pitchFamily="34" charset="0"/>
                <a:cs typeface="Arial" pitchFamily="34" charset="0"/>
              </a:rPr>
              <a:t>subhepatic</a:t>
            </a:r>
            <a:r>
              <a:rPr lang="en-US" sz="4400" dirty="0">
                <a:latin typeface="Arial" pitchFamily="34" charset="0"/>
                <a:cs typeface="Arial" pitchFamily="34" charset="0"/>
              </a:rPr>
              <a:t> space with gastric outlet obstruction (Fig 1).</a:t>
            </a:r>
          </a:p>
          <a:p>
            <a:pPr>
              <a:lnSpc>
                <a:spcPct val="110000"/>
              </a:lnSpc>
              <a:spcAft>
                <a:spcPts val="2400"/>
              </a:spcAft>
            </a:pPr>
            <a:r>
              <a:rPr lang="en-US" sz="4400" dirty="0">
                <a:latin typeface="Arial" pitchFamily="34" charset="0"/>
                <a:cs typeface="Arial" pitchFamily="34" charset="0"/>
              </a:rPr>
              <a:t>Gastroenterology was consulted for management. Endoscopic retrograde cholangiography (ERC) revealed a bile leak from the cystic duct stump. This was treated with biliary sphincterotomy and placement of a 10 Fr x 7 cm plastic biliary stent.</a:t>
            </a:r>
          </a:p>
          <a:p>
            <a:pPr>
              <a:lnSpc>
                <a:spcPct val="110000"/>
              </a:lnSpc>
              <a:spcAft>
                <a:spcPts val="2400"/>
              </a:spcAft>
            </a:pPr>
            <a:endParaRPr lang="en-US" sz="4400" dirty="0">
              <a:latin typeface="Arial" pitchFamily="34" charset="0"/>
              <a:cs typeface="Arial" pitchFamily="34" charset="0"/>
            </a:endParaRPr>
          </a:p>
        </p:txBody>
      </p:sp>
      <p:sp>
        <p:nvSpPr>
          <p:cNvPr id="5" name="Text Placeholder 4">
            <a:extLst>
              <a:ext uri="{FF2B5EF4-FFF2-40B4-BE49-F238E27FC236}">
                <a16:creationId xmlns:a16="http://schemas.microsoft.com/office/drawing/2014/main" id="{DA1BCE88-E7DC-D846-B2C8-6E0E09040A97}"/>
              </a:ext>
            </a:extLst>
          </p:cNvPr>
          <p:cNvSpPr>
            <a:spLocks noGrp="1"/>
          </p:cNvSpPr>
          <p:nvPr>
            <p:ph type="body" sz="quarter" idx="16"/>
          </p:nvPr>
        </p:nvSpPr>
        <p:spPr>
          <a:xfrm>
            <a:off x="15245444" y="19169178"/>
            <a:ext cx="12801600" cy="11071860"/>
          </a:xfrm>
        </p:spPr>
        <p:txBody>
          <a:bodyPr/>
          <a:lstStyle/>
          <a:p>
            <a:pPr>
              <a:lnSpc>
                <a:spcPct val="110000"/>
              </a:lnSpc>
              <a:spcAft>
                <a:spcPts val="2400"/>
              </a:spcAft>
            </a:pPr>
            <a:r>
              <a:rPr lang="en-US" sz="4400" dirty="0">
                <a:latin typeface="Arial" pitchFamily="34" charset="0"/>
                <a:cs typeface="Arial" pitchFamily="34" charset="0"/>
              </a:rPr>
              <a:t>EUS-guided drainage of the infected </a:t>
            </a:r>
            <a:r>
              <a:rPr lang="en-US" sz="4400" dirty="0" err="1">
                <a:latin typeface="Arial" pitchFamily="34" charset="0"/>
                <a:cs typeface="Arial" pitchFamily="34" charset="0"/>
              </a:rPr>
              <a:t>biloma</a:t>
            </a:r>
            <a:r>
              <a:rPr lang="en-US" sz="4400" dirty="0">
                <a:latin typeface="Arial" pitchFamily="34" charset="0"/>
                <a:cs typeface="Arial" pitchFamily="34" charset="0"/>
              </a:rPr>
              <a:t> was performed using a 15 x 10 mm electrocautery enhanced LAMS via a </a:t>
            </a:r>
            <a:r>
              <a:rPr lang="en-US" sz="4400" dirty="0" err="1">
                <a:latin typeface="Arial" pitchFamily="34" charset="0"/>
                <a:cs typeface="Arial" pitchFamily="34" charset="0"/>
              </a:rPr>
              <a:t>transgastric</a:t>
            </a:r>
            <a:r>
              <a:rPr lang="en-US" sz="4400" dirty="0">
                <a:latin typeface="Arial" pitchFamily="34" charset="0"/>
                <a:cs typeface="Arial" pitchFamily="34" charset="0"/>
              </a:rPr>
              <a:t> approach. Approximately 1L of purulent fluid was evacuated from the cavity (Fig 2A). Subsequent CT scan confirmed correct positioning of the LAMS with marked cavity decompression (Fig 2B). </a:t>
            </a:r>
          </a:p>
          <a:p>
            <a:pPr>
              <a:lnSpc>
                <a:spcPct val="110000"/>
              </a:lnSpc>
              <a:spcAft>
                <a:spcPts val="2400"/>
              </a:spcAft>
            </a:pPr>
            <a:r>
              <a:rPr lang="en-US" sz="4400" dirty="0">
                <a:latin typeface="Arial" pitchFamily="34" charset="0"/>
                <a:cs typeface="Arial" pitchFamily="34" charset="0"/>
              </a:rPr>
              <a:t>Imaging one week later noted near complete resolution of the fluid collection. The LAMS was removed and two 10 Fr x 4 cm double pigtail (DPT) stents were placed. Six weeks after the index procedure, ERC showed resolution of the cystic duct leak and both DPT stents were removed. The patient has remained well clinically at follow up visit.</a:t>
            </a:r>
          </a:p>
          <a:p>
            <a:pPr>
              <a:lnSpc>
                <a:spcPct val="110000"/>
              </a:lnSpc>
            </a:pPr>
            <a:endParaRPr lang="en-US" sz="4400" dirty="0">
              <a:latin typeface="Arial" pitchFamily="34" charset="0"/>
              <a:cs typeface="Arial" pitchFamily="34" charset="0"/>
            </a:endParaRPr>
          </a:p>
        </p:txBody>
      </p:sp>
      <p:sp>
        <p:nvSpPr>
          <p:cNvPr id="6" name="Text Placeholder 5">
            <a:extLst>
              <a:ext uri="{FF2B5EF4-FFF2-40B4-BE49-F238E27FC236}">
                <a16:creationId xmlns:a16="http://schemas.microsoft.com/office/drawing/2014/main" id="{F49BE36E-F342-3849-994B-B47EEE8598E0}"/>
              </a:ext>
            </a:extLst>
          </p:cNvPr>
          <p:cNvSpPr>
            <a:spLocks noGrp="1"/>
          </p:cNvSpPr>
          <p:nvPr>
            <p:ph type="body" sz="quarter" idx="17"/>
          </p:nvPr>
        </p:nvSpPr>
        <p:spPr>
          <a:xfrm>
            <a:off x="29199026" y="18059400"/>
            <a:ext cx="12984481" cy="12920191"/>
          </a:xfrm>
        </p:spPr>
        <p:txBody>
          <a:bodyPr/>
          <a:lstStyle/>
          <a:p>
            <a:pPr>
              <a:lnSpc>
                <a:spcPct val="110000"/>
              </a:lnSpc>
            </a:pPr>
            <a:r>
              <a:rPr lang="en-US" sz="5400" b="1" dirty="0">
                <a:solidFill>
                  <a:srgbClr val="93773A"/>
                </a:solidFill>
                <a:latin typeface="Arial" pitchFamily="34" charset="0"/>
                <a:cs typeface="Arial" pitchFamily="34" charset="0"/>
              </a:rPr>
              <a:t>DISCUSSION</a:t>
            </a:r>
          </a:p>
          <a:p>
            <a:pPr marL="685800" indent="-685800">
              <a:buFont typeface="Arial" panose="020B0604020202020204" pitchFamily="34" charset="0"/>
              <a:buChar char="•"/>
            </a:pPr>
            <a:r>
              <a:rPr lang="en-US" sz="4400" dirty="0">
                <a:latin typeface="Arial" panose="020B0604020202020204" pitchFamily="34" charset="0"/>
                <a:cs typeface="Arial" panose="020B0604020202020204" pitchFamily="34" charset="0"/>
              </a:rPr>
              <a:t>EUS-guided </a:t>
            </a:r>
            <a:r>
              <a:rPr lang="en-US" sz="4400" dirty="0" err="1">
                <a:latin typeface="Arial" panose="020B0604020202020204" pitchFamily="34" charset="0"/>
                <a:cs typeface="Arial" panose="020B0604020202020204" pitchFamily="34" charset="0"/>
              </a:rPr>
              <a:t>transenteric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biloma</a:t>
            </a:r>
            <a:r>
              <a:rPr lang="en-US" sz="4400" dirty="0">
                <a:latin typeface="Arial" panose="020B0604020202020204" pitchFamily="34" charset="0"/>
                <a:cs typeface="Arial" panose="020B0604020202020204" pitchFamily="34" charset="0"/>
              </a:rPr>
              <a:t> drainage is a safe and effective alternative to percutaneous drainage</a:t>
            </a:r>
          </a:p>
          <a:p>
            <a:pPr marL="685800" indent="-685800">
              <a:buFont typeface="Arial" panose="020B0604020202020204" pitchFamily="34" charset="0"/>
              <a:buChar char="•"/>
            </a:pPr>
            <a:r>
              <a:rPr lang="en-US" sz="4400" dirty="0">
                <a:latin typeface="Arial" panose="020B0604020202020204" pitchFamily="34" charset="0"/>
                <a:cs typeface="Arial" panose="020B0604020202020204" pitchFamily="34" charset="0"/>
              </a:rPr>
              <a:t>Initial cases used plastic stents but more recently, LAMS have been used via a </a:t>
            </a:r>
            <a:r>
              <a:rPr lang="en-US" sz="4400" dirty="0" err="1">
                <a:latin typeface="Arial" panose="020B0604020202020204" pitchFamily="34" charset="0"/>
                <a:cs typeface="Arial" panose="020B0604020202020204" pitchFamily="34" charset="0"/>
              </a:rPr>
              <a:t>transduodenal</a:t>
            </a:r>
            <a:r>
              <a:rPr lang="en-US" sz="4400" dirty="0">
                <a:latin typeface="Arial" panose="020B0604020202020204" pitchFamily="34" charset="0"/>
                <a:cs typeface="Arial" panose="020B0604020202020204" pitchFamily="34" charset="0"/>
              </a:rPr>
              <a:t> approach</a:t>
            </a:r>
          </a:p>
          <a:p>
            <a:pPr marL="685800" indent="-685800">
              <a:buFont typeface="Arial" panose="020B0604020202020204" pitchFamily="34" charset="0"/>
              <a:buChar char="•"/>
            </a:pPr>
            <a:r>
              <a:rPr lang="en-US" sz="4400" dirty="0">
                <a:latin typeface="Arial" panose="020B0604020202020204" pitchFamily="34" charset="0"/>
                <a:cs typeface="Arial" panose="020B0604020202020204" pitchFamily="34" charset="0"/>
              </a:rPr>
              <a:t>Endoscopic drainage also enables same session diagnosis and treatment of the culprit bile leak</a:t>
            </a:r>
            <a:endParaRPr lang="en-US" sz="4400" b="1" dirty="0">
              <a:latin typeface="Arial" panose="020B0604020202020204" pitchFamily="34" charset="0"/>
              <a:cs typeface="Arial" panose="020B0604020202020204" pitchFamily="34" charset="0"/>
            </a:endParaRPr>
          </a:p>
          <a:p>
            <a:pPr marL="685800" indent="-685800">
              <a:buFont typeface="Arial" panose="020B0604020202020204" pitchFamily="34" charset="0"/>
              <a:buChar char="•"/>
            </a:pPr>
            <a:r>
              <a:rPr lang="en-US" sz="4400" dirty="0">
                <a:latin typeface="Arial" panose="020B0604020202020204" pitchFamily="34" charset="0"/>
                <a:cs typeface="Arial" panose="020B0604020202020204" pitchFamily="34" charset="0"/>
              </a:rPr>
              <a:t>Our case is the first reported EUS-guided </a:t>
            </a:r>
            <a:r>
              <a:rPr lang="en-US" sz="4400" dirty="0" err="1">
                <a:latin typeface="Arial" panose="020B0604020202020204" pitchFamily="34" charset="0"/>
                <a:cs typeface="Arial" panose="020B0604020202020204" pitchFamily="34" charset="0"/>
              </a:rPr>
              <a:t>transgastric</a:t>
            </a:r>
            <a:r>
              <a:rPr lang="en-US" sz="4400" dirty="0">
                <a:latin typeface="Arial" panose="020B0604020202020204" pitchFamily="34" charset="0"/>
                <a:cs typeface="Arial" panose="020B0604020202020204" pitchFamily="34" charset="0"/>
              </a:rPr>
              <a:t> drainage of an infected </a:t>
            </a:r>
            <a:r>
              <a:rPr lang="en-US" sz="4400" dirty="0" err="1">
                <a:latin typeface="Arial" panose="020B0604020202020204" pitchFamily="34" charset="0"/>
                <a:cs typeface="Arial" panose="020B0604020202020204" pitchFamily="34" charset="0"/>
              </a:rPr>
              <a:t>biloma</a:t>
            </a:r>
            <a:r>
              <a:rPr lang="en-US" sz="4400" dirty="0">
                <a:latin typeface="Arial" panose="020B0604020202020204" pitchFamily="34" charset="0"/>
                <a:cs typeface="Arial" panose="020B0604020202020204" pitchFamily="34" charset="0"/>
              </a:rPr>
              <a:t> using a LAMS</a:t>
            </a:r>
          </a:p>
          <a:p>
            <a:endParaRPr lang="en-US" sz="4400" b="1" dirty="0">
              <a:solidFill>
                <a:srgbClr val="93773A"/>
              </a:solidFill>
              <a:latin typeface="Arial" pitchFamily="34" charset="0"/>
              <a:cs typeface="Arial" pitchFamily="34" charset="0"/>
            </a:endParaRPr>
          </a:p>
          <a:p>
            <a:r>
              <a:rPr lang="en-US" sz="5400" b="1" dirty="0">
                <a:solidFill>
                  <a:srgbClr val="93773A"/>
                </a:solidFill>
                <a:latin typeface="Arial" pitchFamily="34" charset="0"/>
                <a:cs typeface="Arial" pitchFamily="34" charset="0"/>
              </a:rPr>
              <a:t>REFERENCES</a:t>
            </a:r>
          </a:p>
          <a:p>
            <a:r>
              <a:rPr lang="en-US" sz="2000" dirty="0">
                <a:latin typeface="Arial" panose="020B0604020202020204" pitchFamily="34" charset="0"/>
                <a:cs typeface="Arial" panose="020B0604020202020204" pitchFamily="34" charset="0"/>
              </a:rPr>
              <a:t>1. </a:t>
            </a:r>
            <a:r>
              <a:rPr lang="en-US" sz="2000" dirty="0" err="1">
                <a:latin typeface="Arial" panose="020B0604020202020204" pitchFamily="34" charset="0"/>
                <a:cs typeface="Arial" panose="020B0604020202020204" pitchFamily="34" charset="0"/>
              </a:rPr>
              <a:t>Copelan</a:t>
            </a:r>
            <a:r>
              <a:rPr lang="en-US" sz="2000" dirty="0">
                <a:latin typeface="Arial" panose="020B0604020202020204" pitchFamily="34" charset="0"/>
                <a:cs typeface="Arial" panose="020B0604020202020204" pitchFamily="34" charset="0"/>
              </a:rPr>
              <a:t> A, </a:t>
            </a:r>
            <a:r>
              <a:rPr lang="en-US" sz="2000" dirty="0" err="1">
                <a:latin typeface="Arial" panose="020B0604020202020204" pitchFamily="34" charset="0"/>
                <a:cs typeface="Arial" panose="020B0604020202020204" pitchFamily="34" charset="0"/>
              </a:rPr>
              <a:t>Bahoura</a:t>
            </a:r>
            <a:r>
              <a:rPr lang="en-US" sz="2000" dirty="0">
                <a:latin typeface="Arial" panose="020B0604020202020204" pitchFamily="34" charset="0"/>
                <a:cs typeface="Arial" panose="020B0604020202020204" pitchFamily="34" charset="0"/>
              </a:rPr>
              <a:t> L, Tardy F, Kirsch M, </a:t>
            </a:r>
            <a:r>
              <a:rPr lang="en-US" sz="2000" dirty="0" err="1">
                <a:latin typeface="Arial" panose="020B0604020202020204" pitchFamily="34" charset="0"/>
                <a:cs typeface="Arial" panose="020B0604020202020204" pitchFamily="34" charset="0"/>
              </a:rPr>
              <a:t>Sokhandon</a:t>
            </a:r>
            <a:r>
              <a:rPr lang="en-US" sz="2000" dirty="0">
                <a:latin typeface="Arial" panose="020B0604020202020204" pitchFamily="34" charset="0"/>
                <a:cs typeface="Arial" panose="020B0604020202020204" pitchFamily="34" charset="0"/>
              </a:rPr>
              <a:t> F, Kapoor B. Etiology, Diagnosis, and Management of </a:t>
            </a:r>
            <a:r>
              <a:rPr lang="en-US" sz="2000" dirty="0" err="1">
                <a:latin typeface="Arial" panose="020B0604020202020204" pitchFamily="34" charset="0"/>
                <a:cs typeface="Arial" panose="020B0604020202020204" pitchFamily="34" charset="0"/>
              </a:rPr>
              <a:t>Bilomas</a:t>
            </a:r>
            <a:r>
              <a:rPr lang="en-US" sz="2000" dirty="0">
                <a:latin typeface="Arial" panose="020B0604020202020204" pitchFamily="34" charset="0"/>
                <a:cs typeface="Arial" panose="020B0604020202020204" pitchFamily="34" charset="0"/>
              </a:rPr>
              <a:t>: A Current Update. Tech </a:t>
            </a:r>
            <a:r>
              <a:rPr lang="en-US" sz="2000" dirty="0" err="1">
                <a:latin typeface="Arial" panose="020B0604020202020204" pitchFamily="34" charset="0"/>
                <a:cs typeface="Arial" panose="020B0604020202020204" pitchFamily="34" charset="0"/>
              </a:rPr>
              <a:t>Vasc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Interv</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Radiol</a:t>
            </a:r>
            <a:r>
              <a:rPr lang="en-US" sz="2000" dirty="0">
                <a:latin typeface="Arial" panose="020B0604020202020204" pitchFamily="34" charset="0"/>
                <a:cs typeface="Arial" panose="020B0604020202020204" pitchFamily="34" charset="0"/>
              </a:rPr>
              <a:t>. Dec 2015;18(4):236-43. doi:10.1053/j.tvir.2015.07.007</a:t>
            </a:r>
          </a:p>
          <a:p>
            <a:r>
              <a:rPr lang="en-US" sz="2000" dirty="0">
                <a:latin typeface="Arial" panose="020B0604020202020204" pitchFamily="34" charset="0"/>
                <a:cs typeface="Arial" panose="020B0604020202020204" pitchFamily="34" charset="0"/>
              </a:rPr>
              <a:t>2. </a:t>
            </a:r>
            <a:r>
              <a:rPr lang="en-US" sz="2000" dirty="0" err="1">
                <a:latin typeface="Arial" panose="020B0604020202020204" pitchFamily="34" charset="0"/>
                <a:cs typeface="Arial" panose="020B0604020202020204" pitchFamily="34" charset="0"/>
              </a:rPr>
              <a:t>Shami</a:t>
            </a:r>
            <a:r>
              <a:rPr lang="en-US" sz="2000" dirty="0">
                <a:latin typeface="Arial" panose="020B0604020202020204" pitchFamily="34" charset="0"/>
                <a:cs typeface="Arial" panose="020B0604020202020204" pitchFamily="34" charset="0"/>
              </a:rPr>
              <a:t> VM, </a:t>
            </a:r>
            <a:r>
              <a:rPr lang="en-US" sz="2000" dirty="0" err="1">
                <a:latin typeface="Arial" panose="020B0604020202020204" pitchFamily="34" charset="0"/>
                <a:cs typeface="Arial" panose="020B0604020202020204" pitchFamily="34" charset="0"/>
              </a:rPr>
              <a:t>Talreja</a:t>
            </a:r>
            <a:r>
              <a:rPr lang="en-US" sz="2000" dirty="0">
                <a:latin typeface="Arial" panose="020B0604020202020204" pitchFamily="34" charset="0"/>
                <a:cs typeface="Arial" panose="020B0604020202020204" pitchFamily="34" charset="0"/>
              </a:rPr>
              <a:t> JP, Mahajan A, Phillips MS, </a:t>
            </a:r>
            <a:r>
              <a:rPr lang="en-US" sz="2000" dirty="0" err="1">
                <a:latin typeface="Arial" panose="020B0604020202020204" pitchFamily="34" charset="0"/>
                <a:cs typeface="Arial" panose="020B0604020202020204" pitchFamily="34" charset="0"/>
              </a:rPr>
              <a:t>Yeaton</a:t>
            </a:r>
            <a:r>
              <a:rPr lang="en-US" sz="2000" dirty="0">
                <a:latin typeface="Arial" panose="020B0604020202020204" pitchFamily="34" charset="0"/>
                <a:cs typeface="Arial" panose="020B0604020202020204" pitchFamily="34" charset="0"/>
              </a:rPr>
              <a:t> P, </a:t>
            </a:r>
            <a:r>
              <a:rPr lang="en-US" sz="2000" dirty="0" err="1">
                <a:latin typeface="Arial" panose="020B0604020202020204" pitchFamily="34" charset="0"/>
                <a:cs typeface="Arial" panose="020B0604020202020204" pitchFamily="34" charset="0"/>
              </a:rPr>
              <a:t>Kahaleh</a:t>
            </a:r>
            <a:r>
              <a:rPr lang="en-US" sz="2000" dirty="0">
                <a:latin typeface="Arial" panose="020B0604020202020204" pitchFamily="34" charset="0"/>
                <a:cs typeface="Arial" panose="020B0604020202020204" pitchFamily="34" charset="0"/>
              </a:rPr>
              <a:t> M. EUS-guided drainage of </a:t>
            </a:r>
            <a:r>
              <a:rPr lang="en-US" sz="2000" dirty="0" err="1">
                <a:latin typeface="Arial" panose="020B0604020202020204" pitchFamily="34" charset="0"/>
                <a:cs typeface="Arial" panose="020B0604020202020204" pitchFamily="34" charset="0"/>
              </a:rPr>
              <a:t>bilomas</a:t>
            </a:r>
            <a:r>
              <a:rPr lang="en-US" sz="2000" dirty="0">
                <a:latin typeface="Arial" panose="020B0604020202020204" pitchFamily="34" charset="0"/>
                <a:cs typeface="Arial" panose="020B0604020202020204" pitchFamily="34" charset="0"/>
              </a:rPr>
              <a:t>: a new alternative? </a:t>
            </a:r>
            <a:r>
              <a:rPr lang="en-US" sz="2000" dirty="0" err="1">
                <a:latin typeface="Arial" panose="020B0604020202020204" pitchFamily="34" charset="0"/>
                <a:cs typeface="Arial" panose="020B0604020202020204" pitchFamily="34" charset="0"/>
              </a:rPr>
              <a:t>Gastrointest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Endosc</a:t>
            </a:r>
            <a:r>
              <a:rPr lang="en-US" sz="2000" dirty="0">
                <a:latin typeface="Arial" panose="020B0604020202020204" pitchFamily="34" charset="0"/>
                <a:cs typeface="Arial" panose="020B0604020202020204" pitchFamily="34" charset="0"/>
              </a:rPr>
              <a:t>. Jan 2008;67(1):136-40. doi:10.1016/j.gie.2007.07.040</a:t>
            </a:r>
          </a:p>
          <a:p>
            <a:r>
              <a:rPr lang="en-US" sz="2000" dirty="0">
                <a:latin typeface="Arial" panose="020B0604020202020204" pitchFamily="34" charset="0"/>
                <a:cs typeface="Arial" panose="020B0604020202020204" pitchFamily="34" charset="0"/>
              </a:rPr>
              <a:t>3. </a:t>
            </a:r>
            <a:r>
              <a:rPr lang="en-US" sz="2000" dirty="0" err="1">
                <a:latin typeface="Arial" panose="020B0604020202020204" pitchFamily="34" charset="0"/>
                <a:cs typeface="Arial" panose="020B0604020202020204" pitchFamily="34" charset="0"/>
              </a:rPr>
              <a:t>Tonozuka</a:t>
            </a:r>
            <a:r>
              <a:rPr lang="en-US" sz="2000" dirty="0">
                <a:latin typeface="Arial" panose="020B0604020202020204" pitchFamily="34" charset="0"/>
                <a:cs typeface="Arial" panose="020B0604020202020204" pitchFamily="34" charset="0"/>
              </a:rPr>
              <a:t> R, </a:t>
            </a:r>
            <a:r>
              <a:rPr lang="en-US" sz="2000" dirty="0" err="1">
                <a:latin typeface="Arial" panose="020B0604020202020204" pitchFamily="34" charset="0"/>
                <a:cs typeface="Arial" panose="020B0604020202020204" pitchFamily="34" charset="0"/>
              </a:rPr>
              <a:t>Itoi</a:t>
            </a:r>
            <a:r>
              <a:rPr lang="en-US" sz="2000" dirty="0">
                <a:latin typeface="Arial" panose="020B0604020202020204" pitchFamily="34" charset="0"/>
                <a:cs typeface="Arial" panose="020B0604020202020204" pitchFamily="34" charset="0"/>
              </a:rPr>
              <a:t> T, Tsuchiya T, et al. EUS-guided drainage of hepatic abscess and infected </a:t>
            </a:r>
            <a:r>
              <a:rPr lang="en-US" sz="2000" dirty="0" err="1">
                <a:latin typeface="Arial" panose="020B0604020202020204" pitchFamily="34" charset="0"/>
                <a:cs typeface="Arial" panose="020B0604020202020204" pitchFamily="34" charset="0"/>
              </a:rPr>
              <a:t>biloma</a:t>
            </a:r>
            <a:r>
              <a:rPr lang="en-US" sz="2000" dirty="0">
                <a:latin typeface="Arial" panose="020B0604020202020204" pitchFamily="34" charset="0"/>
                <a:cs typeface="Arial" panose="020B0604020202020204" pitchFamily="34" charset="0"/>
              </a:rPr>
              <a:t> using short and long metal stents (with videos). </a:t>
            </a:r>
            <a:r>
              <a:rPr lang="en-US" sz="2000" dirty="0" err="1">
                <a:latin typeface="Arial" panose="020B0604020202020204" pitchFamily="34" charset="0"/>
                <a:cs typeface="Arial" panose="020B0604020202020204" pitchFamily="34" charset="0"/>
              </a:rPr>
              <a:t>Gastrointest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Endosc</a:t>
            </a:r>
            <a:r>
              <a:rPr lang="en-US" sz="2000" dirty="0">
                <a:latin typeface="Arial" panose="020B0604020202020204" pitchFamily="34" charset="0"/>
                <a:cs typeface="Arial" panose="020B0604020202020204" pitchFamily="34" charset="0"/>
              </a:rPr>
              <a:t>. 2015;81(6):1463-9. doi:10.1016/j.gie.2015.01.023</a:t>
            </a:r>
          </a:p>
          <a:p>
            <a:r>
              <a:rPr lang="en-US" sz="2000" dirty="0">
                <a:latin typeface="Arial" panose="020B0604020202020204" pitchFamily="34" charset="0"/>
                <a:cs typeface="Arial" panose="020B0604020202020204" pitchFamily="34" charset="0"/>
              </a:rPr>
              <a:t>4. Cassis P, Shah-Khan SM, Nasr J. EUS-guided drainage of a 20-cm </a:t>
            </a:r>
            <a:r>
              <a:rPr lang="en-US" sz="2000" dirty="0" err="1">
                <a:latin typeface="Arial" panose="020B0604020202020204" pitchFamily="34" charset="0"/>
                <a:cs typeface="Arial" panose="020B0604020202020204" pitchFamily="34" charset="0"/>
              </a:rPr>
              <a:t>biloma</a:t>
            </a:r>
            <a:r>
              <a:rPr lang="en-US" sz="2000" dirty="0">
                <a:latin typeface="Arial" panose="020B0604020202020204" pitchFamily="34" charset="0"/>
                <a:cs typeface="Arial" panose="020B0604020202020204" pitchFamily="34" charset="0"/>
              </a:rPr>
              <a:t> by use of a lumen-apposing metal stent. </a:t>
            </a:r>
            <a:r>
              <a:rPr lang="en-US" sz="2000" dirty="0" err="1">
                <a:latin typeface="Arial" panose="020B0604020202020204" pitchFamily="34" charset="0"/>
                <a:cs typeface="Arial" panose="020B0604020202020204" pitchFamily="34" charset="0"/>
              </a:rPr>
              <a:t>VideoGIE</a:t>
            </a:r>
            <a:r>
              <a:rPr lang="en-US" sz="2000" dirty="0">
                <a:latin typeface="Arial" panose="020B0604020202020204" pitchFamily="34" charset="0"/>
                <a:cs typeface="Arial" panose="020B0604020202020204" pitchFamily="34" charset="0"/>
              </a:rPr>
              <a:t>. Jan 2020;5(1):20-21. doi:10.1016/j.vgie.2019.09.009 </a:t>
            </a:r>
          </a:p>
        </p:txBody>
      </p:sp>
      <p:sp>
        <p:nvSpPr>
          <p:cNvPr id="9" name="Title 8">
            <a:extLst>
              <a:ext uri="{FF2B5EF4-FFF2-40B4-BE49-F238E27FC236}">
                <a16:creationId xmlns:a16="http://schemas.microsoft.com/office/drawing/2014/main" id="{5E7590E3-596D-9B44-AC40-36E7F17F5037}"/>
              </a:ext>
            </a:extLst>
          </p:cNvPr>
          <p:cNvSpPr>
            <a:spLocks noGrp="1"/>
          </p:cNvSpPr>
          <p:nvPr>
            <p:ph type="title"/>
          </p:nvPr>
        </p:nvSpPr>
        <p:spPr/>
        <p:txBody>
          <a:bodyPr/>
          <a:lstStyle/>
          <a:p>
            <a:r>
              <a:rPr lang="en-US" dirty="0"/>
              <a:t>Ted Xiao MD</a:t>
            </a:r>
            <a:r>
              <a:rPr lang="en-US" baseline="30000" dirty="0"/>
              <a:t>1</a:t>
            </a:r>
            <a:r>
              <a:rPr lang="en-US" dirty="0"/>
              <a:t>, Nicholas </a:t>
            </a:r>
            <a:r>
              <a:rPr lang="en-US" dirty="0" err="1"/>
              <a:t>Koutlas</a:t>
            </a:r>
            <a:r>
              <a:rPr lang="en-US" dirty="0"/>
              <a:t> MD</a:t>
            </a:r>
            <a:r>
              <a:rPr lang="en-US" baseline="30000" dirty="0"/>
              <a:t>2</a:t>
            </a:r>
            <a:r>
              <a:rPr lang="en-US" dirty="0"/>
              <a:t>, Rishi </a:t>
            </a:r>
            <a:r>
              <a:rPr lang="en-US" dirty="0" err="1"/>
              <a:t>Pawa</a:t>
            </a:r>
            <a:r>
              <a:rPr lang="en-US" dirty="0"/>
              <a:t> MBBS</a:t>
            </a:r>
            <a:r>
              <a:rPr lang="en-US" baseline="30000" dirty="0"/>
              <a:t>2</a:t>
            </a:r>
            <a:br>
              <a:rPr lang="en-US" dirty="0"/>
            </a:br>
            <a:r>
              <a:rPr lang="en-US" baseline="30000" dirty="0"/>
              <a:t>1</a:t>
            </a:r>
            <a:r>
              <a:rPr lang="en-US" dirty="0"/>
              <a:t>Department of Internal Medicine, Wake Forest University School of Medicine, Winston-Salem, NC</a:t>
            </a:r>
            <a:br>
              <a:rPr lang="en-US" dirty="0"/>
            </a:br>
            <a:r>
              <a:rPr lang="en-US" baseline="30000" dirty="0"/>
              <a:t>2</a:t>
            </a:r>
            <a:r>
              <a:rPr lang="en-US" dirty="0"/>
              <a:t>Department of Internal Medicine, Section of Gastroenterology, Wake Forest University School of Medicine, Winston-Salem, NC,</a:t>
            </a:r>
          </a:p>
        </p:txBody>
      </p:sp>
      <p:sp>
        <p:nvSpPr>
          <p:cNvPr id="10" name="Text Placeholder 9">
            <a:extLst>
              <a:ext uri="{FF2B5EF4-FFF2-40B4-BE49-F238E27FC236}">
                <a16:creationId xmlns:a16="http://schemas.microsoft.com/office/drawing/2014/main" id="{5BAEEDE6-4E8F-BA44-80B3-A4F68D32D83D}"/>
              </a:ext>
            </a:extLst>
          </p:cNvPr>
          <p:cNvSpPr>
            <a:spLocks noGrp="1"/>
          </p:cNvSpPr>
          <p:nvPr>
            <p:ph type="body" sz="quarter" idx="14"/>
          </p:nvPr>
        </p:nvSpPr>
        <p:spPr/>
        <p:txBody>
          <a:bodyPr/>
          <a:lstStyle/>
          <a:p>
            <a:r>
              <a:rPr lang="en-US" dirty="0"/>
              <a:t>Endoscopic Ultrasound-Guided </a:t>
            </a:r>
            <a:r>
              <a:rPr lang="en-US" dirty="0" err="1"/>
              <a:t>Transgastric</a:t>
            </a:r>
            <a:r>
              <a:rPr lang="en-US" dirty="0"/>
              <a:t> Drainage of an Infected </a:t>
            </a:r>
            <a:r>
              <a:rPr lang="en-US" dirty="0" err="1"/>
              <a:t>Biloma</a:t>
            </a:r>
            <a:r>
              <a:rPr lang="en-US" dirty="0"/>
              <a:t> After Cholecystectomy: A Case Report</a:t>
            </a:r>
          </a:p>
        </p:txBody>
      </p:sp>
      <p:sp>
        <p:nvSpPr>
          <p:cNvPr id="17" name="Text Placeholder 4">
            <a:extLst>
              <a:ext uri="{FF2B5EF4-FFF2-40B4-BE49-F238E27FC236}">
                <a16:creationId xmlns:a16="http://schemas.microsoft.com/office/drawing/2014/main" id="{8F05590E-A2E5-3075-955B-E81CA20729A0}"/>
              </a:ext>
            </a:extLst>
          </p:cNvPr>
          <p:cNvSpPr txBox="1">
            <a:spLocks/>
          </p:cNvSpPr>
          <p:nvPr/>
        </p:nvSpPr>
        <p:spPr>
          <a:xfrm>
            <a:off x="29336999" y="18086070"/>
            <a:ext cx="13746480" cy="3451860"/>
          </a:xfrm>
          <a:prstGeom prst="rect">
            <a:avLst/>
          </a:prstGeom>
        </p:spPr>
        <p:txBody>
          <a:bodyPr/>
          <a:lstStyle>
            <a:lvl1pPr marL="0" marR="0" indent="0" algn="l" defTabSz="5016032" rtl="0" eaLnBrk="1" fontAlgn="auto" latinLnBrk="0" hangingPunct="1">
              <a:lnSpc>
                <a:spcPct val="100000"/>
              </a:lnSpc>
              <a:spcBef>
                <a:spcPct val="20000"/>
              </a:spcBef>
              <a:spcAft>
                <a:spcPts val="0"/>
              </a:spcAft>
              <a:buClrTx/>
              <a:buSzTx/>
              <a:buFont typeface="Arial" pitchFamily="34" charset="0"/>
              <a:buNone/>
              <a:tabLst/>
              <a:defRPr sz="3600" b="0" kern="1200">
                <a:solidFill>
                  <a:schemeClr val="tx1"/>
                </a:solidFill>
                <a:latin typeface="+mn-lt"/>
                <a:ea typeface="+mn-ea"/>
                <a:cs typeface="+mn-cs"/>
              </a:defRPr>
            </a:lvl1pPr>
            <a:lvl2pPr marL="28575" indent="0" algn="l" defTabSz="5016032" rtl="0" eaLnBrk="1" latinLnBrk="0" hangingPunct="1">
              <a:spcBef>
                <a:spcPct val="20000"/>
              </a:spcBef>
              <a:buFont typeface="Arial" pitchFamily="34" charset="0"/>
              <a:buNone/>
              <a:tabLst/>
              <a:defRPr sz="3600" kern="1200">
                <a:solidFill>
                  <a:schemeClr val="tx1"/>
                </a:solidFill>
                <a:latin typeface="+mn-lt"/>
                <a:ea typeface="+mn-ea"/>
                <a:cs typeface="+mn-cs"/>
              </a:defRPr>
            </a:lvl2pPr>
            <a:lvl3pPr marL="28575" indent="0" algn="l" defTabSz="5016032" rtl="0" eaLnBrk="1" latinLnBrk="0" hangingPunct="1">
              <a:spcBef>
                <a:spcPct val="20000"/>
              </a:spcBef>
              <a:buFont typeface="Arial" pitchFamily="34" charset="0"/>
              <a:buNone/>
              <a:tabLst/>
              <a:defRPr sz="3600" kern="1200">
                <a:solidFill>
                  <a:schemeClr val="tx1"/>
                </a:solidFill>
                <a:latin typeface="+mn-lt"/>
                <a:ea typeface="+mn-ea"/>
                <a:cs typeface="+mn-cs"/>
              </a:defRPr>
            </a:lvl3pPr>
            <a:lvl4pPr marL="28575" indent="0" algn="l" defTabSz="5016032" rtl="0" eaLnBrk="1" latinLnBrk="0" hangingPunct="1">
              <a:spcBef>
                <a:spcPct val="20000"/>
              </a:spcBef>
              <a:buFont typeface="Arial" pitchFamily="34" charset="0"/>
              <a:buNone/>
              <a:tabLst/>
              <a:defRPr sz="3600" kern="1200">
                <a:solidFill>
                  <a:schemeClr val="tx1"/>
                </a:solidFill>
                <a:latin typeface="+mn-lt"/>
                <a:ea typeface="+mn-ea"/>
                <a:cs typeface="+mn-cs"/>
              </a:defRPr>
            </a:lvl4pPr>
            <a:lvl5pPr marL="28575" indent="0" algn="l" defTabSz="5016032" rtl="0" eaLnBrk="1" latinLnBrk="0" hangingPunct="1">
              <a:spcBef>
                <a:spcPct val="20000"/>
              </a:spcBef>
              <a:buFont typeface="Arial" pitchFamily="34" charset="0"/>
              <a:buNone/>
              <a:tabLst/>
              <a:defRPr sz="3600" kern="1200">
                <a:solidFill>
                  <a:schemeClr val="tx1"/>
                </a:solidFill>
                <a:latin typeface="+mn-lt"/>
                <a:ea typeface="+mn-ea"/>
                <a:cs typeface="+mn-cs"/>
              </a:defRPr>
            </a:lvl5pPr>
            <a:lvl6pPr marL="13794090" indent="-1254008" algn="l" defTabSz="5016032"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2106" indent="-1254008" algn="l" defTabSz="5016032"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10122" indent="-1254008" algn="l" defTabSz="5016032"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8138" indent="-1254008" algn="l" defTabSz="5016032" rtl="0" eaLnBrk="1" latinLnBrk="0" hangingPunct="1">
              <a:spcBef>
                <a:spcPct val="20000"/>
              </a:spcBef>
              <a:buFont typeface="Arial" pitchFamily="34" charset="0"/>
              <a:buChar char="•"/>
              <a:defRPr sz="11000" kern="1200">
                <a:solidFill>
                  <a:schemeClr val="tx1"/>
                </a:solidFill>
                <a:latin typeface="+mn-lt"/>
                <a:ea typeface="+mn-ea"/>
                <a:cs typeface="+mn-cs"/>
              </a:defRPr>
            </a:lvl9pPr>
          </a:lstStyle>
          <a:p>
            <a:pPr>
              <a:lnSpc>
                <a:spcPct val="110000"/>
              </a:lnSpc>
            </a:pPr>
            <a:endParaRPr lang="en-US" sz="4400" dirty="0">
              <a:latin typeface="Arial" pitchFamily="34" charset="0"/>
              <a:cs typeface="Arial" pitchFamily="34" charset="0"/>
            </a:endParaRPr>
          </a:p>
        </p:txBody>
      </p:sp>
      <p:grpSp>
        <p:nvGrpSpPr>
          <p:cNvPr id="19" name="Group 18">
            <a:extLst>
              <a:ext uri="{FF2B5EF4-FFF2-40B4-BE49-F238E27FC236}">
                <a16:creationId xmlns:a16="http://schemas.microsoft.com/office/drawing/2014/main" id="{DC49D1F7-2C3E-DC9F-8CC5-A33D73874857}"/>
              </a:ext>
            </a:extLst>
          </p:cNvPr>
          <p:cNvGrpSpPr/>
          <p:nvPr/>
        </p:nvGrpSpPr>
        <p:grpSpPr>
          <a:xfrm>
            <a:off x="15443290" y="8325854"/>
            <a:ext cx="11313798" cy="10972800"/>
            <a:chOff x="15880080" y="20785439"/>
            <a:chExt cx="7423610" cy="9976405"/>
          </a:xfrm>
        </p:grpSpPr>
        <p:pic>
          <p:nvPicPr>
            <p:cNvPr id="11" name="Picture 10">
              <a:extLst>
                <a:ext uri="{FF2B5EF4-FFF2-40B4-BE49-F238E27FC236}">
                  <a16:creationId xmlns:a16="http://schemas.microsoft.com/office/drawing/2014/main" id="{D13D6ECF-BD8E-C00D-1188-CE88D14167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80080" y="20785439"/>
              <a:ext cx="7423610" cy="7923000"/>
            </a:xfrm>
            <a:prstGeom prst="rect">
              <a:avLst/>
            </a:prstGeom>
          </p:spPr>
        </p:pic>
        <p:sp>
          <p:nvSpPr>
            <p:cNvPr id="18" name="TextBox 17">
              <a:extLst>
                <a:ext uri="{FF2B5EF4-FFF2-40B4-BE49-F238E27FC236}">
                  <a16:creationId xmlns:a16="http://schemas.microsoft.com/office/drawing/2014/main" id="{1B517D44-27E6-A9D6-772B-92D54B5936DE}"/>
                </a:ext>
              </a:extLst>
            </p:cNvPr>
            <p:cNvSpPr txBox="1"/>
            <p:nvPr/>
          </p:nvSpPr>
          <p:spPr>
            <a:xfrm>
              <a:off x="15880080" y="28708439"/>
              <a:ext cx="7423610" cy="2053405"/>
            </a:xfrm>
            <a:prstGeom prst="rect">
              <a:avLst/>
            </a:prstGeom>
            <a:noFill/>
          </p:spPr>
          <p:txBody>
            <a:bodyPr wrap="square" rtlCol="0">
              <a:spAutoFit/>
            </a:bodyPr>
            <a:lstStyle/>
            <a:p>
              <a:r>
                <a:rPr lang="en-US" sz="2400" dirty="0"/>
                <a:t>Figure 1. CT scan illustrates a large subhepatic fluid and gas containing collection with a well-defined wall (black arrow). It measures 14.5 x 7 x 8 cm, resulting in mass effect on the antrum and proximal duodenum (red arrow). </a:t>
              </a:r>
            </a:p>
          </p:txBody>
        </p:sp>
      </p:grpSp>
      <p:grpSp>
        <p:nvGrpSpPr>
          <p:cNvPr id="23" name="Group 22">
            <a:extLst>
              <a:ext uri="{FF2B5EF4-FFF2-40B4-BE49-F238E27FC236}">
                <a16:creationId xmlns:a16="http://schemas.microsoft.com/office/drawing/2014/main" id="{7F247A91-994C-EDFB-5A27-55C776F70E47}"/>
              </a:ext>
            </a:extLst>
          </p:cNvPr>
          <p:cNvGrpSpPr/>
          <p:nvPr/>
        </p:nvGrpSpPr>
        <p:grpSpPr>
          <a:xfrm>
            <a:off x="29336999" y="8325854"/>
            <a:ext cx="14011276" cy="9502141"/>
            <a:chOff x="29337000" y="8325855"/>
            <a:chExt cx="14011275" cy="8045924"/>
          </a:xfrm>
        </p:grpSpPr>
        <p:sp>
          <p:nvSpPr>
            <p:cNvPr id="20" name="TextBox 19">
              <a:extLst>
                <a:ext uri="{FF2B5EF4-FFF2-40B4-BE49-F238E27FC236}">
                  <a16:creationId xmlns:a16="http://schemas.microsoft.com/office/drawing/2014/main" id="{6FAC494F-066D-9006-B49E-3716B113D05D}"/>
                </a:ext>
              </a:extLst>
            </p:cNvPr>
            <p:cNvSpPr txBox="1"/>
            <p:nvPr/>
          </p:nvSpPr>
          <p:spPr>
            <a:xfrm>
              <a:off x="29337000" y="15171450"/>
              <a:ext cx="13746479" cy="1200329"/>
            </a:xfrm>
            <a:prstGeom prst="rect">
              <a:avLst/>
            </a:prstGeom>
            <a:noFill/>
          </p:spPr>
          <p:txBody>
            <a:bodyPr wrap="square" rtlCol="0">
              <a:spAutoFit/>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Figure 2. A) Successful placement of a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transgastric</a:t>
              </a:r>
              <a:r>
                <a:rPr lang="en-US" sz="2400" dirty="0">
                  <a:effectLst/>
                  <a:latin typeface="Calibri" panose="020F0502020204030204" pitchFamily="34" charset="0"/>
                  <a:ea typeface="Calibri" panose="020F0502020204030204" pitchFamily="34" charset="0"/>
                  <a:cs typeface="Times New Roman" panose="02020603050405020304" pitchFamily="18" charset="0"/>
                </a:rPr>
                <a:t> lumen apposing metal stent (LAMS) into the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biloma</a:t>
              </a:r>
              <a:r>
                <a:rPr lang="en-US" sz="2400" dirty="0">
                  <a:effectLst/>
                  <a:latin typeface="Calibri" panose="020F0502020204030204" pitchFamily="34" charset="0"/>
                  <a:ea typeface="Calibri" panose="020F0502020204030204" pitchFamily="34" charset="0"/>
                  <a:cs typeface="Times New Roman" panose="02020603050405020304" pitchFamily="18" charset="0"/>
                </a:rPr>
                <a:t> cavity with immediate drainage of purulent fluid.  B) Post-drainage CT scan demonstrating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biloma</a:t>
              </a:r>
              <a:r>
                <a:rPr lang="en-US" sz="2400" dirty="0">
                  <a:effectLst/>
                  <a:latin typeface="Calibri" panose="020F0502020204030204" pitchFamily="34" charset="0"/>
                  <a:ea typeface="Calibri" panose="020F0502020204030204" pitchFamily="34" charset="0"/>
                  <a:cs typeface="Times New Roman" panose="02020603050405020304" pitchFamily="18" charset="0"/>
                </a:rPr>
                <a:t> cavity decompression and appropriate positioning of the LAMS (green arrow).</a:t>
              </a:r>
              <a:endParaRPr lang="en-US" sz="2400" dirty="0"/>
            </a:p>
          </p:txBody>
        </p:sp>
        <p:pic>
          <p:nvPicPr>
            <p:cNvPr id="22" name="Picture 21">
              <a:extLst>
                <a:ext uri="{FF2B5EF4-FFF2-40B4-BE49-F238E27FC236}">
                  <a16:creationId xmlns:a16="http://schemas.microsoft.com/office/drawing/2014/main" id="{A2971559-BEC5-29DF-1EEB-142C6C24C8C8}"/>
                </a:ext>
              </a:extLst>
            </p:cNvPr>
            <p:cNvPicPr>
              <a:picLocks noChangeAspect="1"/>
            </p:cNvPicPr>
            <p:nvPr/>
          </p:nvPicPr>
          <p:blipFill>
            <a:blip r:embed="rId3"/>
            <a:stretch>
              <a:fillRect/>
            </a:stretch>
          </p:blipFill>
          <p:spPr>
            <a:xfrm>
              <a:off x="29337000" y="8325855"/>
              <a:ext cx="14011275" cy="6858000"/>
            </a:xfrm>
            <a:prstGeom prst="rect">
              <a:avLst/>
            </a:prstGeom>
          </p:spPr>
        </p:pic>
      </p:grpSp>
    </p:spTree>
    <p:extLst>
      <p:ext uri="{BB962C8B-B14F-4D97-AF65-F5344CB8AC3E}">
        <p14:creationId xmlns:p14="http://schemas.microsoft.com/office/powerpoint/2010/main" val="885656096"/>
      </p:ext>
    </p:extLst>
  </p:cSld>
  <p:clrMapOvr>
    <a:masterClrMapping/>
  </p:clrMapOvr>
</p:sld>
</file>

<file path=ppt/theme/theme1.xml><?xml version="1.0" encoding="utf-8"?>
<a:theme xmlns:a="http://schemas.openxmlformats.org/drawingml/2006/main" name="wfsom_36x48_horizontal_poster_template">
  <a:themeElements>
    <a:clrScheme name="Fluid Energy Poster">
      <a:dk1>
        <a:srgbClr val="000000"/>
      </a:dk1>
      <a:lt1>
        <a:srgbClr val="FFFFFF"/>
      </a:lt1>
      <a:dk2>
        <a:srgbClr val="000000"/>
      </a:dk2>
      <a:lt2>
        <a:srgbClr val="E0E0E0"/>
      </a:lt2>
      <a:accent1>
        <a:srgbClr val="9E7E38"/>
      </a:accent1>
      <a:accent2>
        <a:srgbClr val="EC7A08"/>
      </a:accent2>
      <a:accent3>
        <a:srgbClr val="FFDA08"/>
      </a:accent3>
      <a:accent4>
        <a:srgbClr val="8064A2"/>
      </a:accent4>
      <a:accent5>
        <a:srgbClr val="CD202C"/>
      </a:accent5>
      <a:accent6>
        <a:srgbClr val="B6BF00"/>
      </a:accent6>
      <a:hlink>
        <a:srgbClr val="9E7E38"/>
      </a:hlink>
      <a:folHlink>
        <a:srgbClr val="9E7E38"/>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48wX36h_3Column_poster_template" id="{66A6A4D2-5D3B-8C47-BBFF-EEDBF7E72907}" vid="{BCE52772-B06C-3A49-9315-7C2D982411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wfsom_36x48_horizontal_poster_template</Template>
  <TotalTime>9786</TotalTime>
  <Words>675</Words>
  <Application>Microsoft Office PowerPoint</Application>
  <PresentationFormat>Custom</PresentationFormat>
  <Paragraphs>26</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wfsom_36x48_horizontal_poster_template</vt:lpstr>
      <vt:lpstr>Ted Xiao MD1, Nicholas Koutlas MD2, Rishi Pawa MBBS2 1Department of Internal Medicine, Wake Forest University School of Medicine, Winston-Salem, NC 2Department of Internal Medicine, Section of Gastroenterology, Wake Forest University School of Medicine, Winston-Salem, NC,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Alice Sanders</dc:creator>
  <cp:lastModifiedBy>Mary Elizabeth Nelson</cp:lastModifiedBy>
  <cp:revision>35</cp:revision>
  <cp:lastPrinted>2011-04-05T15:15:46Z</cp:lastPrinted>
  <dcterms:created xsi:type="dcterms:W3CDTF">2022-02-25T02:46:01Z</dcterms:created>
  <dcterms:modified xsi:type="dcterms:W3CDTF">2022-10-17T16:33:20Z</dcterms:modified>
</cp:coreProperties>
</file>