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43891200" cy="32918400"/>
  <p:notesSz cx="16002000" cy="26974800"/>
  <p:defaultTextStyle>
    <a:defPPr>
      <a:defRPr lang="en-US"/>
    </a:defPPr>
    <a:lvl1pPr marL="0" algn="l" defTabSz="5016032" rtl="0" eaLnBrk="1" latinLnBrk="0" hangingPunct="1">
      <a:defRPr sz="9800" kern="1200">
        <a:solidFill>
          <a:schemeClr val="tx1"/>
        </a:solidFill>
        <a:latin typeface="+mn-lt"/>
        <a:ea typeface="+mn-ea"/>
        <a:cs typeface="+mn-cs"/>
      </a:defRPr>
    </a:lvl1pPr>
    <a:lvl2pPr marL="2508016" algn="l" defTabSz="5016032" rtl="0" eaLnBrk="1" latinLnBrk="0" hangingPunct="1">
      <a:defRPr sz="9800" kern="1200">
        <a:solidFill>
          <a:schemeClr val="tx1"/>
        </a:solidFill>
        <a:latin typeface="+mn-lt"/>
        <a:ea typeface="+mn-ea"/>
        <a:cs typeface="+mn-cs"/>
      </a:defRPr>
    </a:lvl2pPr>
    <a:lvl3pPr marL="5016032" algn="l" defTabSz="5016032" rtl="0" eaLnBrk="1" latinLnBrk="0" hangingPunct="1">
      <a:defRPr sz="9800" kern="1200">
        <a:solidFill>
          <a:schemeClr val="tx1"/>
        </a:solidFill>
        <a:latin typeface="+mn-lt"/>
        <a:ea typeface="+mn-ea"/>
        <a:cs typeface="+mn-cs"/>
      </a:defRPr>
    </a:lvl3pPr>
    <a:lvl4pPr marL="7524048" algn="l" defTabSz="5016032" rtl="0" eaLnBrk="1" latinLnBrk="0" hangingPunct="1">
      <a:defRPr sz="9800" kern="1200">
        <a:solidFill>
          <a:schemeClr val="tx1"/>
        </a:solidFill>
        <a:latin typeface="+mn-lt"/>
        <a:ea typeface="+mn-ea"/>
        <a:cs typeface="+mn-cs"/>
      </a:defRPr>
    </a:lvl4pPr>
    <a:lvl5pPr marL="10032066" algn="l" defTabSz="5016032" rtl="0" eaLnBrk="1" latinLnBrk="0" hangingPunct="1">
      <a:defRPr sz="9800" kern="1200">
        <a:solidFill>
          <a:schemeClr val="tx1"/>
        </a:solidFill>
        <a:latin typeface="+mn-lt"/>
        <a:ea typeface="+mn-ea"/>
        <a:cs typeface="+mn-cs"/>
      </a:defRPr>
    </a:lvl5pPr>
    <a:lvl6pPr marL="12540082" algn="l" defTabSz="5016032" rtl="0" eaLnBrk="1" latinLnBrk="0" hangingPunct="1">
      <a:defRPr sz="9800" kern="1200">
        <a:solidFill>
          <a:schemeClr val="tx1"/>
        </a:solidFill>
        <a:latin typeface="+mn-lt"/>
        <a:ea typeface="+mn-ea"/>
        <a:cs typeface="+mn-cs"/>
      </a:defRPr>
    </a:lvl6pPr>
    <a:lvl7pPr marL="15048098" algn="l" defTabSz="5016032" rtl="0" eaLnBrk="1" latinLnBrk="0" hangingPunct="1">
      <a:defRPr sz="9800" kern="1200">
        <a:solidFill>
          <a:schemeClr val="tx1"/>
        </a:solidFill>
        <a:latin typeface="+mn-lt"/>
        <a:ea typeface="+mn-ea"/>
        <a:cs typeface="+mn-cs"/>
      </a:defRPr>
    </a:lvl7pPr>
    <a:lvl8pPr marL="17556114" algn="l" defTabSz="5016032" rtl="0" eaLnBrk="1" latinLnBrk="0" hangingPunct="1">
      <a:defRPr sz="9800" kern="1200">
        <a:solidFill>
          <a:schemeClr val="tx1"/>
        </a:solidFill>
        <a:latin typeface="+mn-lt"/>
        <a:ea typeface="+mn-ea"/>
        <a:cs typeface="+mn-cs"/>
      </a:defRPr>
    </a:lvl8pPr>
    <a:lvl9pPr marL="20064130" algn="l" defTabSz="5016032" rtl="0" eaLnBrk="1" latinLnBrk="0" hangingPunct="1">
      <a:defRPr sz="9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p15:clr>
            <a:srgbClr val="A4A3A4"/>
          </p15:clr>
        </p15:guide>
        <p15:guide id="9" pos="182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4B4"/>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03" autoAdjust="0"/>
    <p:restoredTop sz="94628" autoAdjust="0"/>
  </p:normalViewPr>
  <p:slideViewPr>
    <p:cSldViewPr showGuides="1">
      <p:cViewPr varScale="1">
        <p:scale>
          <a:sx n="24" d="100"/>
          <a:sy n="24" d="100"/>
        </p:scale>
        <p:origin x="1416" y="72"/>
      </p:cViewPr>
      <p:guideLst>
        <p:guide orient="horz" pos="576"/>
        <p:guide pos="182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934200" cy="1352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9064625" y="0"/>
            <a:ext cx="6934200" cy="1352550"/>
          </a:xfrm>
          <a:prstGeom prst="rect">
            <a:avLst/>
          </a:prstGeom>
        </p:spPr>
        <p:txBody>
          <a:bodyPr vert="horz" lIns="91440" tIns="45720" rIns="91440" bIns="45720" rtlCol="0"/>
          <a:lstStyle>
            <a:lvl1pPr algn="r">
              <a:defRPr sz="1200"/>
            </a:lvl1pPr>
          </a:lstStyle>
          <a:p>
            <a:fld id="{6604E6B7-3C96-914B-BF18-A9AA325C0192}" type="datetimeFigureOut">
              <a:rPr lang="en-US" smtClean="0"/>
              <a:t>10/17/2022</a:t>
            </a:fld>
            <a:endParaRPr lang="en-US"/>
          </a:p>
        </p:txBody>
      </p:sp>
      <p:sp>
        <p:nvSpPr>
          <p:cNvPr id="4" name="Slide Image Placeholder 3"/>
          <p:cNvSpPr>
            <a:spLocks noGrp="1" noRot="1" noChangeAspect="1"/>
          </p:cNvSpPr>
          <p:nvPr>
            <p:ph type="sldImg" idx="2"/>
          </p:nvPr>
        </p:nvSpPr>
        <p:spPr>
          <a:xfrm>
            <a:off x="1931988" y="3371850"/>
            <a:ext cx="12138025" cy="91043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600200" y="12980988"/>
            <a:ext cx="12801600" cy="1062196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5622250"/>
            <a:ext cx="6934200" cy="1352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9064625" y="25622250"/>
            <a:ext cx="6934200" cy="1352550"/>
          </a:xfrm>
          <a:prstGeom prst="rect">
            <a:avLst/>
          </a:prstGeom>
        </p:spPr>
        <p:txBody>
          <a:bodyPr vert="horz" lIns="91440" tIns="45720" rIns="91440" bIns="45720" rtlCol="0" anchor="b"/>
          <a:lstStyle>
            <a:lvl1pPr algn="r">
              <a:defRPr sz="1200"/>
            </a:lvl1pPr>
          </a:lstStyle>
          <a:p>
            <a:fld id="{00E09490-AAEE-BD4C-B93A-660063611D7C}" type="slidenum">
              <a:rPr lang="en-US" smtClean="0"/>
              <a:t>‹#›</a:t>
            </a:fld>
            <a:endParaRPr lang="en-US"/>
          </a:p>
        </p:txBody>
      </p:sp>
    </p:spTree>
    <p:extLst>
      <p:ext uri="{BB962C8B-B14F-4D97-AF65-F5344CB8AC3E}">
        <p14:creationId xmlns:p14="http://schemas.microsoft.com/office/powerpoint/2010/main" val="143145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3" name="Title Placeholder 12">
            <a:extLst>
              <a:ext uri="{FF2B5EF4-FFF2-40B4-BE49-F238E27FC236}">
                <a16:creationId xmlns:a16="http://schemas.microsoft.com/office/drawing/2014/main" id="{A8B84D34-B51E-E44A-BB6D-F4E304DDDB0D}"/>
              </a:ext>
            </a:extLst>
          </p:cNvPr>
          <p:cNvSpPr>
            <a:spLocks noGrp="1"/>
          </p:cNvSpPr>
          <p:nvPr>
            <p:ph type="title" hasCustomPrompt="1"/>
          </p:nvPr>
        </p:nvSpPr>
        <p:spPr>
          <a:xfrm>
            <a:off x="2743200" y="5943600"/>
            <a:ext cx="38404800" cy="2133600"/>
          </a:xfrm>
          <a:prstGeom prst="rect">
            <a:avLst/>
          </a:prstGeom>
        </p:spPr>
        <p:txBody>
          <a:bodyPr vert="horz" lIns="91440" tIns="45720" rIns="91440" bIns="45720" rtlCol="0" anchor="ctr">
            <a:normAutofit/>
          </a:bodyPr>
          <a:lstStyle>
            <a:lvl1pPr>
              <a:defRPr sz="3200" i="1">
                <a:solidFill>
                  <a:schemeClr val="tx1"/>
                </a:solidFill>
              </a:defRPr>
            </a:lvl1pPr>
          </a:lstStyle>
          <a:p>
            <a:r>
              <a:rPr lang="en-US" dirty="0"/>
              <a:t>Name, Department and Institution here. Arial italic 32 point, BLACK</a:t>
            </a:r>
          </a:p>
        </p:txBody>
      </p:sp>
      <p:sp>
        <p:nvSpPr>
          <p:cNvPr id="38" name="Text Placeholder 37">
            <a:extLst>
              <a:ext uri="{FF2B5EF4-FFF2-40B4-BE49-F238E27FC236}">
                <a16:creationId xmlns:a16="http://schemas.microsoft.com/office/drawing/2014/main" id="{8DF4DD99-0CC6-7D48-8D4C-4C974DD5685C}"/>
              </a:ext>
            </a:extLst>
          </p:cNvPr>
          <p:cNvSpPr>
            <a:spLocks noGrp="1"/>
          </p:cNvSpPr>
          <p:nvPr>
            <p:ph type="body" sz="quarter" idx="14" hasCustomPrompt="1"/>
          </p:nvPr>
        </p:nvSpPr>
        <p:spPr>
          <a:xfrm>
            <a:off x="2759075" y="457200"/>
            <a:ext cx="31378525" cy="5486400"/>
          </a:xfrm>
          <a:prstGeom prst="rect">
            <a:avLst/>
          </a:prstGeom>
        </p:spPr>
        <p:txBody>
          <a:bodyPr anchor="ctr"/>
          <a:lstStyle>
            <a:lvl1pPr algn="l">
              <a:lnSpc>
                <a:spcPct val="100000"/>
              </a:lnSpc>
              <a:defRPr sz="9000">
                <a:solidFill>
                  <a:schemeClr val="bg1"/>
                </a:solidFill>
              </a:defRPr>
            </a:lvl1pPr>
          </a:lstStyle>
          <a:p>
            <a:pPr lvl="0"/>
            <a:r>
              <a:rPr lang="en-US" dirty="0"/>
              <a:t>EDIT MASTER TEXT STYLE, ARIAL 90PT, </a:t>
            </a:r>
            <a:br>
              <a:rPr lang="en-US" dirty="0"/>
            </a:br>
            <a:r>
              <a:rPr lang="en-US" dirty="0"/>
              <a:t>WHITE, ALL CAPS, MAX OF TWO LINES </a:t>
            </a:r>
          </a:p>
        </p:txBody>
      </p:sp>
      <p:sp>
        <p:nvSpPr>
          <p:cNvPr id="50" name="Text Placeholder 49">
            <a:extLst>
              <a:ext uri="{FF2B5EF4-FFF2-40B4-BE49-F238E27FC236}">
                <a16:creationId xmlns:a16="http://schemas.microsoft.com/office/drawing/2014/main" id="{6E63A4AB-3662-9B4F-83FE-1F7610EECD78}"/>
              </a:ext>
            </a:extLst>
          </p:cNvPr>
          <p:cNvSpPr>
            <a:spLocks noGrp="1"/>
          </p:cNvSpPr>
          <p:nvPr>
            <p:ph type="body" sz="quarter" idx="15" hasCustomPrompt="1"/>
          </p:nvPr>
        </p:nvSpPr>
        <p:spPr>
          <a:xfrm>
            <a:off x="2759075" y="9144000"/>
            <a:ext cx="12176125" cy="21336000"/>
          </a:xfrm>
          <a:prstGeom prst="rect">
            <a:avLst/>
          </a:prstGeom>
        </p:spPr>
        <p:txBody>
          <a:bodyPr/>
          <a:lstStyle>
            <a:lvl1pPr>
              <a:defRPr sz="3600" b="0">
                <a:solidFill>
                  <a:schemeClr val="tx1"/>
                </a:solidFill>
              </a:defRPr>
            </a:lvl1pPr>
          </a:lstStyle>
          <a:p>
            <a:r>
              <a:rPr lang="en-US" dirty="0"/>
              <a:t>Edit Master text styles – Body copy is Arial 36 point. Subheads are All CAPS, Arial BOLD, 44 point, Gold,  BOLD</a:t>
            </a:r>
          </a:p>
        </p:txBody>
      </p:sp>
      <p:sp>
        <p:nvSpPr>
          <p:cNvPr id="52" name="Text Placeholder 51">
            <a:extLst>
              <a:ext uri="{FF2B5EF4-FFF2-40B4-BE49-F238E27FC236}">
                <a16:creationId xmlns:a16="http://schemas.microsoft.com/office/drawing/2014/main" id="{A1D48423-E483-E54A-9444-B647F7BC6BEE}"/>
              </a:ext>
            </a:extLst>
          </p:cNvPr>
          <p:cNvSpPr>
            <a:spLocks noGrp="1"/>
          </p:cNvSpPr>
          <p:nvPr>
            <p:ph type="body" sz="quarter" idx="16" hasCustomPrompt="1"/>
          </p:nvPr>
        </p:nvSpPr>
        <p:spPr>
          <a:xfrm>
            <a:off x="15849600" y="9144000"/>
            <a:ext cx="12192000" cy="21336000"/>
          </a:xfrm>
          <a:prstGeom prst="rect">
            <a:avLst/>
          </a:prstGeom>
        </p:spPr>
        <p:txBody>
          <a:bodyPr/>
          <a:lstStyle>
            <a:lvl1pPr>
              <a:defRPr sz="3600" b="0">
                <a:solidFill>
                  <a:schemeClr val="tx1"/>
                </a:solidFill>
              </a:defRPr>
            </a:lvl1pPr>
          </a:lstStyle>
          <a:p>
            <a:r>
              <a:rPr lang="en-US" dirty="0"/>
              <a:t>Edit Master text styles – Body copy is Arial 36 point. Subheads are All CAPS, Arial BOLD, 44 point, Gold,  BOLD</a:t>
            </a:r>
          </a:p>
        </p:txBody>
      </p:sp>
      <p:sp>
        <p:nvSpPr>
          <p:cNvPr id="54" name="Text Placeholder 53">
            <a:extLst>
              <a:ext uri="{FF2B5EF4-FFF2-40B4-BE49-F238E27FC236}">
                <a16:creationId xmlns:a16="http://schemas.microsoft.com/office/drawing/2014/main" id="{64CD7E5E-8520-554F-91D5-A6FC037872F2}"/>
              </a:ext>
            </a:extLst>
          </p:cNvPr>
          <p:cNvSpPr>
            <a:spLocks noGrp="1"/>
          </p:cNvSpPr>
          <p:nvPr>
            <p:ph type="body" sz="quarter" idx="17" hasCustomPrompt="1"/>
          </p:nvPr>
        </p:nvSpPr>
        <p:spPr>
          <a:xfrm>
            <a:off x="28956000" y="9144000"/>
            <a:ext cx="12192000" cy="21336000"/>
          </a:xfrm>
          <a:prstGeom prst="rect">
            <a:avLst/>
          </a:prstGeom>
        </p:spPr>
        <p:txBody>
          <a:bodyPr/>
          <a:lstStyle>
            <a:lvl1pPr>
              <a:defRPr sz="3600" b="0">
                <a:solidFill>
                  <a:schemeClr val="tx1"/>
                </a:solidFill>
              </a:defRPr>
            </a:lvl1pPr>
          </a:lstStyle>
          <a:p>
            <a:r>
              <a:rPr lang="en-US" dirty="0"/>
              <a:t>Edit Master text styles – Body copy is Arial 36 point. Subheads are All CAPS, Arial BOLD, 44 point, Gold,  BOLD</a:t>
            </a:r>
          </a:p>
        </p:txBody>
      </p:sp>
    </p:spTree>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EEBEEA-79B5-A44C-8B20-E1FEB5F373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7200" y="428625"/>
            <a:ext cx="42976800" cy="5486400"/>
          </a:xfrm>
          <a:prstGeom prst="rect">
            <a:avLst/>
          </a:prstGeom>
        </p:spPr>
      </p:pic>
      <p:sp>
        <p:nvSpPr>
          <p:cNvPr id="25" name="Rectangle 24">
            <a:extLst>
              <a:ext uri="{FF2B5EF4-FFF2-40B4-BE49-F238E27FC236}">
                <a16:creationId xmlns:a16="http://schemas.microsoft.com/office/drawing/2014/main" id="{7580213B-8737-F240-A0FF-4855BF466AEF}"/>
              </a:ext>
            </a:extLst>
          </p:cNvPr>
          <p:cNvSpPr/>
          <p:nvPr userDrawn="1"/>
        </p:nvSpPr>
        <p:spPr>
          <a:xfrm>
            <a:off x="457200" y="31318200"/>
            <a:ext cx="42976800" cy="114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5016032" rtl="0" eaLnBrk="1" latinLnBrk="0" hangingPunct="1">
        <a:spcBef>
          <a:spcPct val="0"/>
        </a:spcBef>
        <a:buNone/>
        <a:defRPr sz="5400" b="0" kern="1200">
          <a:solidFill>
            <a:schemeClr val="bg2"/>
          </a:solidFill>
          <a:latin typeface="+mn-lt"/>
          <a:ea typeface="+mj-ea"/>
          <a:cs typeface="+mj-cs"/>
        </a:defRPr>
      </a:lvl1pPr>
    </p:titleStyle>
    <p:bodyStyle>
      <a:lvl1pPr marL="0" marR="0" indent="0" algn="l" defTabSz="5016032" rtl="0" eaLnBrk="1" fontAlgn="auto" latinLnBrk="0" hangingPunct="1">
        <a:lnSpc>
          <a:spcPct val="100000"/>
        </a:lnSpc>
        <a:spcBef>
          <a:spcPct val="20000"/>
        </a:spcBef>
        <a:spcAft>
          <a:spcPts val="0"/>
        </a:spcAft>
        <a:buClrTx/>
        <a:buSzTx/>
        <a:buFont typeface="Arial" pitchFamily="34" charset="0"/>
        <a:buNone/>
        <a:tabLst/>
        <a:defRPr sz="4400" b="1" kern="1200">
          <a:solidFill>
            <a:schemeClr val="accent1"/>
          </a:solidFill>
          <a:latin typeface="+mn-lt"/>
          <a:ea typeface="+mn-ea"/>
          <a:cs typeface="+mn-cs"/>
        </a:defRPr>
      </a:lvl1pPr>
      <a:lvl2pPr marL="28575" indent="0" algn="l" defTabSz="5016032" rtl="0" eaLnBrk="1" latinLnBrk="0" hangingPunct="1">
        <a:spcBef>
          <a:spcPct val="20000"/>
        </a:spcBef>
        <a:buFont typeface="Arial" pitchFamily="34" charset="0"/>
        <a:buNone/>
        <a:tabLst/>
        <a:defRPr sz="3600" kern="1200">
          <a:solidFill>
            <a:schemeClr val="tx1"/>
          </a:solidFill>
          <a:latin typeface="+mn-lt"/>
          <a:ea typeface="+mn-ea"/>
          <a:cs typeface="+mn-cs"/>
        </a:defRPr>
      </a:lvl2pPr>
      <a:lvl3pPr marL="28575" indent="0" algn="l" defTabSz="5016032" rtl="0" eaLnBrk="1" latinLnBrk="0" hangingPunct="1">
        <a:spcBef>
          <a:spcPct val="20000"/>
        </a:spcBef>
        <a:buFont typeface="Arial" pitchFamily="34" charset="0"/>
        <a:buNone/>
        <a:tabLst/>
        <a:defRPr sz="3600" kern="1200">
          <a:solidFill>
            <a:schemeClr val="tx1"/>
          </a:solidFill>
          <a:latin typeface="+mn-lt"/>
          <a:ea typeface="+mn-ea"/>
          <a:cs typeface="+mn-cs"/>
        </a:defRPr>
      </a:lvl3pPr>
      <a:lvl4pPr marL="28575" indent="0" algn="l" defTabSz="5016032" rtl="0" eaLnBrk="1" latinLnBrk="0" hangingPunct="1">
        <a:spcBef>
          <a:spcPct val="20000"/>
        </a:spcBef>
        <a:buFont typeface="Arial" pitchFamily="34" charset="0"/>
        <a:buNone/>
        <a:tabLst/>
        <a:defRPr sz="3600" kern="1200">
          <a:solidFill>
            <a:schemeClr val="tx1"/>
          </a:solidFill>
          <a:latin typeface="+mn-lt"/>
          <a:ea typeface="+mn-ea"/>
          <a:cs typeface="+mn-cs"/>
        </a:defRPr>
      </a:lvl4pPr>
      <a:lvl5pPr marL="28575" indent="0" algn="l" defTabSz="5016032" rtl="0" eaLnBrk="1" latinLnBrk="0" hangingPunct="1">
        <a:spcBef>
          <a:spcPct val="20000"/>
        </a:spcBef>
        <a:buFont typeface="Arial" pitchFamily="34" charset="0"/>
        <a:buNone/>
        <a:tabLst/>
        <a:defRPr sz="3600" kern="1200">
          <a:solidFill>
            <a:schemeClr val="tx1"/>
          </a:solidFill>
          <a:latin typeface="+mn-lt"/>
          <a:ea typeface="+mn-ea"/>
          <a:cs typeface="+mn-cs"/>
        </a:defRPr>
      </a:lvl5pPr>
      <a:lvl6pPr marL="13794090" indent="-1254008" algn="l" defTabSz="5016032"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2106" indent="-1254008" algn="l" defTabSz="5016032"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10122" indent="-1254008" algn="l" defTabSz="5016032"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8138" indent="-1254008" algn="l" defTabSz="5016032"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6032" rtl="0" eaLnBrk="1" latinLnBrk="0" hangingPunct="1">
        <a:defRPr sz="9800" kern="1200">
          <a:solidFill>
            <a:schemeClr val="tx1"/>
          </a:solidFill>
          <a:latin typeface="+mn-lt"/>
          <a:ea typeface="+mn-ea"/>
          <a:cs typeface="+mn-cs"/>
        </a:defRPr>
      </a:lvl1pPr>
      <a:lvl2pPr marL="2508016" algn="l" defTabSz="5016032" rtl="0" eaLnBrk="1" latinLnBrk="0" hangingPunct="1">
        <a:defRPr sz="9800" kern="1200">
          <a:solidFill>
            <a:schemeClr val="tx1"/>
          </a:solidFill>
          <a:latin typeface="+mn-lt"/>
          <a:ea typeface="+mn-ea"/>
          <a:cs typeface="+mn-cs"/>
        </a:defRPr>
      </a:lvl2pPr>
      <a:lvl3pPr marL="5016032" algn="l" defTabSz="5016032" rtl="0" eaLnBrk="1" latinLnBrk="0" hangingPunct="1">
        <a:defRPr sz="9800" kern="1200">
          <a:solidFill>
            <a:schemeClr val="tx1"/>
          </a:solidFill>
          <a:latin typeface="+mn-lt"/>
          <a:ea typeface="+mn-ea"/>
          <a:cs typeface="+mn-cs"/>
        </a:defRPr>
      </a:lvl3pPr>
      <a:lvl4pPr marL="7524048" algn="l" defTabSz="5016032" rtl="0" eaLnBrk="1" latinLnBrk="0" hangingPunct="1">
        <a:defRPr sz="9800" kern="1200">
          <a:solidFill>
            <a:schemeClr val="tx1"/>
          </a:solidFill>
          <a:latin typeface="+mn-lt"/>
          <a:ea typeface="+mn-ea"/>
          <a:cs typeface="+mn-cs"/>
        </a:defRPr>
      </a:lvl4pPr>
      <a:lvl5pPr marL="10032066" algn="l" defTabSz="5016032" rtl="0" eaLnBrk="1" latinLnBrk="0" hangingPunct="1">
        <a:defRPr sz="9800" kern="1200">
          <a:solidFill>
            <a:schemeClr val="tx1"/>
          </a:solidFill>
          <a:latin typeface="+mn-lt"/>
          <a:ea typeface="+mn-ea"/>
          <a:cs typeface="+mn-cs"/>
        </a:defRPr>
      </a:lvl5pPr>
      <a:lvl6pPr marL="12540082" algn="l" defTabSz="5016032" rtl="0" eaLnBrk="1" latinLnBrk="0" hangingPunct="1">
        <a:defRPr sz="9800" kern="1200">
          <a:solidFill>
            <a:schemeClr val="tx1"/>
          </a:solidFill>
          <a:latin typeface="+mn-lt"/>
          <a:ea typeface="+mn-ea"/>
          <a:cs typeface="+mn-cs"/>
        </a:defRPr>
      </a:lvl6pPr>
      <a:lvl7pPr marL="15048098" algn="l" defTabSz="5016032" rtl="0" eaLnBrk="1" latinLnBrk="0" hangingPunct="1">
        <a:defRPr sz="9800" kern="1200">
          <a:solidFill>
            <a:schemeClr val="tx1"/>
          </a:solidFill>
          <a:latin typeface="+mn-lt"/>
          <a:ea typeface="+mn-ea"/>
          <a:cs typeface="+mn-cs"/>
        </a:defRPr>
      </a:lvl7pPr>
      <a:lvl8pPr marL="17556114" algn="l" defTabSz="5016032" rtl="0" eaLnBrk="1" latinLnBrk="0" hangingPunct="1">
        <a:defRPr sz="9800" kern="1200">
          <a:solidFill>
            <a:schemeClr val="tx1"/>
          </a:solidFill>
          <a:latin typeface="+mn-lt"/>
          <a:ea typeface="+mn-ea"/>
          <a:cs typeface="+mn-cs"/>
        </a:defRPr>
      </a:lvl8pPr>
      <a:lvl9pPr marL="20064130" algn="l" defTabSz="5016032" rtl="0" eaLnBrk="1" latinLnBrk="0" hangingPunct="1">
        <a:defRPr sz="9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orient="horz" pos="288" userDrawn="1">
          <p15:clr>
            <a:srgbClr val="F26B43"/>
          </p15:clr>
        </p15:guide>
        <p15:guide id="3" pos="27360" userDrawn="1">
          <p15:clr>
            <a:srgbClr val="F26B43"/>
          </p15:clr>
        </p15:guide>
        <p15:guide id="4" orient="horz" pos="20448" userDrawn="1">
          <p15:clr>
            <a:srgbClr val="F26B43"/>
          </p15:clr>
        </p15:guide>
        <p15:guide id="7" pos="1728" userDrawn="1">
          <p15:clr>
            <a:srgbClr val="F26B43"/>
          </p15:clr>
        </p15:guide>
        <p15:guide id="14" pos="25920" userDrawn="1">
          <p15:clr>
            <a:srgbClr val="F26B43"/>
          </p15:clr>
        </p15:guide>
        <p15:guide id="15" pos="9408" userDrawn="1">
          <p15:clr>
            <a:srgbClr val="F26B43"/>
          </p15:clr>
        </p15:guide>
        <p15:guide id="16" pos="9984" userDrawn="1">
          <p15:clr>
            <a:srgbClr val="F26B43"/>
          </p15:clr>
        </p15:guide>
        <p15:guide id="17" pos="17664" userDrawn="1">
          <p15:clr>
            <a:srgbClr val="F26B43"/>
          </p15:clr>
        </p15:guide>
        <p15:guide id="18" pos="18240" userDrawn="1">
          <p15:clr>
            <a:srgbClr val="F26B43"/>
          </p15:clr>
        </p15:guide>
        <p15:guide id="19" orient="horz" pos="5760" userDrawn="1">
          <p15:clr>
            <a:srgbClr val="F26B43"/>
          </p15:clr>
        </p15:guide>
        <p15:guide id="20" orient="horz" pos="19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17C6-9BEC-F148-963D-2C52693B7B57}"/>
              </a:ext>
            </a:extLst>
          </p:cNvPr>
          <p:cNvSpPr>
            <a:spLocks noGrp="1"/>
          </p:cNvSpPr>
          <p:nvPr>
            <p:ph type="title"/>
          </p:nvPr>
        </p:nvSpPr>
        <p:spPr>
          <a:xfrm>
            <a:off x="998084" y="5640977"/>
            <a:ext cx="39623999" cy="2133600"/>
          </a:xfrm>
        </p:spPr>
        <p:txBody>
          <a:bodyPr>
            <a:normAutofit/>
          </a:bodyPr>
          <a:lstStyle/>
          <a:p>
            <a:r>
              <a:rPr lang="en-US" sz="3600" dirty="0"/>
              <a:t>Jessica Hollingsworth, MD</a:t>
            </a:r>
            <a:r>
              <a:rPr lang="en-US" sz="3600" baseline="30000" dirty="0"/>
              <a:t>1</a:t>
            </a:r>
            <a:r>
              <a:rPr lang="en-US" sz="3600" dirty="0"/>
              <a:t>; Brian </a:t>
            </a:r>
            <a:r>
              <a:rPr lang="en-US" sz="3600" dirty="0" err="1"/>
              <a:t>Kouri</a:t>
            </a:r>
            <a:r>
              <a:rPr lang="en-US" sz="3600" dirty="0"/>
              <a:t>, MD</a:t>
            </a:r>
            <a:r>
              <a:rPr lang="en-US" sz="3600" baseline="30000" dirty="0"/>
              <a:t>2</a:t>
            </a:r>
            <a:r>
              <a:rPr lang="en-US" sz="3600" dirty="0"/>
              <a:t>; Swati </a:t>
            </a:r>
            <a:r>
              <a:rPr lang="en-US" sz="3600" dirty="0" err="1"/>
              <a:t>Pawa</a:t>
            </a:r>
            <a:r>
              <a:rPr lang="en-US" sz="3600" dirty="0"/>
              <a:t>, MD</a:t>
            </a:r>
            <a:r>
              <a:rPr lang="en-US" sz="3600" baseline="30000" dirty="0"/>
              <a:t>1</a:t>
            </a:r>
            <a:br>
              <a:rPr lang="en-US" sz="3600" dirty="0"/>
            </a:br>
            <a:r>
              <a:rPr lang="en-US" sz="3400" dirty="0"/>
              <a:t>1. Department of Internal Medicine, Section on Gastroenterology, Atrium Health Wake Forest Baptist Medical Center</a:t>
            </a:r>
            <a:br>
              <a:rPr lang="en-US" sz="3400" dirty="0"/>
            </a:br>
            <a:r>
              <a:rPr lang="en-US" sz="3400" dirty="0"/>
              <a:t>2. Department of Radiology, Atrium Health Wake Forest Baptist Medical Center</a:t>
            </a:r>
          </a:p>
        </p:txBody>
      </p:sp>
      <p:sp>
        <p:nvSpPr>
          <p:cNvPr id="3" name="Text Placeholder 2">
            <a:extLst>
              <a:ext uri="{FF2B5EF4-FFF2-40B4-BE49-F238E27FC236}">
                <a16:creationId xmlns:a16="http://schemas.microsoft.com/office/drawing/2014/main" id="{CFC37501-C3F3-EE41-B31B-F681F77953B2}"/>
              </a:ext>
            </a:extLst>
          </p:cNvPr>
          <p:cNvSpPr>
            <a:spLocks noGrp="1"/>
          </p:cNvSpPr>
          <p:nvPr>
            <p:ph type="body" sz="quarter" idx="14"/>
          </p:nvPr>
        </p:nvSpPr>
        <p:spPr>
          <a:xfrm>
            <a:off x="533400" y="350520"/>
            <a:ext cx="31378525" cy="5486400"/>
          </a:xfrm>
        </p:spPr>
        <p:txBody>
          <a:bodyPr/>
          <a:lstStyle/>
          <a:p>
            <a:r>
              <a:rPr lang="en-US" dirty="0"/>
              <a:t>A Rare Case of Delayed </a:t>
            </a:r>
            <a:r>
              <a:rPr lang="en-US" dirty="0" err="1"/>
              <a:t>Bilioptysis</a:t>
            </a:r>
            <a:r>
              <a:rPr lang="en-US" dirty="0"/>
              <a:t> Due to </a:t>
            </a:r>
            <a:r>
              <a:rPr lang="en-US" dirty="0" err="1"/>
              <a:t>Radioembolization</a:t>
            </a:r>
            <a:r>
              <a:rPr lang="en-US" dirty="0"/>
              <a:t> of Intrahepatic </a:t>
            </a:r>
            <a:r>
              <a:rPr lang="en-US" dirty="0" err="1"/>
              <a:t>Cholangiocarcinoma</a:t>
            </a:r>
            <a:r>
              <a:rPr lang="en-US" dirty="0"/>
              <a:t>: Case Report and Review of Literature</a:t>
            </a:r>
          </a:p>
        </p:txBody>
      </p:sp>
      <p:sp>
        <p:nvSpPr>
          <p:cNvPr id="4" name="Text Placeholder 3">
            <a:extLst>
              <a:ext uri="{FF2B5EF4-FFF2-40B4-BE49-F238E27FC236}">
                <a16:creationId xmlns:a16="http://schemas.microsoft.com/office/drawing/2014/main" id="{2A37BCA0-F00B-B14B-A88C-DC195F516ED9}"/>
              </a:ext>
            </a:extLst>
          </p:cNvPr>
          <p:cNvSpPr>
            <a:spLocks noGrp="1"/>
          </p:cNvSpPr>
          <p:nvPr>
            <p:ph type="body" sz="quarter" idx="15"/>
          </p:nvPr>
        </p:nvSpPr>
        <p:spPr>
          <a:xfrm>
            <a:off x="998084" y="8125097"/>
            <a:ext cx="13411200" cy="22296120"/>
          </a:xfrm>
        </p:spPr>
        <p:txBody>
          <a:bodyPr/>
          <a:lstStyle/>
          <a:p>
            <a:pPr>
              <a:lnSpc>
                <a:spcPct val="110000"/>
              </a:lnSpc>
            </a:pPr>
            <a:r>
              <a:rPr lang="en-US" sz="4400" b="1" dirty="0">
                <a:solidFill>
                  <a:schemeClr val="accent1"/>
                </a:solidFill>
                <a:latin typeface="Arial" pitchFamily="34" charset="0"/>
                <a:cs typeface="Arial" pitchFamily="34" charset="0"/>
              </a:rPr>
              <a:t>INTRODUCTION</a:t>
            </a:r>
          </a:p>
          <a:p>
            <a:pPr marL="571500" indent="-571500">
              <a:lnSpc>
                <a:spcPct val="110000"/>
              </a:lnSpc>
              <a:spcAft>
                <a:spcPts val="2400"/>
              </a:spcAft>
              <a:buFont typeface="Arial" panose="020B0604020202020204" pitchFamily="34" charset="0"/>
              <a:buChar char="•"/>
            </a:pPr>
            <a:r>
              <a:rPr lang="en-US" dirty="0" err="1"/>
              <a:t>Bronchobiliary</a:t>
            </a:r>
            <a:r>
              <a:rPr lang="en-US" dirty="0"/>
              <a:t> fistula (BBF) is a rare pathologic communication between the biliary tree and bronchial airway and presents as bile in the sputum (</a:t>
            </a:r>
            <a:r>
              <a:rPr lang="en-US" dirty="0" err="1"/>
              <a:t>bilioptysis</a:t>
            </a:r>
            <a:r>
              <a:rPr lang="en-US" dirty="0"/>
              <a:t>). </a:t>
            </a:r>
          </a:p>
          <a:p>
            <a:pPr marL="571500" indent="-571500">
              <a:lnSpc>
                <a:spcPct val="110000"/>
              </a:lnSpc>
              <a:spcAft>
                <a:spcPts val="2400"/>
              </a:spcAft>
              <a:buFont typeface="Arial" panose="020B0604020202020204" pitchFamily="34" charset="0"/>
              <a:buChar char="•"/>
            </a:pPr>
            <a:r>
              <a:rPr lang="en-US" dirty="0"/>
              <a:t>BBF can occur in the setting of trauma, infection, malignancy, or </a:t>
            </a:r>
            <a:r>
              <a:rPr lang="en-US" dirty="0" err="1"/>
              <a:t>iatrogenesis</a:t>
            </a:r>
            <a:r>
              <a:rPr lang="en-US" dirty="0"/>
              <a:t>. </a:t>
            </a:r>
          </a:p>
          <a:p>
            <a:pPr marL="571500" indent="-571500">
              <a:lnSpc>
                <a:spcPct val="110000"/>
              </a:lnSpc>
              <a:spcAft>
                <a:spcPts val="2400"/>
              </a:spcAft>
              <a:buFont typeface="Arial" panose="020B0604020202020204" pitchFamily="34" charset="0"/>
              <a:buChar char="•"/>
            </a:pPr>
            <a:r>
              <a:rPr lang="en-US" dirty="0"/>
              <a:t>We present a rare case of BBF managed with both ERCP and IR embolization.</a:t>
            </a:r>
          </a:p>
          <a:p>
            <a:pPr>
              <a:lnSpc>
                <a:spcPct val="110000"/>
              </a:lnSpc>
              <a:spcAft>
                <a:spcPts val="2400"/>
              </a:spcAft>
            </a:pPr>
            <a:r>
              <a:rPr lang="en-US" sz="4400" b="1" dirty="0">
                <a:solidFill>
                  <a:schemeClr val="accent1"/>
                </a:solidFill>
                <a:latin typeface="Arial" pitchFamily="34" charset="0"/>
                <a:cs typeface="Arial" pitchFamily="34" charset="0"/>
              </a:rPr>
              <a:t>CASE DESCRIPTION</a:t>
            </a:r>
            <a:endParaRPr lang="en-US" dirty="0"/>
          </a:p>
          <a:p>
            <a:pPr marL="571500" indent="-571500">
              <a:lnSpc>
                <a:spcPct val="110000"/>
              </a:lnSpc>
              <a:spcAft>
                <a:spcPts val="2400"/>
              </a:spcAft>
              <a:buFont typeface="Arial" panose="020B0604020202020204" pitchFamily="34" charset="0"/>
              <a:buChar char="•"/>
            </a:pPr>
            <a:r>
              <a:rPr lang="en-US" dirty="0"/>
              <a:t>A 73-year-old female with large intrahepatic </a:t>
            </a:r>
            <a:r>
              <a:rPr lang="en-US" dirty="0" err="1"/>
              <a:t>cholangiocarcinoma</a:t>
            </a:r>
            <a:r>
              <a:rPr lang="en-US" dirty="0"/>
              <a:t> was treated with systemic chemotherapy and </a:t>
            </a:r>
            <a:r>
              <a:rPr lang="en-US" dirty="0" err="1"/>
              <a:t>radioembolization</a:t>
            </a:r>
            <a:r>
              <a:rPr lang="en-US" dirty="0"/>
              <a:t>.</a:t>
            </a:r>
          </a:p>
          <a:p>
            <a:pPr marL="571500" indent="-571500">
              <a:lnSpc>
                <a:spcPct val="110000"/>
              </a:lnSpc>
              <a:spcAft>
                <a:spcPts val="2400"/>
              </a:spcAft>
              <a:buFont typeface="Arial" panose="020B0604020202020204" pitchFamily="34" charset="0"/>
              <a:buChar char="•"/>
            </a:pPr>
            <a:r>
              <a:rPr lang="en-US" dirty="0"/>
              <a:t>Ten months later, residual viable disease in the right lobe of the liver was treated with repeat </a:t>
            </a:r>
            <a:r>
              <a:rPr lang="en-US" dirty="0" err="1"/>
              <a:t>radioembolization</a:t>
            </a:r>
            <a:r>
              <a:rPr lang="en-US" dirty="0"/>
              <a:t> and microwave ablation. </a:t>
            </a:r>
          </a:p>
          <a:p>
            <a:pPr marL="571500" indent="-571500">
              <a:lnSpc>
                <a:spcPct val="110000"/>
              </a:lnSpc>
              <a:spcAft>
                <a:spcPts val="2400"/>
              </a:spcAft>
              <a:buFont typeface="Arial" panose="020B0604020202020204" pitchFamily="34" charset="0"/>
              <a:buChar char="•"/>
            </a:pPr>
            <a:r>
              <a:rPr lang="en-US" dirty="0"/>
              <a:t>Eighteen months after the initial </a:t>
            </a:r>
            <a:r>
              <a:rPr lang="en-US" dirty="0" err="1"/>
              <a:t>radioembolization</a:t>
            </a:r>
            <a:r>
              <a:rPr lang="en-US" dirty="0"/>
              <a:t>, she presented with productive cough unresponsive to antibiotics and steroids which progressed to </a:t>
            </a:r>
            <a:r>
              <a:rPr lang="en-US" dirty="0" err="1"/>
              <a:t>bilioptysis</a:t>
            </a:r>
            <a:r>
              <a:rPr lang="en-US" dirty="0"/>
              <a:t>. </a:t>
            </a:r>
          </a:p>
          <a:p>
            <a:pPr marL="571500" indent="-571500">
              <a:lnSpc>
                <a:spcPct val="110000"/>
              </a:lnSpc>
              <a:spcAft>
                <a:spcPts val="2400"/>
              </a:spcAft>
              <a:buFont typeface="Arial" panose="020B0604020202020204" pitchFamily="34" charset="0"/>
              <a:buChar char="•"/>
            </a:pPr>
            <a:r>
              <a:rPr lang="en-US" dirty="0"/>
              <a:t>CT thorax showed right lower lobe pneumonia, enlarging pulmonary nodules, and multiple peripherally enhancing liver lesions (Fig. 1). </a:t>
            </a:r>
          </a:p>
          <a:p>
            <a:pPr marL="571500" indent="-571500">
              <a:lnSpc>
                <a:spcPct val="110000"/>
              </a:lnSpc>
              <a:spcAft>
                <a:spcPts val="2400"/>
              </a:spcAft>
              <a:buFont typeface="Arial" panose="020B0604020202020204" pitchFamily="34" charset="0"/>
              <a:buChar char="•"/>
            </a:pPr>
            <a:r>
              <a:rPr lang="en-US" dirty="0"/>
              <a:t>ERCP confirmed BBF via cholangiography (Fig. 2). This was treated with biliary </a:t>
            </a:r>
            <a:r>
              <a:rPr lang="en-US" dirty="0" err="1"/>
              <a:t>sphincterotomy</a:t>
            </a:r>
            <a:r>
              <a:rPr lang="en-US" dirty="0"/>
              <a:t> and placement of a 10 Fr x 12 cm double pigtail stent into the </a:t>
            </a:r>
            <a:r>
              <a:rPr lang="en-US" dirty="0" err="1"/>
              <a:t>biloma</a:t>
            </a:r>
            <a:r>
              <a:rPr lang="en-US" dirty="0"/>
              <a:t>. </a:t>
            </a:r>
          </a:p>
          <a:p>
            <a:pPr marL="571500" indent="-571500">
              <a:lnSpc>
                <a:spcPct val="110000"/>
              </a:lnSpc>
              <a:spcAft>
                <a:spcPts val="2400"/>
              </a:spcAft>
              <a:buFont typeface="Arial" panose="020B0604020202020204" pitchFamily="34" charset="0"/>
              <a:buChar char="•"/>
            </a:pPr>
            <a:r>
              <a:rPr lang="en-US" dirty="0"/>
              <a:t>HIDA scan showed a large </a:t>
            </a:r>
            <a:r>
              <a:rPr lang="en-US" dirty="0" err="1"/>
              <a:t>biloma</a:t>
            </a:r>
            <a:r>
              <a:rPr lang="en-US" dirty="0"/>
              <a:t> overlying the right hepatic dome and persistent BBF. </a:t>
            </a:r>
          </a:p>
          <a:p>
            <a:pPr marL="571500" indent="-571500">
              <a:lnSpc>
                <a:spcPct val="110000"/>
              </a:lnSpc>
              <a:spcAft>
                <a:spcPts val="2400"/>
              </a:spcAft>
              <a:buFont typeface="Arial" panose="020B0604020202020204" pitchFamily="34" charset="0"/>
              <a:buChar char="•"/>
            </a:pPr>
            <a:r>
              <a:rPr lang="en-US" dirty="0"/>
              <a:t>IR embolization of BBF and placement of percutaneous drain into the </a:t>
            </a:r>
            <a:r>
              <a:rPr lang="en-US" dirty="0" err="1"/>
              <a:t>biloma</a:t>
            </a:r>
            <a:r>
              <a:rPr lang="en-US" dirty="0"/>
              <a:t> was performed (Fig. 3).</a:t>
            </a:r>
          </a:p>
          <a:p>
            <a:pPr marL="571500" indent="-571500">
              <a:lnSpc>
                <a:spcPct val="110000"/>
              </a:lnSpc>
              <a:spcAft>
                <a:spcPts val="2400"/>
              </a:spcAft>
              <a:buFont typeface="Arial" panose="020B0604020202020204" pitchFamily="34" charset="0"/>
              <a:buChar char="•"/>
            </a:pPr>
            <a:r>
              <a:rPr lang="en-US" dirty="0"/>
              <a:t>Although the </a:t>
            </a:r>
            <a:r>
              <a:rPr lang="en-US" dirty="0" err="1"/>
              <a:t>bilioptysis</a:t>
            </a:r>
            <a:r>
              <a:rPr lang="en-US" dirty="0"/>
              <a:t> resolved, repeat ERCP demonstrated persistent BBF which was treated with stent exchange.</a:t>
            </a:r>
          </a:p>
          <a:p>
            <a:pPr>
              <a:lnSpc>
                <a:spcPct val="110000"/>
              </a:lnSpc>
              <a:spcAft>
                <a:spcPts val="2400"/>
              </a:spcAft>
            </a:pPr>
            <a:endParaRPr lang="en-US" dirty="0"/>
          </a:p>
        </p:txBody>
      </p:sp>
      <p:sp>
        <p:nvSpPr>
          <p:cNvPr id="5" name="Text Placeholder 4">
            <a:extLst>
              <a:ext uri="{FF2B5EF4-FFF2-40B4-BE49-F238E27FC236}">
                <a16:creationId xmlns:a16="http://schemas.microsoft.com/office/drawing/2014/main" id="{DA1BCE88-E7DC-D846-B2C8-6E0E09040A97}"/>
              </a:ext>
            </a:extLst>
          </p:cNvPr>
          <p:cNvSpPr>
            <a:spLocks noGrp="1"/>
          </p:cNvSpPr>
          <p:nvPr>
            <p:ph type="body" sz="quarter" idx="16"/>
          </p:nvPr>
        </p:nvSpPr>
        <p:spPr>
          <a:xfrm>
            <a:off x="15849600" y="8077200"/>
            <a:ext cx="12192000" cy="23545800"/>
          </a:xfrm>
        </p:spPr>
        <p:txBody>
          <a:bodyPr/>
          <a:lstStyle/>
          <a:p>
            <a:pPr>
              <a:lnSpc>
                <a:spcPct val="110000"/>
              </a:lnSpc>
              <a:spcAft>
                <a:spcPts val="2400"/>
              </a:spcAft>
            </a:pPr>
            <a:endParaRPr lang="en-US" sz="4400" b="1" dirty="0"/>
          </a:p>
          <a:p>
            <a:pPr>
              <a:lnSpc>
                <a:spcPct val="110000"/>
              </a:lnSpc>
              <a:spcAft>
                <a:spcPts val="2400"/>
              </a:spcAft>
            </a:pPr>
            <a:endParaRPr lang="en-US" sz="4400" b="1" dirty="0"/>
          </a:p>
          <a:p>
            <a:pPr>
              <a:lnSpc>
                <a:spcPct val="110000"/>
              </a:lnSpc>
              <a:spcAft>
                <a:spcPts val="2400"/>
              </a:spcAft>
            </a:pPr>
            <a:endParaRPr lang="en-US" sz="4400" b="1" dirty="0"/>
          </a:p>
          <a:p>
            <a:pPr>
              <a:lnSpc>
                <a:spcPct val="110000"/>
              </a:lnSpc>
              <a:spcAft>
                <a:spcPts val="2400"/>
              </a:spcAft>
            </a:pPr>
            <a:endParaRPr lang="en-US" sz="4400" b="1" dirty="0"/>
          </a:p>
          <a:p>
            <a:pPr>
              <a:lnSpc>
                <a:spcPct val="110000"/>
              </a:lnSpc>
              <a:spcAft>
                <a:spcPts val="2400"/>
              </a:spcAft>
            </a:pPr>
            <a:endParaRPr lang="en-US" sz="4400" b="1" dirty="0"/>
          </a:p>
          <a:p>
            <a:pPr>
              <a:lnSpc>
                <a:spcPct val="110000"/>
              </a:lnSpc>
              <a:spcAft>
                <a:spcPts val="2400"/>
              </a:spcAft>
            </a:pPr>
            <a:endParaRPr lang="en-US" sz="4400" b="1" dirty="0"/>
          </a:p>
          <a:p>
            <a:pPr>
              <a:lnSpc>
                <a:spcPct val="110000"/>
              </a:lnSpc>
              <a:spcAft>
                <a:spcPts val="2400"/>
              </a:spcAft>
            </a:pPr>
            <a:endParaRPr lang="en-US" sz="4400" b="1" dirty="0"/>
          </a:p>
          <a:p>
            <a:pPr>
              <a:lnSpc>
                <a:spcPct val="110000"/>
              </a:lnSpc>
              <a:spcAft>
                <a:spcPts val="2400"/>
              </a:spcAft>
            </a:pPr>
            <a:endParaRPr lang="en-US" sz="4400" b="1" dirty="0"/>
          </a:p>
          <a:p>
            <a:pPr>
              <a:lnSpc>
                <a:spcPct val="110000"/>
              </a:lnSpc>
              <a:spcAft>
                <a:spcPts val="2400"/>
              </a:spcAft>
            </a:pPr>
            <a:r>
              <a:rPr lang="en-US" b="1" dirty="0">
                <a:solidFill>
                  <a:schemeClr val="accent1"/>
                </a:solidFill>
              </a:rPr>
              <a:t>Figure 1: </a:t>
            </a:r>
            <a:r>
              <a:rPr lang="en-US" b="1" dirty="0"/>
              <a:t>CT Thorax with RLL opacities</a:t>
            </a:r>
          </a:p>
          <a:p>
            <a:pPr>
              <a:lnSpc>
                <a:spcPct val="110000"/>
              </a:lnSpc>
              <a:spcAft>
                <a:spcPts val="2400"/>
              </a:spcAft>
            </a:pPr>
            <a:endParaRPr lang="en-US" b="1" dirty="0"/>
          </a:p>
          <a:p>
            <a:pPr>
              <a:lnSpc>
                <a:spcPct val="110000"/>
              </a:lnSpc>
              <a:spcAft>
                <a:spcPts val="2400"/>
              </a:spcAft>
            </a:pPr>
            <a:endParaRPr lang="en-US" b="1" dirty="0"/>
          </a:p>
          <a:p>
            <a:pPr>
              <a:lnSpc>
                <a:spcPct val="110000"/>
              </a:lnSpc>
              <a:spcAft>
                <a:spcPts val="2400"/>
              </a:spcAft>
            </a:pPr>
            <a:endParaRPr lang="en-US" b="1" dirty="0">
              <a:solidFill>
                <a:schemeClr val="accent1"/>
              </a:solidFill>
            </a:endParaRPr>
          </a:p>
          <a:p>
            <a:pPr>
              <a:lnSpc>
                <a:spcPct val="110000"/>
              </a:lnSpc>
              <a:spcAft>
                <a:spcPts val="2400"/>
              </a:spcAft>
            </a:pPr>
            <a:endParaRPr lang="en-US" b="1" dirty="0">
              <a:solidFill>
                <a:schemeClr val="accent1"/>
              </a:solidFill>
            </a:endParaRPr>
          </a:p>
          <a:p>
            <a:pPr>
              <a:lnSpc>
                <a:spcPct val="110000"/>
              </a:lnSpc>
              <a:spcAft>
                <a:spcPts val="2400"/>
              </a:spcAft>
            </a:pPr>
            <a:endParaRPr lang="en-US" b="1" dirty="0">
              <a:solidFill>
                <a:schemeClr val="accent1"/>
              </a:solidFill>
            </a:endParaRPr>
          </a:p>
          <a:p>
            <a:pPr>
              <a:lnSpc>
                <a:spcPct val="110000"/>
              </a:lnSpc>
              <a:spcAft>
                <a:spcPts val="2400"/>
              </a:spcAft>
            </a:pPr>
            <a:endParaRPr lang="en-US" b="1" dirty="0">
              <a:solidFill>
                <a:schemeClr val="accent1"/>
              </a:solidFill>
            </a:endParaRPr>
          </a:p>
          <a:p>
            <a:pPr>
              <a:lnSpc>
                <a:spcPct val="110000"/>
              </a:lnSpc>
              <a:spcAft>
                <a:spcPts val="2400"/>
              </a:spcAft>
            </a:pPr>
            <a:endParaRPr lang="en-US" b="1" dirty="0">
              <a:solidFill>
                <a:schemeClr val="accent1"/>
              </a:solidFill>
            </a:endParaRPr>
          </a:p>
          <a:p>
            <a:pPr>
              <a:lnSpc>
                <a:spcPct val="110000"/>
              </a:lnSpc>
              <a:spcAft>
                <a:spcPts val="2400"/>
              </a:spcAft>
            </a:pPr>
            <a:endParaRPr lang="en-US" b="1" dirty="0">
              <a:solidFill>
                <a:schemeClr val="accent1"/>
              </a:solidFill>
            </a:endParaRPr>
          </a:p>
          <a:p>
            <a:pPr>
              <a:lnSpc>
                <a:spcPct val="110000"/>
              </a:lnSpc>
              <a:spcAft>
                <a:spcPts val="2400"/>
              </a:spcAft>
            </a:pPr>
            <a:endParaRPr lang="en-US" b="1" dirty="0">
              <a:solidFill>
                <a:schemeClr val="accent1"/>
              </a:solidFill>
            </a:endParaRPr>
          </a:p>
          <a:p>
            <a:pPr>
              <a:lnSpc>
                <a:spcPct val="110000"/>
              </a:lnSpc>
              <a:spcAft>
                <a:spcPts val="2400"/>
              </a:spcAft>
            </a:pPr>
            <a:endParaRPr lang="en-US" b="1" dirty="0">
              <a:solidFill>
                <a:schemeClr val="accent1"/>
              </a:solidFill>
            </a:endParaRPr>
          </a:p>
          <a:p>
            <a:pPr>
              <a:lnSpc>
                <a:spcPct val="110000"/>
              </a:lnSpc>
              <a:spcAft>
                <a:spcPts val="2400"/>
              </a:spcAft>
            </a:pPr>
            <a:endParaRPr lang="en-US" b="1" dirty="0">
              <a:solidFill>
                <a:schemeClr val="accent1"/>
              </a:solidFill>
            </a:endParaRPr>
          </a:p>
          <a:p>
            <a:pPr>
              <a:lnSpc>
                <a:spcPct val="110000"/>
              </a:lnSpc>
              <a:spcAft>
                <a:spcPts val="2400"/>
              </a:spcAft>
            </a:pPr>
            <a:r>
              <a:rPr lang="en-US" b="1" dirty="0">
                <a:solidFill>
                  <a:schemeClr val="accent1"/>
                </a:solidFill>
              </a:rPr>
              <a:t>Figure 2:</a:t>
            </a:r>
            <a:r>
              <a:rPr lang="en-US" b="1" dirty="0"/>
              <a:t> Cholangiography demonstrating BBF</a:t>
            </a:r>
          </a:p>
          <a:p>
            <a:pPr>
              <a:lnSpc>
                <a:spcPct val="110000"/>
              </a:lnSpc>
              <a:spcAft>
                <a:spcPts val="2400"/>
              </a:spcAft>
            </a:pPr>
            <a:endParaRPr lang="en-US" b="1" dirty="0"/>
          </a:p>
        </p:txBody>
      </p:sp>
      <p:sp>
        <p:nvSpPr>
          <p:cNvPr id="6" name="Text Placeholder 5">
            <a:extLst>
              <a:ext uri="{FF2B5EF4-FFF2-40B4-BE49-F238E27FC236}">
                <a16:creationId xmlns:a16="http://schemas.microsoft.com/office/drawing/2014/main" id="{F49BE36E-F342-3849-994B-B47EEE8598E0}"/>
              </a:ext>
            </a:extLst>
          </p:cNvPr>
          <p:cNvSpPr>
            <a:spLocks noGrp="1"/>
          </p:cNvSpPr>
          <p:nvPr>
            <p:ph type="body" sz="quarter" idx="17"/>
          </p:nvPr>
        </p:nvSpPr>
        <p:spPr>
          <a:xfrm>
            <a:off x="28956000" y="8778240"/>
            <a:ext cx="13563600" cy="22296120"/>
          </a:xfrm>
        </p:spPr>
        <p:txBody>
          <a:bodyPr/>
          <a:lstStyle/>
          <a:p>
            <a:endParaRPr lang="en-US" sz="4400" b="1" dirty="0">
              <a:solidFill>
                <a:schemeClr val="accent1"/>
              </a:solidFill>
            </a:endParaRPr>
          </a:p>
          <a:p>
            <a:endParaRPr lang="en-US" sz="4400" b="1" dirty="0">
              <a:solidFill>
                <a:schemeClr val="accent1"/>
              </a:solidFill>
            </a:endParaRPr>
          </a:p>
          <a:p>
            <a:endParaRPr lang="en-US" sz="4400" b="1" dirty="0">
              <a:solidFill>
                <a:schemeClr val="accent1"/>
              </a:solidFill>
            </a:endParaRPr>
          </a:p>
          <a:p>
            <a:endParaRPr lang="en-US" sz="4400" b="1" dirty="0">
              <a:solidFill>
                <a:schemeClr val="accent1"/>
              </a:solidFill>
            </a:endParaRPr>
          </a:p>
          <a:p>
            <a:endParaRPr lang="en-US" sz="4400" b="1" dirty="0">
              <a:solidFill>
                <a:schemeClr val="accent1"/>
              </a:solidFill>
            </a:endParaRPr>
          </a:p>
          <a:p>
            <a:endParaRPr lang="en-US" sz="4400" b="1" dirty="0">
              <a:solidFill>
                <a:schemeClr val="accent1"/>
              </a:solidFill>
            </a:endParaRPr>
          </a:p>
          <a:p>
            <a:endParaRPr lang="en-US" sz="4400" b="1" dirty="0">
              <a:solidFill>
                <a:schemeClr val="accent1"/>
              </a:solidFill>
            </a:endParaRPr>
          </a:p>
          <a:p>
            <a:endParaRPr lang="en-US" sz="4400" b="1" dirty="0">
              <a:solidFill>
                <a:schemeClr val="accent1"/>
              </a:solidFill>
            </a:endParaRPr>
          </a:p>
          <a:p>
            <a:endParaRPr lang="en-US" sz="4400" b="1" dirty="0">
              <a:solidFill>
                <a:schemeClr val="accent1"/>
              </a:solidFill>
            </a:endParaRPr>
          </a:p>
          <a:p>
            <a:endParaRPr lang="en-US" sz="4400" b="1" dirty="0">
              <a:solidFill>
                <a:schemeClr val="accent1"/>
              </a:solidFill>
            </a:endParaRPr>
          </a:p>
          <a:p>
            <a:endParaRPr lang="en-US" b="1" dirty="0">
              <a:solidFill>
                <a:schemeClr val="accent1"/>
              </a:solidFill>
            </a:endParaRPr>
          </a:p>
          <a:p>
            <a:r>
              <a:rPr lang="en-US" b="1" dirty="0">
                <a:solidFill>
                  <a:schemeClr val="accent1"/>
                </a:solidFill>
              </a:rPr>
              <a:t>Figure 3:</a:t>
            </a:r>
            <a:r>
              <a:rPr lang="en-US" b="1" dirty="0"/>
              <a:t> IR embolization of BBF</a:t>
            </a:r>
          </a:p>
          <a:p>
            <a:endParaRPr lang="en-US" sz="4400" b="1" dirty="0">
              <a:solidFill>
                <a:schemeClr val="accent1"/>
              </a:solidFill>
            </a:endParaRPr>
          </a:p>
          <a:p>
            <a:r>
              <a:rPr lang="en-US" sz="4400" b="1" dirty="0">
                <a:solidFill>
                  <a:schemeClr val="accent1"/>
                </a:solidFill>
              </a:rPr>
              <a:t>DISCUSSION</a:t>
            </a:r>
          </a:p>
          <a:p>
            <a:r>
              <a:rPr lang="en-US" dirty="0"/>
              <a:t>Intrahepatic </a:t>
            </a:r>
            <a:r>
              <a:rPr lang="en-US" dirty="0" err="1"/>
              <a:t>cholangiocarcinoma</a:t>
            </a:r>
            <a:r>
              <a:rPr lang="en-US" dirty="0"/>
              <a:t> treated with </a:t>
            </a:r>
            <a:r>
              <a:rPr lang="en-US" dirty="0" err="1"/>
              <a:t>radioembolization</a:t>
            </a:r>
            <a:r>
              <a:rPr lang="en-US" dirty="0"/>
              <a:t> is a rare cause of BBF. The pathophysiology includes chronic </a:t>
            </a:r>
            <a:r>
              <a:rPr lang="en-US" dirty="0" err="1"/>
              <a:t>subdiaphragmatic</a:t>
            </a:r>
            <a:r>
              <a:rPr lang="en-US" dirty="0"/>
              <a:t> inflammation with breakdown of the local diaphragm and lung tissue or frank invasion of the diaphragm and lung by an active liver process. Due to the infrequent presentation of this entity, there is no treatment protocol established for management of BBF. ERCP is a minimally invasive option that can be considered for both diagnosis and treatment of BBF, either alone or in conjunction with IR embolization.</a:t>
            </a:r>
            <a:endParaRPr lang="en-US" sz="4400" b="1" dirty="0">
              <a:solidFill>
                <a:schemeClr val="accent1"/>
              </a:solidFill>
            </a:endParaRPr>
          </a:p>
          <a:p>
            <a:endParaRPr lang="en-US" sz="4400" b="1" dirty="0">
              <a:solidFill>
                <a:schemeClr val="accent1"/>
              </a:solidFill>
            </a:endParaRPr>
          </a:p>
          <a:p>
            <a:r>
              <a:rPr lang="en-US" sz="4400" b="1" dirty="0">
                <a:solidFill>
                  <a:schemeClr val="accent1"/>
                </a:solidFill>
              </a:rPr>
              <a:t>REFERENCES</a:t>
            </a:r>
          </a:p>
          <a:p>
            <a:pPr marL="742950" indent="-742950">
              <a:buAutoNum type="arabicPeriod"/>
            </a:pPr>
            <a:r>
              <a:rPr lang="en-US" sz="3200" i="1" dirty="0"/>
              <a:t>Marcos-Ramirez E, Tellez-Aguilera A, Ramirez-Morin M, et al. Endoscopic retrograde </a:t>
            </a:r>
            <a:r>
              <a:rPr lang="en-US" sz="3200" i="1" dirty="0" err="1"/>
              <a:t>cholangiopancreatography</a:t>
            </a:r>
            <a:r>
              <a:rPr lang="en-US" sz="3200" i="1" dirty="0"/>
              <a:t> for treatment of </a:t>
            </a:r>
            <a:r>
              <a:rPr lang="en-US" sz="3200" i="1" dirty="0" err="1"/>
              <a:t>biliopleural</a:t>
            </a:r>
            <a:r>
              <a:rPr lang="en-US" sz="3200" i="1" dirty="0"/>
              <a:t> fistulas. </a:t>
            </a:r>
            <a:r>
              <a:rPr lang="en-US" sz="3200" i="1" dirty="0" err="1"/>
              <a:t>Cirugia</a:t>
            </a:r>
            <a:r>
              <a:rPr lang="en-US" sz="3200" i="1" dirty="0"/>
              <a:t> Y </a:t>
            </a:r>
            <a:r>
              <a:rPr lang="en-US" sz="3200" i="1" dirty="0" err="1"/>
              <a:t>Cirujanos</a:t>
            </a:r>
            <a:r>
              <a:rPr lang="en-US" sz="3200" i="1" dirty="0"/>
              <a:t>. 2021;89(1)89-96.</a:t>
            </a:r>
          </a:p>
          <a:p>
            <a:pPr marL="742950" indent="-742950">
              <a:buAutoNum type="arabicPeriod"/>
            </a:pPr>
            <a:r>
              <a:rPr lang="en-US" sz="3200" i="1" dirty="0" err="1"/>
              <a:t>Tassi</a:t>
            </a:r>
            <a:r>
              <a:rPr lang="en-US" sz="3200" i="1" dirty="0"/>
              <a:t> V, </a:t>
            </a:r>
            <a:r>
              <a:rPr lang="en-US" sz="3200" i="1" dirty="0" err="1"/>
              <a:t>Mosillo</a:t>
            </a:r>
            <a:r>
              <a:rPr lang="en-US" sz="3200" i="1" dirty="0"/>
              <a:t> C, </a:t>
            </a:r>
            <a:r>
              <a:rPr lang="en-US" sz="3200" i="1" dirty="0" err="1"/>
              <a:t>Mutignani</a:t>
            </a:r>
            <a:r>
              <a:rPr lang="en-US" sz="3200" i="1" dirty="0"/>
              <a:t> M, et al. </a:t>
            </a:r>
            <a:r>
              <a:rPr lang="en-US" sz="3200" i="1" dirty="0" err="1"/>
              <a:t>Biliothoracic</a:t>
            </a:r>
            <a:r>
              <a:rPr lang="en-US" sz="3200" i="1" dirty="0"/>
              <a:t> fistula after microwave ablation of liver metastasis: literature review. Emergency Medicine International. </a:t>
            </a:r>
            <a:r>
              <a:rPr lang="fr-FR" sz="3200" i="1" dirty="0"/>
              <a:t>vol. 2021, Article ID 9913076, 5 pages, 2021</a:t>
            </a:r>
            <a:r>
              <a:rPr lang="en-US" sz="3200" i="1" dirty="0"/>
              <a:t> </a:t>
            </a:r>
          </a:p>
        </p:txBody>
      </p:sp>
      <p:pic>
        <p:nvPicPr>
          <p:cNvPr id="9" name="Picture 8">
            <a:extLst>
              <a:ext uri="{FF2B5EF4-FFF2-40B4-BE49-F238E27FC236}">
                <a16:creationId xmlns:a16="http://schemas.microsoft.com/office/drawing/2014/main" id="{33D635AF-781B-6847-BFCF-8F31B7F9D1C9}"/>
              </a:ext>
            </a:extLst>
          </p:cNvPr>
          <p:cNvPicPr>
            <a:picLocks noChangeAspect="1"/>
          </p:cNvPicPr>
          <p:nvPr/>
        </p:nvPicPr>
        <p:blipFill>
          <a:blip r:embed="rId2"/>
          <a:stretch>
            <a:fillRect/>
          </a:stretch>
        </p:blipFill>
        <p:spPr>
          <a:xfrm>
            <a:off x="32630724" y="2438400"/>
            <a:ext cx="9888876" cy="1905000"/>
          </a:xfrm>
          <a:prstGeom prst="rect">
            <a:avLst/>
          </a:prstGeom>
        </p:spPr>
      </p:pic>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15849598" y="19273157"/>
            <a:ext cx="12192000" cy="9715500"/>
          </a:xfrm>
          <a:prstGeom prst="rect">
            <a:avLst/>
          </a:prstGeom>
        </p:spPr>
      </p:pic>
      <p:pic>
        <p:nvPicPr>
          <p:cNvPr id="12" name="Picture 11"/>
          <p:cNvPicPr>
            <a:picLocks noChangeAspect="1"/>
          </p:cNvPicPr>
          <p:nvPr/>
        </p:nvPicPr>
        <p:blipFill>
          <a:blip r:embed="rId4"/>
          <a:stretch>
            <a:fillRect/>
          </a:stretch>
        </p:blipFill>
        <p:spPr>
          <a:xfrm>
            <a:off x="15849599" y="8735587"/>
            <a:ext cx="12191999" cy="8128527"/>
          </a:xfrm>
          <a:prstGeom prst="rect">
            <a:avLst/>
          </a:prstGeom>
        </p:spPr>
      </p:pic>
      <p:pic>
        <p:nvPicPr>
          <p:cNvPr id="13" name="Picture 12"/>
          <p:cNvPicPr>
            <a:picLocks noChangeAspect="1"/>
          </p:cNvPicPr>
          <p:nvPr/>
        </p:nvPicPr>
        <p:blipFill>
          <a:blip r:embed="rId5"/>
          <a:stretch>
            <a:fillRect/>
          </a:stretch>
        </p:blipFill>
        <p:spPr>
          <a:xfrm>
            <a:off x="28966883" y="8735586"/>
            <a:ext cx="11655199" cy="8128527"/>
          </a:xfrm>
          <a:prstGeom prst="rect">
            <a:avLst/>
          </a:prstGeom>
        </p:spPr>
      </p:pic>
    </p:spTree>
    <p:extLst>
      <p:ext uri="{BB962C8B-B14F-4D97-AF65-F5344CB8AC3E}">
        <p14:creationId xmlns:p14="http://schemas.microsoft.com/office/powerpoint/2010/main" val="885656096"/>
      </p:ext>
    </p:extLst>
  </p:cSld>
  <p:clrMapOvr>
    <a:masterClrMapping/>
  </p:clrMapOvr>
</p:sld>
</file>

<file path=ppt/theme/theme1.xml><?xml version="1.0" encoding="utf-8"?>
<a:theme xmlns:a="http://schemas.openxmlformats.org/drawingml/2006/main" name="wfsom_36x48_horizontal_poster_template">
  <a:themeElements>
    <a:clrScheme name="40">
      <a:dk1>
        <a:srgbClr val="000000"/>
      </a:dk1>
      <a:lt1>
        <a:srgbClr val="FFFFFF"/>
      </a:lt1>
      <a:dk2>
        <a:srgbClr val="373545"/>
      </a:dk2>
      <a:lt2>
        <a:srgbClr val="70C4CA"/>
      </a:lt2>
      <a:accent1>
        <a:srgbClr val="008C8A"/>
      </a:accent1>
      <a:accent2>
        <a:srgbClr val="006969"/>
      </a:accent2>
      <a:accent3>
        <a:srgbClr val="71C5CA"/>
      </a:accent3>
      <a:accent4>
        <a:srgbClr val="7A8C8E"/>
      </a:accent4>
      <a:accent5>
        <a:srgbClr val="84ACB6"/>
      </a:accent5>
      <a:accent6>
        <a:srgbClr val="2683C6"/>
      </a:accent6>
      <a:hlink>
        <a:srgbClr val="6B9F25"/>
      </a:hlink>
      <a:folHlink>
        <a:srgbClr val="9F671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48wX36h_3Column_WFBMC_poster_template" id="{F69C8D28-A3B3-234B-8D2F-E4A36480EC51}" vid="{79F46318-18F3-F94C-B6AB-B6B0F389D3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48wX36h_3Column AHWFB Poster Template</Template>
  <TotalTime>2331</TotalTime>
  <Words>471</Words>
  <Application>Microsoft Office PowerPoint</Application>
  <PresentationFormat>Custom</PresentationFormat>
  <Paragraphs>55</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wfsom_36x48_horizontal_poster_template</vt:lpstr>
      <vt:lpstr>Jessica Hollingsworth, MD1; Brian Kouri, MD2; Swati Pawa, MD1 1. Department of Internal Medicine, Section on Gastroenterology, Atrium Health Wake Forest Baptist Medical Center 2. Department of Radiology, Atrium Health Wake Forest Baptist Medical Center</vt:lpstr>
    </vt:vector>
  </TitlesOfParts>
  <Company>WFBH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Ware Hollingsworth</dc:creator>
  <cp:lastModifiedBy>Mary Elizabeth Nelson</cp:lastModifiedBy>
  <cp:revision>28</cp:revision>
  <cp:lastPrinted>2011-04-05T15:15:46Z</cp:lastPrinted>
  <dcterms:created xsi:type="dcterms:W3CDTF">2022-10-04T21:24:03Z</dcterms:created>
  <dcterms:modified xsi:type="dcterms:W3CDTF">2022-10-17T15:32:36Z</dcterms:modified>
</cp:coreProperties>
</file>