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0"/>
  </p:notesMasterIdLst>
  <p:handoutMasterIdLst>
    <p:handoutMasterId r:id="rId51"/>
  </p:handoutMasterIdLst>
  <p:sldIdLst>
    <p:sldId id="274" r:id="rId5"/>
    <p:sldId id="275" r:id="rId6"/>
    <p:sldId id="269" r:id="rId7"/>
    <p:sldId id="273" r:id="rId8"/>
    <p:sldId id="276" r:id="rId9"/>
    <p:sldId id="277" r:id="rId10"/>
    <p:sldId id="278" r:id="rId11"/>
    <p:sldId id="280" r:id="rId12"/>
    <p:sldId id="279" r:id="rId13"/>
    <p:sldId id="282" r:id="rId14"/>
    <p:sldId id="295" r:id="rId15"/>
    <p:sldId id="283" r:id="rId16"/>
    <p:sldId id="285" r:id="rId17"/>
    <p:sldId id="288" r:id="rId18"/>
    <p:sldId id="325" r:id="rId19"/>
    <p:sldId id="289" r:id="rId20"/>
    <p:sldId id="290" r:id="rId21"/>
    <p:sldId id="291" r:id="rId22"/>
    <p:sldId id="292" r:id="rId23"/>
    <p:sldId id="293" r:id="rId24"/>
    <p:sldId id="294" r:id="rId25"/>
    <p:sldId id="284" r:id="rId26"/>
    <p:sldId id="296" r:id="rId27"/>
    <p:sldId id="297" r:id="rId28"/>
    <p:sldId id="298" r:id="rId29"/>
    <p:sldId id="299" r:id="rId30"/>
    <p:sldId id="300" r:id="rId31"/>
    <p:sldId id="301" r:id="rId32"/>
    <p:sldId id="302" r:id="rId33"/>
    <p:sldId id="303" r:id="rId34"/>
    <p:sldId id="304" r:id="rId35"/>
    <p:sldId id="305" r:id="rId36"/>
    <p:sldId id="306" r:id="rId37"/>
    <p:sldId id="307" r:id="rId38"/>
    <p:sldId id="308" r:id="rId39"/>
    <p:sldId id="309" r:id="rId40"/>
    <p:sldId id="310" r:id="rId41"/>
    <p:sldId id="321" r:id="rId42"/>
    <p:sldId id="311" r:id="rId43"/>
    <p:sldId id="265" r:id="rId44"/>
    <p:sldId id="313" r:id="rId45"/>
    <p:sldId id="314" r:id="rId46"/>
    <p:sldId id="315" r:id="rId47"/>
    <p:sldId id="316" r:id="rId48"/>
    <p:sldId id="264" r:id="rId49"/>
  </p:sldIdLst>
  <p:sldSz cx="12192000" cy="6858000"/>
  <p:notesSz cx="7023100" cy="9309100"/>
  <p:custDataLst>
    <p:tags r:id="rId5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orient="horz" pos="816" userDrawn="1">
          <p15:clr>
            <a:srgbClr val="A4A3A4"/>
          </p15:clr>
        </p15:guide>
        <p15:guide id="3" orient="horz" pos="3840" userDrawn="1">
          <p15:clr>
            <a:srgbClr val="A4A3A4"/>
          </p15:clr>
        </p15:guide>
        <p15:guide id="4" orient="horz" pos="1056" userDrawn="1">
          <p15:clr>
            <a:srgbClr val="A4A3A4"/>
          </p15:clr>
        </p15:guide>
        <p15:guide id="5" pos="3840" userDrawn="1">
          <p15:clr>
            <a:srgbClr val="A4A3A4"/>
          </p15:clr>
        </p15:guide>
        <p15:guide id="6" pos="384" userDrawn="1">
          <p15:clr>
            <a:srgbClr val="A4A3A4"/>
          </p15:clr>
        </p15:guide>
        <p15:guide id="7" pos="729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 userDrawn="1">
          <p15:clr>
            <a:srgbClr val="A4A3A4"/>
          </p15:clr>
        </p15:guide>
        <p15:guide id="2" pos="221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2C6"/>
    <a:srgbClr val="4B9398"/>
    <a:srgbClr val="217C84"/>
    <a:srgbClr val="6E6E72"/>
    <a:srgbClr val="6D6E71"/>
    <a:srgbClr val="626567"/>
    <a:srgbClr val="008995"/>
    <a:srgbClr val="C9C9C9"/>
    <a:srgbClr val="E5E5E5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F44918D-C621-AA00-20B5-4533FBF35078}" v="12" dt="2020-05-18T16:23:23.126"/>
    <p1510:client id="{B3F06750-152B-A638-F46C-142533D9890D}" v="48" dt="2020-04-30T18:02:11.261"/>
    <p1510:client id="{D9412F21-CE99-48C7-9228-A35E3C8E3AD9}" v="5" dt="2020-04-30T18:21:34.14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516" y="60"/>
      </p:cViewPr>
      <p:guideLst>
        <p:guide orient="horz" pos="2160"/>
        <p:guide orient="horz" pos="816"/>
        <p:guide orient="horz" pos="3840"/>
        <p:guide orient="horz" pos="1056"/>
        <p:guide pos="3840"/>
        <p:guide pos="384"/>
        <p:guide pos="729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32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notesMaster" Target="notesMasters/notesMaster1.xml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gs" Target="tags/tag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handoutMaster" Target="handoutMasters/handoutMaster1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269" tIns="46634" rIns="93269" bIns="4663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269" tIns="46634" rIns="93269" bIns="46634" rtlCol="0"/>
          <a:lstStyle>
            <a:lvl1pPr algn="r">
              <a:defRPr sz="1200"/>
            </a:lvl1pPr>
          </a:lstStyle>
          <a:p>
            <a:fld id="{ADCC02A0-C947-4278-96D1-0DB9C063DF55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269" tIns="46634" rIns="93269" bIns="4663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269" tIns="46634" rIns="93269" bIns="46634" rtlCol="0" anchor="b"/>
          <a:lstStyle>
            <a:lvl1pPr algn="r">
              <a:defRPr sz="1200"/>
            </a:lvl1pPr>
          </a:lstStyle>
          <a:p>
            <a:fld id="{0533FAA7-9DA0-4163-8828-B20FAF1EB0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0626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1638" y="387350"/>
            <a:ext cx="4659312" cy="26209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69" tIns="46634" rIns="93269" bIns="4663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390172" y="3180610"/>
            <a:ext cx="6242756" cy="543030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90172" y="8843646"/>
            <a:ext cx="4994204" cy="231111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0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008652" y="8843646"/>
            <a:ext cx="624276" cy="231111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1000"/>
            </a:lvl1pPr>
          </a:lstStyle>
          <a:p>
            <a:fld id="{8547E1EE-0039-4797-B978-F453418260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465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spcBef>
        <a:spcPts val="600"/>
      </a:spcBef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182880" indent="-137160" algn="l" defTabSz="914400" rtl="0" eaLnBrk="1" latinLnBrk="0" hangingPunct="1">
      <a:spcBef>
        <a:spcPts val="600"/>
      </a:spcBef>
      <a:buFont typeface="HP Simplified" panose="020B0604020204020204" pitchFamily="34" charset="0"/>
      <a:buChar char="•"/>
      <a:defRPr sz="1050" kern="1200">
        <a:solidFill>
          <a:schemeClr val="tx1"/>
        </a:solidFill>
        <a:latin typeface="+mn-lt"/>
        <a:ea typeface="+mn-ea"/>
        <a:cs typeface="+mn-cs"/>
      </a:defRPr>
    </a:lvl2pPr>
    <a:lvl3pPr marL="339725" indent="-104775" algn="l" defTabSz="914400" rtl="0" eaLnBrk="1" latinLnBrk="0" hangingPunct="1">
      <a:spcBef>
        <a:spcPts val="600"/>
      </a:spcBef>
      <a:buFont typeface="HP Simplified" panose="020B0604020204020204" pitchFamily="34" charset="0"/>
      <a:buChar char="–"/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515938" indent="-117475" algn="l" defTabSz="914400" rtl="0" eaLnBrk="1" latinLnBrk="0" hangingPunct="1">
      <a:spcBef>
        <a:spcPts val="600"/>
      </a:spcBef>
      <a:buFont typeface="HP Simplified" panose="020B0604020204020204" pitchFamily="34" charset="0"/>
      <a:buChar char="•"/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633413" indent="-117475" algn="l" defTabSz="914400" rtl="0" eaLnBrk="1" latinLnBrk="0" hangingPunct="1">
      <a:spcBef>
        <a:spcPts val="600"/>
      </a:spcBef>
      <a:buFont typeface="HP Simplified" panose="020B0604020204020204" pitchFamily="34" charset="0"/>
      <a:buChar char="–"/>
      <a:defRPr sz="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47E1EE-0039-4797-B978-F453418260D1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806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47E1EE-0039-4797-B978-F453418260D1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4840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47E1EE-0039-4797-B978-F453418260D1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169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47E1EE-0039-4797-B978-F453418260D1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7556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47E1EE-0039-4797-B978-F453418260D1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123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47E1EE-0039-4797-B978-F453418260D1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1640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47E1EE-0039-4797-B978-F453418260D1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7434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47E1EE-0039-4797-B978-F453418260D1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620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AFA1068-D9EE-C149-BA56-B473B23643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14" y="19664"/>
            <a:ext cx="12215146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6348BCB-18C2-9E4D-8540-4C293840A96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08" y="6146243"/>
            <a:ext cx="2489200" cy="342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FA01DAE-8AA8-BA4A-9A67-D6E6FA9A399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7545" y="6014856"/>
            <a:ext cx="3159152" cy="5915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37959" y="1445338"/>
            <a:ext cx="8116082" cy="1477190"/>
          </a:xfrm>
        </p:spPr>
        <p:txBody>
          <a:bodyPr/>
          <a:lstStyle>
            <a:lvl1pPr algn="ctr">
              <a:lnSpc>
                <a:spcPts val="5202"/>
              </a:lnSpc>
              <a:defRPr sz="5002" b="1" i="0" spc="-100" baseline="0">
                <a:solidFill>
                  <a:srgbClr val="00899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7959" y="3599603"/>
            <a:ext cx="8116082" cy="1331587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0" i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2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9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40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1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86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8083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Section Photo_Left">
    <p:bg bwMode="lt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C672D977-AEDE-5241-B9A0-7291F9DBAE8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86106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852F13C-068E-9E40-995D-CA46129A8F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2" r="2947" b="2130"/>
          <a:stretch/>
        </p:blipFill>
        <p:spPr>
          <a:xfrm>
            <a:off x="7632700" y="0"/>
            <a:ext cx="455929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DF2F0D-3A1F-E240-BF15-F39B277C4EC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751" y="337970"/>
            <a:ext cx="1993900" cy="266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FB8CE6-67E5-B840-8CAF-62CD7AE598F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0925" y="6302376"/>
            <a:ext cx="1996700" cy="373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1742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Section Text_Left">
    <p:bg bwMode="lt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2852F13C-068E-9E40-995D-CA46129A8F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2" r="2947" b="2130"/>
          <a:stretch/>
        </p:blipFill>
        <p:spPr>
          <a:xfrm>
            <a:off x="7632700" y="0"/>
            <a:ext cx="4559299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423F010-849B-BA42-8043-F58846474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1064341"/>
            <a:ext cx="7035799" cy="941440"/>
          </a:xfrm>
        </p:spPr>
        <p:txBody>
          <a:bodyPr anchor="t"/>
          <a:lstStyle>
            <a:lvl1pPr>
              <a:defRPr>
                <a:solidFill>
                  <a:srgbClr val="6D6E7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223953-B4AB-4E46-91A1-D04D0AB633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4400" y="2133599"/>
            <a:ext cx="7035798" cy="388374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F3AB1F-FCFE-B24E-9C3E-B377EBB7F8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751" y="337970"/>
            <a:ext cx="1993900" cy="266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52ADBC-E8E4-4E49-9820-B38BD03BEB7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0925" y="6302376"/>
            <a:ext cx="1996700" cy="373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9886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Section Text_Right">
    <p:bg bwMode="lt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423F010-849B-BA42-8043-F58846474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1248" y="1064341"/>
            <a:ext cx="7035799" cy="941440"/>
          </a:xfrm>
        </p:spPr>
        <p:txBody>
          <a:bodyPr anchor="t"/>
          <a:lstStyle>
            <a:lvl1pPr>
              <a:defRPr>
                <a:solidFill>
                  <a:srgbClr val="6D6E7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223953-B4AB-4E46-91A1-D04D0AB633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1247" y="2133599"/>
            <a:ext cx="7035798" cy="388374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E22E74-3DF5-A04C-B8CA-89550047CC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2" r="2947" b="2130"/>
          <a:stretch/>
        </p:blipFill>
        <p:spPr>
          <a:xfrm flipH="1">
            <a:off x="0" y="1"/>
            <a:ext cx="4562856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E780C8-EFA6-D442-B5CF-3FDB3D8793E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7970"/>
            <a:ext cx="1993900" cy="266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0EFF50-7D20-1E48-911F-FA082D75B0C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28" y="6302376"/>
            <a:ext cx="1996700" cy="373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7025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30739B1-8D49-2246-ABC7-8DC3D5B1EF1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6350" y="-12700"/>
            <a:ext cx="12198350" cy="52832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C48BBE-1183-BE4D-B9AD-DA41F65C3D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0" y="12700"/>
            <a:ext cx="12198350" cy="6858000"/>
          </a:xfrm>
          <a:prstGeom prst="rect">
            <a:avLst/>
          </a:prstGeom>
        </p:spPr>
      </p:pic>
      <p:sp>
        <p:nvSpPr>
          <p:cNvPr id="10" name="Google Shape;55;p7">
            <a:extLst>
              <a:ext uri="{FF2B5EF4-FFF2-40B4-BE49-F238E27FC236}">
                <a16:creationId xmlns:a16="http://schemas.microsoft.com/office/drawing/2014/main" id="{EF801DCC-7282-E744-B055-E0813AAD808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5695" y="5702710"/>
            <a:ext cx="7230349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Proxima Nova"/>
              <a:buNone/>
              <a:defRPr sz="4000" b="1">
                <a:solidFill>
                  <a:schemeClr val="tx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B07823-9108-5C4F-AC43-20221590FDD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7970"/>
            <a:ext cx="1993900" cy="266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2B0B23-CB4A-2A4C-8843-3DADF58DEA8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0925" y="6302376"/>
            <a:ext cx="1996700" cy="373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4053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065161"/>
            <a:ext cx="10668001" cy="762000"/>
          </a:xfrm>
        </p:spPr>
        <p:txBody>
          <a:bodyPr anchor="t"/>
          <a:lstStyle>
            <a:lvl1pPr>
              <a:defRPr>
                <a:solidFill>
                  <a:srgbClr val="6E6E72"/>
                </a:solidFill>
              </a:defRPr>
            </a:lvl1pPr>
          </a:lstStyle>
          <a:p>
            <a:r>
              <a:rPr lang="en-US"/>
              <a:t>Click to edit title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133600"/>
            <a:ext cx="5010913" cy="3659240"/>
          </a:xfrm>
        </p:spPr>
        <p:txBody>
          <a:bodyPr>
            <a:normAutofit/>
          </a:bodyPr>
          <a:lstStyle>
            <a:lvl1pPr>
              <a:defRPr sz="1801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1488" y="2133600"/>
            <a:ext cx="5010913" cy="3659240"/>
          </a:xfrm>
        </p:spPr>
        <p:txBody>
          <a:bodyPr>
            <a:normAutofit/>
          </a:bodyPr>
          <a:lstStyle>
            <a:lvl1pPr>
              <a:defRPr sz="1801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6956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and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1" y="1065980"/>
            <a:ext cx="10667999" cy="762000"/>
          </a:xfrm>
        </p:spPr>
        <p:txBody>
          <a:bodyPr anchor="t"/>
          <a:lstStyle>
            <a:lvl1pPr>
              <a:defRPr>
                <a:solidFill>
                  <a:srgbClr val="6E6E72"/>
                </a:solidFill>
              </a:defRPr>
            </a:lvl1pPr>
          </a:lstStyle>
          <a:p>
            <a:r>
              <a:rPr lang="en-US"/>
              <a:t>Click to edit title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14399" y="2133599"/>
            <a:ext cx="5010913" cy="27432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1" b="1">
                <a:solidFill>
                  <a:schemeClr val="accent1"/>
                </a:solidFill>
              </a:defRPr>
            </a:lvl1pPr>
            <a:lvl2pPr marL="457337" indent="0">
              <a:buNone/>
              <a:defRPr sz="2001" b="1"/>
            </a:lvl2pPr>
            <a:lvl3pPr marL="914674" indent="0">
              <a:buNone/>
              <a:defRPr sz="1801" b="1"/>
            </a:lvl3pPr>
            <a:lvl4pPr marL="1372011" indent="0">
              <a:buNone/>
              <a:defRPr sz="1600" b="1"/>
            </a:lvl4pPr>
            <a:lvl5pPr marL="1829349" indent="0">
              <a:buNone/>
              <a:defRPr sz="1600" b="1"/>
            </a:lvl5pPr>
            <a:lvl6pPr marL="2286686" indent="0">
              <a:buNone/>
              <a:defRPr sz="1600" b="1"/>
            </a:lvl6pPr>
            <a:lvl7pPr marL="2744023" indent="0">
              <a:buNone/>
              <a:defRPr sz="1600" b="1"/>
            </a:lvl7pPr>
            <a:lvl8pPr marL="3201360" indent="0">
              <a:buNone/>
              <a:defRPr sz="1600" b="1"/>
            </a:lvl8pPr>
            <a:lvl9pPr marL="3658697" indent="0">
              <a:buNone/>
              <a:defRPr sz="1600" b="1"/>
            </a:lvl9pPr>
          </a:lstStyle>
          <a:p>
            <a:pPr lvl="0"/>
            <a:r>
              <a:t>Click to add heading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399" y="2514600"/>
            <a:ext cx="5010913" cy="327742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571487" y="2133599"/>
            <a:ext cx="5010913" cy="27432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1" b="1">
                <a:solidFill>
                  <a:schemeClr val="accent1"/>
                </a:solidFill>
              </a:defRPr>
            </a:lvl1pPr>
            <a:lvl2pPr marL="457337" indent="0">
              <a:buNone/>
              <a:defRPr sz="2001" b="1"/>
            </a:lvl2pPr>
            <a:lvl3pPr marL="914674" indent="0">
              <a:buNone/>
              <a:defRPr sz="1801" b="1"/>
            </a:lvl3pPr>
            <a:lvl4pPr marL="1372011" indent="0">
              <a:buNone/>
              <a:defRPr sz="1600" b="1"/>
            </a:lvl4pPr>
            <a:lvl5pPr marL="1829349" indent="0">
              <a:buNone/>
              <a:defRPr sz="1600" b="1"/>
            </a:lvl5pPr>
            <a:lvl6pPr marL="2286686" indent="0">
              <a:buNone/>
              <a:defRPr sz="1600" b="1"/>
            </a:lvl6pPr>
            <a:lvl7pPr marL="2744023" indent="0">
              <a:buNone/>
              <a:defRPr sz="1600" b="1"/>
            </a:lvl7pPr>
            <a:lvl8pPr marL="3201360" indent="0">
              <a:buNone/>
              <a:defRPr sz="1600" b="1"/>
            </a:lvl8pPr>
            <a:lvl9pPr marL="3658697" indent="0">
              <a:buNone/>
              <a:defRPr sz="1600" b="1"/>
            </a:lvl9pPr>
          </a:lstStyle>
          <a:p>
            <a:pPr lvl="0"/>
            <a:r>
              <a:t>Click to add heading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71487" y="2514600"/>
            <a:ext cx="5010913" cy="327742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2217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5EC162F0-1D34-AF45-8FB7-D4FB2341BFAE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6460447" y="0"/>
            <a:ext cx="5744253" cy="5793659"/>
          </a:xfrm>
        </p:spPr>
        <p:txBody>
          <a:bodyPr tIns="457200">
            <a:noAutofit/>
          </a:bodyPr>
          <a:lstStyle>
            <a:lvl1pPr marL="0" indent="0" algn="ctr">
              <a:buNone/>
              <a:defRPr sz="1801"/>
            </a:lvl1pPr>
            <a:lvl2pPr marL="457337" indent="0">
              <a:buNone/>
              <a:defRPr sz="2801"/>
            </a:lvl2pPr>
            <a:lvl3pPr marL="914674" indent="0">
              <a:buNone/>
              <a:defRPr sz="2401"/>
            </a:lvl3pPr>
            <a:lvl4pPr marL="1372011" indent="0">
              <a:buNone/>
              <a:defRPr sz="2001"/>
            </a:lvl4pPr>
            <a:lvl5pPr marL="1829349" indent="0">
              <a:buNone/>
              <a:defRPr sz="2001"/>
            </a:lvl5pPr>
            <a:lvl6pPr marL="2286686" indent="0">
              <a:buNone/>
              <a:defRPr sz="2001"/>
            </a:lvl6pPr>
            <a:lvl7pPr marL="2744023" indent="0">
              <a:buNone/>
              <a:defRPr sz="2001"/>
            </a:lvl7pPr>
            <a:lvl8pPr marL="3201360" indent="0">
              <a:buNone/>
              <a:defRPr sz="2001"/>
            </a:lvl8pPr>
            <a:lvl9pPr marL="3658697" indent="0">
              <a:buNone/>
              <a:defRPr sz="2001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614" y="1064341"/>
            <a:ext cx="4816940" cy="762000"/>
          </a:xfrm>
        </p:spPr>
        <p:txBody>
          <a:bodyPr anchor="t"/>
          <a:lstStyle>
            <a:lvl1pPr algn="l">
              <a:defRPr sz="3500" b="1">
                <a:solidFill>
                  <a:srgbClr val="6E6E72"/>
                </a:solidFill>
              </a:defRPr>
            </a:lvl1pPr>
          </a:lstStyle>
          <a:p>
            <a:r>
              <a:rPr lang="en-US"/>
              <a:t>Click to edit title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614" y="2131142"/>
            <a:ext cx="4842006" cy="3662517"/>
          </a:xfrm>
        </p:spPr>
        <p:txBody>
          <a:bodyPr>
            <a:normAutofit/>
          </a:bodyPr>
          <a:lstStyle>
            <a:lvl1pPr>
              <a:defRPr sz="1801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0681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1066610"/>
            <a:ext cx="10668000" cy="495490"/>
          </a:xfrm>
        </p:spPr>
        <p:txBody>
          <a:bodyPr anchor="t"/>
          <a:lstStyle>
            <a:lvl1pPr algn="l">
              <a:defRPr sz="3500" b="1">
                <a:solidFill>
                  <a:srgbClr val="6E6E7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14400" y="2108200"/>
            <a:ext cx="5010911" cy="3073400"/>
          </a:xfrm>
        </p:spPr>
        <p:txBody>
          <a:bodyPr tIns="457200">
            <a:noAutofit/>
          </a:bodyPr>
          <a:lstStyle>
            <a:lvl1pPr marL="0" indent="0" algn="ctr">
              <a:buNone/>
              <a:defRPr sz="1801"/>
            </a:lvl1pPr>
            <a:lvl2pPr marL="457337" indent="0">
              <a:buNone/>
              <a:defRPr sz="2801"/>
            </a:lvl2pPr>
            <a:lvl3pPr marL="914674" indent="0">
              <a:buNone/>
              <a:defRPr sz="2401"/>
            </a:lvl3pPr>
            <a:lvl4pPr marL="1372011" indent="0">
              <a:buNone/>
              <a:defRPr sz="2001"/>
            </a:lvl4pPr>
            <a:lvl5pPr marL="1829349" indent="0">
              <a:buNone/>
              <a:defRPr sz="2001"/>
            </a:lvl5pPr>
            <a:lvl6pPr marL="2286686" indent="0">
              <a:buNone/>
              <a:defRPr sz="2001"/>
            </a:lvl6pPr>
            <a:lvl7pPr marL="2744023" indent="0">
              <a:buNone/>
              <a:defRPr sz="2001"/>
            </a:lvl7pPr>
            <a:lvl8pPr marL="3201360" indent="0">
              <a:buNone/>
              <a:defRPr sz="2001"/>
            </a:lvl8pPr>
            <a:lvl9pPr marL="3658697" indent="0">
              <a:buNone/>
              <a:defRPr sz="2001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6571488" y="2108200"/>
            <a:ext cx="5010911" cy="3073400"/>
          </a:xfrm>
        </p:spPr>
        <p:txBody>
          <a:bodyPr tIns="457200">
            <a:noAutofit/>
          </a:bodyPr>
          <a:lstStyle>
            <a:lvl1pPr marL="0" indent="0" algn="ctr">
              <a:buNone/>
              <a:defRPr sz="1801"/>
            </a:lvl1pPr>
            <a:lvl2pPr marL="457337" indent="0">
              <a:buNone/>
              <a:defRPr sz="2801"/>
            </a:lvl2pPr>
            <a:lvl3pPr marL="914674" indent="0">
              <a:buNone/>
              <a:defRPr sz="2401"/>
            </a:lvl3pPr>
            <a:lvl4pPr marL="1372011" indent="0">
              <a:buNone/>
              <a:defRPr sz="2001"/>
            </a:lvl4pPr>
            <a:lvl5pPr marL="1829349" indent="0">
              <a:buNone/>
              <a:defRPr sz="2001"/>
            </a:lvl5pPr>
            <a:lvl6pPr marL="2286686" indent="0">
              <a:buNone/>
              <a:defRPr sz="2001"/>
            </a:lvl6pPr>
            <a:lvl7pPr marL="2744023" indent="0">
              <a:buNone/>
              <a:defRPr sz="2001"/>
            </a:lvl7pPr>
            <a:lvl8pPr marL="3201360" indent="0">
              <a:buNone/>
              <a:defRPr sz="2001"/>
            </a:lvl8pPr>
            <a:lvl9pPr marL="3658697" indent="0">
              <a:buNone/>
              <a:defRPr sz="2001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295900"/>
            <a:ext cx="5010911" cy="787590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None/>
              <a:defRPr sz="1801"/>
            </a:lvl1pPr>
            <a:lvl2pPr marL="457337" indent="0">
              <a:buNone/>
              <a:defRPr sz="1200"/>
            </a:lvl2pPr>
            <a:lvl3pPr marL="914674" indent="0">
              <a:buNone/>
              <a:defRPr sz="1000"/>
            </a:lvl3pPr>
            <a:lvl4pPr marL="1372011" indent="0">
              <a:buNone/>
              <a:defRPr sz="900"/>
            </a:lvl4pPr>
            <a:lvl5pPr marL="1829349" indent="0">
              <a:buNone/>
              <a:defRPr sz="900"/>
            </a:lvl5pPr>
            <a:lvl6pPr marL="2286686" indent="0">
              <a:buNone/>
              <a:defRPr sz="900"/>
            </a:lvl6pPr>
            <a:lvl7pPr marL="2744023" indent="0">
              <a:buNone/>
              <a:defRPr sz="900"/>
            </a:lvl7pPr>
            <a:lvl8pPr marL="3201360" indent="0">
              <a:buNone/>
              <a:defRPr sz="900"/>
            </a:lvl8pPr>
            <a:lvl9pPr marL="3658697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4"/>
          </p:nvPr>
        </p:nvSpPr>
        <p:spPr>
          <a:xfrm>
            <a:off x="6571488" y="5295900"/>
            <a:ext cx="5010911" cy="787590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None/>
              <a:defRPr sz="1801"/>
            </a:lvl1pPr>
            <a:lvl2pPr marL="457337" indent="0">
              <a:buNone/>
              <a:defRPr sz="1200"/>
            </a:lvl2pPr>
            <a:lvl3pPr marL="914674" indent="0">
              <a:buNone/>
              <a:defRPr sz="1000"/>
            </a:lvl3pPr>
            <a:lvl4pPr marL="1372011" indent="0">
              <a:buNone/>
              <a:defRPr sz="900"/>
            </a:lvl4pPr>
            <a:lvl5pPr marL="1829349" indent="0">
              <a:buNone/>
              <a:defRPr sz="900"/>
            </a:lvl5pPr>
            <a:lvl6pPr marL="2286686" indent="0">
              <a:buNone/>
              <a:defRPr sz="900"/>
            </a:lvl6pPr>
            <a:lvl7pPr marL="2744023" indent="0">
              <a:buNone/>
              <a:defRPr sz="900"/>
            </a:lvl7pPr>
            <a:lvl8pPr marL="3201360" indent="0">
              <a:buNone/>
              <a:defRPr sz="900"/>
            </a:lvl8pPr>
            <a:lvl9pPr marL="3658697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210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A93736C-15DA-EE41-9FFF-68C26002E9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0" y="-12700"/>
            <a:ext cx="12204700" cy="688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95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23ACE55-2587-2D4E-99CF-487C81A79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1064341"/>
            <a:ext cx="10599174" cy="941440"/>
          </a:xfrm>
        </p:spPr>
        <p:txBody>
          <a:bodyPr anchor="t"/>
          <a:lstStyle>
            <a:lvl1pPr>
              <a:defRPr>
                <a:solidFill>
                  <a:srgbClr val="6D6E7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3C1D547-C0F4-5042-9341-570C931305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400" y="2133599"/>
            <a:ext cx="10599173" cy="38837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5010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1064341"/>
            <a:ext cx="10599174" cy="970936"/>
          </a:xfrm>
        </p:spPr>
        <p:txBody>
          <a:bodyPr anchor="t"/>
          <a:lstStyle>
            <a:lvl1pPr>
              <a:defRPr>
                <a:solidFill>
                  <a:srgbClr val="6D6E7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167641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924233" y="1677093"/>
            <a:ext cx="10972801" cy="260574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300" b="1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buNone/>
              <a:defRPr sz="1801"/>
            </a:lvl2pPr>
            <a:lvl3pPr marL="0" indent="0">
              <a:spcBef>
                <a:spcPts val="0"/>
              </a:spcBef>
              <a:buNone/>
              <a:defRPr sz="1801"/>
            </a:lvl3pPr>
            <a:lvl4pPr marL="0" indent="0">
              <a:spcBef>
                <a:spcPts val="0"/>
              </a:spcBef>
              <a:buNone/>
              <a:defRPr sz="1801"/>
            </a:lvl4pPr>
            <a:lvl5pPr marL="0" indent="0">
              <a:spcBef>
                <a:spcPts val="0"/>
              </a:spcBef>
              <a:buNone/>
              <a:defRPr sz="1801"/>
            </a:lvl5pPr>
            <a:lvl6pPr marL="0" indent="0">
              <a:spcBef>
                <a:spcPts val="0"/>
              </a:spcBef>
              <a:buNone/>
              <a:defRPr sz="1801"/>
            </a:lvl6pPr>
            <a:lvl7pPr marL="0" indent="0">
              <a:spcBef>
                <a:spcPts val="0"/>
              </a:spcBef>
              <a:buNone/>
              <a:defRPr sz="1801"/>
            </a:lvl7pPr>
            <a:lvl8pPr marL="0" indent="0">
              <a:spcBef>
                <a:spcPts val="0"/>
              </a:spcBef>
              <a:buNone/>
              <a:defRPr sz="1801"/>
            </a:lvl8pPr>
            <a:lvl9pPr marL="0" indent="0">
              <a:spcBef>
                <a:spcPts val="0"/>
              </a:spcBef>
              <a:buNone/>
              <a:defRPr sz="1801"/>
            </a:lvl9pPr>
          </a:lstStyle>
          <a:p>
            <a:pPr lvl="0"/>
            <a:r>
              <a:t>Click to add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1064341"/>
            <a:ext cx="10972801" cy="587478"/>
          </a:xfrm>
        </p:spPr>
        <p:txBody>
          <a:bodyPr anchor="t"/>
          <a:lstStyle>
            <a:lvl1pPr>
              <a:defRPr>
                <a:solidFill>
                  <a:srgbClr val="6E6E7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72544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23ACE55-2587-2D4E-99CF-487C81A79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1064340"/>
            <a:ext cx="10599174" cy="961105"/>
          </a:xfrm>
        </p:spPr>
        <p:txBody>
          <a:bodyPr anchor="t"/>
          <a:lstStyle>
            <a:lvl1pPr>
              <a:defRPr>
                <a:solidFill>
                  <a:srgbClr val="6D6E7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3C1D547-C0F4-5042-9341-570C931305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401" y="2133600"/>
            <a:ext cx="5181599" cy="36600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4AB4E5-5225-1B47-95DF-68185378621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665914" y="2133600"/>
            <a:ext cx="4847662" cy="366006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70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23ACE55-2587-2D4E-99CF-487C81A79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2" y="1064340"/>
            <a:ext cx="2605546" cy="2364660"/>
          </a:xfrm>
        </p:spPr>
        <p:txBody>
          <a:bodyPr anchor="t"/>
          <a:lstStyle>
            <a:lvl1pPr>
              <a:defRPr>
                <a:solidFill>
                  <a:srgbClr val="6D6E7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4AB4E5-5225-1B47-95DF-68185378621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923071" y="619432"/>
            <a:ext cx="7590506" cy="517422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305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, Subtitle and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924233" y="1677093"/>
            <a:ext cx="10972801" cy="260574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300" b="1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buNone/>
              <a:defRPr sz="1801"/>
            </a:lvl2pPr>
            <a:lvl3pPr marL="0" indent="0">
              <a:spcBef>
                <a:spcPts val="0"/>
              </a:spcBef>
              <a:buNone/>
              <a:defRPr sz="1801"/>
            </a:lvl3pPr>
            <a:lvl4pPr marL="0" indent="0">
              <a:spcBef>
                <a:spcPts val="0"/>
              </a:spcBef>
              <a:buNone/>
              <a:defRPr sz="1801"/>
            </a:lvl4pPr>
            <a:lvl5pPr marL="0" indent="0">
              <a:spcBef>
                <a:spcPts val="0"/>
              </a:spcBef>
              <a:buNone/>
              <a:defRPr sz="1801"/>
            </a:lvl5pPr>
            <a:lvl6pPr marL="0" indent="0">
              <a:spcBef>
                <a:spcPts val="0"/>
              </a:spcBef>
              <a:buNone/>
              <a:defRPr sz="1801"/>
            </a:lvl6pPr>
            <a:lvl7pPr marL="0" indent="0">
              <a:spcBef>
                <a:spcPts val="0"/>
              </a:spcBef>
              <a:buNone/>
              <a:defRPr sz="1801"/>
            </a:lvl7pPr>
            <a:lvl8pPr marL="0" indent="0">
              <a:spcBef>
                <a:spcPts val="0"/>
              </a:spcBef>
              <a:buNone/>
              <a:defRPr sz="1801"/>
            </a:lvl8pPr>
            <a:lvl9pPr marL="0" indent="0">
              <a:spcBef>
                <a:spcPts val="0"/>
              </a:spcBef>
              <a:buNone/>
              <a:defRPr sz="1801"/>
            </a:lvl9pPr>
          </a:lstStyle>
          <a:p>
            <a:pPr lvl="0"/>
            <a:r>
              <a:t>Click to add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1064341"/>
            <a:ext cx="10972801" cy="587478"/>
          </a:xfrm>
        </p:spPr>
        <p:txBody>
          <a:bodyPr anchor="t"/>
          <a:lstStyle>
            <a:lvl1pPr>
              <a:defRPr>
                <a:solidFill>
                  <a:srgbClr val="6E6E7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266688" y="2554204"/>
            <a:ext cx="5315712" cy="365977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1" b="1">
                <a:solidFill>
                  <a:schemeClr val="accent1"/>
                </a:solidFill>
              </a:defRPr>
            </a:lvl1pPr>
            <a:lvl2pPr marL="457337" indent="0">
              <a:buNone/>
              <a:defRPr sz="2001" b="1"/>
            </a:lvl2pPr>
            <a:lvl3pPr marL="914674" indent="0">
              <a:buNone/>
              <a:defRPr sz="1801" b="1"/>
            </a:lvl3pPr>
            <a:lvl4pPr marL="1372011" indent="0">
              <a:buNone/>
              <a:defRPr sz="1600" b="1"/>
            </a:lvl4pPr>
            <a:lvl5pPr marL="1829349" indent="0">
              <a:buNone/>
              <a:defRPr sz="1600" b="1"/>
            </a:lvl5pPr>
            <a:lvl6pPr marL="2286686" indent="0">
              <a:buNone/>
              <a:defRPr sz="1600" b="1"/>
            </a:lvl6pPr>
            <a:lvl7pPr marL="2744023" indent="0">
              <a:buNone/>
              <a:defRPr sz="1600" b="1"/>
            </a:lvl7pPr>
            <a:lvl8pPr marL="3201360" indent="0">
              <a:buNone/>
              <a:defRPr sz="1600" b="1"/>
            </a:lvl8pPr>
            <a:lvl9pPr marL="3658697" indent="0">
              <a:buNone/>
              <a:defRPr sz="1600" b="1"/>
            </a:lvl9pPr>
          </a:lstStyle>
          <a:p>
            <a:pPr lvl="0"/>
            <a:r>
              <a:t>Click to add heading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6688" y="3087329"/>
            <a:ext cx="5315712" cy="2782529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ED6BAFB-C11F-A744-A876-2293931C2D0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14401" y="2554205"/>
            <a:ext cx="5033962" cy="331565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92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708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Section Photo_Right">
    <p:bg bwMode="lt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2852F13C-068E-9E40-995D-CA46129A8F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2" r="2947" b="2130"/>
          <a:stretch/>
        </p:blipFill>
        <p:spPr>
          <a:xfrm flipH="1">
            <a:off x="0" y="1"/>
            <a:ext cx="4562856" cy="6857999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06209F-211E-E348-9423-AC5FB9768C7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0600" y="0"/>
            <a:ext cx="86741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17DCF6-6A2B-6747-8E1C-BCE26921795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7970"/>
            <a:ext cx="1993900" cy="266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A9FF31-D7A1-6E44-8EEC-26AE32E84BF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28" y="6302376"/>
            <a:ext cx="1996700" cy="373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6555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957B6E4A-DC74-B244-810E-8BF383B522BB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93" y="-9832"/>
            <a:ext cx="12196761" cy="688749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1" y="1064341"/>
            <a:ext cx="10599174" cy="61451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1" y="2133599"/>
            <a:ext cx="10599174" cy="388374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65477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772" r:id="rId4"/>
    <p:sldLayoutId id="2147483764" r:id="rId5"/>
    <p:sldLayoutId id="2147483765" r:id="rId6"/>
    <p:sldLayoutId id="2147483666" r:id="rId7"/>
    <p:sldLayoutId id="2147483768" r:id="rId8"/>
    <p:sldLayoutId id="2147483769" r:id="rId9"/>
    <p:sldLayoutId id="2147483742" r:id="rId10"/>
    <p:sldLayoutId id="2147483770" r:id="rId11"/>
    <p:sldLayoutId id="2147483771" r:id="rId12"/>
    <p:sldLayoutId id="2147483661" r:id="rId13"/>
    <p:sldLayoutId id="2147483652" r:id="rId14"/>
    <p:sldLayoutId id="2147483653" r:id="rId15"/>
    <p:sldLayoutId id="2147483758" r:id="rId16"/>
    <p:sldLayoutId id="2147483671" r:id="rId17"/>
    <p:sldLayoutId id="2147483767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674" rtl="0" eaLnBrk="1" latinLnBrk="0" hangingPunct="1">
        <a:lnSpc>
          <a:spcPct val="90000"/>
        </a:lnSpc>
        <a:spcBef>
          <a:spcPct val="0"/>
        </a:spcBef>
        <a:buNone/>
        <a:defRPr sz="3500" b="1" i="0" kern="1200">
          <a:solidFill>
            <a:srgbClr val="626567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</p:titleStyle>
    <p:bodyStyle>
      <a:lvl1pPr marL="182935" indent="-182935" algn="l" defTabSz="914674" rtl="0" eaLnBrk="1" latinLnBrk="0" hangingPunct="1">
        <a:lnSpc>
          <a:spcPct val="90000"/>
        </a:lnSpc>
        <a:spcBef>
          <a:spcPts val="1200"/>
        </a:spcBef>
        <a:buClr>
          <a:srgbClr val="008995"/>
        </a:buClr>
        <a:buFont typeface="HP Simplified" panose="020B0604020204020204" pitchFamily="34" charset="0"/>
        <a:buChar char="•"/>
        <a:defRPr sz="1801" b="0" i="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  <a:lvl2pPr marL="411603" indent="-182935" algn="l" defTabSz="914674" rtl="0" eaLnBrk="1" latinLnBrk="0" hangingPunct="1">
        <a:lnSpc>
          <a:spcPct val="90000"/>
        </a:lnSpc>
        <a:spcBef>
          <a:spcPts val="800"/>
        </a:spcBef>
        <a:buClr>
          <a:srgbClr val="008995"/>
        </a:buClr>
        <a:buSzPct val="100000"/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548805" indent="-137201" algn="l" defTabSz="914674" rtl="0" eaLnBrk="1" latinLnBrk="0" hangingPunct="1">
        <a:lnSpc>
          <a:spcPct val="90000"/>
        </a:lnSpc>
        <a:spcBef>
          <a:spcPts val="600"/>
        </a:spcBef>
        <a:buClr>
          <a:srgbClr val="008995"/>
        </a:buClr>
        <a:buSzPct val="90000"/>
        <a:buFont typeface="HP Simplified" panose="020B0604020204020204" pitchFamily="34" charset="0"/>
        <a:buChar char="•"/>
        <a:defRPr sz="1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731739" indent="-137201" algn="l" defTabSz="914674" rtl="0" eaLnBrk="1" latinLnBrk="0" hangingPunct="1">
        <a:lnSpc>
          <a:spcPct val="90000"/>
        </a:lnSpc>
        <a:spcBef>
          <a:spcPts val="600"/>
        </a:spcBef>
        <a:buClr>
          <a:srgbClr val="008995"/>
        </a:buClr>
        <a:buSzPct val="100000"/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868941" indent="-137201" algn="l" defTabSz="914674" rtl="0" eaLnBrk="1" latinLnBrk="0" hangingPunct="1">
        <a:lnSpc>
          <a:spcPct val="90000"/>
        </a:lnSpc>
        <a:spcBef>
          <a:spcPts val="600"/>
        </a:spcBef>
        <a:buClr>
          <a:srgbClr val="008995"/>
        </a:buClr>
        <a:buSzPct val="80000"/>
        <a:buFont typeface="HP Simplified" panose="020B0604020204020204" pitchFamily="34" charset="0"/>
        <a:buChar char="•"/>
        <a:defRPr sz="1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051875" indent="-137201" algn="l" defTabSz="914674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HP Simplified" panose="020B0604020204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189077" indent="-137201" algn="l" defTabSz="914674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Font typeface="HP Simplified" panose="020B0604020204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372011" indent="-137201" algn="l" defTabSz="914674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HP Simplified" panose="020B0604020204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554946" indent="-137201" algn="l" defTabSz="914674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Font typeface="HP Simplified" panose="020B0604020204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67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337" algn="l" defTabSz="91467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674" algn="l" defTabSz="91467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2011" algn="l" defTabSz="91467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9349" algn="l" defTabSz="91467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686" algn="l" defTabSz="91467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4023" algn="l" defTabSz="91467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1360" algn="l" defTabSz="91467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8697" algn="l" defTabSz="91467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0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0.pn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7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0.png"/><Relationship Id="rId5" Type="http://schemas.microsoft.com/office/2007/relationships/hdphoto" Target="../media/hdphoto3.wdp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7" Type="http://schemas.openxmlformats.org/officeDocument/2006/relationships/image" Target="../media/image10.png"/><Relationship Id="rId2" Type="http://schemas.microsoft.com/office/2007/relationships/media" Target="../media/media16.m4a"/><Relationship Id="rId1" Type="http://schemas.openxmlformats.org/officeDocument/2006/relationships/tags" Target="../tags/tag2.xml"/><Relationship Id="rId6" Type="http://schemas.microsoft.com/office/2007/relationships/hdphoto" Target="../media/hdphoto4.wdp"/><Relationship Id="rId5" Type="http://schemas.openxmlformats.org/officeDocument/2006/relationships/image" Target="../media/image30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6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4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3.png"/><Relationship Id="rId11" Type="http://schemas.openxmlformats.org/officeDocument/2006/relationships/image" Target="../media/image10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7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0.png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10.png"/><Relationship Id="rId4" Type="http://schemas.openxmlformats.org/officeDocument/2006/relationships/image" Target="../media/image1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3.sv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42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6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0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microsoft.com/office/2007/relationships/hdphoto" Target="../media/hdphoto7.wdp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1.png"/><Relationship Id="rId12" Type="http://schemas.openxmlformats.org/officeDocument/2006/relationships/image" Target="../media/image52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microsoft.com/office/2007/relationships/hdphoto" Target="../media/hdphoto5.wdp"/><Relationship Id="rId11" Type="http://schemas.microsoft.com/office/2007/relationships/hdphoto" Target="../media/hdphoto6.wdp"/><Relationship Id="rId5" Type="http://schemas.openxmlformats.org/officeDocument/2006/relationships/image" Target="../media/image48.png"/><Relationship Id="rId10" Type="http://schemas.openxmlformats.org/officeDocument/2006/relationships/image" Target="../media/image51.png"/><Relationship Id="rId4" Type="http://schemas.openxmlformats.org/officeDocument/2006/relationships/image" Target="../media/image47.png"/><Relationship Id="rId9" Type="http://schemas.openxmlformats.org/officeDocument/2006/relationships/image" Target="../media/image50.png"/><Relationship Id="rId14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6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6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0.pn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58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6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10.png"/><Relationship Id="rId5" Type="http://schemas.microsoft.com/office/2007/relationships/hdphoto" Target="../media/hdphoto8.wdp"/><Relationship Id="rId4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10.png"/><Relationship Id="rId5" Type="http://schemas.microsoft.com/office/2007/relationships/hdphoto" Target="../media/hdphoto9.wdp"/><Relationship Id="rId4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10.png"/><Relationship Id="rId4" Type="http://schemas.openxmlformats.org/officeDocument/2006/relationships/image" Target="../media/image6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1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10.pn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10.png"/><Relationship Id="rId4" Type="http://schemas.openxmlformats.org/officeDocument/2006/relationships/image" Target="../media/image6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5" Type="http://schemas.openxmlformats.org/officeDocument/2006/relationships/image" Target="../media/image10.png"/><Relationship Id="rId4" Type="http://schemas.openxmlformats.org/officeDocument/2006/relationships/image" Target="../media/image6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10.png"/><Relationship Id="rId4" Type="http://schemas.openxmlformats.org/officeDocument/2006/relationships/image" Target="../media/image6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6.png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5.png"/><Relationship Id="rId5" Type="http://schemas.openxmlformats.org/officeDocument/2006/relationships/image" Target="../media/image67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5" Type="http://schemas.openxmlformats.org/officeDocument/2006/relationships/image" Target="../media/image10.png"/><Relationship Id="rId4" Type="http://schemas.openxmlformats.org/officeDocument/2006/relationships/image" Target="../media/image6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0.png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microsoft.com/office/2007/relationships/hdphoto" Target="../media/hdphoto10.wdp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5" Type="http://schemas.openxmlformats.org/officeDocument/2006/relationships/image" Target="../media/image10.png"/><Relationship Id="rId4" Type="http://schemas.openxmlformats.org/officeDocument/2006/relationships/image" Target="../media/image71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2.png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hyperlink" Target="http://www.diabetes.org/diabetes-basics/statistics/cdc-infographic.html" TargetMode="External"/><Relationship Id="rId5" Type="http://schemas.openxmlformats.org/officeDocument/2006/relationships/hyperlink" Target="http://www.cdc.gov/diabetes/ndep" TargetMode="External"/><Relationship Id="rId4" Type="http://schemas.openxmlformats.org/officeDocument/2006/relationships/hyperlink" Target="http://www.idf.org/worlddiabetesday/toolkit/gp/raising-awareness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6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0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6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D325A-E149-3D4A-9E83-7EAF8764F3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7959" y="1583588"/>
            <a:ext cx="8116082" cy="784038"/>
          </a:xfrm>
        </p:spPr>
        <p:txBody>
          <a:bodyPr/>
          <a:lstStyle/>
          <a:p>
            <a:r>
              <a:rPr lang="en-US" sz="4400"/>
              <a:t>Diabetes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EA4AD6-93B2-BE4C-99A0-A3E40C9EE2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7959" y="2464696"/>
            <a:ext cx="8116082" cy="418604"/>
          </a:xfrm>
        </p:spPr>
        <p:txBody>
          <a:bodyPr/>
          <a:lstStyle/>
          <a:p>
            <a:r>
              <a:rPr lang="en-US" sz="3200" b="1"/>
              <a:t>Creating Awareness</a:t>
            </a:r>
            <a:endParaRPr lang="en-US" sz="320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9FE63B7-4C5A-B24B-A1EC-2D5CEC40FD08}"/>
              </a:ext>
            </a:extLst>
          </p:cNvPr>
          <p:cNvCxnSpPr>
            <a:cxnSpLocks/>
          </p:cNvCxnSpPr>
          <p:nvPr/>
        </p:nvCxnSpPr>
        <p:spPr>
          <a:xfrm>
            <a:off x="3982453" y="3125218"/>
            <a:ext cx="4235115" cy="0"/>
          </a:xfrm>
          <a:prstGeom prst="line">
            <a:avLst/>
          </a:prstGeom>
          <a:ln w="19050">
            <a:solidFill>
              <a:srgbClr val="6D6E7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ubtitle 2">
            <a:extLst>
              <a:ext uri="{FF2B5EF4-FFF2-40B4-BE49-F238E27FC236}">
                <a16:creationId xmlns:a16="http://schemas.microsoft.com/office/drawing/2014/main" id="{CAAD46BD-562E-5944-8132-973D1733D3BE}"/>
              </a:ext>
            </a:extLst>
          </p:cNvPr>
          <p:cNvSpPr txBox="1">
            <a:spLocks/>
          </p:cNvSpPr>
          <p:nvPr/>
        </p:nvSpPr>
        <p:spPr>
          <a:xfrm>
            <a:off x="2037959" y="3403211"/>
            <a:ext cx="8116082" cy="147713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ctr" defTabSz="91467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008995"/>
              </a:buClr>
              <a:buFont typeface="HP Simplified" panose="020B0604020204020204" pitchFamily="34" charset="0"/>
              <a:buNone/>
              <a:defRPr sz="1600" b="0" i="0" kern="1200">
                <a:solidFill>
                  <a:srgbClr val="6D6E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337" indent="0" algn="ctr" defTabSz="914674" rtl="0" eaLnBrk="1" latinLnBrk="0" hangingPunct="1">
              <a:lnSpc>
                <a:spcPct val="90000"/>
              </a:lnSpc>
              <a:spcBef>
                <a:spcPts val="800"/>
              </a:spcBef>
              <a:buClr>
                <a:srgbClr val="008995"/>
              </a:buClr>
              <a:buSzPct val="100000"/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674" indent="0" algn="ctr" defTabSz="914674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008995"/>
              </a:buClr>
              <a:buSzPct val="90000"/>
              <a:buFont typeface="HP Simplified" panose="020B0604020204020204" pitchFamily="34" charset="0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2011" indent="0" algn="ctr" defTabSz="914674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008995"/>
              </a:buClr>
              <a:buSzPct val="100000"/>
              <a:buFont typeface="Arial" panose="020B0604020202020204" pitchFamily="34" charset="0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9349" indent="0" algn="ctr" defTabSz="914674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008995"/>
              </a:buClr>
              <a:buSzPct val="80000"/>
              <a:buFont typeface="HP Simplified" panose="020B0604020204020204" pitchFamily="34" charset="0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686" indent="0" algn="ctr" defTabSz="914674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HP Simplified" panose="020B0604020204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4023" indent="0" algn="ctr" defTabSz="914674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HP Simplified" panose="020B0604020204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1360" indent="0" algn="ctr" defTabSz="914674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HP Simplified" panose="020B0604020204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8697" indent="0" algn="ctr" defTabSz="914674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HP Simplified" panose="020B0604020204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1800" dirty="0">
                <a:latin typeface="Arial"/>
                <a:cs typeface="Arial"/>
              </a:rPr>
              <a:t>Ashley Harris, BSN, RN, CHWC</a:t>
            </a:r>
            <a:endParaRPr lang="en-US" sz="1800" dirty="0"/>
          </a:p>
          <a:p>
            <a:pPr>
              <a:spcBef>
                <a:spcPts val="600"/>
              </a:spcBef>
            </a:pPr>
            <a:r>
              <a:rPr lang="en-US" sz="1800" dirty="0">
                <a:latin typeface="Arial"/>
                <a:cs typeface="Arial"/>
              </a:rPr>
              <a:t>Atrium Health Employer Solutions 4/30/2020</a:t>
            </a:r>
            <a:endParaRPr lang="en-US" sz="1800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0274EC4D-D648-48A1-99AF-6B2B32ADA3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276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5918">
        <p:fade/>
      </p:transition>
    </mc:Choice>
    <mc:Fallback>
      <p:transition spd="med" advTm="359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A80641B-C2D3-6A44-9B4B-6FFAF9BEF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Signs &amp; Symptoms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054E50-E0C0-C849-9FA9-EB987A7A35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400" y="2133599"/>
            <a:ext cx="3438659" cy="3883743"/>
          </a:xfrm>
        </p:spPr>
        <p:txBody>
          <a:bodyPr>
            <a:normAutofit/>
          </a:bodyPr>
          <a:lstStyle/>
          <a:p>
            <a:pPr>
              <a:lnSpc>
                <a:spcPct val="140000"/>
              </a:lnSpc>
            </a:pPr>
            <a:r>
              <a:rPr lang="en-US"/>
              <a:t>Frequent urination</a:t>
            </a:r>
          </a:p>
          <a:p>
            <a:pPr>
              <a:lnSpc>
                <a:spcPct val="140000"/>
              </a:lnSpc>
            </a:pPr>
            <a:r>
              <a:rPr lang="en-US"/>
              <a:t>Excessive thirst</a:t>
            </a:r>
          </a:p>
          <a:p>
            <a:pPr>
              <a:lnSpc>
                <a:spcPct val="140000"/>
              </a:lnSpc>
            </a:pPr>
            <a:r>
              <a:rPr lang="en-US"/>
              <a:t>Weight loss</a:t>
            </a:r>
          </a:p>
          <a:p>
            <a:pPr>
              <a:lnSpc>
                <a:spcPct val="140000"/>
              </a:lnSpc>
            </a:pPr>
            <a:r>
              <a:rPr lang="en-US"/>
              <a:t>Hunger</a:t>
            </a:r>
          </a:p>
          <a:p>
            <a:pPr>
              <a:lnSpc>
                <a:spcPct val="140000"/>
              </a:lnSpc>
            </a:pPr>
            <a:r>
              <a:rPr lang="en-US"/>
              <a:t>Skin problems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E3FDA4-B193-0E42-8C55-BB043B0AA01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6" r="7027"/>
          <a:stretch/>
        </p:blipFill>
        <p:spPr>
          <a:xfrm>
            <a:off x="6501825" y="2133599"/>
            <a:ext cx="2356834" cy="27317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A2E70E-C308-D14D-B2FA-1D2AB5EE14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63"/>
          <a:stretch/>
        </p:blipFill>
        <p:spPr>
          <a:xfrm>
            <a:off x="8920766" y="2133598"/>
            <a:ext cx="2356834" cy="27317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18185E-03E9-3143-A708-FB8558F075E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17" r="12466"/>
          <a:stretch/>
        </p:blipFill>
        <p:spPr>
          <a:xfrm>
            <a:off x="4082883" y="2133597"/>
            <a:ext cx="2356835" cy="2731743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164ADFB-284D-42C0-AE05-C274EA4208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737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1340">
        <p:fade/>
      </p:transition>
    </mc:Choice>
    <mc:Fallback>
      <p:transition spd="med" advTm="213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A80641B-C2D3-6A44-9B4B-6FFAF9BEF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Signs &amp; Symptoms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054E50-E0C0-C849-9FA9-EB987A7A35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400" y="2133599"/>
            <a:ext cx="3438659" cy="3883743"/>
          </a:xfrm>
        </p:spPr>
        <p:txBody>
          <a:bodyPr>
            <a:normAutofit/>
          </a:bodyPr>
          <a:lstStyle/>
          <a:p>
            <a:pPr>
              <a:lnSpc>
                <a:spcPct val="140000"/>
              </a:lnSpc>
            </a:pPr>
            <a:r>
              <a:rPr lang="en-US"/>
              <a:t>Fatigue &amp; irritability</a:t>
            </a:r>
          </a:p>
          <a:p>
            <a:pPr>
              <a:lnSpc>
                <a:spcPct val="140000"/>
              </a:lnSpc>
            </a:pPr>
            <a:r>
              <a:rPr lang="en-US"/>
              <a:t>Numbness &amp; tingling</a:t>
            </a:r>
          </a:p>
          <a:p>
            <a:pPr>
              <a:lnSpc>
                <a:spcPct val="140000"/>
              </a:lnSpc>
            </a:pPr>
            <a:r>
              <a:rPr lang="en-US"/>
              <a:t>Blurry vision</a:t>
            </a:r>
          </a:p>
          <a:p>
            <a:pPr>
              <a:lnSpc>
                <a:spcPct val="140000"/>
              </a:lnSpc>
            </a:pPr>
            <a:r>
              <a:rPr lang="en-US"/>
              <a:t>Slow healing</a:t>
            </a:r>
          </a:p>
          <a:p>
            <a:pPr>
              <a:lnSpc>
                <a:spcPct val="140000"/>
              </a:lnSpc>
            </a:pPr>
            <a:r>
              <a:rPr lang="en-US"/>
              <a:t>Yeast infections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5AEE9F8-9BBA-6E49-B322-2B93EC6098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5" r="4032"/>
          <a:stretch/>
        </p:blipFill>
        <p:spPr>
          <a:xfrm>
            <a:off x="4661194" y="2133597"/>
            <a:ext cx="3438659" cy="27312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4C58CA8-29E8-6046-AD53-00C82FB44BA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64" t="118" r="11853" b="-118"/>
          <a:stretch/>
        </p:blipFill>
        <p:spPr>
          <a:xfrm>
            <a:off x="8190005" y="2136817"/>
            <a:ext cx="3087595" cy="273122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55B865B-45E0-43A4-A0DB-5D1DC55CAC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11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5187">
        <p:fade/>
      </p:transition>
    </mc:Choice>
    <mc:Fallback>
      <p:transition spd="med" advTm="151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A80641B-C2D3-6A44-9B4B-6FFAF9BEF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Would I notice the signs?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054E50-E0C0-C849-9FA9-EB987A7A35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402" y="2133600"/>
            <a:ext cx="4611686" cy="366006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800"/>
              </a:spcBef>
              <a:buNone/>
            </a:pPr>
            <a:r>
              <a:rPr lang="en-US"/>
              <a:t>Even before you notice symptoms, such as high blood and sugar issues (hypoglycemia or hyperglycemia), it can damage parts of your body. </a:t>
            </a:r>
          </a:p>
          <a:p>
            <a:pPr marL="0" indent="0">
              <a:lnSpc>
                <a:spcPct val="100000"/>
              </a:lnSpc>
              <a:spcBef>
                <a:spcPts val="800"/>
              </a:spcBef>
              <a:buNone/>
            </a:pPr>
            <a:endParaRPr lang="en-US"/>
          </a:p>
          <a:p>
            <a:pPr marL="0" indent="0">
              <a:lnSpc>
                <a:spcPct val="100000"/>
              </a:lnSpc>
              <a:spcBef>
                <a:spcPts val="800"/>
              </a:spcBef>
              <a:buNone/>
            </a:pPr>
            <a:r>
              <a:rPr lang="en-US"/>
              <a:t>That’s why certain diabetes </a:t>
            </a:r>
            <a:r>
              <a:rPr lang="en-US" b="1">
                <a:solidFill>
                  <a:schemeClr val="accent1"/>
                </a:solidFill>
              </a:rPr>
              <a:t>tests to check blood sugar control and catch problems early are needed</a:t>
            </a:r>
            <a:r>
              <a:rPr lang="en-US"/>
              <a:t>.</a:t>
            </a:r>
          </a:p>
          <a:p>
            <a:pPr>
              <a:lnSpc>
                <a:spcPct val="100000"/>
              </a:lnSpc>
              <a:spcBef>
                <a:spcPts val="800"/>
              </a:spcBef>
            </a:pPr>
            <a:endParaRPr lang="en-US"/>
          </a:p>
          <a:p>
            <a:pPr>
              <a:lnSpc>
                <a:spcPct val="100000"/>
              </a:lnSpc>
              <a:spcBef>
                <a:spcPts val="800"/>
              </a:spcBef>
            </a:pPr>
            <a:endParaRPr lang="en-US"/>
          </a:p>
          <a:p>
            <a:pPr>
              <a:lnSpc>
                <a:spcPct val="100000"/>
              </a:lnSpc>
              <a:spcBef>
                <a:spcPts val="800"/>
              </a:spcBef>
            </a:pPr>
            <a:endParaRPr lang="en-US"/>
          </a:p>
          <a:p>
            <a:pPr>
              <a:lnSpc>
                <a:spcPct val="100000"/>
              </a:lnSpc>
              <a:spcBef>
                <a:spcPts val="800"/>
              </a:spcBef>
            </a:pPr>
            <a:endParaRPr lang="en-US"/>
          </a:p>
          <a:p>
            <a:pPr>
              <a:lnSpc>
                <a:spcPct val="100000"/>
              </a:lnSpc>
              <a:spcBef>
                <a:spcPts val="800"/>
              </a:spcBef>
            </a:pPr>
            <a:endParaRPr lang="en-US"/>
          </a:p>
          <a:p>
            <a:pPr>
              <a:lnSpc>
                <a:spcPct val="100000"/>
              </a:lnSpc>
              <a:spcBef>
                <a:spcPts val="800"/>
              </a:spcBef>
            </a:pPr>
            <a:endParaRPr lang="en-US"/>
          </a:p>
          <a:p>
            <a:pPr>
              <a:lnSpc>
                <a:spcPct val="100000"/>
              </a:lnSpc>
              <a:spcBef>
                <a:spcPts val="800"/>
              </a:spcBef>
            </a:pPr>
            <a:endParaRPr lang="en-US"/>
          </a:p>
          <a:p>
            <a:pPr>
              <a:lnSpc>
                <a:spcPct val="100000"/>
              </a:lnSpc>
              <a:spcBef>
                <a:spcPts val="800"/>
              </a:spcBef>
            </a:pPr>
            <a:endParaRPr lang="en-US"/>
          </a:p>
          <a:p>
            <a:pPr>
              <a:lnSpc>
                <a:spcPct val="100000"/>
              </a:lnSpc>
              <a:spcBef>
                <a:spcPts val="800"/>
              </a:spcBef>
            </a:pPr>
            <a:endParaRPr lang="en-US"/>
          </a:p>
        </p:txBody>
      </p:sp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6D6759F5-0ACC-134F-8BAA-A446B4BAEF3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1" r="10821"/>
          <a:stretch>
            <a:fillRect/>
          </a:stretch>
        </p:blipFill>
        <p:spPr/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58AB541-21FA-4A8B-95C4-D198C779BC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208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4801">
        <p:fade/>
      </p:transition>
    </mc:Choice>
    <mc:Fallback>
      <p:transition spd="med" advTm="348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9CDFA7A-25EA-9A42-A88F-69B9FBEF9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Right Tests!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930E387-AC52-F949-AA48-B54E8DC1ADDC}"/>
              </a:ext>
            </a:extLst>
          </p:cNvPr>
          <p:cNvSpPr/>
          <p:nvPr/>
        </p:nvSpPr>
        <p:spPr>
          <a:xfrm>
            <a:off x="1275009" y="2369712"/>
            <a:ext cx="1545465" cy="1545465"/>
          </a:xfrm>
          <a:prstGeom prst="ellipse">
            <a:avLst/>
          </a:prstGeom>
          <a:solidFill>
            <a:schemeClr val="accent2"/>
          </a:solidFill>
          <a:ln w="190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9C1856-823D-5C48-95ED-4FE448545BD0}"/>
              </a:ext>
            </a:extLst>
          </p:cNvPr>
          <p:cNvSpPr/>
          <p:nvPr/>
        </p:nvSpPr>
        <p:spPr>
          <a:xfrm>
            <a:off x="1089754" y="4148661"/>
            <a:ext cx="19159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/>
              <a:t>Hemoglobin A1C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7027167-00CA-BB4D-9DCD-9A2CCAB10850}"/>
              </a:ext>
            </a:extLst>
          </p:cNvPr>
          <p:cNvSpPr/>
          <p:nvPr/>
        </p:nvSpPr>
        <p:spPr>
          <a:xfrm>
            <a:off x="3911819" y="2369712"/>
            <a:ext cx="1545465" cy="1545465"/>
          </a:xfrm>
          <a:prstGeom prst="ellipse">
            <a:avLst/>
          </a:prstGeom>
          <a:solidFill>
            <a:schemeClr val="accent2"/>
          </a:solidFill>
          <a:ln w="190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3D4D822-FFE9-E241-A9AC-FB8982320264}"/>
              </a:ext>
            </a:extLst>
          </p:cNvPr>
          <p:cNvSpPr/>
          <p:nvPr/>
        </p:nvSpPr>
        <p:spPr>
          <a:xfrm>
            <a:off x="4066434" y="4148661"/>
            <a:ext cx="12362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/>
              <a:t>Eye Exam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8B4523D-14A4-4E4A-AE1F-48D1C0C98439}"/>
              </a:ext>
            </a:extLst>
          </p:cNvPr>
          <p:cNvSpPr/>
          <p:nvPr/>
        </p:nvSpPr>
        <p:spPr>
          <a:xfrm>
            <a:off x="6548629" y="2369712"/>
            <a:ext cx="1545465" cy="1545465"/>
          </a:xfrm>
          <a:prstGeom prst="ellipse">
            <a:avLst/>
          </a:prstGeom>
          <a:solidFill>
            <a:schemeClr val="accent2"/>
          </a:solidFill>
          <a:ln w="190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9841BFF-FA2C-A045-9390-E1BC8D145FF6}"/>
              </a:ext>
            </a:extLst>
          </p:cNvPr>
          <p:cNvSpPr/>
          <p:nvPr/>
        </p:nvSpPr>
        <p:spPr>
          <a:xfrm>
            <a:off x="6753408" y="4148661"/>
            <a:ext cx="13003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/>
              <a:t>Foot Exam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1CB377C-65BF-B546-BD9D-B873CFC82C3A}"/>
              </a:ext>
            </a:extLst>
          </p:cNvPr>
          <p:cNvSpPr/>
          <p:nvPr/>
        </p:nvSpPr>
        <p:spPr>
          <a:xfrm>
            <a:off x="9185440" y="2369712"/>
            <a:ext cx="1545465" cy="1545465"/>
          </a:xfrm>
          <a:prstGeom prst="ellipse">
            <a:avLst/>
          </a:prstGeom>
          <a:solidFill>
            <a:schemeClr val="accent2"/>
          </a:solidFill>
          <a:ln w="190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BA9E822-DADC-654C-9085-CE895D6D1245}"/>
              </a:ext>
            </a:extLst>
          </p:cNvPr>
          <p:cNvSpPr/>
          <p:nvPr/>
        </p:nvSpPr>
        <p:spPr>
          <a:xfrm>
            <a:off x="9282349" y="4148661"/>
            <a:ext cx="13516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/>
              <a:t>Cholesterol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D9E696B-C287-1C41-B026-0428CCDCBF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465" y="2652876"/>
            <a:ext cx="1004552" cy="10045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C895627-6A9E-3B48-A3D9-AE803046D8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785" y="2720490"/>
            <a:ext cx="805327" cy="80532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314DA05-BED8-AB4C-B1BE-F37940FDED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893" y="2734685"/>
            <a:ext cx="776935" cy="77693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70D49CA-05E5-8B4C-B4F2-A31094CF9D9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4684" y="2778842"/>
            <a:ext cx="746975" cy="74697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7C919FA-F109-41BB-B748-8FB6CD352D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606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0927">
        <p:fade/>
      </p:transition>
    </mc:Choice>
    <mc:Fallback>
      <p:transition spd="med" advTm="209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F8D4F-BD18-2340-9F6D-B74C07643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Plasma “Glucose” or Glycated Hemoglobin?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C78063-F8DD-ED4B-B599-08800DA3507A}"/>
              </a:ext>
            </a:extLst>
          </p:cNvPr>
          <p:cNvSpPr txBox="1"/>
          <p:nvPr/>
        </p:nvSpPr>
        <p:spPr>
          <a:xfrm>
            <a:off x="850006" y="2118231"/>
            <a:ext cx="204774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200" b="1">
                <a:solidFill>
                  <a:schemeClr val="accent1"/>
                </a:solidFill>
              </a:rPr>
              <a:t>Fasting Plasma Glucose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292943-ED7D-3F41-890C-0BBB54F395A7}"/>
              </a:ext>
            </a:extLst>
          </p:cNvPr>
          <p:cNvSpPr/>
          <p:nvPr/>
        </p:nvSpPr>
        <p:spPr>
          <a:xfrm>
            <a:off x="7132439" y="2241342"/>
            <a:ext cx="27432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2200" b="1">
                <a:solidFill>
                  <a:schemeClr val="accent1"/>
                </a:solidFill>
              </a:rPr>
              <a:t>   HA1C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D1CB0E5-1DDB-2C42-9E8D-99323E371899}"/>
              </a:ext>
            </a:extLst>
          </p:cNvPr>
          <p:cNvSpPr/>
          <p:nvPr/>
        </p:nvSpPr>
        <p:spPr>
          <a:xfrm>
            <a:off x="7379595" y="2883726"/>
            <a:ext cx="328498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&lt;5.7 % =Optimal</a:t>
            </a:r>
          </a:p>
          <a:p>
            <a:endParaRPr lang="en-US"/>
          </a:p>
          <a:p>
            <a:r>
              <a:rPr lang="en-US"/>
              <a:t>5.7-6.4% = Pre-Diabetes  </a:t>
            </a:r>
          </a:p>
          <a:p>
            <a:endParaRPr lang="en-US"/>
          </a:p>
          <a:p>
            <a:r>
              <a:rPr lang="en-US"/>
              <a:t>*for a non-diagnosed diabetic</a:t>
            </a:r>
          </a:p>
          <a:p>
            <a:endParaRPr lang="en-US"/>
          </a:p>
          <a:p>
            <a:r>
              <a:rPr lang="en-US"/>
              <a:t>6.5% and ↑= Diabetes</a:t>
            </a:r>
          </a:p>
          <a:p>
            <a:endParaRPr lang="en-US" err="1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E566F32-814A-F342-B9C3-194FF81871D4}"/>
              </a:ext>
            </a:extLst>
          </p:cNvPr>
          <p:cNvCxnSpPr/>
          <p:nvPr/>
        </p:nvCxnSpPr>
        <p:spPr>
          <a:xfrm>
            <a:off x="6246255" y="2035277"/>
            <a:ext cx="0" cy="4115003"/>
          </a:xfrm>
          <a:prstGeom prst="line">
            <a:avLst/>
          </a:prstGeom>
          <a:ln w="19050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22415EE-32B9-114D-9032-C1EC2817236A}"/>
              </a:ext>
            </a:extLst>
          </p:cNvPr>
          <p:cNvGrpSpPr/>
          <p:nvPr/>
        </p:nvGrpSpPr>
        <p:grpSpPr>
          <a:xfrm>
            <a:off x="2125011" y="1925496"/>
            <a:ext cx="3580326" cy="4224784"/>
            <a:chOff x="2125011" y="1925496"/>
            <a:chExt cx="3580326" cy="422478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380A080-8AF5-174C-8BC5-601A423FFD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4000" contrast="2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5011" y="1925496"/>
              <a:ext cx="3580326" cy="4224784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032A197-10E0-274B-83B2-BAE38BDD124C}"/>
                </a:ext>
              </a:extLst>
            </p:cNvPr>
            <p:cNvSpPr/>
            <p:nvPr/>
          </p:nvSpPr>
          <p:spPr>
            <a:xfrm>
              <a:off x="3078050" y="3322749"/>
              <a:ext cx="1493949" cy="334851"/>
            </a:xfrm>
            <a:prstGeom prst="rect">
              <a:avLst/>
            </a:prstGeom>
            <a:solidFill>
              <a:srgbClr val="217C84"/>
            </a:solidFill>
            <a:ln w="19050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en-US" u="sng"/>
                <a:t>&gt;</a:t>
              </a:r>
              <a:r>
                <a:rPr lang="en-US"/>
                <a:t> 126 mg/dl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84BF554-DFF3-E34F-ABEF-2C60D92F151B}"/>
                </a:ext>
              </a:extLst>
            </p:cNvPr>
            <p:cNvSpPr/>
            <p:nvPr/>
          </p:nvSpPr>
          <p:spPr>
            <a:xfrm>
              <a:off x="3078050" y="3739527"/>
              <a:ext cx="1493949" cy="334851"/>
            </a:xfrm>
            <a:prstGeom prst="rect">
              <a:avLst/>
            </a:prstGeom>
            <a:solidFill>
              <a:srgbClr val="4B9398"/>
            </a:solidFill>
            <a:ln w="19050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en-US"/>
                <a:t>&lt; 126 mg/dl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DE06C69-FE66-7A4A-A912-58FEAACA49F8}"/>
                </a:ext>
              </a:extLst>
            </p:cNvPr>
            <p:cNvSpPr/>
            <p:nvPr/>
          </p:nvSpPr>
          <p:spPr>
            <a:xfrm>
              <a:off x="3096138" y="4518755"/>
              <a:ext cx="1493949" cy="334851"/>
            </a:xfrm>
            <a:prstGeom prst="rect">
              <a:avLst/>
            </a:prstGeom>
            <a:solidFill>
              <a:srgbClr val="4B9398"/>
            </a:solidFill>
            <a:ln w="19050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en-US" u="sng"/>
                <a:t>&gt;</a:t>
              </a:r>
              <a:r>
                <a:rPr lang="en-US"/>
                <a:t> 100 mg/dl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99CF05C-708E-8445-A159-E44FA70CBEC2}"/>
                </a:ext>
              </a:extLst>
            </p:cNvPr>
            <p:cNvSpPr/>
            <p:nvPr/>
          </p:nvSpPr>
          <p:spPr>
            <a:xfrm>
              <a:off x="3075589" y="4922654"/>
              <a:ext cx="1493949" cy="334851"/>
            </a:xfrm>
            <a:prstGeom prst="rect">
              <a:avLst/>
            </a:prstGeom>
            <a:solidFill>
              <a:srgbClr val="99C2C6"/>
            </a:solidFill>
            <a:ln w="19050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en-US"/>
                <a:t>&lt; 100 mg/dl</a:t>
              </a: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08A1D4F-263D-4448-9904-439F7D72E4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803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7451">
        <p:fade/>
      </p:transition>
    </mc:Choice>
    <mc:Fallback>
      <p:transition spd="med" advTm="7745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B4D09C3-0749-FA41-AFA3-EC51BAA71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Normal Blood Pressure vs. High Blood Pressure 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2F4BD19-1B85-EE4D-82D8-03ADCDC010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400" y="2133599"/>
            <a:ext cx="2802467" cy="3883743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1800" b="1">
                <a:solidFill>
                  <a:schemeClr val="accent1"/>
                </a:solidFill>
                <a:latin typeface="Arial" charset="0"/>
              </a:rPr>
              <a:t>Normal Blood Pressure</a:t>
            </a:r>
          </a:p>
          <a:p>
            <a:pPr marL="0" indent="0">
              <a:buNone/>
            </a:pPr>
            <a:r>
              <a:rPr lang="en-US" altLang="en-US" sz="1800">
                <a:latin typeface="Arial" charset="0"/>
              </a:rPr>
              <a:t>&lt;120/ &lt;80</a:t>
            </a:r>
          </a:p>
          <a:p>
            <a:endParaRPr lang="en-US" altLang="en-US" sz="1800">
              <a:latin typeface="Arial" charset="0"/>
            </a:endParaRPr>
          </a:p>
          <a:p>
            <a:pPr marL="0" indent="0">
              <a:buNone/>
            </a:pPr>
            <a:r>
              <a:rPr lang="en-US" altLang="en-US" sz="1800" b="1">
                <a:solidFill>
                  <a:schemeClr val="accent1"/>
                </a:solidFill>
                <a:latin typeface="Arial" charset="0"/>
              </a:rPr>
              <a:t>Elevated Blood Pressure</a:t>
            </a:r>
          </a:p>
          <a:p>
            <a:pPr marL="0" indent="0">
              <a:buNone/>
            </a:pPr>
            <a:r>
              <a:rPr lang="en-US" altLang="en-US" sz="1800">
                <a:latin typeface="Arial" charset="0"/>
                <a:sym typeface="Symbol" panose="05050102010706020507" pitchFamily="18" charset="2"/>
              </a:rPr>
              <a:t>Systolic between 120-129/ &lt; 80</a:t>
            </a:r>
            <a:endParaRPr lang="en-US" altLang="en-US" sz="1800">
              <a:latin typeface="Arial" charset="0"/>
            </a:endParaRPr>
          </a:p>
          <a:p>
            <a:pPr marL="0" indent="0">
              <a:buNone/>
            </a:pPr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344ADE-47EB-8041-A33C-7BBEA078F6C3}"/>
              </a:ext>
            </a:extLst>
          </p:cNvPr>
          <p:cNvSpPr txBox="1"/>
          <p:nvPr/>
        </p:nvSpPr>
        <p:spPr>
          <a:xfrm>
            <a:off x="8009468" y="2133599"/>
            <a:ext cx="341206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accent1"/>
                </a:solidFill>
              </a:rPr>
              <a:t>Stage 1 Hypertension</a:t>
            </a:r>
          </a:p>
          <a:p>
            <a:r>
              <a:rPr lang="en-US"/>
              <a:t>Systolic between 130-139 </a:t>
            </a:r>
            <a:r>
              <a:rPr lang="en-US" i="1"/>
              <a:t>or</a:t>
            </a:r>
            <a:r>
              <a:rPr lang="en-US"/>
              <a:t> diastolic between 80-89</a:t>
            </a:r>
          </a:p>
          <a:p>
            <a:endParaRPr lang="en-US"/>
          </a:p>
          <a:p>
            <a:r>
              <a:rPr lang="en-US" b="1">
                <a:solidFill>
                  <a:schemeClr val="accent1"/>
                </a:solidFill>
              </a:rPr>
              <a:t>Stage 2 Hypertension</a:t>
            </a:r>
          </a:p>
          <a:p>
            <a:r>
              <a:rPr lang="en-US"/>
              <a:t>Systolic at least 140 </a:t>
            </a:r>
            <a:r>
              <a:rPr lang="en-US" i="1"/>
              <a:t>or</a:t>
            </a:r>
            <a:r>
              <a:rPr lang="en-US"/>
              <a:t> diastolic at least 90 mm Hg</a:t>
            </a:r>
          </a:p>
          <a:p>
            <a:endParaRPr lang="en-US"/>
          </a:p>
          <a:p>
            <a:r>
              <a:rPr lang="en-US" b="1">
                <a:solidFill>
                  <a:schemeClr val="accent1"/>
                </a:solidFill>
              </a:rPr>
              <a:t>Hypertensive crisis</a:t>
            </a:r>
          </a:p>
          <a:p>
            <a:r>
              <a:rPr lang="en-US"/>
              <a:t>Systolic over 180 and/or diastolic over 120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0DBCF35-CE90-BE4E-8F7F-098AFBA1713D}"/>
              </a:ext>
            </a:extLst>
          </p:cNvPr>
          <p:cNvGrpSpPr/>
          <p:nvPr/>
        </p:nvGrpSpPr>
        <p:grpSpPr>
          <a:xfrm>
            <a:off x="4320691" y="1942025"/>
            <a:ext cx="3034150" cy="3330895"/>
            <a:chOff x="4346092" y="1942025"/>
            <a:chExt cx="3034150" cy="3330895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15BFAB9A-43B8-A449-BFAB-E09F8A53024D}"/>
                </a:ext>
              </a:extLst>
            </p:cNvPr>
            <p:cNvGrpSpPr/>
            <p:nvPr/>
          </p:nvGrpSpPr>
          <p:grpSpPr>
            <a:xfrm>
              <a:off x="4346092" y="1942025"/>
              <a:ext cx="3034150" cy="3330895"/>
              <a:chOff x="4162517" y="2023533"/>
              <a:chExt cx="3034150" cy="3330895"/>
            </a:xfrm>
          </p:grpSpPr>
          <p:pic>
            <p:nvPicPr>
              <p:cNvPr id="17" name="Picture 5">
                <a:extLst>
                  <a:ext uri="{FF2B5EF4-FFF2-40B4-BE49-F238E27FC236}">
                    <a16:creationId xmlns:a16="http://schemas.microsoft.com/office/drawing/2014/main" id="{CADDA595-B845-7B40-9FD1-F9D0295A94F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16" t="3839" r="8438" b="5253"/>
              <a:stretch/>
            </p:blipFill>
            <p:spPr bwMode="auto">
              <a:xfrm>
                <a:off x="4835222" y="2367395"/>
                <a:ext cx="2055891" cy="26717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1E2D678C-F3CC-E647-AFA5-912ED0482613}"/>
                  </a:ext>
                </a:extLst>
              </p:cNvPr>
              <p:cNvSpPr/>
              <p:nvPr/>
            </p:nvSpPr>
            <p:spPr>
              <a:xfrm>
                <a:off x="4614333" y="2159000"/>
                <a:ext cx="1481667" cy="702790"/>
              </a:xfrm>
              <a:custGeom>
                <a:avLst/>
                <a:gdLst>
                  <a:gd name="connsiteX0" fmla="*/ 829734 w 1384015"/>
                  <a:gd name="connsiteY0" fmla="*/ 702733 h 702790"/>
                  <a:gd name="connsiteX1" fmla="*/ 905934 w 1384015"/>
                  <a:gd name="connsiteY1" fmla="*/ 651933 h 702790"/>
                  <a:gd name="connsiteX2" fmla="*/ 931334 w 1384015"/>
                  <a:gd name="connsiteY2" fmla="*/ 635000 h 702790"/>
                  <a:gd name="connsiteX3" fmla="*/ 982134 w 1384015"/>
                  <a:gd name="connsiteY3" fmla="*/ 618067 h 702790"/>
                  <a:gd name="connsiteX4" fmla="*/ 1058334 w 1384015"/>
                  <a:gd name="connsiteY4" fmla="*/ 592667 h 702790"/>
                  <a:gd name="connsiteX5" fmla="*/ 1109134 w 1384015"/>
                  <a:gd name="connsiteY5" fmla="*/ 575733 h 702790"/>
                  <a:gd name="connsiteX6" fmla="*/ 1134534 w 1384015"/>
                  <a:gd name="connsiteY6" fmla="*/ 567267 h 702790"/>
                  <a:gd name="connsiteX7" fmla="*/ 1168400 w 1384015"/>
                  <a:gd name="connsiteY7" fmla="*/ 558800 h 702790"/>
                  <a:gd name="connsiteX8" fmla="*/ 1210734 w 1384015"/>
                  <a:gd name="connsiteY8" fmla="*/ 550333 h 702790"/>
                  <a:gd name="connsiteX9" fmla="*/ 1261534 w 1384015"/>
                  <a:gd name="connsiteY9" fmla="*/ 533400 h 702790"/>
                  <a:gd name="connsiteX10" fmla="*/ 1286934 w 1384015"/>
                  <a:gd name="connsiteY10" fmla="*/ 524933 h 702790"/>
                  <a:gd name="connsiteX11" fmla="*/ 1337734 w 1384015"/>
                  <a:gd name="connsiteY11" fmla="*/ 482600 h 702790"/>
                  <a:gd name="connsiteX12" fmla="*/ 1371600 w 1384015"/>
                  <a:gd name="connsiteY12" fmla="*/ 431800 h 702790"/>
                  <a:gd name="connsiteX13" fmla="*/ 1371600 w 1384015"/>
                  <a:gd name="connsiteY13" fmla="*/ 211667 h 702790"/>
                  <a:gd name="connsiteX14" fmla="*/ 1363134 w 1384015"/>
                  <a:gd name="connsiteY14" fmla="*/ 186267 h 702790"/>
                  <a:gd name="connsiteX15" fmla="*/ 1312334 w 1384015"/>
                  <a:gd name="connsiteY15" fmla="*/ 127000 h 702790"/>
                  <a:gd name="connsiteX16" fmla="*/ 1286934 w 1384015"/>
                  <a:gd name="connsiteY16" fmla="*/ 118533 h 702790"/>
                  <a:gd name="connsiteX17" fmla="*/ 1253067 w 1384015"/>
                  <a:gd name="connsiteY17" fmla="*/ 101600 h 702790"/>
                  <a:gd name="connsiteX18" fmla="*/ 1193800 w 1384015"/>
                  <a:gd name="connsiteY18" fmla="*/ 76200 h 702790"/>
                  <a:gd name="connsiteX19" fmla="*/ 1143000 w 1384015"/>
                  <a:gd name="connsiteY19" fmla="*/ 59267 h 702790"/>
                  <a:gd name="connsiteX20" fmla="*/ 1109134 w 1384015"/>
                  <a:gd name="connsiteY20" fmla="*/ 50800 h 702790"/>
                  <a:gd name="connsiteX21" fmla="*/ 1066800 w 1384015"/>
                  <a:gd name="connsiteY21" fmla="*/ 33867 h 702790"/>
                  <a:gd name="connsiteX22" fmla="*/ 1007534 w 1384015"/>
                  <a:gd name="connsiteY22" fmla="*/ 25400 h 702790"/>
                  <a:gd name="connsiteX23" fmla="*/ 965200 w 1384015"/>
                  <a:gd name="connsiteY23" fmla="*/ 16933 h 702790"/>
                  <a:gd name="connsiteX24" fmla="*/ 795867 w 1384015"/>
                  <a:gd name="connsiteY24" fmla="*/ 0 h 702790"/>
                  <a:gd name="connsiteX25" fmla="*/ 499534 w 1384015"/>
                  <a:gd name="connsiteY25" fmla="*/ 8467 h 702790"/>
                  <a:gd name="connsiteX26" fmla="*/ 457200 w 1384015"/>
                  <a:gd name="connsiteY26" fmla="*/ 16933 h 702790"/>
                  <a:gd name="connsiteX27" fmla="*/ 406400 w 1384015"/>
                  <a:gd name="connsiteY27" fmla="*/ 33867 h 702790"/>
                  <a:gd name="connsiteX28" fmla="*/ 381000 w 1384015"/>
                  <a:gd name="connsiteY28" fmla="*/ 42333 h 702790"/>
                  <a:gd name="connsiteX29" fmla="*/ 338667 w 1384015"/>
                  <a:gd name="connsiteY29" fmla="*/ 59267 h 702790"/>
                  <a:gd name="connsiteX30" fmla="*/ 304800 w 1384015"/>
                  <a:gd name="connsiteY30" fmla="*/ 67733 h 702790"/>
                  <a:gd name="connsiteX31" fmla="*/ 262467 w 1384015"/>
                  <a:gd name="connsiteY31" fmla="*/ 84667 h 702790"/>
                  <a:gd name="connsiteX32" fmla="*/ 211667 w 1384015"/>
                  <a:gd name="connsiteY32" fmla="*/ 101600 h 702790"/>
                  <a:gd name="connsiteX33" fmla="*/ 177800 w 1384015"/>
                  <a:gd name="connsiteY33" fmla="*/ 118533 h 702790"/>
                  <a:gd name="connsiteX34" fmla="*/ 143934 w 1384015"/>
                  <a:gd name="connsiteY34" fmla="*/ 127000 h 702790"/>
                  <a:gd name="connsiteX35" fmla="*/ 101600 w 1384015"/>
                  <a:gd name="connsiteY35" fmla="*/ 143933 h 702790"/>
                  <a:gd name="connsiteX36" fmla="*/ 42334 w 1384015"/>
                  <a:gd name="connsiteY36" fmla="*/ 177800 h 702790"/>
                  <a:gd name="connsiteX37" fmla="*/ 25400 w 1384015"/>
                  <a:gd name="connsiteY37" fmla="*/ 194733 h 702790"/>
                  <a:gd name="connsiteX38" fmla="*/ 8467 w 1384015"/>
                  <a:gd name="connsiteY38" fmla="*/ 245533 h 702790"/>
                  <a:gd name="connsiteX39" fmla="*/ 0 w 1384015"/>
                  <a:gd name="connsiteY39" fmla="*/ 270933 h 702790"/>
                  <a:gd name="connsiteX40" fmla="*/ 25400 w 1384015"/>
                  <a:gd name="connsiteY40" fmla="*/ 364067 h 702790"/>
                  <a:gd name="connsiteX41" fmla="*/ 110067 w 1384015"/>
                  <a:gd name="connsiteY41" fmla="*/ 414867 h 702790"/>
                  <a:gd name="connsiteX42" fmla="*/ 160867 w 1384015"/>
                  <a:gd name="connsiteY42" fmla="*/ 423333 h 702790"/>
                  <a:gd name="connsiteX43" fmla="*/ 355600 w 1384015"/>
                  <a:gd name="connsiteY43" fmla="*/ 448733 h 702790"/>
                  <a:gd name="connsiteX44" fmla="*/ 499534 w 1384015"/>
                  <a:gd name="connsiteY44" fmla="*/ 457200 h 702790"/>
                  <a:gd name="connsiteX45" fmla="*/ 550334 w 1384015"/>
                  <a:gd name="connsiteY45" fmla="*/ 482600 h 702790"/>
                  <a:gd name="connsiteX46" fmla="*/ 567267 w 1384015"/>
                  <a:gd name="connsiteY46" fmla="*/ 508000 h 702790"/>
                  <a:gd name="connsiteX47" fmla="*/ 592667 w 1384015"/>
                  <a:gd name="connsiteY47" fmla="*/ 516467 h 702790"/>
                  <a:gd name="connsiteX48" fmla="*/ 618067 w 1384015"/>
                  <a:gd name="connsiteY48" fmla="*/ 533400 h 702790"/>
                  <a:gd name="connsiteX49" fmla="*/ 668867 w 1384015"/>
                  <a:gd name="connsiteY49" fmla="*/ 550333 h 702790"/>
                  <a:gd name="connsiteX50" fmla="*/ 694267 w 1384015"/>
                  <a:gd name="connsiteY50" fmla="*/ 558800 h 702790"/>
                  <a:gd name="connsiteX51" fmla="*/ 719667 w 1384015"/>
                  <a:gd name="connsiteY51" fmla="*/ 575733 h 702790"/>
                  <a:gd name="connsiteX52" fmla="*/ 753534 w 1384015"/>
                  <a:gd name="connsiteY52" fmla="*/ 609600 h 702790"/>
                  <a:gd name="connsiteX53" fmla="*/ 787400 w 1384015"/>
                  <a:gd name="connsiteY53" fmla="*/ 660400 h 702790"/>
                  <a:gd name="connsiteX54" fmla="*/ 829734 w 1384015"/>
                  <a:gd name="connsiteY54" fmla="*/ 702733 h 702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1384015" h="702790">
                    <a:moveTo>
                      <a:pt x="829734" y="702733"/>
                    </a:moveTo>
                    <a:cubicBezTo>
                      <a:pt x="849490" y="701322"/>
                      <a:pt x="840272" y="689455"/>
                      <a:pt x="905934" y="651933"/>
                    </a:cubicBezTo>
                    <a:cubicBezTo>
                      <a:pt x="914769" y="646884"/>
                      <a:pt x="922035" y="639133"/>
                      <a:pt x="931334" y="635000"/>
                    </a:cubicBezTo>
                    <a:cubicBezTo>
                      <a:pt x="947645" y="627751"/>
                      <a:pt x="965561" y="624696"/>
                      <a:pt x="982134" y="618067"/>
                    </a:cubicBezTo>
                    <a:cubicBezTo>
                      <a:pt x="1067023" y="584110"/>
                      <a:pt x="985412" y="614544"/>
                      <a:pt x="1058334" y="592667"/>
                    </a:cubicBezTo>
                    <a:cubicBezTo>
                      <a:pt x="1075431" y="587538"/>
                      <a:pt x="1092201" y="581377"/>
                      <a:pt x="1109134" y="575733"/>
                    </a:cubicBezTo>
                    <a:cubicBezTo>
                      <a:pt x="1117601" y="572911"/>
                      <a:pt x="1125876" y="569432"/>
                      <a:pt x="1134534" y="567267"/>
                    </a:cubicBezTo>
                    <a:cubicBezTo>
                      <a:pt x="1145823" y="564445"/>
                      <a:pt x="1157041" y="561324"/>
                      <a:pt x="1168400" y="558800"/>
                    </a:cubicBezTo>
                    <a:cubicBezTo>
                      <a:pt x="1182448" y="555678"/>
                      <a:pt x="1196850" y="554119"/>
                      <a:pt x="1210734" y="550333"/>
                    </a:cubicBezTo>
                    <a:cubicBezTo>
                      <a:pt x="1227954" y="545637"/>
                      <a:pt x="1244601" y="539044"/>
                      <a:pt x="1261534" y="533400"/>
                    </a:cubicBezTo>
                    <a:cubicBezTo>
                      <a:pt x="1270001" y="530578"/>
                      <a:pt x="1279508" y="529883"/>
                      <a:pt x="1286934" y="524933"/>
                    </a:cubicBezTo>
                    <a:cubicBezTo>
                      <a:pt x="1309512" y="509881"/>
                      <a:pt x="1320183" y="505166"/>
                      <a:pt x="1337734" y="482600"/>
                    </a:cubicBezTo>
                    <a:cubicBezTo>
                      <a:pt x="1350228" y="466536"/>
                      <a:pt x="1371600" y="431800"/>
                      <a:pt x="1371600" y="431800"/>
                    </a:cubicBezTo>
                    <a:cubicBezTo>
                      <a:pt x="1390529" y="337160"/>
                      <a:pt x="1385596" y="379621"/>
                      <a:pt x="1371600" y="211667"/>
                    </a:cubicBezTo>
                    <a:cubicBezTo>
                      <a:pt x="1370859" y="202773"/>
                      <a:pt x="1367562" y="194016"/>
                      <a:pt x="1363134" y="186267"/>
                    </a:cubicBezTo>
                    <a:cubicBezTo>
                      <a:pt x="1355911" y="173626"/>
                      <a:pt x="1326193" y="136239"/>
                      <a:pt x="1312334" y="127000"/>
                    </a:cubicBezTo>
                    <a:cubicBezTo>
                      <a:pt x="1304908" y="122049"/>
                      <a:pt x="1295137" y="122049"/>
                      <a:pt x="1286934" y="118533"/>
                    </a:cubicBezTo>
                    <a:cubicBezTo>
                      <a:pt x="1275333" y="113561"/>
                      <a:pt x="1264026" y="107862"/>
                      <a:pt x="1253067" y="101600"/>
                    </a:cubicBezTo>
                    <a:cubicBezTo>
                      <a:pt x="1198630" y="70494"/>
                      <a:pt x="1259673" y="95962"/>
                      <a:pt x="1193800" y="76200"/>
                    </a:cubicBezTo>
                    <a:cubicBezTo>
                      <a:pt x="1176703" y="71071"/>
                      <a:pt x="1160096" y="64396"/>
                      <a:pt x="1143000" y="59267"/>
                    </a:cubicBezTo>
                    <a:cubicBezTo>
                      <a:pt x="1131855" y="55923"/>
                      <a:pt x="1120173" y="54480"/>
                      <a:pt x="1109134" y="50800"/>
                    </a:cubicBezTo>
                    <a:cubicBezTo>
                      <a:pt x="1094716" y="45994"/>
                      <a:pt x="1081545" y="37553"/>
                      <a:pt x="1066800" y="33867"/>
                    </a:cubicBezTo>
                    <a:cubicBezTo>
                      <a:pt x="1047440" y="29027"/>
                      <a:pt x="1027218" y="28681"/>
                      <a:pt x="1007534" y="25400"/>
                    </a:cubicBezTo>
                    <a:cubicBezTo>
                      <a:pt x="993339" y="23034"/>
                      <a:pt x="979423" y="19121"/>
                      <a:pt x="965200" y="16933"/>
                    </a:cubicBezTo>
                    <a:cubicBezTo>
                      <a:pt x="905262" y="7712"/>
                      <a:pt x="858133" y="5189"/>
                      <a:pt x="795867" y="0"/>
                    </a:cubicBezTo>
                    <a:cubicBezTo>
                      <a:pt x="697089" y="2822"/>
                      <a:pt x="598229" y="3532"/>
                      <a:pt x="499534" y="8467"/>
                    </a:cubicBezTo>
                    <a:cubicBezTo>
                      <a:pt x="485161" y="9186"/>
                      <a:pt x="471084" y="13147"/>
                      <a:pt x="457200" y="16933"/>
                    </a:cubicBezTo>
                    <a:cubicBezTo>
                      <a:pt x="439980" y="21629"/>
                      <a:pt x="423333" y="28223"/>
                      <a:pt x="406400" y="33867"/>
                    </a:cubicBezTo>
                    <a:cubicBezTo>
                      <a:pt x="397933" y="36689"/>
                      <a:pt x="389286" y="39018"/>
                      <a:pt x="381000" y="42333"/>
                    </a:cubicBezTo>
                    <a:cubicBezTo>
                      <a:pt x="366889" y="47978"/>
                      <a:pt x="353085" y="54461"/>
                      <a:pt x="338667" y="59267"/>
                    </a:cubicBezTo>
                    <a:cubicBezTo>
                      <a:pt x="327628" y="62947"/>
                      <a:pt x="315839" y="64053"/>
                      <a:pt x="304800" y="67733"/>
                    </a:cubicBezTo>
                    <a:cubicBezTo>
                      <a:pt x="290382" y="72539"/>
                      <a:pt x="276750" y="79473"/>
                      <a:pt x="262467" y="84667"/>
                    </a:cubicBezTo>
                    <a:cubicBezTo>
                      <a:pt x="245692" y="90767"/>
                      <a:pt x="227632" y="93618"/>
                      <a:pt x="211667" y="101600"/>
                    </a:cubicBezTo>
                    <a:cubicBezTo>
                      <a:pt x="200378" y="107244"/>
                      <a:pt x="189618" y="114101"/>
                      <a:pt x="177800" y="118533"/>
                    </a:cubicBezTo>
                    <a:cubicBezTo>
                      <a:pt x="166905" y="122619"/>
                      <a:pt x="154973" y="123320"/>
                      <a:pt x="143934" y="127000"/>
                    </a:cubicBezTo>
                    <a:cubicBezTo>
                      <a:pt x="129516" y="131806"/>
                      <a:pt x="115488" y="137760"/>
                      <a:pt x="101600" y="143933"/>
                    </a:cubicBezTo>
                    <a:cubicBezTo>
                      <a:pt x="82049" y="152623"/>
                      <a:pt x="59357" y="164182"/>
                      <a:pt x="42334" y="177800"/>
                    </a:cubicBezTo>
                    <a:cubicBezTo>
                      <a:pt x="36101" y="182787"/>
                      <a:pt x="31045" y="189089"/>
                      <a:pt x="25400" y="194733"/>
                    </a:cubicBezTo>
                    <a:lnTo>
                      <a:pt x="8467" y="245533"/>
                    </a:lnTo>
                    <a:lnTo>
                      <a:pt x="0" y="270933"/>
                    </a:lnTo>
                    <a:cubicBezTo>
                      <a:pt x="3437" y="294993"/>
                      <a:pt x="3853" y="342520"/>
                      <a:pt x="25400" y="364067"/>
                    </a:cubicBezTo>
                    <a:cubicBezTo>
                      <a:pt x="33520" y="372187"/>
                      <a:pt x="90980" y="409141"/>
                      <a:pt x="110067" y="414867"/>
                    </a:cubicBezTo>
                    <a:cubicBezTo>
                      <a:pt x="126510" y="419800"/>
                      <a:pt x="143890" y="420786"/>
                      <a:pt x="160867" y="423333"/>
                    </a:cubicBezTo>
                    <a:cubicBezTo>
                      <a:pt x="206014" y="430105"/>
                      <a:pt x="302921" y="444681"/>
                      <a:pt x="355600" y="448733"/>
                    </a:cubicBezTo>
                    <a:cubicBezTo>
                      <a:pt x="403519" y="452419"/>
                      <a:pt x="451556" y="454378"/>
                      <a:pt x="499534" y="457200"/>
                    </a:cubicBezTo>
                    <a:cubicBezTo>
                      <a:pt x="520191" y="464086"/>
                      <a:pt x="533922" y="466188"/>
                      <a:pt x="550334" y="482600"/>
                    </a:cubicBezTo>
                    <a:cubicBezTo>
                      <a:pt x="557529" y="489795"/>
                      <a:pt x="559321" y="501643"/>
                      <a:pt x="567267" y="508000"/>
                    </a:cubicBezTo>
                    <a:cubicBezTo>
                      <a:pt x="574236" y="513575"/>
                      <a:pt x="584685" y="512476"/>
                      <a:pt x="592667" y="516467"/>
                    </a:cubicBezTo>
                    <a:cubicBezTo>
                      <a:pt x="601768" y="521018"/>
                      <a:pt x="608768" y="529267"/>
                      <a:pt x="618067" y="533400"/>
                    </a:cubicBezTo>
                    <a:cubicBezTo>
                      <a:pt x="634378" y="540649"/>
                      <a:pt x="651934" y="544689"/>
                      <a:pt x="668867" y="550333"/>
                    </a:cubicBezTo>
                    <a:cubicBezTo>
                      <a:pt x="677334" y="553155"/>
                      <a:pt x="686841" y="553850"/>
                      <a:pt x="694267" y="558800"/>
                    </a:cubicBezTo>
                    <a:cubicBezTo>
                      <a:pt x="702734" y="564444"/>
                      <a:pt x="711941" y="569111"/>
                      <a:pt x="719667" y="575733"/>
                    </a:cubicBezTo>
                    <a:cubicBezTo>
                      <a:pt x="731789" y="586123"/>
                      <a:pt x="744678" y="596316"/>
                      <a:pt x="753534" y="609600"/>
                    </a:cubicBezTo>
                    <a:cubicBezTo>
                      <a:pt x="764823" y="626533"/>
                      <a:pt x="773009" y="646010"/>
                      <a:pt x="787400" y="660400"/>
                    </a:cubicBezTo>
                    <a:cubicBezTo>
                      <a:pt x="806330" y="679328"/>
                      <a:pt x="809978" y="704144"/>
                      <a:pt x="829734" y="702733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noFill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endParaRPr lang="en-US"/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86BA03D1-1092-4A44-B790-B66DFB31930E}"/>
                  </a:ext>
                </a:extLst>
              </p:cNvPr>
              <p:cNvSpPr/>
              <p:nvPr/>
            </p:nvSpPr>
            <p:spPr>
              <a:xfrm rot="17487845">
                <a:off x="5630677" y="3966157"/>
                <a:ext cx="1481667" cy="1294875"/>
              </a:xfrm>
              <a:custGeom>
                <a:avLst/>
                <a:gdLst>
                  <a:gd name="connsiteX0" fmla="*/ 829734 w 1384015"/>
                  <a:gd name="connsiteY0" fmla="*/ 702733 h 702790"/>
                  <a:gd name="connsiteX1" fmla="*/ 905934 w 1384015"/>
                  <a:gd name="connsiteY1" fmla="*/ 651933 h 702790"/>
                  <a:gd name="connsiteX2" fmla="*/ 931334 w 1384015"/>
                  <a:gd name="connsiteY2" fmla="*/ 635000 h 702790"/>
                  <a:gd name="connsiteX3" fmla="*/ 982134 w 1384015"/>
                  <a:gd name="connsiteY3" fmla="*/ 618067 h 702790"/>
                  <a:gd name="connsiteX4" fmla="*/ 1058334 w 1384015"/>
                  <a:gd name="connsiteY4" fmla="*/ 592667 h 702790"/>
                  <a:gd name="connsiteX5" fmla="*/ 1109134 w 1384015"/>
                  <a:gd name="connsiteY5" fmla="*/ 575733 h 702790"/>
                  <a:gd name="connsiteX6" fmla="*/ 1134534 w 1384015"/>
                  <a:gd name="connsiteY6" fmla="*/ 567267 h 702790"/>
                  <a:gd name="connsiteX7" fmla="*/ 1168400 w 1384015"/>
                  <a:gd name="connsiteY7" fmla="*/ 558800 h 702790"/>
                  <a:gd name="connsiteX8" fmla="*/ 1210734 w 1384015"/>
                  <a:gd name="connsiteY8" fmla="*/ 550333 h 702790"/>
                  <a:gd name="connsiteX9" fmla="*/ 1261534 w 1384015"/>
                  <a:gd name="connsiteY9" fmla="*/ 533400 h 702790"/>
                  <a:gd name="connsiteX10" fmla="*/ 1286934 w 1384015"/>
                  <a:gd name="connsiteY10" fmla="*/ 524933 h 702790"/>
                  <a:gd name="connsiteX11" fmla="*/ 1337734 w 1384015"/>
                  <a:gd name="connsiteY11" fmla="*/ 482600 h 702790"/>
                  <a:gd name="connsiteX12" fmla="*/ 1371600 w 1384015"/>
                  <a:gd name="connsiteY12" fmla="*/ 431800 h 702790"/>
                  <a:gd name="connsiteX13" fmla="*/ 1371600 w 1384015"/>
                  <a:gd name="connsiteY13" fmla="*/ 211667 h 702790"/>
                  <a:gd name="connsiteX14" fmla="*/ 1363134 w 1384015"/>
                  <a:gd name="connsiteY14" fmla="*/ 186267 h 702790"/>
                  <a:gd name="connsiteX15" fmla="*/ 1312334 w 1384015"/>
                  <a:gd name="connsiteY15" fmla="*/ 127000 h 702790"/>
                  <a:gd name="connsiteX16" fmla="*/ 1286934 w 1384015"/>
                  <a:gd name="connsiteY16" fmla="*/ 118533 h 702790"/>
                  <a:gd name="connsiteX17" fmla="*/ 1253067 w 1384015"/>
                  <a:gd name="connsiteY17" fmla="*/ 101600 h 702790"/>
                  <a:gd name="connsiteX18" fmla="*/ 1193800 w 1384015"/>
                  <a:gd name="connsiteY18" fmla="*/ 76200 h 702790"/>
                  <a:gd name="connsiteX19" fmla="*/ 1143000 w 1384015"/>
                  <a:gd name="connsiteY19" fmla="*/ 59267 h 702790"/>
                  <a:gd name="connsiteX20" fmla="*/ 1109134 w 1384015"/>
                  <a:gd name="connsiteY20" fmla="*/ 50800 h 702790"/>
                  <a:gd name="connsiteX21" fmla="*/ 1066800 w 1384015"/>
                  <a:gd name="connsiteY21" fmla="*/ 33867 h 702790"/>
                  <a:gd name="connsiteX22" fmla="*/ 1007534 w 1384015"/>
                  <a:gd name="connsiteY22" fmla="*/ 25400 h 702790"/>
                  <a:gd name="connsiteX23" fmla="*/ 965200 w 1384015"/>
                  <a:gd name="connsiteY23" fmla="*/ 16933 h 702790"/>
                  <a:gd name="connsiteX24" fmla="*/ 795867 w 1384015"/>
                  <a:gd name="connsiteY24" fmla="*/ 0 h 702790"/>
                  <a:gd name="connsiteX25" fmla="*/ 499534 w 1384015"/>
                  <a:gd name="connsiteY25" fmla="*/ 8467 h 702790"/>
                  <a:gd name="connsiteX26" fmla="*/ 457200 w 1384015"/>
                  <a:gd name="connsiteY26" fmla="*/ 16933 h 702790"/>
                  <a:gd name="connsiteX27" fmla="*/ 406400 w 1384015"/>
                  <a:gd name="connsiteY27" fmla="*/ 33867 h 702790"/>
                  <a:gd name="connsiteX28" fmla="*/ 381000 w 1384015"/>
                  <a:gd name="connsiteY28" fmla="*/ 42333 h 702790"/>
                  <a:gd name="connsiteX29" fmla="*/ 338667 w 1384015"/>
                  <a:gd name="connsiteY29" fmla="*/ 59267 h 702790"/>
                  <a:gd name="connsiteX30" fmla="*/ 304800 w 1384015"/>
                  <a:gd name="connsiteY30" fmla="*/ 67733 h 702790"/>
                  <a:gd name="connsiteX31" fmla="*/ 262467 w 1384015"/>
                  <a:gd name="connsiteY31" fmla="*/ 84667 h 702790"/>
                  <a:gd name="connsiteX32" fmla="*/ 211667 w 1384015"/>
                  <a:gd name="connsiteY32" fmla="*/ 101600 h 702790"/>
                  <a:gd name="connsiteX33" fmla="*/ 177800 w 1384015"/>
                  <a:gd name="connsiteY33" fmla="*/ 118533 h 702790"/>
                  <a:gd name="connsiteX34" fmla="*/ 143934 w 1384015"/>
                  <a:gd name="connsiteY34" fmla="*/ 127000 h 702790"/>
                  <a:gd name="connsiteX35" fmla="*/ 101600 w 1384015"/>
                  <a:gd name="connsiteY35" fmla="*/ 143933 h 702790"/>
                  <a:gd name="connsiteX36" fmla="*/ 42334 w 1384015"/>
                  <a:gd name="connsiteY36" fmla="*/ 177800 h 702790"/>
                  <a:gd name="connsiteX37" fmla="*/ 25400 w 1384015"/>
                  <a:gd name="connsiteY37" fmla="*/ 194733 h 702790"/>
                  <a:gd name="connsiteX38" fmla="*/ 8467 w 1384015"/>
                  <a:gd name="connsiteY38" fmla="*/ 245533 h 702790"/>
                  <a:gd name="connsiteX39" fmla="*/ 0 w 1384015"/>
                  <a:gd name="connsiteY39" fmla="*/ 270933 h 702790"/>
                  <a:gd name="connsiteX40" fmla="*/ 25400 w 1384015"/>
                  <a:gd name="connsiteY40" fmla="*/ 364067 h 702790"/>
                  <a:gd name="connsiteX41" fmla="*/ 110067 w 1384015"/>
                  <a:gd name="connsiteY41" fmla="*/ 414867 h 702790"/>
                  <a:gd name="connsiteX42" fmla="*/ 160867 w 1384015"/>
                  <a:gd name="connsiteY42" fmla="*/ 423333 h 702790"/>
                  <a:gd name="connsiteX43" fmla="*/ 355600 w 1384015"/>
                  <a:gd name="connsiteY43" fmla="*/ 448733 h 702790"/>
                  <a:gd name="connsiteX44" fmla="*/ 499534 w 1384015"/>
                  <a:gd name="connsiteY44" fmla="*/ 457200 h 702790"/>
                  <a:gd name="connsiteX45" fmla="*/ 550334 w 1384015"/>
                  <a:gd name="connsiteY45" fmla="*/ 482600 h 702790"/>
                  <a:gd name="connsiteX46" fmla="*/ 567267 w 1384015"/>
                  <a:gd name="connsiteY46" fmla="*/ 508000 h 702790"/>
                  <a:gd name="connsiteX47" fmla="*/ 592667 w 1384015"/>
                  <a:gd name="connsiteY47" fmla="*/ 516467 h 702790"/>
                  <a:gd name="connsiteX48" fmla="*/ 618067 w 1384015"/>
                  <a:gd name="connsiteY48" fmla="*/ 533400 h 702790"/>
                  <a:gd name="connsiteX49" fmla="*/ 668867 w 1384015"/>
                  <a:gd name="connsiteY49" fmla="*/ 550333 h 702790"/>
                  <a:gd name="connsiteX50" fmla="*/ 694267 w 1384015"/>
                  <a:gd name="connsiteY50" fmla="*/ 558800 h 702790"/>
                  <a:gd name="connsiteX51" fmla="*/ 719667 w 1384015"/>
                  <a:gd name="connsiteY51" fmla="*/ 575733 h 702790"/>
                  <a:gd name="connsiteX52" fmla="*/ 753534 w 1384015"/>
                  <a:gd name="connsiteY52" fmla="*/ 609600 h 702790"/>
                  <a:gd name="connsiteX53" fmla="*/ 787400 w 1384015"/>
                  <a:gd name="connsiteY53" fmla="*/ 660400 h 702790"/>
                  <a:gd name="connsiteX54" fmla="*/ 829734 w 1384015"/>
                  <a:gd name="connsiteY54" fmla="*/ 702733 h 702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1384015" h="702790">
                    <a:moveTo>
                      <a:pt x="829734" y="702733"/>
                    </a:moveTo>
                    <a:cubicBezTo>
                      <a:pt x="849490" y="701322"/>
                      <a:pt x="840272" y="689455"/>
                      <a:pt x="905934" y="651933"/>
                    </a:cubicBezTo>
                    <a:cubicBezTo>
                      <a:pt x="914769" y="646884"/>
                      <a:pt x="922035" y="639133"/>
                      <a:pt x="931334" y="635000"/>
                    </a:cubicBezTo>
                    <a:cubicBezTo>
                      <a:pt x="947645" y="627751"/>
                      <a:pt x="965561" y="624696"/>
                      <a:pt x="982134" y="618067"/>
                    </a:cubicBezTo>
                    <a:cubicBezTo>
                      <a:pt x="1067023" y="584110"/>
                      <a:pt x="985412" y="614544"/>
                      <a:pt x="1058334" y="592667"/>
                    </a:cubicBezTo>
                    <a:cubicBezTo>
                      <a:pt x="1075431" y="587538"/>
                      <a:pt x="1092201" y="581377"/>
                      <a:pt x="1109134" y="575733"/>
                    </a:cubicBezTo>
                    <a:cubicBezTo>
                      <a:pt x="1117601" y="572911"/>
                      <a:pt x="1125876" y="569432"/>
                      <a:pt x="1134534" y="567267"/>
                    </a:cubicBezTo>
                    <a:cubicBezTo>
                      <a:pt x="1145823" y="564445"/>
                      <a:pt x="1157041" y="561324"/>
                      <a:pt x="1168400" y="558800"/>
                    </a:cubicBezTo>
                    <a:cubicBezTo>
                      <a:pt x="1182448" y="555678"/>
                      <a:pt x="1196850" y="554119"/>
                      <a:pt x="1210734" y="550333"/>
                    </a:cubicBezTo>
                    <a:cubicBezTo>
                      <a:pt x="1227954" y="545637"/>
                      <a:pt x="1244601" y="539044"/>
                      <a:pt x="1261534" y="533400"/>
                    </a:cubicBezTo>
                    <a:cubicBezTo>
                      <a:pt x="1270001" y="530578"/>
                      <a:pt x="1279508" y="529883"/>
                      <a:pt x="1286934" y="524933"/>
                    </a:cubicBezTo>
                    <a:cubicBezTo>
                      <a:pt x="1309512" y="509881"/>
                      <a:pt x="1320183" y="505166"/>
                      <a:pt x="1337734" y="482600"/>
                    </a:cubicBezTo>
                    <a:cubicBezTo>
                      <a:pt x="1350228" y="466536"/>
                      <a:pt x="1371600" y="431800"/>
                      <a:pt x="1371600" y="431800"/>
                    </a:cubicBezTo>
                    <a:cubicBezTo>
                      <a:pt x="1390529" y="337160"/>
                      <a:pt x="1385596" y="379621"/>
                      <a:pt x="1371600" y="211667"/>
                    </a:cubicBezTo>
                    <a:cubicBezTo>
                      <a:pt x="1370859" y="202773"/>
                      <a:pt x="1367562" y="194016"/>
                      <a:pt x="1363134" y="186267"/>
                    </a:cubicBezTo>
                    <a:cubicBezTo>
                      <a:pt x="1355911" y="173626"/>
                      <a:pt x="1326193" y="136239"/>
                      <a:pt x="1312334" y="127000"/>
                    </a:cubicBezTo>
                    <a:cubicBezTo>
                      <a:pt x="1304908" y="122049"/>
                      <a:pt x="1295137" y="122049"/>
                      <a:pt x="1286934" y="118533"/>
                    </a:cubicBezTo>
                    <a:cubicBezTo>
                      <a:pt x="1275333" y="113561"/>
                      <a:pt x="1264026" y="107862"/>
                      <a:pt x="1253067" y="101600"/>
                    </a:cubicBezTo>
                    <a:cubicBezTo>
                      <a:pt x="1198630" y="70494"/>
                      <a:pt x="1259673" y="95962"/>
                      <a:pt x="1193800" y="76200"/>
                    </a:cubicBezTo>
                    <a:cubicBezTo>
                      <a:pt x="1176703" y="71071"/>
                      <a:pt x="1160096" y="64396"/>
                      <a:pt x="1143000" y="59267"/>
                    </a:cubicBezTo>
                    <a:cubicBezTo>
                      <a:pt x="1131855" y="55923"/>
                      <a:pt x="1120173" y="54480"/>
                      <a:pt x="1109134" y="50800"/>
                    </a:cubicBezTo>
                    <a:cubicBezTo>
                      <a:pt x="1094716" y="45994"/>
                      <a:pt x="1081545" y="37553"/>
                      <a:pt x="1066800" y="33867"/>
                    </a:cubicBezTo>
                    <a:cubicBezTo>
                      <a:pt x="1047440" y="29027"/>
                      <a:pt x="1027218" y="28681"/>
                      <a:pt x="1007534" y="25400"/>
                    </a:cubicBezTo>
                    <a:cubicBezTo>
                      <a:pt x="993339" y="23034"/>
                      <a:pt x="979423" y="19121"/>
                      <a:pt x="965200" y="16933"/>
                    </a:cubicBezTo>
                    <a:cubicBezTo>
                      <a:pt x="905262" y="7712"/>
                      <a:pt x="858133" y="5189"/>
                      <a:pt x="795867" y="0"/>
                    </a:cubicBezTo>
                    <a:cubicBezTo>
                      <a:pt x="697089" y="2822"/>
                      <a:pt x="598229" y="3532"/>
                      <a:pt x="499534" y="8467"/>
                    </a:cubicBezTo>
                    <a:cubicBezTo>
                      <a:pt x="485161" y="9186"/>
                      <a:pt x="471084" y="13147"/>
                      <a:pt x="457200" y="16933"/>
                    </a:cubicBezTo>
                    <a:cubicBezTo>
                      <a:pt x="439980" y="21629"/>
                      <a:pt x="423333" y="28223"/>
                      <a:pt x="406400" y="33867"/>
                    </a:cubicBezTo>
                    <a:cubicBezTo>
                      <a:pt x="397933" y="36689"/>
                      <a:pt x="389286" y="39018"/>
                      <a:pt x="381000" y="42333"/>
                    </a:cubicBezTo>
                    <a:cubicBezTo>
                      <a:pt x="366889" y="47978"/>
                      <a:pt x="353085" y="54461"/>
                      <a:pt x="338667" y="59267"/>
                    </a:cubicBezTo>
                    <a:cubicBezTo>
                      <a:pt x="327628" y="62947"/>
                      <a:pt x="315839" y="64053"/>
                      <a:pt x="304800" y="67733"/>
                    </a:cubicBezTo>
                    <a:cubicBezTo>
                      <a:pt x="290382" y="72539"/>
                      <a:pt x="276750" y="79473"/>
                      <a:pt x="262467" y="84667"/>
                    </a:cubicBezTo>
                    <a:cubicBezTo>
                      <a:pt x="245692" y="90767"/>
                      <a:pt x="227632" y="93618"/>
                      <a:pt x="211667" y="101600"/>
                    </a:cubicBezTo>
                    <a:cubicBezTo>
                      <a:pt x="200378" y="107244"/>
                      <a:pt x="189618" y="114101"/>
                      <a:pt x="177800" y="118533"/>
                    </a:cubicBezTo>
                    <a:cubicBezTo>
                      <a:pt x="166905" y="122619"/>
                      <a:pt x="154973" y="123320"/>
                      <a:pt x="143934" y="127000"/>
                    </a:cubicBezTo>
                    <a:cubicBezTo>
                      <a:pt x="129516" y="131806"/>
                      <a:pt x="115488" y="137760"/>
                      <a:pt x="101600" y="143933"/>
                    </a:cubicBezTo>
                    <a:cubicBezTo>
                      <a:pt x="82049" y="152623"/>
                      <a:pt x="59357" y="164182"/>
                      <a:pt x="42334" y="177800"/>
                    </a:cubicBezTo>
                    <a:cubicBezTo>
                      <a:pt x="36101" y="182787"/>
                      <a:pt x="31045" y="189089"/>
                      <a:pt x="25400" y="194733"/>
                    </a:cubicBezTo>
                    <a:lnTo>
                      <a:pt x="8467" y="245533"/>
                    </a:lnTo>
                    <a:lnTo>
                      <a:pt x="0" y="270933"/>
                    </a:lnTo>
                    <a:cubicBezTo>
                      <a:pt x="3437" y="294993"/>
                      <a:pt x="3853" y="342520"/>
                      <a:pt x="25400" y="364067"/>
                    </a:cubicBezTo>
                    <a:cubicBezTo>
                      <a:pt x="33520" y="372187"/>
                      <a:pt x="90980" y="409141"/>
                      <a:pt x="110067" y="414867"/>
                    </a:cubicBezTo>
                    <a:cubicBezTo>
                      <a:pt x="126510" y="419800"/>
                      <a:pt x="143890" y="420786"/>
                      <a:pt x="160867" y="423333"/>
                    </a:cubicBezTo>
                    <a:cubicBezTo>
                      <a:pt x="206014" y="430105"/>
                      <a:pt x="302921" y="444681"/>
                      <a:pt x="355600" y="448733"/>
                    </a:cubicBezTo>
                    <a:cubicBezTo>
                      <a:pt x="403519" y="452419"/>
                      <a:pt x="451556" y="454378"/>
                      <a:pt x="499534" y="457200"/>
                    </a:cubicBezTo>
                    <a:cubicBezTo>
                      <a:pt x="520191" y="464086"/>
                      <a:pt x="533922" y="466188"/>
                      <a:pt x="550334" y="482600"/>
                    </a:cubicBezTo>
                    <a:cubicBezTo>
                      <a:pt x="557529" y="489795"/>
                      <a:pt x="559321" y="501643"/>
                      <a:pt x="567267" y="508000"/>
                    </a:cubicBezTo>
                    <a:cubicBezTo>
                      <a:pt x="574236" y="513575"/>
                      <a:pt x="584685" y="512476"/>
                      <a:pt x="592667" y="516467"/>
                    </a:cubicBezTo>
                    <a:cubicBezTo>
                      <a:pt x="601768" y="521018"/>
                      <a:pt x="608768" y="529267"/>
                      <a:pt x="618067" y="533400"/>
                    </a:cubicBezTo>
                    <a:cubicBezTo>
                      <a:pt x="634378" y="540649"/>
                      <a:pt x="651934" y="544689"/>
                      <a:pt x="668867" y="550333"/>
                    </a:cubicBezTo>
                    <a:cubicBezTo>
                      <a:pt x="677334" y="553155"/>
                      <a:pt x="686841" y="553850"/>
                      <a:pt x="694267" y="558800"/>
                    </a:cubicBezTo>
                    <a:cubicBezTo>
                      <a:pt x="702734" y="564444"/>
                      <a:pt x="711941" y="569111"/>
                      <a:pt x="719667" y="575733"/>
                    </a:cubicBezTo>
                    <a:cubicBezTo>
                      <a:pt x="731789" y="586123"/>
                      <a:pt x="744678" y="596316"/>
                      <a:pt x="753534" y="609600"/>
                    </a:cubicBezTo>
                    <a:cubicBezTo>
                      <a:pt x="764823" y="626533"/>
                      <a:pt x="773009" y="646010"/>
                      <a:pt x="787400" y="660400"/>
                    </a:cubicBezTo>
                    <a:cubicBezTo>
                      <a:pt x="806330" y="679328"/>
                      <a:pt x="809978" y="704144"/>
                      <a:pt x="829734" y="702733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noFill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endParaRPr lang="en-US"/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25A4F10A-0554-FA48-BB85-199559D193B6}"/>
                  </a:ext>
                </a:extLst>
              </p:cNvPr>
              <p:cNvSpPr/>
              <p:nvPr/>
            </p:nvSpPr>
            <p:spPr>
              <a:xfrm>
                <a:off x="6405592" y="2023533"/>
                <a:ext cx="791075" cy="1100667"/>
              </a:xfrm>
              <a:custGeom>
                <a:avLst/>
                <a:gdLst>
                  <a:gd name="connsiteX0" fmla="*/ 3675 w 791075"/>
                  <a:gd name="connsiteY0" fmla="*/ 550334 h 1100667"/>
                  <a:gd name="connsiteX1" fmla="*/ 71408 w 791075"/>
                  <a:gd name="connsiteY1" fmla="*/ 635000 h 1100667"/>
                  <a:gd name="connsiteX2" fmla="*/ 88341 w 791075"/>
                  <a:gd name="connsiteY2" fmla="*/ 651934 h 1100667"/>
                  <a:gd name="connsiteX3" fmla="*/ 139141 w 791075"/>
                  <a:gd name="connsiteY3" fmla="*/ 668867 h 1100667"/>
                  <a:gd name="connsiteX4" fmla="*/ 156075 w 791075"/>
                  <a:gd name="connsiteY4" fmla="*/ 685800 h 1100667"/>
                  <a:gd name="connsiteX5" fmla="*/ 206875 w 791075"/>
                  <a:gd name="connsiteY5" fmla="*/ 719667 h 1100667"/>
                  <a:gd name="connsiteX6" fmla="*/ 249208 w 791075"/>
                  <a:gd name="connsiteY6" fmla="*/ 770467 h 1100667"/>
                  <a:gd name="connsiteX7" fmla="*/ 283075 w 791075"/>
                  <a:gd name="connsiteY7" fmla="*/ 812800 h 1100667"/>
                  <a:gd name="connsiteX8" fmla="*/ 291541 w 791075"/>
                  <a:gd name="connsiteY8" fmla="*/ 838200 h 1100667"/>
                  <a:gd name="connsiteX9" fmla="*/ 342341 w 791075"/>
                  <a:gd name="connsiteY9" fmla="*/ 905934 h 1100667"/>
                  <a:gd name="connsiteX10" fmla="*/ 350808 w 791075"/>
                  <a:gd name="connsiteY10" fmla="*/ 931334 h 1100667"/>
                  <a:gd name="connsiteX11" fmla="*/ 384675 w 791075"/>
                  <a:gd name="connsiteY11" fmla="*/ 973667 h 1100667"/>
                  <a:gd name="connsiteX12" fmla="*/ 410075 w 791075"/>
                  <a:gd name="connsiteY12" fmla="*/ 1016000 h 1100667"/>
                  <a:gd name="connsiteX13" fmla="*/ 427008 w 791075"/>
                  <a:gd name="connsiteY13" fmla="*/ 1041400 h 1100667"/>
                  <a:gd name="connsiteX14" fmla="*/ 494741 w 791075"/>
                  <a:gd name="connsiteY14" fmla="*/ 1092200 h 1100667"/>
                  <a:gd name="connsiteX15" fmla="*/ 520141 w 791075"/>
                  <a:gd name="connsiteY15" fmla="*/ 1100667 h 1100667"/>
                  <a:gd name="connsiteX16" fmla="*/ 570941 w 791075"/>
                  <a:gd name="connsiteY16" fmla="*/ 1092200 h 1100667"/>
                  <a:gd name="connsiteX17" fmla="*/ 596341 w 791075"/>
                  <a:gd name="connsiteY17" fmla="*/ 1075267 h 1100667"/>
                  <a:gd name="connsiteX18" fmla="*/ 613275 w 791075"/>
                  <a:gd name="connsiteY18" fmla="*/ 1058334 h 1100667"/>
                  <a:gd name="connsiteX19" fmla="*/ 655608 w 791075"/>
                  <a:gd name="connsiteY19" fmla="*/ 999067 h 1100667"/>
                  <a:gd name="connsiteX20" fmla="*/ 697941 w 791075"/>
                  <a:gd name="connsiteY20" fmla="*/ 931334 h 1100667"/>
                  <a:gd name="connsiteX21" fmla="*/ 706408 w 791075"/>
                  <a:gd name="connsiteY21" fmla="*/ 905934 h 1100667"/>
                  <a:gd name="connsiteX22" fmla="*/ 740275 w 791075"/>
                  <a:gd name="connsiteY22" fmla="*/ 855134 h 1100667"/>
                  <a:gd name="connsiteX23" fmla="*/ 757208 w 791075"/>
                  <a:gd name="connsiteY23" fmla="*/ 770467 h 1100667"/>
                  <a:gd name="connsiteX24" fmla="*/ 765675 w 791075"/>
                  <a:gd name="connsiteY24" fmla="*/ 745067 h 1100667"/>
                  <a:gd name="connsiteX25" fmla="*/ 791075 w 791075"/>
                  <a:gd name="connsiteY25" fmla="*/ 635000 h 1100667"/>
                  <a:gd name="connsiteX26" fmla="*/ 774141 w 791075"/>
                  <a:gd name="connsiteY26" fmla="*/ 338667 h 1100667"/>
                  <a:gd name="connsiteX27" fmla="*/ 757208 w 791075"/>
                  <a:gd name="connsiteY27" fmla="*/ 245534 h 1100667"/>
                  <a:gd name="connsiteX28" fmla="*/ 731808 w 791075"/>
                  <a:gd name="connsiteY28" fmla="*/ 194734 h 1100667"/>
                  <a:gd name="connsiteX29" fmla="*/ 681008 w 791075"/>
                  <a:gd name="connsiteY29" fmla="*/ 101600 h 1100667"/>
                  <a:gd name="connsiteX30" fmla="*/ 647141 w 791075"/>
                  <a:gd name="connsiteY30" fmla="*/ 76200 h 1100667"/>
                  <a:gd name="connsiteX31" fmla="*/ 630208 w 791075"/>
                  <a:gd name="connsiteY31" fmla="*/ 50800 h 1100667"/>
                  <a:gd name="connsiteX32" fmla="*/ 579408 w 791075"/>
                  <a:gd name="connsiteY32" fmla="*/ 25400 h 1100667"/>
                  <a:gd name="connsiteX33" fmla="*/ 520141 w 791075"/>
                  <a:gd name="connsiteY33" fmla="*/ 0 h 1100667"/>
                  <a:gd name="connsiteX34" fmla="*/ 460875 w 791075"/>
                  <a:gd name="connsiteY34" fmla="*/ 8467 h 1100667"/>
                  <a:gd name="connsiteX35" fmla="*/ 401608 w 791075"/>
                  <a:gd name="connsiteY35" fmla="*/ 42334 h 1100667"/>
                  <a:gd name="connsiteX36" fmla="*/ 376208 w 791075"/>
                  <a:gd name="connsiteY36" fmla="*/ 50800 h 1100667"/>
                  <a:gd name="connsiteX37" fmla="*/ 325408 w 791075"/>
                  <a:gd name="connsiteY37" fmla="*/ 93134 h 1100667"/>
                  <a:gd name="connsiteX38" fmla="*/ 291541 w 791075"/>
                  <a:gd name="connsiteY38" fmla="*/ 118534 h 1100667"/>
                  <a:gd name="connsiteX39" fmla="*/ 249208 w 791075"/>
                  <a:gd name="connsiteY39" fmla="*/ 177800 h 1100667"/>
                  <a:gd name="connsiteX40" fmla="*/ 232275 w 791075"/>
                  <a:gd name="connsiteY40" fmla="*/ 194734 h 1100667"/>
                  <a:gd name="connsiteX41" fmla="*/ 198408 w 791075"/>
                  <a:gd name="connsiteY41" fmla="*/ 254000 h 1100667"/>
                  <a:gd name="connsiteX42" fmla="*/ 181475 w 791075"/>
                  <a:gd name="connsiteY42" fmla="*/ 279400 h 1100667"/>
                  <a:gd name="connsiteX43" fmla="*/ 156075 w 791075"/>
                  <a:gd name="connsiteY43" fmla="*/ 355600 h 1100667"/>
                  <a:gd name="connsiteX44" fmla="*/ 147608 w 791075"/>
                  <a:gd name="connsiteY44" fmla="*/ 381000 h 1100667"/>
                  <a:gd name="connsiteX45" fmla="*/ 130675 w 791075"/>
                  <a:gd name="connsiteY45" fmla="*/ 397934 h 1100667"/>
                  <a:gd name="connsiteX46" fmla="*/ 96808 w 791075"/>
                  <a:gd name="connsiteY46" fmla="*/ 474134 h 1100667"/>
                  <a:gd name="connsiteX47" fmla="*/ 71408 w 791075"/>
                  <a:gd name="connsiteY47" fmla="*/ 491067 h 1100667"/>
                  <a:gd name="connsiteX48" fmla="*/ 46008 w 791075"/>
                  <a:gd name="connsiteY48" fmla="*/ 516467 h 1100667"/>
                  <a:gd name="connsiteX49" fmla="*/ 3675 w 791075"/>
                  <a:gd name="connsiteY49" fmla="*/ 550334 h 1100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791075" h="1100667">
                    <a:moveTo>
                      <a:pt x="3675" y="550334"/>
                    </a:moveTo>
                    <a:cubicBezTo>
                      <a:pt x="7908" y="570090"/>
                      <a:pt x="15928" y="590615"/>
                      <a:pt x="71408" y="635000"/>
                    </a:cubicBezTo>
                    <a:cubicBezTo>
                      <a:pt x="77641" y="639987"/>
                      <a:pt x="81201" y="648364"/>
                      <a:pt x="88341" y="651934"/>
                    </a:cubicBezTo>
                    <a:cubicBezTo>
                      <a:pt x="104306" y="659917"/>
                      <a:pt x="139141" y="668867"/>
                      <a:pt x="139141" y="668867"/>
                    </a:cubicBezTo>
                    <a:cubicBezTo>
                      <a:pt x="144786" y="674511"/>
                      <a:pt x="149689" y="681011"/>
                      <a:pt x="156075" y="685800"/>
                    </a:cubicBezTo>
                    <a:cubicBezTo>
                      <a:pt x="172356" y="698011"/>
                      <a:pt x="206875" y="719667"/>
                      <a:pt x="206875" y="719667"/>
                    </a:cubicBezTo>
                    <a:cubicBezTo>
                      <a:pt x="248916" y="782730"/>
                      <a:pt x="194883" y="705277"/>
                      <a:pt x="249208" y="770467"/>
                    </a:cubicBezTo>
                    <a:cubicBezTo>
                      <a:pt x="302601" y="834539"/>
                      <a:pt x="233817" y="763545"/>
                      <a:pt x="283075" y="812800"/>
                    </a:cubicBezTo>
                    <a:cubicBezTo>
                      <a:pt x="285897" y="821267"/>
                      <a:pt x="286949" y="830547"/>
                      <a:pt x="291541" y="838200"/>
                    </a:cubicBezTo>
                    <a:cubicBezTo>
                      <a:pt x="321631" y="888352"/>
                      <a:pt x="307193" y="800494"/>
                      <a:pt x="342341" y="905934"/>
                    </a:cubicBezTo>
                    <a:cubicBezTo>
                      <a:pt x="345163" y="914401"/>
                      <a:pt x="346817" y="923352"/>
                      <a:pt x="350808" y="931334"/>
                    </a:cubicBezTo>
                    <a:cubicBezTo>
                      <a:pt x="361490" y="952697"/>
                      <a:pt x="368923" y="957916"/>
                      <a:pt x="384675" y="973667"/>
                    </a:cubicBezTo>
                    <a:cubicBezTo>
                      <a:pt x="399378" y="1017779"/>
                      <a:pt x="383509" y="982794"/>
                      <a:pt x="410075" y="1016000"/>
                    </a:cubicBezTo>
                    <a:cubicBezTo>
                      <a:pt x="416432" y="1023946"/>
                      <a:pt x="420386" y="1033674"/>
                      <a:pt x="427008" y="1041400"/>
                    </a:cubicBezTo>
                    <a:cubicBezTo>
                      <a:pt x="454243" y="1073175"/>
                      <a:pt x="458893" y="1076837"/>
                      <a:pt x="494741" y="1092200"/>
                    </a:cubicBezTo>
                    <a:cubicBezTo>
                      <a:pt x="502944" y="1095716"/>
                      <a:pt x="511674" y="1097845"/>
                      <a:pt x="520141" y="1100667"/>
                    </a:cubicBezTo>
                    <a:cubicBezTo>
                      <a:pt x="537074" y="1097845"/>
                      <a:pt x="554655" y="1097629"/>
                      <a:pt x="570941" y="1092200"/>
                    </a:cubicBezTo>
                    <a:cubicBezTo>
                      <a:pt x="580594" y="1088982"/>
                      <a:pt x="588395" y="1081624"/>
                      <a:pt x="596341" y="1075267"/>
                    </a:cubicBezTo>
                    <a:cubicBezTo>
                      <a:pt x="602574" y="1070280"/>
                      <a:pt x="608165" y="1064466"/>
                      <a:pt x="613275" y="1058334"/>
                    </a:cubicBezTo>
                    <a:cubicBezTo>
                      <a:pt x="626868" y="1042023"/>
                      <a:pt x="643764" y="1017679"/>
                      <a:pt x="655608" y="999067"/>
                    </a:cubicBezTo>
                    <a:cubicBezTo>
                      <a:pt x="669902" y="976605"/>
                      <a:pt x="689521" y="956592"/>
                      <a:pt x="697941" y="931334"/>
                    </a:cubicBezTo>
                    <a:cubicBezTo>
                      <a:pt x="700763" y="922867"/>
                      <a:pt x="702074" y="913736"/>
                      <a:pt x="706408" y="905934"/>
                    </a:cubicBezTo>
                    <a:cubicBezTo>
                      <a:pt x="716292" y="888144"/>
                      <a:pt x="740275" y="855134"/>
                      <a:pt x="740275" y="855134"/>
                    </a:cubicBezTo>
                    <a:cubicBezTo>
                      <a:pt x="746928" y="815213"/>
                      <a:pt x="747103" y="805834"/>
                      <a:pt x="757208" y="770467"/>
                    </a:cubicBezTo>
                    <a:cubicBezTo>
                      <a:pt x="759660" y="761886"/>
                      <a:pt x="763668" y="753763"/>
                      <a:pt x="765675" y="745067"/>
                    </a:cubicBezTo>
                    <a:cubicBezTo>
                      <a:pt x="793700" y="623623"/>
                      <a:pt x="770609" y="696394"/>
                      <a:pt x="791075" y="635000"/>
                    </a:cubicBezTo>
                    <a:cubicBezTo>
                      <a:pt x="783705" y="428651"/>
                      <a:pt x="793334" y="463426"/>
                      <a:pt x="774141" y="338667"/>
                    </a:cubicBezTo>
                    <a:cubicBezTo>
                      <a:pt x="773222" y="332691"/>
                      <a:pt x="760733" y="255227"/>
                      <a:pt x="757208" y="245534"/>
                    </a:cubicBezTo>
                    <a:cubicBezTo>
                      <a:pt x="750738" y="227742"/>
                      <a:pt x="739642" y="211969"/>
                      <a:pt x="731808" y="194734"/>
                    </a:cubicBezTo>
                    <a:cubicBezTo>
                      <a:pt x="711500" y="150055"/>
                      <a:pt x="717705" y="142883"/>
                      <a:pt x="681008" y="101600"/>
                    </a:cubicBezTo>
                    <a:cubicBezTo>
                      <a:pt x="671633" y="91053"/>
                      <a:pt x="658430" y="84667"/>
                      <a:pt x="647141" y="76200"/>
                    </a:cubicBezTo>
                    <a:cubicBezTo>
                      <a:pt x="641497" y="67733"/>
                      <a:pt x="637403" y="57995"/>
                      <a:pt x="630208" y="50800"/>
                    </a:cubicBezTo>
                    <a:cubicBezTo>
                      <a:pt x="605946" y="26538"/>
                      <a:pt x="606951" y="39171"/>
                      <a:pt x="579408" y="25400"/>
                    </a:cubicBezTo>
                    <a:cubicBezTo>
                      <a:pt x="520939" y="-3835"/>
                      <a:pt x="590624" y="17621"/>
                      <a:pt x="520141" y="0"/>
                    </a:cubicBezTo>
                    <a:cubicBezTo>
                      <a:pt x="500386" y="2822"/>
                      <a:pt x="480128" y="3216"/>
                      <a:pt x="460875" y="8467"/>
                    </a:cubicBezTo>
                    <a:cubicBezTo>
                      <a:pt x="428212" y="17375"/>
                      <a:pt x="429201" y="28537"/>
                      <a:pt x="401608" y="42334"/>
                    </a:cubicBezTo>
                    <a:cubicBezTo>
                      <a:pt x="393626" y="46325"/>
                      <a:pt x="384675" y="47978"/>
                      <a:pt x="376208" y="50800"/>
                    </a:cubicBezTo>
                    <a:cubicBezTo>
                      <a:pt x="320066" y="88230"/>
                      <a:pt x="382455" y="44237"/>
                      <a:pt x="325408" y="93134"/>
                    </a:cubicBezTo>
                    <a:cubicBezTo>
                      <a:pt x="314694" y="102317"/>
                      <a:pt x="302830" y="110067"/>
                      <a:pt x="291541" y="118534"/>
                    </a:cubicBezTo>
                    <a:cubicBezTo>
                      <a:pt x="276875" y="140534"/>
                      <a:pt x="266716" y="156791"/>
                      <a:pt x="249208" y="177800"/>
                    </a:cubicBezTo>
                    <a:cubicBezTo>
                      <a:pt x="244098" y="183932"/>
                      <a:pt x="237262" y="188501"/>
                      <a:pt x="232275" y="194734"/>
                    </a:cubicBezTo>
                    <a:cubicBezTo>
                      <a:pt x="211644" y="220523"/>
                      <a:pt x="215794" y="223575"/>
                      <a:pt x="198408" y="254000"/>
                    </a:cubicBezTo>
                    <a:cubicBezTo>
                      <a:pt x="193360" y="262835"/>
                      <a:pt x="185608" y="270101"/>
                      <a:pt x="181475" y="279400"/>
                    </a:cubicBezTo>
                    <a:cubicBezTo>
                      <a:pt x="181464" y="279425"/>
                      <a:pt x="160313" y="342887"/>
                      <a:pt x="156075" y="355600"/>
                    </a:cubicBezTo>
                    <a:cubicBezTo>
                      <a:pt x="153253" y="364067"/>
                      <a:pt x="153919" y="374689"/>
                      <a:pt x="147608" y="381000"/>
                    </a:cubicBezTo>
                    <a:lnTo>
                      <a:pt x="130675" y="397934"/>
                    </a:lnTo>
                    <a:cubicBezTo>
                      <a:pt x="122292" y="423082"/>
                      <a:pt x="116933" y="454009"/>
                      <a:pt x="96808" y="474134"/>
                    </a:cubicBezTo>
                    <a:cubicBezTo>
                      <a:pt x="89613" y="481329"/>
                      <a:pt x="79225" y="484553"/>
                      <a:pt x="71408" y="491067"/>
                    </a:cubicBezTo>
                    <a:cubicBezTo>
                      <a:pt x="62210" y="498732"/>
                      <a:pt x="55206" y="508802"/>
                      <a:pt x="46008" y="516467"/>
                    </a:cubicBezTo>
                    <a:cubicBezTo>
                      <a:pt x="-11434" y="564335"/>
                      <a:pt x="-558" y="530578"/>
                      <a:pt x="3675" y="550334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noFill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endParaRPr lang="en-US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778C947F-D002-674C-91BE-01FB3703C644}"/>
                  </a:ext>
                </a:extLst>
              </p:cNvPr>
              <p:cNvSpPr/>
              <p:nvPr/>
            </p:nvSpPr>
            <p:spPr>
              <a:xfrm>
                <a:off x="4162517" y="2285999"/>
                <a:ext cx="2802467" cy="2802467"/>
              </a:xfrm>
              <a:prstGeom prst="ellipse">
                <a:avLst/>
              </a:prstGeom>
              <a:noFill/>
              <a:ln w="76200">
                <a:solidFill>
                  <a:schemeClr val="accent2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endParaRPr lang="en-US"/>
              </a:p>
            </p:txBody>
          </p:sp>
        </p:grp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1D51508-5A16-B042-8B17-522463FF8E7E}"/>
                </a:ext>
              </a:extLst>
            </p:cNvPr>
            <p:cNvCxnSpPr/>
            <p:nvPr/>
          </p:nvCxnSpPr>
          <p:spPr>
            <a:xfrm>
              <a:off x="5747325" y="4157133"/>
              <a:ext cx="687342" cy="0"/>
            </a:xfrm>
            <a:prstGeom prst="line">
              <a:avLst/>
            </a:prstGeom>
            <a:ln w="19050">
              <a:solidFill>
                <a:schemeClr val="accent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A442ECF-4262-7745-87C9-CBA454F496ED}"/>
                </a:ext>
              </a:extLst>
            </p:cNvPr>
            <p:cNvSpPr/>
            <p:nvPr/>
          </p:nvSpPr>
          <p:spPr>
            <a:xfrm>
              <a:off x="5891048" y="4554414"/>
              <a:ext cx="1364888" cy="36933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900">
                  <a:latin typeface="Arial" charset="0"/>
                </a:rPr>
                <a:t>Force of blood flow on arteries cause damage</a:t>
              </a:r>
              <a:endParaRPr lang="en-US" sz="900"/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F1B99F1-F642-8543-A731-0CD4BBD70A88}"/>
                </a:ext>
              </a:extLst>
            </p:cNvPr>
            <p:cNvCxnSpPr>
              <a:cxnSpLocks/>
            </p:cNvCxnSpPr>
            <p:nvPr/>
          </p:nvCxnSpPr>
          <p:spPr>
            <a:xfrm>
              <a:off x="6434667" y="4157133"/>
              <a:ext cx="0" cy="399012"/>
            </a:xfrm>
            <a:prstGeom prst="line">
              <a:avLst/>
            </a:prstGeom>
            <a:ln w="19050">
              <a:solidFill>
                <a:schemeClr val="accent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100F25C-9C6A-D84D-B972-D862291B4005}"/>
                </a:ext>
              </a:extLst>
            </p:cNvPr>
            <p:cNvCxnSpPr>
              <a:cxnSpLocks/>
            </p:cNvCxnSpPr>
            <p:nvPr/>
          </p:nvCxnSpPr>
          <p:spPr>
            <a:xfrm>
              <a:off x="5427812" y="2468824"/>
              <a:ext cx="0" cy="399012"/>
            </a:xfrm>
            <a:prstGeom prst="line">
              <a:avLst/>
            </a:prstGeom>
            <a:ln w="19050">
              <a:solidFill>
                <a:schemeClr val="accent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468922A-736E-5D4B-8956-9AD58FB8E8FF}"/>
                </a:ext>
              </a:extLst>
            </p:cNvPr>
            <p:cNvSpPr/>
            <p:nvPr/>
          </p:nvSpPr>
          <p:spPr>
            <a:xfrm>
              <a:off x="4825105" y="2245010"/>
              <a:ext cx="1228348" cy="23083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900">
                  <a:latin typeface="Arial" charset="0"/>
                </a:rPr>
                <a:t>Normal blood vessel</a:t>
              </a:r>
              <a:endParaRPr lang="en-US" sz="900"/>
            </a:p>
          </p:txBody>
        </p: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E2A47A5-A738-4AAA-8A97-13A30CDA3F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939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2846">
        <p:fade/>
      </p:transition>
    </mc:Choice>
    <mc:Fallback>
      <p:transition spd="med" advTm="5284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FDA55-55C2-604F-BD7D-F6FBFA72C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What’s Triglycerides got to do with Diabetes?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962034-3BC5-AD4E-B1AE-AB8EB24D3C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401" y="2133600"/>
            <a:ext cx="10444766" cy="1987640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/>
              <a:t>A common cause of high triglycerides in your blood is Insulin Resistance</a:t>
            </a:r>
          </a:p>
          <a:p>
            <a:pPr>
              <a:lnSpc>
                <a:spcPct val="110000"/>
              </a:lnSpc>
            </a:pPr>
            <a:r>
              <a:rPr lang="en-US"/>
              <a:t>Your cells won’t let insulin or its companion glucose, inside your cells</a:t>
            </a:r>
          </a:p>
          <a:p>
            <a:pPr>
              <a:lnSpc>
                <a:spcPct val="110000"/>
              </a:lnSpc>
            </a:pPr>
            <a:r>
              <a:rPr lang="en-US"/>
              <a:t>Insulin also allows your body to use triglycerides for energy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b="1">
                <a:solidFill>
                  <a:schemeClr val="accent1"/>
                </a:solidFill>
              </a:rPr>
              <a:t>The Result: </a:t>
            </a:r>
            <a:r>
              <a:rPr lang="en-US" b="1"/>
              <a:t>High triglycerides AND high blood sugar </a:t>
            </a:r>
          </a:p>
          <a:p>
            <a:pPr>
              <a:lnSpc>
                <a:spcPct val="110000"/>
              </a:lnSpc>
            </a:pPr>
            <a:endParaRPr lang="en-US"/>
          </a:p>
          <a:p>
            <a:pPr>
              <a:lnSpc>
                <a:spcPct val="110000"/>
              </a:lnSpc>
            </a:pPr>
            <a:endParaRPr lang="en-US"/>
          </a:p>
          <a:p>
            <a:pPr>
              <a:lnSpc>
                <a:spcPct val="110000"/>
              </a:lnSpc>
            </a:pPr>
            <a:endParaRPr lang="en-US"/>
          </a:p>
          <a:p>
            <a:pPr>
              <a:lnSpc>
                <a:spcPct val="110000"/>
              </a:lnSpc>
            </a:pPr>
            <a:endParaRPr lang="en-US"/>
          </a:p>
          <a:p>
            <a:pPr>
              <a:lnSpc>
                <a:spcPct val="110000"/>
              </a:lnSpc>
            </a:pPr>
            <a:endParaRPr lang="en-US"/>
          </a:p>
          <a:p>
            <a:pPr>
              <a:lnSpc>
                <a:spcPct val="110000"/>
              </a:lnSpc>
            </a:pPr>
            <a:endParaRPr lang="en-US"/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C055282A-6653-474F-895A-A653429AC8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1" y="4223301"/>
            <a:ext cx="304482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9698"/>
                </a:solidFill>
                <a:latin typeface="Arial" panose="020B0604020202020204" pitchFamily="34" charset="0"/>
              </a:rPr>
              <a:t>Triglycerides</a:t>
            </a:r>
            <a:r>
              <a:rPr lang="en-US" altLang="en-US" sz="240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Arial" panose="020B0604020202020204" pitchFamily="34" charset="0"/>
              </a:rPr>
              <a:t>greater than 150 mg/dl</a:t>
            </a: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1161C7E9-3E85-D34B-84B8-2ED50E45FC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2401" y="4223301"/>
            <a:ext cx="309194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9698"/>
                </a:solidFill>
                <a:latin typeface="Arial" panose="020B0604020202020204" pitchFamily="34" charset="0"/>
              </a:rPr>
              <a:t>Glucose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Arial" panose="020B0604020202020204" pitchFamily="34" charset="0"/>
              </a:rPr>
              <a:t>Less than </a:t>
            </a:r>
            <a:r>
              <a:rPr lang="en-US" altLang="en-US" sz="2400" b="1">
                <a:latin typeface="Arial" panose="020B0604020202020204" pitchFamily="34" charset="0"/>
              </a:rPr>
              <a:t>100mg/dl</a:t>
            </a:r>
            <a:r>
              <a:rPr lang="en-US" altLang="en-US" sz="240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AAD0CD2D-909C-C548-B42E-E45087E020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1" y="5466430"/>
            <a:ext cx="82339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This is one puzzle you want to dismantle!  They go hand in hand!</a:t>
            </a:r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1DE7BC62-A293-0946-8BA0-B0D2D3C12D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1" y="6283693"/>
            <a:ext cx="77660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chemeClr val="accent5"/>
                </a:solidFill>
                <a:latin typeface="Arial" panose="020B0604020202020204" pitchFamily="34" charset="0"/>
              </a:rPr>
              <a:t>http://www.webmd.com/cholesterol-management/diabetes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A75BB8-860D-1341-8FB3-15405BCE2A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00000"/>
                    </a14:imgEffect>
                    <a14:imgEffect>
                      <a14:brightnessContrast bright="18000" contrast="-6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107" y="3973317"/>
            <a:ext cx="1265462" cy="1265462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CB208E0-093D-4D75-976B-5981C59D030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216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8374">
        <p:fade/>
      </p:transition>
    </mc:Choice>
    <mc:Fallback>
      <p:transition spd="med" advTm="5837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EB772694-38B6-354A-BE73-27B0BFD072B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1" r="3291"/>
          <a:stretch>
            <a:fillRect/>
          </a:stretch>
        </p:blipFill>
        <p:spPr/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F6F7B7-DC4B-EB4A-A0C0-7DCD836520E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2" r="2947" b="2130"/>
          <a:stretch/>
        </p:blipFill>
        <p:spPr>
          <a:xfrm flipH="1">
            <a:off x="-12700" y="1"/>
            <a:ext cx="4562856" cy="6857999"/>
          </a:xfrm>
          <a:prstGeom prst="rect">
            <a:avLst/>
          </a:prstGeom>
        </p:spPr>
      </p:pic>
      <p:sp>
        <p:nvSpPr>
          <p:cNvPr id="12" name="Title 4">
            <a:extLst>
              <a:ext uri="{FF2B5EF4-FFF2-40B4-BE49-F238E27FC236}">
                <a16:creationId xmlns:a16="http://schemas.microsoft.com/office/drawing/2014/main" id="{A5AE9D20-8E0F-8A40-A049-7B39A5DCC6BC}"/>
              </a:ext>
            </a:extLst>
          </p:cNvPr>
          <p:cNvSpPr txBox="1">
            <a:spLocks/>
          </p:cNvSpPr>
          <p:nvPr/>
        </p:nvSpPr>
        <p:spPr>
          <a:xfrm>
            <a:off x="294557" y="942639"/>
            <a:ext cx="2812027" cy="2665800"/>
          </a:xfrm>
          <a:prstGeom prst="rect">
            <a:avLst/>
          </a:prstGeom>
        </p:spPr>
        <p:txBody>
          <a:bodyPr/>
          <a:lstStyle>
            <a:lvl1pPr algn="l" defTabSz="91467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i="0" kern="1200">
                <a:solidFill>
                  <a:srgbClr val="62656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en-US" sz="7700">
                <a:solidFill>
                  <a:schemeClr val="tx1"/>
                </a:solidFill>
              </a:rPr>
              <a:t>4</a:t>
            </a:r>
          </a:p>
          <a:p>
            <a:pPr algn="r"/>
            <a:r>
              <a:rPr lang="en-US">
                <a:solidFill>
                  <a:schemeClr val="tx1"/>
                </a:solidFill>
              </a:rPr>
              <a:t>Prevention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E0DF85-FCD3-5244-820C-84F6F910A83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7970"/>
            <a:ext cx="1993900" cy="266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910A17-5144-B443-B519-55344FA3870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28" y="6302376"/>
            <a:ext cx="1996700" cy="373884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B605148-8E3C-433E-9603-DA5022C651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348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179">
        <p:fade/>
      </p:transition>
    </mc:Choice>
    <mc:Fallback>
      <p:transition spd="med" advTm="217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A502462-A233-CD43-AD1F-0FBD8C722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Can Diabetes be Prevented?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9420A9-AA36-B245-BFD1-F332FD4FC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100" b="1">
                <a:solidFill>
                  <a:schemeClr val="accent1"/>
                </a:solidFill>
              </a:rPr>
              <a:t>58% of all cases of diabetes can be prevented.</a:t>
            </a:r>
          </a:p>
          <a:p>
            <a:r>
              <a:rPr lang="en-US"/>
              <a:t>Early detection ( A1c below 6.4)</a:t>
            </a:r>
          </a:p>
          <a:p>
            <a:r>
              <a:rPr lang="en-US"/>
              <a:t>150 minutes of physical activity per week</a:t>
            </a:r>
          </a:p>
          <a:p>
            <a:r>
              <a:rPr lang="en-US"/>
              <a:t>7% weight loss</a:t>
            </a:r>
          </a:p>
          <a:p>
            <a:endParaRPr lang="en-US"/>
          </a:p>
          <a:p>
            <a:pPr marL="0" indent="0">
              <a:buNone/>
            </a:pPr>
            <a:r>
              <a:rPr lang="en-US" sz="2100" b="1">
                <a:solidFill>
                  <a:schemeClr val="accent1"/>
                </a:solidFill>
              </a:rPr>
              <a:t>Very Important:</a:t>
            </a:r>
          </a:p>
          <a:p>
            <a:r>
              <a:rPr lang="en-US"/>
              <a:t>Always know your numbers</a:t>
            </a:r>
          </a:p>
          <a:p>
            <a:r>
              <a:rPr lang="en-US"/>
              <a:t>Know your family history</a:t>
            </a:r>
          </a:p>
          <a:p>
            <a:r>
              <a:rPr lang="en-US" b="1"/>
              <a:t>Note: </a:t>
            </a:r>
            <a:r>
              <a:rPr lang="en-US"/>
              <a:t>Diabetes is very strongly related to family history</a:t>
            </a:r>
          </a:p>
          <a:p>
            <a:endParaRPr lang="en-US"/>
          </a:p>
          <a:p>
            <a:pPr marL="0" indent="0">
              <a:buNone/>
            </a:pPr>
            <a:endParaRPr 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F8E04BB-552B-4FCB-8C39-CD93E4592F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358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8829">
        <p:fade/>
      </p:transition>
    </mc:Choice>
    <mc:Fallback>
      <p:transition spd="med" advTm="6882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9CDFA7A-25EA-9A42-A88F-69B9FBEF9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Are you at Risk?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930E387-AC52-F949-AA48-B54E8DC1ADDC}"/>
              </a:ext>
            </a:extLst>
          </p:cNvPr>
          <p:cNvSpPr/>
          <p:nvPr/>
        </p:nvSpPr>
        <p:spPr>
          <a:xfrm>
            <a:off x="1306626" y="2054009"/>
            <a:ext cx="1404968" cy="1404968"/>
          </a:xfrm>
          <a:prstGeom prst="ellipse">
            <a:avLst/>
          </a:prstGeom>
          <a:solidFill>
            <a:schemeClr val="accent2"/>
          </a:solidFill>
          <a:ln w="190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9C1856-823D-5C48-95ED-4FE448545BD0}"/>
              </a:ext>
            </a:extLst>
          </p:cNvPr>
          <p:cNvSpPr/>
          <p:nvPr/>
        </p:nvSpPr>
        <p:spPr>
          <a:xfrm>
            <a:off x="1711592" y="3492251"/>
            <a:ext cx="5950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/>
              <a:t>Age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7027167-00CA-BB4D-9DCD-9A2CCAB10850}"/>
              </a:ext>
            </a:extLst>
          </p:cNvPr>
          <p:cNvSpPr/>
          <p:nvPr/>
        </p:nvSpPr>
        <p:spPr>
          <a:xfrm>
            <a:off x="3987027" y="2054009"/>
            <a:ext cx="1404968" cy="1404968"/>
          </a:xfrm>
          <a:prstGeom prst="ellipse">
            <a:avLst/>
          </a:prstGeom>
          <a:solidFill>
            <a:schemeClr val="accent2"/>
          </a:solidFill>
          <a:ln w="190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3D4D822-FFE9-E241-A9AC-FB8982320264}"/>
              </a:ext>
            </a:extLst>
          </p:cNvPr>
          <p:cNvSpPr/>
          <p:nvPr/>
        </p:nvSpPr>
        <p:spPr>
          <a:xfrm>
            <a:off x="4212457" y="3492251"/>
            <a:ext cx="9541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/>
              <a:t>Gender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8B4523D-14A4-4E4A-AE1F-48D1C0C98439}"/>
              </a:ext>
            </a:extLst>
          </p:cNvPr>
          <p:cNvSpPr/>
          <p:nvPr/>
        </p:nvSpPr>
        <p:spPr>
          <a:xfrm>
            <a:off x="6577661" y="2054009"/>
            <a:ext cx="1404968" cy="1404968"/>
          </a:xfrm>
          <a:prstGeom prst="ellipse">
            <a:avLst/>
          </a:prstGeom>
          <a:solidFill>
            <a:schemeClr val="accent2"/>
          </a:solidFill>
          <a:ln w="190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9841BFF-FA2C-A045-9390-E1BC8D145FF6}"/>
              </a:ext>
            </a:extLst>
          </p:cNvPr>
          <p:cNvSpPr/>
          <p:nvPr/>
        </p:nvSpPr>
        <p:spPr>
          <a:xfrm>
            <a:off x="6476079" y="3492251"/>
            <a:ext cx="16081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/>
              <a:t>Family history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1CB377C-65BF-B546-BD9D-B873CFC82C3A}"/>
              </a:ext>
            </a:extLst>
          </p:cNvPr>
          <p:cNvSpPr/>
          <p:nvPr/>
        </p:nvSpPr>
        <p:spPr>
          <a:xfrm>
            <a:off x="9217052" y="2054009"/>
            <a:ext cx="1404968" cy="1404968"/>
          </a:xfrm>
          <a:prstGeom prst="ellipse">
            <a:avLst/>
          </a:prstGeom>
          <a:solidFill>
            <a:schemeClr val="accent2"/>
          </a:solidFill>
          <a:ln w="190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BA9E822-DADC-654C-9085-CE895D6D1245}"/>
              </a:ext>
            </a:extLst>
          </p:cNvPr>
          <p:cNvSpPr/>
          <p:nvPr/>
        </p:nvSpPr>
        <p:spPr>
          <a:xfrm>
            <a:off x="8737270" y="3492251"/>
            <a:ext cx="24160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/>
              <a:t>Gestational diabetes?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499A201-CC69-6F44-B35B-BFF768ABA28A}"/>
              </a:ext>
            </a:extLst>
          </p:cNvPr>
          <p:cNvSpPr/>
          <p:nvPr/>
        </p:nvSpPr>
        <p:spPr>
          <a:xfrm>
            <a:off x="1306626" y="4382939"/>
            <a:ext cx="1404968" cy="1404968"/>
          </a:xfrm>
          <a:prstGeom prst="ellipse">
            <a:avLst/>
          </a:prstGeom>
          <a:solidFill>
            <a:schemeClr val="accent2"/>
          </a:solidFill>
          <a:ln w="190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718F7FC-E706-9B48-94A1-0B54F589BE2B}"/>
              </a:ext>
            </a:extLst>
          </p:cNvPr>
          <p:cNvSpPr/>
          <p:nvPr/>
        </p:nvSpPr>
        <p:spPr>
          <a:xfrm>
            <a:off x="1006272" y="5821181"/>
            <a:ext cx="20056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/>
              <a:t>Physically active?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B0E4B97-0DF9-6A43-8F4F-7444D219D461}"/>
              </a:ext>
            </a:extLst>
          </p:cNvPr>
          <p:cNvSpPr/>
          <p:nvPr/>
        </p:nvSpPr>
        <p:spPr>
          <a:xfrm>
            <a:off x="3987027" y="4394085"/>
            <a:ext cx="1404968" cy="1404968"/>
          </a:xfrm>
          <a:prstGeom prst="ellipse">
            <a:avLst/>
          </a:prstGeom>
          <a:solidFill>
            <a:schemeClr val="accent2"/>
          </a:solidFill>
          <a:ln w="190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7E3C742-37B6-AD4F-A61C-8AB9B5CBA2E2}"/>
              </a:ext>
            </a:extLst>
          </p:cNvPr>
          <p:cNvSpPr/>
          <p:nvPr/>
        </p:nvSpPr>
        <p:spPr>
          <a:xfrm>
            <a:off x="3500724" y="5832327"/>
            <a:ext cx="23775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/>
              <a:t>High blood pressure?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D75A9FE-D38A-DE49-9464-001F7832AAB5}"/>
              </a:ext>
            </a:extLst>
          </p:cNvPr>
          <p:cNvSpPr/>
          <p:nvPr/>
        </p:nvSpPr>
        <p:spPr>
          <a:xfrm>
            <a:off x="6577661" y="4394085"/>
            <a:ext cx="1404968" cy="1404968"/>
          </a:xfrm>
          <a:prstGeom prst="ellipse">
            <a:avLst/>
          </a:prstGeom>
          <a:solidFill>
            <a:schemeClr val="accent2"/>
          </a:solidFill>
          <a:ln w="190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4DDDDE1-677A-BE4E-A80C-A78DE9A76B80}"/>
              </a:ext>
            </a:extLst>
          </p:cNvPr>
          <p:cNvSpPr/>
          <p:nvPr/>
        </p:nvSpPr>
        <p:spPr>
          <a:xfrm>
            <a:off x="6367074" y="5832327"/>
            <a:ext cx="18261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/>
              <a:t>Healthy weight?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C4314A-7931-1B41-AAC9-D5752EC63D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041" y="2351716"/>
            <a:ext cx="848526" cy="8485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B51D96E-5D34-E148-B221-4596E1D3FC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731" y="2377474"/>
            <a:ext cx="811369" cy="8113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64B8162-51F5-6146-A644-F2EB6B428A3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366" y="2396052"/>
            <a:ext cx="759854" cy="75985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189733F-C1E4-EF47-A3FC-1B28FF255C1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975" y="4779013"/>
            <a:ext cx="668750" cy="66875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F39F05E-9FA2-D84D-B1D1-387C1B554FD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929" y="4760971"/>
            <a:ext cx="668750" cy="66875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2CEF9BA-DB54-114B-9218-529C94F5AF4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979" y="4660527"/>
            <a:ext cx="773145" cy="77314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1F43EC0-EB02-6441-94D8-260F4C70EF4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2860" y="2302980"/>
            <a:ext cx="878472" cy="878472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74C4D3D-E54D-4B58-A54C-8100DE0D2B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371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9342">
        <p:fade/>
      </p:transition>
    </mc:Choice>
    <mc:Fallback>
      <p:transition spd="med" advTm="293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2B55820A-C5E0-8A43-8AB2-1A4CEBEE9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Objectives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A374ABB-FD80-6749-A850-4880308F178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400" y="2133599"/>
            <a:ext cx="10599173" cy="4195012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00000"/>
              </a:lnSpc>
              <a:spcBef>
                <a:spcPts val="1600"/>
              </a:spcBef>
              <a:buFont typeface="+mj-lt"/>
              <a:buAutoNum type="arabicPeriod"/>
            </a:pPr>
            <a:r>
              <a:rPr lang="en-US" b="1">
                <a:solidFill>
                  <a:schemeClr val="accent1"/>
                </a:solidFill>
              </a:rPr>
              <a:t>What is Diabetes?</a:t>
            </a:r>
          </a:p>
          <a:p>
            <a:pPr marL="457200" indent="-457200">
              <a:lnSpc>
                <a:spcPct val="100000"/>
              </a:lnSpc>
              <a:spcBef>
                <a:spcPts val="1600"/>
              </a:spcBef>
              <a:buFont typeface="+mj-lt"/>
              <a:buAutoNum type="arabicPeriod"/>
            </a:pPr>
            <a:r>
              <a:rPr lang="en-US" b="1">
                <a:solidFill>
                  <a:schemeClr val="accent1"/>
                </a:solidFill>
              </a:rPr>
              <a:t>Myths vs. Facts</a:t>
            </a:r>
            <a:endParaRPr lang="en-US" b="1">
              <a:solidFill>
                <a:schemeClr val="accent5"/>
              </a:solidFill>
            </a:endParaRPr>
          </a:p>
          <a:p>
            <a:pPr marL="457200" indent="-457200">
              <a:lnSpc>
                <a:spcPct val="100000"/>
              </a:lnSpc>
              <a:spcBef>
                <a:spcPts val="1600"/>
              </a:spcBef>
              <a:buFont typeface="+mj-lt"/>
              <a:buAutoNum type="arabicPeriod"/>
            </a:pPr>
            <a:r>
              <a:rPr lang="en-US" b="1">
                <a:solidFill>
                  <a:schemeClr val="accent1"/>
                </a:solidFill>
              </a:rPr>
              <a:t>What are the signs and symptoms of diabetes?</a:t>
            </a:r>
          </a:p>
          <a:p>
            <a:pPr marL="457200" indent="-457200">
              <a:lnSpc>
                <a:spcPct val="100000"/>
              </a:lnSpc>
              <a:spcBef>
                <a:spcPts val="1600"/>
              </a:spcBef>
              <a:buFont typeface="+mj-lt"/>
              <a:buAutoNum type="arabicPeriod"/>
            </a:pPr>
            <a:r>
              <a:rPr lang="en-US" b="1">
                <a:solidFill>
                  <a:schemeClr val="accent1"/>
                </a:solidFill>
              </a:rPr>
              <a:t>Type 1 and Type 2 Diabetes </a:t>
            </a:r>
          </a:p>
          <a:p>
            <a:pPr marL="457200" indent="-457200">
              <a:lnSpc>
                <a:spcPct val="100000"/>
              </a:lnSpc>
              <a:spcBef>
                <a:spcPts val="1600"/>
              </a:spcBef>
              <a:buFont typeface="+mj-lt"/>
              <a:buAutoNum type="arabicPeriod"/>
            </a:pPr>
            <a:r>
              <a:rPr lang="en-US" b="1">
                <a:solidFill>
                  <a:schemeClr val="accent1"/>
                </a:solidFill>
              </a:rPr>
              <a:t>Preventing Diabetes</a:t>
            </a:r>
          </a:p>
          <a:p>
            <a:pPr marL="457200" indent="-457200">
              <a:lnSpc>
                <a:spcPct val="100000"/>
              </a:lnSpc>
              <a:spcBef>
                <a:spcPts val="1600"/>
              </a:spcBef>
              <a:buFont typeface="+mj-lt"/>
              <a:buAutoNum type="arabicPeriod"/>
            </a:pPr>
            <a:r>
              <a:rPr lang="en-US" b="1">
                <a:solidFill>
                  <a:schemeClr val="accent1"/>
                </a:solidFill>
              </a:rPr>
              <a:t>What is my risk? </a:t>
            </a:r>
            <a:r>
              <a:rPr lang="en-US" b="1">
                <a:solidFill>
                  <a:schemeClr val="accent5"/>
                </a:solidFill>
              </a:rPr>
              <a:t>– Know your numbers: HbA1c</a:t>
            </a:r>
          </a:p>
          <a:p>
            <a:pPr marL="457200" indent="-457200">
              <a:lnSpc>
                <a:spcPct val="100000"/>
              </a:lnSpc>
              <a:spcBef>
                <a:spcPts val="1600"/>
              </a:spcBef>
              <a:buFont typeface="+mj-lt"/>
              <a:buAutoNum type="arabicPeriod"/>
            </a:pPr>
            <a:r>
              <a:rPr lang="en-US" b="1">
                <a:solidFill>
                  <a:schemeClr val="accent1"/>
                </a:solidFill>
              </a:rPr>
              <a:t>Touch on Weight Management/Weight Loss Tips</a:t>
            </a:r>
          </a:p>
          <a:p>
            <a:pPr marL="457200" indent="-457200">
              <a:lnSpc>
                <a:spcPct val="100000"/>
              </a:lnSpc>
              <a:spcBef>
                <a:spcPts val="1600"/>
              </a:spcBef>
              <a:buFont typeface="+mj-lt"/>
              <a:buAutoNum type="arabicPeriod"/>
            </a:pPr>
            <a:r>
              <a:rPr lang="en-US" b="1">
                <a:solidFill>
                  <a:schemeClr val="accent1"/>
                </a:solidFill>
              </a:rPr>
              <a:t>Creating Awareness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D519251-28EE-4212-9788-20D0AE64C2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508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3066">
        <p:fade/>
      </p:transition>
    </mc:Choice>
    <mc:Fallback>
      <p:transition spd="med" advTm="4306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0F6F7B7-DC4B-EB4A-A0C0-7DCD836520E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2" r="2947" b="2130"/>
          <a:stretch/>
        </p:blipFill>
        <p:spPr>
          <a:xfrm flipH="1">
            <a:off x="-12700" y="1"/>
            <a:ext cx="4562856" cy="6857999"/>
          </a:xfrm>
          <a:prstGeom prst="rect">
            <a:avLst/>
          </a:prstGeom>
        </p:spPr>
      </p:pic>
      <p:sp>
        <p:nvSpPr>
          <p:cNvPr id="12" name="Title 4">
            <a:extLst>
              <a:ext uri="{FF2B5EF4-FFF2-40B4-BE49-F238E27FC236}">
                <a16:creationId xmlns:a16="http://schemas.microsoft.com/office/drawing/2014/main" id="{A5AE9D20-8E0F-8A40-A049-7B39A5DCC6BC}"/>
              </a:ext>
            </a:extLst>
          </p:cNvPr>
          <p:cNvSpPr txBox="1">
            <a:spLocks/>
          </p:cNvSpPr>
          <p:nvPr/>
        </p:nvSpPr>
        <p:spPr>
          <a:xfrm>
            <a:off x="294557" y="942639"/>
            <a:ext cx="2812027" cy="2665800"/>
          </a:xfrm>
          <a:prstGeom prst="rect">
            <a:avLst/>
          </a:prstGeom>
        </p:spPr>
        <p:txBody>
          <a:bodyPr/>
          <a:lstStyle>
            <a:lvl1pPr algn="l" defTabSz="91467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i="0" kern="1200">
                <a:solidFill>
                  <a:srgbClr val="62656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en-US">
                <a:solidFill>
                  <a:schemeClr val="tx1"/>
                </a:solidFill>
              </a:rPr>
              <a:t>Are You at Risk?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E0DF85-FCD3-5244-820C-84F6F910A8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7970"/>
            <a:ext cx="1993900" cy="266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910A17-5144-B443-B519-55344FA3870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28" y="6302376"/>
            <a:ext cx="1996700" cy="373884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2B5CB1CC-242A-1740-9FDA-4B8BB27451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813" y="246976"/>
            <a:ext cx="4732644" cy="633829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6A952C2-F215-4A77-81E2-914300C6CE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039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2928">
        <p:fade/>
      </p:transition>
    </mc:Choice>
    <mc:Fallback>
      <p:transition spd="med" advTm="129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AA31D7D-2CE8-034D-AC2F-C67EAD44C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Facts from American Diabetes Association?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BEDC33-BFFB-8844-8619-F0389A1E34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401" y="2133599"/>
            <a:ext cx="4314422" cy="388374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/>
              <a:t>Nearly </a:t>
            </a:r>
            <a:r>
              <a:rPr lang="en-US" b="1"/>
              <a:t>30 million people </a:t>
            </a:r>
            <a:r>
              <a:rPr lang="en-US"/>
              <a:t>in the United States live with diabetes</a:t>
            </a:r>
          </a:p>
          <a:p>
            <a:pPr>
              <a:lnSpc>
                <a:spcPct val="120000"/>
              </a:lnSpc>
            </a:pPr>
            <a:r>
              <a:rPr lang="en-US" b="1"/>
              <a:t>86 million </a:t>
            </a:r>
            <a:r>
              <a:rPr lang="en-US"/>
              <a:t>more have prediabetes</a:t>
            </a:r>
          </a:p>
          <a:p>
            <a:pPr>
              <a:lnSpc>
                <a:spcPct val="120000"/>
              </a:lnSpc>
            </a:pPr>
            <a:r>
              <a:rPr lang="en-US"/>
              <a:t>Diabetes and prediabetes costs our country </a:t>
            </a:r>
            <a:r>
              <a:rPr lang="en-US" b="1"/>
              <a:t>$322 billion </a:t>
            </a:r>
            <a:r>
              <a:rPr lang="en-US"/>
              <a:t>dollars each year!</a:t>
            </a:r>
          </a:p>
          <a:p>
            <a:pPr>
              <a:lnSpc>
                <a:spcPct val="120000"/>
              </a:lnSpc>
            </a:pPr>
            <a:r>
              <a:rPr lang="en-US"/>
              <a:t>Recent estimates project that as many as </a:t>
            </a:r>
            <a:r>
              <a:rPr lang="en-US" b="1"/>
              <a:t>1 in 3 </a:t>
            </a:r>
            <a:r>
              <a:rPr lang="en-US"/>
              <a:t>American adults will have diabetes by 2050 unless we take steps to Stop Diabetes®.</a:t>
            </a:r>
          </a:p>
          <a:p>
            <a:pPr>
              <a:lnSpc>
                <a:spcPct val="120000"/>
              </a:lnSpc>
            </a:pPr>
            <a:endParaRPr lang="en-US"/>
          </a:p>
          <a:p>
            <a:pPr>
              <a:lnSpc>
                <a:spcPct val="120000"/>
              </a:lnSpc>
            </a:pPr>
            <a:endParaRPr lang="en-US"/>
          </a:p>
          <a:p>
            <a:pPr>
              <a:lnSpc>
                <a:spcPct val="120000"/>
              </a:lnSpc>
            </a:pPr>
            <a:endParaRPr lang="en-US"/>
          </a:p>
          <a:p>
            <a:pPr>
              <a:lnSpc>
                <a:spcPct val="120000"/>
              </a:lnSpc>
            </a:pPr>
            <a:endParaRPr lang="en-US"/>
          </a:p>
          <a:p>
            <a:pPr>
              <a:lnSpc>
                <a:spcPct val="120000"/>
              </a:lnSpc>
            </a:pPr>
            <a:endParaRPr lang="en-US"/>
          </a:p>
          <a:p>
            <a:pPr>
              <a:lnSpc>
                <a:spcPct val="120000"/>
              </a:lnSpc>
            </a:pP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EB2330-2D4D-DF4C-ACBB-0E2DFD0D91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062965"/>
            <a:ext cx="4314422" cy="1204443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89E9009-B624-4005-BF6B-FB124C9C15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45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772">
        <p:fade/>
      </p:transition>
    </mc:Choice>
    <mc:Fallback>
      <p:transition spd="med" advTm="507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27AD4-75EB-1248-87B9-9BBDADBBB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 How is America Doing?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0D9406-3E7D-8242-9B64-6A0E30DF75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401" y="2133599"/>
            <a:ext cx="10354613" cy="2966435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/>
              <a:t>Nearly </a:t>
            </a:r>
            <a:r>
              <a:rPr lang="en-US" b="1">
                <a:solidFill>
                  <a:schemeClr val="accent1"/>
                </a:solidFill>
              </a:rPr>
              <a:t>30 million </a:t>
            </a:r>
            <a:r>
              <a:rPr lang="en-US"/>
              <a:t>people in the United States live with diabetes </a:t>
            </a:r>
            <a:br>
              <a:rPr lang="en-US"/>
            </a:br>
            <a:r>
              <a:rPr lang="en-US"/>
              <a:t>(Population of Michigan and Florida combined!)</a:t>
            </a:r>
          </a:p>
          <a:p>
            <a:pPr>
              <a:lnSpc>
                <a:spcPct val="120000"/>
              </a:lnSpc>
            </a:pPr>
            <a:r>
              <a:rPr lang="en-US"/>
              <a:t>1 in 11 Americans has it.</a:t>
            </a:r>
          </a:p>
          <a:p>
            <a:pPr>
              <a:lnSpc>
                <a:spcPct val="120000"/>
              </a:lnSpc>
            </a:pPr>
            <a:r>
              <a:rPr lang="en-US"/>
              <a:t>1 in 4 adults who has it does not know it.</a:t>
            </a:r>
          </a:p>
          <a:p>
            <a:pPr>
              <a:lnSpc>
                <a:spcPct val="120000"/>
              </a:lnSpc>
            </a:pPr>
            <a:r>
              <a:rPr lang="en-US"/>
              <a:t>1 in 3 adults is at risk of developing it.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3EFCA0-569E-4F4D-87B9-8B8F9B6DDE2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036" y="1782620"/>
            <a:ext cx="7021301" cy="4427906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F3E2063-EDCA-487A-8C1D-FE3C81B53C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532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5616">
        <p:fade/>
      </p:transition>
    </mc:Choice>
    <mc:Fallback>
      <p:transition spd="med" advTm="1561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8DE07-2566-CB44-84A9-F92319EC9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Recapping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B895D8-6D32-BC4D-82EF-2E48CE66BF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401" y="2133600"/>
            <a:ext cx="4636394" cy="1627032"/>
          </a:xfrm>
        </p:spPr>
        <p:txBody>
          <a:bodyPr/>
          <a:lstStyle/>
          <a:p>
            <a:pPr marL="0" indent="0">
              <a:buNone/>
            </a:pPr>
            <a:r>
              <a:rPr lang="en-US" sz="2100" b="1">
                <a:solidFill>
                  <a:schemeClr val="accent1"/>
                </a:solidFill>
              </a:rPr>
              <a:t>Type 1</a:t>
            </a:r>
          </a:p>
          <a:p>
            <a:pPr marL="0" indent="0">
              <a:buNone/>
            </a:pPr>
            <a:r>
              <a:rPr lang="en-US" b="1"/>
              <a:t>Body does not make enough insulin</a:t>
            </a:r>
          </a:p>
          <a:p>
            <a:r>
              <a:rPr lang="en-US"/>
              <a:t>Can develop at any age</a:t>
            </a:r>
          </a:p>
          <a:p>
            <a:r>
              <a:rPr lang="en-US"/>
              <a:t>No known way to prevent it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5F14636-43A7-2D4B-99EB-00E580F5BF74}"/>
              </a:ext>
            </a:extLst>
          </p:cNvPr>
          <p:cNvSpPr txBox="1">
            <a:spLocks/>
          </p:cNvSpPr>
          <p:nvPr/>
        </p:nvSpPr>
        <p:spPr>
          <a:xfrm>
            <a:off x="7278641" y="2133600"/>
            <a:ext cx="3998958" cy="162703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82935" indent="-182935" algn="l" defTabSz="914674" rtl="0" eaLnBrk="1" latinLnBrk="0" hangingPunct="1">
              <a:lnSpc>
                <a:spcPct val="90000"/>
              </a:lnSpc>
              <a:spcBef>
                <a:spcPts val="1200"/>
              </a:spcBef>
              <a:buClr>
                <a:srgbClr val="008995"/>
              </a:buClr>
              <a:buFont typeface="HP Simplified" panose="020B0604020204020204" pitchFamily="34" charset="0"/>
              <a:buChar char="•"/>
              <a:defRPr sz="1801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11603" indent="-182935" algn="l" defTabSz="914674" rtl="0" eaLnBrk="1" latinLnBrk="0" hangingPunct="1">
              <a:lnSpc>
                <a:spcPct val="90000"/>
              </a:lnSpc>
              <a:spcBef>
                <a:spcPts val="800"/>
              </a:spcBef>
              <a:buClr>
                <a:srgbClr val="008995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48805" indent="-137201" algn="l" defTabSz="914674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008995"/>
              </a:buClr>
              <a:buSzPct val="90000"/>
              <a:buFont typeface="HP Simplified" panose="020B0604020204020204" pitchFamily="34" charset="0"/>
              <a:buChar char="•"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731739" indent="-137201" algn="l" defTabSz="914674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008995"/>
              </a:buClr>
              <a:buSzPct val="100000"/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868941" indent="-137201" algn="l" defTabSz="914674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008995"/>
              </a:buClr>
              <a:buSzPct val="80000"/>
              <a:buFont typeface="HP Simplified" panose="020B0604020204020204" pitchFamily="34" charset="0"/>
              <a:buChar char="•"/>
              <a:defRPr sz="1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051875" indent="-137201" algn="l" defTabSz="914674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HP Simplified" panose="020B0604020204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9077" indent="-137201" algn="l" defTabSz="914674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HP Simplified" panose="020B0604020204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2011" indent="-137201" algn="l" defTabSz="914674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HP Simplified" panose="020B0604020204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54946" indent="-137201" algn="l" defTabSz="914674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HP Simplified" panose="020B0604020204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HP Simplified" panose="020B0604020204020204" pitchFamily="34" charset="0"/>
              <a:buNone/>
            </a:pPr>
            <a:r>
              <a:rPr lang="en-US" sz="2100" b="1">
                <a:solidFill>
                  <a:schemeClr val="accent1"/>
                </a:solidFill>
              </a:rPr>
              <a:t>Type 2</a:t>
            </a:r>
          </a:p>
          <a:p>
            <a:pPr marL="0" indent="0">
              <a:buFont typeface="HP Simplified" panose="020B0604020204020204" pitchFamily="34" charset="0"/>
              <a:buNone/>
            </a:pPr>
            <a:r>
              <a:rPr lang="en-US" b="1"/>
              <a:t>Body cannot use insulin properly</a:t>
            </a:r>
          </a:p>
          <a:p>
            <a:r>
              <a:rPr lang="en-US"/>
              <a:t>Can develop at any age</a:t>
            </a:r>
          </a:p>
          <a:p>
            <a:r>
              <a:rPr lang="en-US"/>
              <a:t>Most cases can be prevented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0AF3608-5F44-384A-96DD-F51D03A21F06}"/>
              </a:ext>
            </a:extLst>
          </p:cNvPr>
          <p:cNvSpPr txBox="1">
            <a:spLocks/>
          </p:cNvSpPr>
          <p:nvPr/>
        </p:nvSpPr>
        <p:spPr>
          <a:xfrm>
            <a:off x="4467827" y="4820023"/>
            <a:ext cx="4992779" cy="67614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82935" indent="-182935" algn="l" defTabSz="914674" rtl="0" eaLnBrk="1" latinLnBrk="0" hangingPunct="1">
              <a:lnSpc>
                <a:spcPct val="90000"/>
              </a:lnSpc>
              <a:spcBef>
                <a:spcPts val="1200"/>
              </a:spcBef>
              <a:buClr>
                <a:srgbClr val="008995"/>
              </a:buClr>
              <a:buFont typeface="HP Simplified" panose="020B0604020204020204" pitchFamily="34" charset="0"/>
              <a:buChar char="•"/>
              <a:defRPr sz="1801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11603" indent="-182935" algn="l" defTabSz="914674" rtl="0" eaLnBrk="1" latinLnBrk="0" hangingPunct="1">
              <a:lnSpc>
                <a:spcPct val="90000"/>
              </a:lnSpc>
              <a:spcBef>
                <a:spcPts val="800"/>
              </a:spcBef>
              <a:buClr>
                <a:srgbClr val="008995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48805" indent="-137201" algn="l" defTabSz="914674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008995"/>
              </a:buClr>
              <a:buSzPct val="90000"/>
              <a:buFont typeface="HP Simplified" panose="020B0604020204020204" pitchFamily="34" charset="0"/>
              <a:buChar char="•"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731739" indent="-137201" algn="l" defTabSz="914674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008995"/>
              </a:buClr>
              <a:buSzPct val="100000"/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868941" indent="-137201" algn="l" defTabSz="914674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008995"/>
              </a:buClr>
              <a:buSzPct val="80000"/>
              <a:buFont typeface="HP Simplified" panose="020B0604020204020204" pitchFamily="34" charset="0"/>
              <a:buChar char="•"/>
              <a:defRPr sz="1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051875" indent="-137201" algn="l" defTabSz="914674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HP Simplified" panose="020B0604020204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9077" indent="-137201" algn="l" defTabSz="914674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HP Simplified" panose="020B0604020204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2011" indent="-137201" algn="l" defTabSz="914674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HP Simplified" panose="020B0604020204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54946" indent="-137201" algn="l" defTabSz="914674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HP Simplified" panose="020B0604020204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HP Simplified" panose="020B0604020204020204" pitchFamily="34" charset="0"/>
              <a:buNone/>
            </a:pPr>
            <a:r>
              <a:rPr lang="en-US" sz="2100" b="1">
                <a:solidFill>
                  <a:schemeClr val="accent1"/>
                </a:solidFill>
              </a:rPr>
              <a:t>Currently, at least 1 out of 3 people will develop the disease in their lifetime.</a:t>
            </a:r>
            <a:endParaRPr lang="en-US"/>
          </a:p>
        </p:txBody>
      </p:sp>
      <p:pic>
        <p:nvPicPr>
          <p:cNvPr id="7" name="Graphic 6" descr="Man">
            <a:extLst>
              <a:ext uri="{FF2B5EF4-FFF2-40B4-BE49-F238E27FC236}">
                <a16:creationId xmlns:a16="http://schemas.microsoft.com/office/drawing/2014/main" id="{773C3F4D-40F1-1646-AA78-3FA05D5B86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70599" y="4581764"/>
            <a:ext cx="914400" cy="914400"/>
          </a:xfrm>
          <a:prstGeom prst="rect">
            <a:avLst/>
          </a:prstGeom>
        </p:spPr>
      </p:pic>
      <p:pic>
        <p:nvPicPr>
          <p:cNvPr id="8" name="Graphic 7" descr="Man">
            <a:extLst>
              <a:ext uri="{FF2B5EF4-FFF2-40B4-BE49-F238E27FC236}">
                <a16:creationId xmlns:a16="http://schemas.microsoft.com/office/drawing/2014/main" id="{7D6627AB-36D6-4A40-B81A-04211ADF93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14661" y="4581764"/>
            <a:ext cx="914400" cy="914400"/>
          </a:xfrm>
          <a:prstGeom prst="rect">
            <a:avLst/>
          </a:prstGeom>
        </p:spPr>
      </p:pic>
      <p:pic>
        <p:nvPicPr>
          <p:cNvPr id="9" name="Graphic 8" descr="Man">
            <a:extLst>
              <a:ext uri="{FF2B5EF4-FFF2-40B4-BE49-F238E27FC236}">
                <a16:creationId xmlns:a16="http://schemas.microsoft.com/office/drawing/2014/main" id="{B5378BA2-AB5D-F34F-94A2-B407C9AFA9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458723" y="4581764"/>
            <a:ext cx="914400" cy="9144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0D5FED6-06C8-48BA-8C7D-F4B5875EED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0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1810">
        <p:fade/>
      </p:transition>
    </mc:Choice>
    <mc:Fallback>
      <p:transition spd="med" advTm="318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EB772694-38B6-354A-BE73-27B0BFD072B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1" r="3291"/>
          <a:stretch>
            <a:fillRect/>
          </a:stretch>
        </p:blipFill>
        <p:spPr/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F6F7B7-DC4B-EB4A-A0C0-7DCD836520E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2" r="2947" b="2130"/>
          <a:stretch/>
        </p:blipFill>
        <p:spPr>
          <a:xfrm flipH="1">
            <a:off x="-12700" y="1"/>
            <a:ext cx="4562856" cy="6857999"/>
          </a:xfrm>
          <a:prstGeom prst="rect">
            <a:avLst/>
          </a:prstGeom>
        </p:spPr>
      </p:pic>
      <p:sp>
        <p:nvSpPr>
          <p:cNvPr id="12" name="Title 4">
            <a:extLst>
              <a:ext uri="{FF2B5EF4-FFF2-40B4-BE49-F238E27FC236}">
                <a16:creationId xmlns:a16="http://schemas.microsoft.com/office/drawing/2014/main" id="{A5AE9D20-8E0F-8A40-A049-7B39A5DCC6BC}"/>
              </a:ext>
            </a:extLst>
          </p:cNvPr>
          <p:cNvSpPr txBox="1">
            <a:spLocks/>
          </p:cNvSpPr>
          <p:nvPr/>
        </p:nvSpPr>
        <p:spPr>
          <a:xfrm>
            <a:off x="294557" y="942639"/>
            <a:ext cx="2812027" cy="2665800"/>
          </a:xfrm>
          <a:prstGeom prst="rect">
            <a:avLst/>
          </a:prstGeom>
        </p:spPr>
        <p:txBody>
          <a:bodyPr/>
          <a:lstStyle>
            <a:lvl1pPr algn="l" defTabSz="91467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i="0" kern="1200">
                <a:solidFill>
                  <a:srgbClr val="62656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en-US" sz="7700">
                <a:solidFill>
                  <a:schemeClr val="tx1"/>
                </a:solidFill>
              </a:rPr>
              <a:t>5</a:t>
            </a:r>
          </a:p>
          <a:p>
            <a:pPr algn="r"/>
            <a:r>
              <a:rPr lang="en-US">
                <a:solidFill>
                  <a:schemeClr val="tx1"/>
                </a:solidFill>
              </a:rPr>
              <a:t>Know Your Risks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E0DF85-FCD3-5244-820C-84F6F910A83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7970"/>
            <a:ext cx="1993900" cy="266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910A17-5144-B443-B519-55344FA3870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28" y="6302376"/>
            <a:ext cx="1996700" cy="373884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9B1FA41-A8FB-4CED-982B-E8A9B32F62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630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68">
        <p:fade/>
      </p:transition>
    </mc:Choice>
    <mc:Fallback>
      <p:transition spd="med" advTm="30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8FEFF18B-009F-054F-BE38-54A3B50A06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You can prevent or delay type 2 diabetes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025A988-BDD8-E54E-A447-A79280821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Do We Avoid Diabetes?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F6949D6-D70A-8947-9A39-68383D7148F1}"/>
              </a:ext>
            </a:extLst>
          </p:cNvPr>
          <p:cNvSpPr/>
          <p:nvPr/>
        </p:nvSpPr>
        <p:spPr>
          <a:xfrm>
            <a:off x="1022583" y="2657716"/>
            <a:ext cx="1870013" cy="1870013"/>
          </a:xfrm>
          <a:prstGeom prst="ellipse">
            <a:avLst/>
          </a:prstGeom>
          <a:solidFill>
            <a:schemeClr val="accent2"/>
          </a:solidFill>
          <a:ln w="190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15FE51-F804-924E-A2D7-AAEC8849BCE6}"/>
              </a:ext>
            </a:extLst>
          </p:cNvPr>
          <p:cNvSpPr/>
          <p:nvPr/>
        </p:nvSpPr>
        <p:spPr>
          <a:xfrm>
            <a:off x="1249705" y="4699890"/>
            <a:ext cx="1415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/>
              <a:t>Lose weight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9FD2602-FBFF-F24C-9740-77805940F629}"/>
              </a:ext>
            </a:extLst>
          </p:cNvPr>
          <p:cNvSpPr/>
          <p:nvPr/>
        </p:nvSpPr>
        <p:spPr>
          <a:xfrm>
            <a:off x="4863568" y="2657716"/>
            <a:ext cx="1870013" cy="1870013"/>
          </a:xfrm>
          <a:prstGeom prst="ellipse">
            <a:avLst/>
          </a:prstGeom>
          <a:solidFill>
            <a:schemeClr val="accent2"/>
          </a:solidFill>
          <a:ln w="190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DE54772-1D7A-0748-99CE-76D0CE665CCB}"/>
              </a:ext>
            </a:extLst>
          </p:cNvPr>
          <p:cNvSpPr/>
          <p:nvPr/>
        </p:nvSpPr>
        <p:spPr>
          <a:xfrm>
            <a:off x="5125985" y="4699890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/>
              <a:t>Eat healthy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C418E2D-D4C6-3445-88B6-55844FDFF32A}"/>
              </a:ext>
            </a:extLst>
          </p:cNvPr>
          <p:cNvSpPr/>
          <p:nvPr/>
        </p:nvSpPr>
        <p:spPr>
          <a:xfrm>
            <a:off x="8704552" y="2657716"/>
            <a:ext cx="1870013" cy="1870013"/>
          </a:xfrm>
          <a:prstGeom prst="ellipse">
            <a:avLst/>
          </a:prstGeom>
          <a:solidFill>
            <a:schemeClr val="accent2"/>
          </a:solidFill>
          <a:ln w="190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5CC2D00-3526-5146-9BAE-C24E2CB45877}"/>
              </a:ext>
            </a:extLst>
          </p:cNvPr>
          <p:cNvSpPr/>
          <p:nvPr/>
        </p:nvSpPr>
        <p:spPr>
          <a:xfrm>
            <a:off x="8860011" y="4699890"/>
            <a:ext cx="17235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/>
              <a:t>Be more active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4DE5814-AF78-2946-BAA1-4B50941765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421" y="3123303"/>
            <a:ext cx="945461" cy="9454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8FFB51-605A-7240-AD06-4CA14F9CAB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438" y="3131891"/>
            <a:ext cx="962631" cy="96263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6A9BF4F-486B-2643-915A-6EAD58A44A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122" y="3089876"/>
            <a:ext cx="1017525" cy="1017525"/>
          </a:xfrm>
          <a:prstGeom prst="rect">
            <a:avLst/>
          </a:prstGeom>
        </p:spPr>
      </p:pic>
      <p:sp>
        <p:nvSpPr>
          <p:cNvPr id="17" name="TextBox 11">
            <a:extLst>
              <a:ext uri="{FF2B5EF4-FFF2-40B4-BE49-F238E27FC236}">
                <a16:creationId xmlns:a16="http://schemas.microsoft.com/office/drawing/2014/main" id="{E2F569CB-B2EA-0447-806F-6796F88475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1" y="6283693"/>
            <a:ext cx="77660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chemeClr val="tx2"/>
                </a:solidFill>
                <a:latin typeface="Arial" panose="020B0604020202020204" pitchFamily="34" charset="0"/>
              </a:rPr>
              <a:t>Learn more at: </a:t>
            </a:r>
            <a:r>
              <a:rPr lang="en-US" altLang="en-US" sz="1400" err="1">
                <a:solidFill>
                  <a:schemeClr val="tx2"/>
                </a:solidFill>
                <a:latin typeface="Arial" panose="020B0604020202020204" pitchFamily="34" charset="0"/>
              </a:rPr>
              <a:t>www.cdc.gov</a:t>
            </a:r>
            <a:r>
              <a:rPr lang="en-US" altLang="en-US" sz="1400">
                <a:solidFill>
                  <a:schemeClr val="tx2"/>
                </a:solidFill>
                <a:latin typeface="Arial" panose="020B0604020202020204" pitchFamily="34" charset="0"/>
              </a:rPr>
              <a:t>/diabetes/prevention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D74FAE2-55FB-4384-9931-73E4564753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21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864">
        <p:fade/>
      </p:transition>
    </mc:Choice>
    <mc:Fallback>
      <p:transition spd="med" advTm="108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D18659B-4998-0B4C-A1C6-BBDAF954F6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Risk Factors for Type 2 Diabetes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84D363C-DAD9-DF4C-B27E-2EC53B77C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Know Your Risk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2626873-47C4-5049-B007-8697764C77B8}"/>
              </a:ext>
            </a:extLst>
          </p:cNvPr>
          <p:cNvSpPr/>
          <p:nvPr/>
        </p:nvSpPr>
        <p:spPr>
          <a:xfrm>
            <a:off x="983372" y="2396145"/>
            <a:ext cx="1379423" cy="1379423"/>
          </a:xfrm>
          <a:prstGeom prst="ellipse">
            <a:avLst/>
          </a:prstGeom>
          <a:solidFill>
            <a:schemeClr val="accent2"/>
          </a:solidFill>
          <a:ln w="190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7A2937-D431-4240-9140-DEEAFB9A4660}"/>
              </a:ext>
            </a:extLst>
          </p:cNvPr>
          <p:cNvSpPr/>
          <p:nvPr/>
        </p:nvSpPr>
        <p:spPr>
          <a:xfrm>
            <a:off x="838532" y="3839080"/>
            <a:ext cx="1669103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/>
              <a:t>Being overweight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7841F94-7352-4841-8239-BD6CDC6320A9}"/>
              </a:ext>
            </a:extLst>
          </p:cNvPr>
          <p:cNvSpPr/>
          <p:nvPr/>
        </p:nvSpPr>
        <p:spPr>
          <a:xfrm>
            <a:off x="3084476" y="2396145"/>
            <a:ext cx="1379423" cy="1379423"/>
          </a:xfrm>
          <a:prstGeom prst="ellipse">
            <a:avLst/>
          </a:prstGeom>
          <a:solidFill>
            <a:schemeClr val="accent2"/>
          </a:solidFill>
          <a:ln w="190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C7A3256-1E52-B044-B2F4-CEC1C6015232}"/>
              </a:ext>
            </a:extLst>
          </p:cNvPr>
          <p:cNvSpPr/>
          <p:nvPr/>
        </p:nvSpPr>
        <p:spPr>
          <a:xfrm>
            <a:off x="2939636" y="3839080"/>
            <a:ext cx="166910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/>
              <a:t>Having a family history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5611182-D648-F741-A34B-94A7D457F47F}"/>
              </a:ext>
            </a:extLst>
          </p:cNvPr>
          <p:cNvSpPr/>
          <p:nvPr/>
        </p:nvSpPr>
        <p:spPr>
          <a:xfrm>
            <a:off x="5232276" y="2396145"/>
            <a:ext cx="1379423" cy="1379423"/>
          </a:xfrm>
          <a:prstGeom prst="ellipse">
            <a:avLst/>
          </a:prstGeom>
          <a:solidFill>
            <a:schemeClr val="accent2"/>
          </a:solidFill>
          <a:ln w="190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ECF11A9-E8D3-8049-8D1C-E19A14F7FBC2}"/>
              </a:ext>
            </a:extLst>
          </p:cNvPr>
          <p:cNvSpPr/>
          <p:nvPr/>
        </p:nvSpPr>
        <p:spPr>
          <a:xfrm>
            <a:off x="4711421" y="3839080"/>
            <a:ext cx="242113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/>
              <a:t>Having diabetes while pregnant (gestational)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8C77CD4-760F-D64A-B5C7-2215D26806F9}"/>
              </a:ext>
            </a:extLst>
          </p:cNvPr>
          <p:cNvGrpSpPr/>
          <p:nvPr/>
        </p:nvGrpSpPr>
        <p:grpSpPr>
          <a:xfrm>
            <a:off x="8513562" y="2099604"/>
            <a:ext cx="2494279" cy="2494279"/>
            <a:chOff x="8684734" y="2235558"/>
            <a:chExt cx="2800686" cy="280068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4172086-A54D-A945-9868-B2E2FE557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4734" y="2235558"/>
              <a:ext cx="2800686" cy="2800686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E91CDCB-C8E4-0D49-92DA-7EAFD4EE6E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16000" contrast="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0867" y="2670970"/>
              <a:ext cx="2178549" cy="1334359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97AD4B90-1973-B147-A7C4-8B52D79F264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924" y="2635835"/>
            <a:ext cx="848526" cy="84852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F7DA73E-925E-034A-87C4-A0861E6F5C2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059" y="2673255"/>
            <a:ext cx="820289" cy="82028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B768858-8441-4040-AA52-A3E2ACF9D70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917" y="2687085"/>
            <a:ext cx="818767" cy="818767"/>
          </a:xfrm>
          <a:prstGeom prst="rect">
            <a:avLst/>
          </a:prstGeom>
        </p:spPr>
      </p:pic>
      <p:sp>
        <p:nvSpPr>
          <p:cNvPr id="18" name="Right Arrow 17">
            <a:extLst>
              <a:ext uri="{FF2B5EF4-FFF2-40B4-BE49-F238E27FC236}">
                <a16:creationId xmlns:a16="http://schemas.microsoft.com/office/drawing/2014/main" id="{B3B1598F-B259-AC45-9DDE-74D56F8675C3}"/>
              </a:ext>
            </a:extLst>
          </p:cNvPr>
          <p:cNvSpPr/>
          <p:nvPr/>
        </p:nvSpPr>
        <p:spPr>
          <a:xfrm>
            <a:off x="6899329" y="2942097"/>
            <a:ext cx="1575596" cy="373487"/>
          </a:xfrm>
          <a:prstGeom prst="rightArrow">
            <a:avLst/>
          </a:prstGeom>
          <a:ln w="1905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/>
          </a:p>
        </p:txBody>
      </p:sp>
      <p:sp>
        <p:nvSpPr>
          <p:cNvPr id="23" name="TextBox 8">
            <a:extLst>
              <a:ext uri="{FF2B5EF4-FFF2-40B4-BE49-F238E27FC236}">
                <a16:creationId xmlns:a16="http://schemas.microsoft.com/office/drawing/2014/main" id="{96888EFD-19F4-F348-AF9F-40A75E6EBC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4233" y="6396194"/>
            <a:ext cx="5791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chemeClr val="accent5"/>
                </a:solidFill>
                <a:latin typeface="Arial" panose="020B0604020202020204" pitchFamily="34" charset="0"/>
              </a:rPr>
              <a:t>http://www.diabetes.org/diabetes-basics/statistics/cdc-infographic.html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B27E8F2-0422-A64C-8E69-8E60C74D3D72}"/>
              </a:ext>
            </a:extLst>
          </p:cNvPr>
          <p:cNvGrpSpPr/>
          <p:nvPr/>
        </p:nvGrpSpPr>
        <p:grpSpPr>
          <a:xfrm>
            <a:off x="1656954" y="5084001"/>
            <a:ext cx="9069455" cy="958138"/>
            <a:chOff x="1723880" y="5129391"/>
            <a:chExt cx="9069455" cy="958138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FB9A3A9C-0D2C-5E4C-B8EF-9766C5BA421D}"/>
                </a:ext>
              </a:extLst>
            </p:cNvPr>
            <p:cNvGrpSpPr/>
            <p:nvPr/>
          </p:nvGrpSpPr>
          <p:grpSpPr>
            <a:xfrm>
              <a:off x="6082884" y="5129391"/>
              <a:ext cx="4710451" cy="955416"/>
              <a:chOff x="6082884" y="5129391"/>
              <a:chExt cx="4710451" cy="955416"/>
            </a:xfrm>
          </p:grpSpPr>
          <p:pic>
            <p:nvPicPr>
              <p:cNvPr id="19" name="Picture 4">
                <a:extLst>
                  <a:ext uri="{FF2B5EF4-FFF2-40B4-BE49-F238E27FC236}">
                    <a16:creationId xmlns:a16="http://schemas.microsoft.com/office/drawing/2014/main" id="{638F0A5E-AB89-9240-99FF-98520B6714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rightnessContrast contrast="7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3515"/>
              <a:stretch/>
            </p:blipFill>
            <p:spPr bwMode="auto">
              <a:xfrm>
                <a:off x="6082884" y="5129391"/>
                <a:ext cx="897736" cy="9554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BAA618ED-D2E4-3C4F-8849-941BA29BD161}"/>
                  </a:ext>
                </a:extLst>
              </p:cNvPr>
              <p:cNvSpPr/>
              <p:nvPr/>
            </p:nvSpPr>
            <p:spPr>
              <a:xfrm>
                <a:off x="6980620" y="5357383"/>
                <a:ext cx="3812715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600" b="1">
                    <a:solidFill>
                      <a:schemeClr val="accent1"/>
                    </a:solidFill>
                  </a:rPr>
                  <a:t>15-30% of people with prediabetes </a:t>
                </a:r>
                <a:r>
                  <a:rPr lang="en-US" sz="1500"/>
                  <a:t>will develop type 2 diabetes within 5 years.</a:t>
                </a:r>
              </a:p>
            </p:txBody>
          </p:sp>
        </p:grp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524374D-6F9E-CD4E-A77A-7C567EBB7778}"/>
                </a:ext>
              </a:extLst>
            </p:cNvPr>
            <p:cNvSpPr/>
            <p:nvPr/>
          </p:nvSpPr>
          <p:spPr>
            <a:xfrm>
              <a:off x="2897002" y="5357382"/>
              <a:ext cx="2529147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500"/>
                <a:t>Without weight loss and moderate physical activity</a:t>
              </a:r>
            </a:p>
          </p:txBody>
        </p:sp>
        <p:sp>
          <p:nvSpPr>
            <p:cNvPr id="28" name="Right Brace 27">
              <a:extLst>
                <a:ext uri="{FF2B5EF4-FFF2-40B4-BE49-F238E27FC236}">
                  <a16:creationId xmlns:a16="http://schemas.microsoft.com/office/drawing/2014/main" id="{4DAD44C5-9525-FA41-AA2A-DC0EA144B1AE}"/>
                </a:ext>
              </a:extLst>
            </p:cNvPr>
            <p:cNvSpPr/>
            <p:nvPr/>
          </p:nvSpPr>
          <p:spPr>
            <a:xfrm>
              <a:off x="5361754" y="5178016"/>
              <a:ext cx="529156" cy="909513"/>
            </a:xfrm>
            <a:prstGeom prst="rightBrace">
              <a:avLst>
                <a:gd name="adj1" fmla="val 30664"/>
                <a:gd name="adj2" fmla="val 50835"/>
              </a:avLst>
            </a:prstGeom>
            <a:ln w="63500">
              <a:solidFill>
                <a:schemeClr val="accent2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4">
              <a:extLst>
                <a:ext uri="{FF2B5EF4-FFF2-40B4-BE49-F238E27FC236}">
                  <a16:creationId xmlns:a16="http://schemas.microsoft.com/office/drawing/2014/main" id="{4F93B79D-40C5-6C41-86C8-F8DB1109E5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contrast="7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950" b="5680"/>
            <a:stretch/>
          </p:blipFill>
          <p:spPr bwMode="auto">
            <a:xfrm>
              <a:off x="1723880" y="5193659"/>
              <a:ext cx="1067556" cy="801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F7C08BD-C56F-904E-AA78-3EDF298F48F0}"/>
              </a:ext>
            </a:extLst>
          </p:cNvPr>
          <p:cNvCxnSpPr/>
          <p:nvPr/>
        </p:nvCxnSpPr>
        <p:spPr>
          <a:xfrm>
            <a:off x="941564" y="4778061"/>
            <a:ext cx="10688060" cy="0"/>
          </a:xfrm>
          <a:prstGeom prst="line">
            <a:avLst/>
          </a:prstGeom>
          <a:ln w="19050">
            <a:solidFill>
              <a:schemeClr val="accent5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D7804778-03E5-4BA5-AA4D-3377DD80F5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706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964">
        <p:fade/>
      </p:transition>
    </mc:Choice>
    <mc:Fallback>
      <p:transition spd="med" advTm="309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04EE632-FB9D-E140-BD37-CB60A3CCC4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People who have diabetes are at higher risk of serious health complications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9233A70-00D6-854F-9D79-907CC826D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are the Risks?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EBC8D6A-1D5E-6744-8A3F-FA5EC9D90A9E}"/>
              </a:ext>
            </a:extLst>
          </p:cNvPr>
          <p:cNvSpPr/>
          <p:nvPr/>
        </p:nvSpPr>
        <p:spPr>
          <a:xfrm>
            <a:off x="914401" y="2929772"/>
            <a:ext cx="1404968" cy="1404968"/>
          </a:xfrm>
          <a:prstGeom prst="ellipse">
            <a:avLst/>
          </a:prstGeom>
          <a:solidFill>
            <a:schemeClr val="accent2"/>
          </a:solidFill>
          <a:ln w="190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D02F4E-E45C-664C-ADFF-6E691C847E32}"/>
              </a:ext>
            </a:extLst>
          </p:cNvPr>
          <p:cNvSpPr/>
          <p:nvPr/>
        </p:nvSpPr>
        <p:spPr>
          <a:xfrm>
            <a:off x="1081324" y="4483925"/>
            <a:ext cx="10711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/>
              <a:t>Blindness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48897AC-45B5-7142-A8B9-037AD5C034D6}"/>
              </a:ext>
            </a:extLst>
          </p:cNvPr>
          <p:cNvSpPr/>
          <p:nvPr/>
        </p:nvSpPr>
        <p:spPr>
          <a:xfrm>
            <a:off x="3210841" y="2929772"/>
            <a:ext cx="1404968" cy="1404968"/>
          </a:xfrm>
          <a:prstGeom prst="ellipse">
            <a:avLst/>
          </a:prstGeom>
          <a:solidFill>
            <a:schemeClr val="accent2"/>
          </a:solidFill>
          <a:ln w="190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BD6C29-469D-6949-8383-3256B773AA58}"/>
              </a:ext>
            </a:extLst>
          </p:cNvPr>
          <p:cNvSpPr/>
          <p:nvPr/>
        </p:nvSpPr>
        <p:spPr>
          <a:xfrm>
            <a:off x="3166971" y="4483925"/>
            <a:ext cx="14927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/>
              <a:t>Kidney Failure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F0DEDA4-AEEE-4948-BC75-6CF3A2676B15}"/>
              </a:ext>
            </a:extLst>
          </p:cNvPr>
          <p:cNvSpPr/>
          <p:nvPr/>
        </p:nvSpPr>
        <p:spPr>
          <a:xfrm>
            <a:off x="5507281" y="2929772"/>
            <a:ext cx="1404968" cy="1404968"/>
          </a:xfrm>
          <a:prstGeom prst="ellipse">
            <a:avLst/>
          </a:prstGeom>
          <a:solidFill>
            <a:schemeClr val="accent2"/>
          </a:solidFill>
          <a:ln w="190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0F2CE9-1DD5-7543-91F5-33BA5AD9DEC1}"/>
              </a:ext>
            </a:extLst>
          </p:cNvPr>
          <p:cNvSpPr/>
          <p:nvPr/>
        </p:nvSpPr>
        <p:spPr>
          <a:xfrm>
            <a:off x="5468219" y="4483925"/>
            <a:ext cx="148309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/>
              <a:t>Heart Disease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05774EE-4395-5049-8D4B-9B3B9F1F3127}"/>
              </a:ext>
            </a:extLst>
          </p:cNvPr>
          <p:cNvSpPr/>
          <p:nvPr/>
        </p:nvSpPr>
        <p:spPr>
          <a:xfrm>
            <a:off x="7803721" y="2929772"/>
            <a:ext cx="1404968" cy="1404968"/>
          </a:xfrm>
          <a:prstGeom prst="ellipse">
            <a:avLst/>
          </a:prstGeom>
          <a:solidFill>
            <a:schemeClr val="accent2"/>
          </a:solidFill>
          <a:ln w="190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0671DF2-7FA0-6D47-8DEB-13C987DD8559}"/>
              </a:ext>
            </a:extLst>
          </p:cNvPr>
          <p:cNvSpPr/>
          <p:nvPr/>
        </p:nvSpPr>
        <p:spPr>
          <a:xfrm>
            <a:off x="8117318" y="4483925"/>
            <a:ext cx="77777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/>
              <a:t>Stroke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6BD8957-0F25-0844-A15F-31AE49F997D1}"/>
              </a:ext>
            </a:extLst>
          </p:cNvPr>
          <p:cNvSpPr/>
          <p:nvPr/>
        </p:nvSpPr>
        <p:spPr>
          <a:xfrm>
            <a:off x="10100160" y="2929772"/>
            <a:ext cx="1404968" cy="1404968"/>
          </a:xfrm>
          <a:prstGeom prst="ellipse">
            <a:avLst/>
          </a:prstGeom>
          <a:solidFill>
            <a:schemeClr val="accent2"/>
          </a:solidFill>
          <a:ln w="190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E1CD1FF-D9FD-6E43-8D90-E8C5A244C8FC}"/>
              </a:ext>
            </a:extLst>
          </p:cNvPr>
          <p:cNvSpPr/>
          <p:nvPr/>
        </p:nvSpPr>
        <p:spPr>
          <a:xfrm>
            <a:off x="9979342" y="4471046"/>
            <a:ext cx="16440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/>
              <a:t>Loss of toes, feet or legs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E5AB7B0-9554-E443-89A8-06A4C6C289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263" y="3209634"/>
            <a:ext cx="845243" cy="84524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4B09008-5640-384E-AE50-A75E6743E3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61" y="3138750"/>
            <a:ext cx="994932" cy="99493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D577EFA-6E63-CB43-B89B-3D631CED9C1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000" y="3138750"/>
            <a:ext cx="1119530" cy="111953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6CD5711-9156-CB40-B9D8-FBC65E16938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589" y="3190266"/>
            <a:ext cx="846506" cy="84650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1C8A5A6-622C-5C48-A0AE-CA33083A4C4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549" y="3234042"/>
            <a:ext cx="820835" cy="820835"/>
          </a:xfrm>
          <a:prstGeom prst="rect">
            <a:avLst/>
          </a:prstGeom>
        </p:spPr>
      </p:pic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D3CCD948-DD42-48AD-AA95-D0E1BE21AE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737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1684">
        <p:fade/>
      </p:transition>
    </mc:Choice>
    <mc:Fallback>
      <p:transition spd="med" advTm="116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EB772694-38B6-354A-BE73-27B0BFD072B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1" r="3291"/>
          <a:stretch>
            <a:fillRect/>
          </a:stretch>
        </p:blipFill>
        <p:spPr/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F6F7B7-DC4B-EB4A-A0C0-7DCD836520E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2" r="2947" b="2130"/>
          <a:stretch/>
        </p:blipFill>
        <p:spPr>
          <a:xfrm flipH="1">
            <a:off x="-12700" y="1"/>
            <a:ext cx="4562856" cy="6857999"/>
          </a:xfrm>
          <a:prstGeom prst="rect">
            <a:avLst/>
          </a:prstGeom>
        </p:spPr>
      </p:pic>
      <p:sp>
        <p:nvSpPr>
          <p:cNvPr id="12" name="Title 4">
            <a:extLst>
              <a:ext uri="{FF2B5EF4-FFF2-40B4-BE49-F238E27FC236}">
                <a16:creationId xmlns:a16="http://schemas.microsoft.com/office/drawing/2014/main" id="{A5AE9D20-8E0F-8A40-A049-7B39A5DCC6BC}"/>
              </a:ext>
            </a:extLst>
          </p:cNvPr>
          <p:cNvSpPr txBox="1">
            <a:spLocks/>
          </p:cNvSpPr>
          <p:nvPr/>
        </p:nvSpPr>
        <p:spPr>
          <a:xfrm>
            <a:off x="294557" y="942639"/>
            <a:ext cx="2812027" cy="2665800"/>
          </a:xfrm>
          <a:prstGeom prst="rect">
            <a:avLst/>
          </a:prstGeom>
        </p:spPr>
        <p:txBody>
          <a:bodyPr/>
          <a:lstStyle>
            <a:lvl1pPr algn="l" defTabSz="91467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i="0" kern="1200">
                <a:solidFill>
                  <a:srgbClr val="62656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en-US" sz="7700">
                <a:solidFill>
                  <a:schemeClr val="tx1"/>
                </a:solidFill>
              </a:rPr>
              <a:t>6</a:t>
            </a:r>
          </a:p>
          <a:p>
            <a:pPr algn="r"/>
            <a:r>
              <a:rPr lang="en-US">
                <a:solidFill>
                  <a:schemeClr val="tx1"/>
                </a:solidFill>
              </a:rPr>
              <a:t>How to Tackle Diabetes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E0DF85-FCD3-5244-820C-84F6F910A83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7970"/>
            <a:ext cx="1993900" cy="266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910A17-5144-B443-B519-55344FA3870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28" y="6302376"/>
            <a:ext cx="1996700" cy="373884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5289AAE-1858-4E91-83F0-5A734559AA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157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671">
        <p:fade/>
      </p:transition>
    </mc:Choice>
    <mc:Fallback>
      <p:transition spd="med" advTm="46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04EE632-FB9D-E140-BD37-CB60A3CCC4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Manage it!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9233A70-00D6-854F-9D79-907CC826D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Do We Tackle Diabetes?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E15D223-D729-0B4A-832C-4CDAD3D444B7}"/>
              </a:ext>
            </a:extLst>
          </p:cNvPr>
          <p:cNvSpPr/>
          <p:nvPr/>
        </p:nvSpPr>
        <p:spPr>
          <a:xfrm>
            <a:off x="1022583" y="2657716"/>
            <a:ext cx="1870013" cy="1870013"/>
          </a:xfrm>
          <a:prstGeom prst="ellipse">
            <a:avLst/>
          </a:prstGeom>
          <a:solidFill>
            <a:schemeClr val="accent2"/>
          </a:solidFill>
          <a:ln w="190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4FE87D1-CE1F-FA45-A194-3CACC870D7B1}"/>
              </a:ext>
            </a:extLst>
          </p:cNvPr>
          <p:cNvSpPr/>
          <p:nvPr/>
        </p:nvSpPr>
        <p:spPr>
          <a:xfrm>
            <a:off x="894832" y="4699890"/>
            <a:ext cx="21315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/>
              <a:t>Work with a health professional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59D3271C-F9FC-BA46-9192-20239A538A88}"/>
              </a:ext>
            </a:extLst>
          </p:cNvPr>
          <p:cNvSpPr/>
          <p:nvPr/>
        </p:nvSpPr>
        <p:spPr>
          <a:xfrm>
            <a:off x="4863568" y="2657716"/>
            <a:ext cx="1870013" cy="1870013"/>
          </a:xfrm>
          <a:prstGeom prst="ellipse">
            <a:avLst/>
          </a:prstGeom>
          <a:solidFill>
            <a:schemeClr val="accent2"/>
          </a:solidFill>
          <a:ln w="190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3557A93-4E4F-BB49-B142-EA98B06F3FC0}"/>
              </a:ext>
            </a:extLst>
          </p:cNvPr>
          <p:cNvSpPr/>
          <p:nvPr/>
        </p:nvSpPr>
        <p:spPr>
          <a:xfrm>
            <a:off x="5125985" y="4699890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/>
              <a:t>Eat healthy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01B97C9-A9F1-724F-B735-318783438605}"/>
              </a:ext>
            </a:extLst>
          </p:cNvPr>
          <p:cNvSpPr/>
          <p:nvPr/>
        </p:nvSpPr>
        <p:spPr>
          <a:xfrm>
            <a:off x="8704552" y="2657716"/>
            <a:ext cx="1870013" cy="1870013"/>
          </a:xfrm>
          <a:prstGeom prst="ellipse">
            <a:avLst/>
          </a:prstGeom>
          <a:solidFill>
            <a:schemeClr val="accent2"/>
          </a:solidFill>
          <a:ln w="190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1379A22-DA8D-284D-81E5-54543334BB0F}"/>
              </a:ext>
            </a:extLst>
          </p:cNvPr>
          <p:cNvSpPr/>
          <p:nvPr/>
        </p:nvSpPr>
        <p:spPr>
          <a:xfrm>
            <a:off x="8860011" y="4699890"/>
            <a:ext cx="17235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/>
              <a:t>Be more active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F6E000F5-C090-7A4D-911C-DA1E916BFC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438" y="3131891"/>
            <a:ext cx="962631" cy="96263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91E4307-482D-9F4E-B7C1-64DDFBCE09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122" y="3089876"/>
            <a:ext cx="1017525" cy="1017525"/>
          </a:xfrm>
          <a:prstGeom prst="rect">
            <a:avLst/>
          </a:prstGeom>
        </p:spPr>
      </p:pic>
      <p:sp>
        <p:nvSpPr>
          <p:cNvPr id="31" name="TextBox 11">
            <a:extLst>
              <a:ext uri="{FF2B5EF4-FFF2-40B4-BE49-F238E27FC236}">
                <a16:creationId xmlns:a16="http://schemas.microsoft.com/office/drawing/2014/main" id="{65642FEB-D43C-B641-B424-2DBCFA255E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1" y="6283693"/>
            <a:ext cx="77660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chemeClr val="tx2"/>
                </a:solidFill>
                <a:latin typeface="Arial" panose="020B0604020202020204" pitchFamily="34" charset="0"/>
              </a:rPr>
              <a:t>Learn more at: </a:t>
            </a:r>
            <a:r>
              <a:rPr lang="en-US" altLang="en-US" sz="1400" err="1">
                <a:solidFill>
                  <a:schemeClr val="tx2"/>
                </a:solidFill>
                <a:latin typeface="Arial" panose="020B0604020202020204" pitchFamily="34" charset="0"/>
              </a:rPr>
              <a:t>www.cdc.gov</a:t>
            </a:r>
            <a:r>
              <a:rPr lang="en-US" altLang="en-US" sz="1400">
                <a:solidFill>
                  <a:schemeClr val="tx2"/>
                </a:solidFill>
                <a:latin typeface="Arial" panose="020B0604020202020204" pitchFamily="34" charset="0"/>
              </a:rPr>
              <a:t>/diabetes/prevention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B0BB72C-F2F6-7E43-8FBD-602CC25F34E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908" y="3014390"/>
            <a:ext cx="1126314" cy="1126314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6D8C450-E373-4A8F-B17F-FED3C79E5C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998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2984">
        <p:fade/>
      </p:transition>
    </mc:Choice>
    <mc:Fallback>
      <p:transition spd="med" advTm="129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EB772694-38B6-354A-BE73-27B0BFD072B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1" r="3291"/>
          <a:stretch>
            <a:fillRect/>
          </a:stretch>
        </p:blipFill>
        <p:spPr/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F6F7B7-DC4B-EB4A-A0C0-7DCD836520E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2" r="2947" b="2130"/>
          <a:stretch/>
        </p:blipFill>
        <p:spPr>
          <a:xfrm flipH="1">
            <a:off x="-12700" y="1"/>
            <a:ext cx="4562856" cy="6857999"/>
          </a:xfrm>
          <a:prstGeom prst="rect">
            <a:avLst/>
          </a:prstGeom>
        </p:spPr>
      </p:pic>
      <p:sp>
        <p:nvSpPr>
          <p:cNvPr id="12" name="Title 4">
            <a:extLst>
              <a:ext uri="{FF2B5EF4-FFF2-40B4-BE49-F238E27FC236}">
                <a16:creationId xmlns:a16="http://schemas.microsoft.com/office/drawing/2014/main" id="{A5AE9D20-8E0F-8A40-A049-7B39A5DCC6BC}"/>
              </a:ext>
            </a:extLst>
          </p:cNvPr>
          <p:cNvSpPr txBox="1">
            <a:spLocks/>
          </p:cNvSpPr>
          <p:nvPr/>
        </p:nvSpPr>
        <p:spPr>
          <a:xfrm>
            <a:off x="294557" y="942639"/>
            <a:ext cx="2812027" cy="2665800"/>
          </a:xfrm>
          <a:prstGeom prst="rect">
            <a:avLst/>
          </a:prstGeom>
        </p:spPr>
        <p:txBody>
          <a:bodyPr/>
          <a:lstStyle>
            <a:lvl1pPr algn="l" defTabSz="91467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i="0" kern="1200">
                <a:solidFill>
                  <a:srgbClr val="62656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en-US" sz="7700">
                <a:solidFill>
                  <a:schemeClr val="tx1"/>
                </a:solidFill>
              </a:rPr>
              <a:t>1</a:t>
            </a:r>
          </a:p>
          <a:p>
            <a:pPr algn="r"/>
            <a:r>
              <a:rPr lang="en-US">
                <a:solidFill>
                  <a:schemeClr val="tx1"/>
                </a:solidFill>
              </a:rPr>
              <a:t>What is Diabetes?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E0DF85-FCD3-5244-820C-84F6F910A83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7970"/>
            <a:ext cx="1993900" cy="266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910A17-5144-B443-B519-55344FA3870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28" y="6302376"/>
            <a:ext cx="1996700" cy="373884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444089A-6965-4497-97F0-C6298C3FAF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041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563">
        <p:fade/>
      </p:transition>
    </mc:Choice>
    <mc:Fallback>
      <p:transition spd="med" advTm="45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84B215D-4104-824D-A4BA-67C0BD265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Managing High Blood Pressure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2816AE-5F17-6140-A89A-D9EA11182EE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Make positive lifestyle changes</a:t>
            </a:r>
          </a:p>
          <a:p>
            <a:r>
              <a:rPr lang="en-US"/>
              <a:t>Exercise</a:t>
            </a:r>
          </a:p>
          <a:p>
            <a:r>
              <a:rPr lang="en-US"/>
              <a:t>Reduce alcohol intake</a:t>
            </a:r>
          </a:p>
          <a:p>
            <a:r>
              <a:rPr lang="en-US"/>
              <a:t>Quit smoking</a:t>
            </a:r>
          </a:p>
          <a:p>
            <a:r>
              <a:rPr lang="en-US"/>
              <a:t>Alter your diet – low sodium, DASH diet</a:t>
            </a:r>
          </a:p>
          <a:p>
            <a:r>
              <a:rPr lang="en-US"/>
              <a:t>Explore relaxation techniques</a:t>
            </a:r>
          </a:p>
          <a:p>
            <a:r>
              <a:rPr lang="en-US"/>
              <a:t>Maintain a balanced lifestyle – take time out for enjoyment!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34BD95B-252B-4081-B14A-85A9BD189F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843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5742">
        <p:fade/>
      </p:transition>
    </mc:Choice>
    <mc:Fallback>
      <p:transition spd="med" advTm="257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0EAD1-F8A5-E74B-91C4-DBAC65033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Helping with Weight Loss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38CB39-BE4A-DF43-BEA1-147A7989D76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400" y="2133599"/>
            <a:ext cx="10599173" cy="3883743"/>
          </a:xfrm>
        </p:spPr>
        <p:txBody>
          <a:bodyPr/>
          <a:lstStyle/>
          <a:p>
            <a:pPr marL="0" indent="0">
              <a:buNone/>
            </a:pPr>
            <a:r>
              <a:rPr lang="en-US" b="1"/>
              <a:t>Limit simple sugars and processed carbohydrates:</a:t>
            </a:r>
          </a:p>
          <a:p>
            <a:r>
              <a:rPr lang="en-US"/>
              <a:t>Leading source of excess calories</a:t>
            </a:r>
          </a:p>
          <a:p>
            <a:r>
              <a:rPr lang="en-US"/>
              <a:t>Pushes up triglycerides, reduces HDL</a:t>
            </a:r>
          </a:p>
          <a:p>
            <a:r>
              <a:rPr lang="en-US"/>
              <a:t>Learn portion control</a:t>
            </a:r>
          </a:p>
          <a:p>
            <a:r>
              <a:rPr lang="en-US"/>
              <a:t>Limit restaurant eating</a:t>
            </a:r>
          </a:p>
          <a:p>
            <a:r>
              <a:rPr lang="en-US"/>
              <a:t>Re-balance plate with fruit &amp; veggies to get full!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187C85D-3FCB-4721-B5DB-B9BE060E7E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146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6434">
        <p:fade/>
      </p:transition>
    </mc:Choice>
    <mc:Fallback>
      <p:transition spd="med" advTm="364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429E5-DA88-BF4B-AA06-36884F0C9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Switch to a Smaller Plate Size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26EE7F-4BDD-BE47-838F-9A57FF8CAF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400" y="2133599"/>
            <a:ext cx="3412901" cy="3883743"/>
          </a:xfrm>
        </p:spPr>
        <p:txBody>
          <a:bodyPr/>
          <a:lstStyle/>
          <a:p>
            <a:pPr marL="0" indent="0">
              <a:lnSpc>
                <a:spcPct val="120000"/>
              </a:lnSpc>
              <a:spcBef>
                <a:spcPts val="1800"/>
              </a:spcBef>
              <a:buNone/>
            </a:pPr>
            <a:r>
              <a:rPr lang="en-US"/>
              <a:t>By switching from a 12” plate to </a:t>
            </a:r>
            <a:br>
              <a:rPr lang="en-US"/>
            </a:br>
            <a:r>
              <a:rPr lang="en-US"/>
              <a:t>a 9” plate, you can easily </a:t>
            </a:r>
            <a:r>
              <a:rPr lang="en-US" b="1">
                <a:solidFill>
                  <a:schemeClr val="accent1"/>
                </a:solidFill>
              </a:rPr>
              <a:t>cut 500 calories per</a:t>
            </a:r>
            <a:r>
              <a:rPr lang="en-US" b="1"/>
              <a:t> </a:t>
            </a:r>
            <a:r>
              <a:rPr lang="en-US"/>
              <a:t>day and still feel satisfied, this is portion control!</a:t>
            </a:r>
          </a:p>
          <a:p>
            <a:pPr>
              <a:lnSpc>
                <a:spcPct val="120000"/>
              </a:lnSpc>
              <a:spcBef>
                <a:spcPts val="1800"/>
              </a:spcBef>
            </a:pPr>
            <a:endParaRPr lang="en-US"/>
          </a:p>
          <a:p>
            <a:pPr>
              <a:lnSpc>
                <a:spcPct val="120000"/>
              </a:lnSpc>
              <a:spcBef>
                <a:spcPts val="1800"/>
              </a:spcBef>
            </a:pPr>
            <a:endParaRPr lang="en-US"/>
          </a:p>
          <a:p>
            <a:pPr>
              <a:lnSpc>
                <a:spcPct val="120000"/>
              </a:lnSpc>
              <a:spcBef>
                <a:spcPts val="1800"/>
              </a:spcBef>
            </a:pP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37229F-B4A0-A141-8EB3-50865D6F06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8000" contras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466" b="15191"/>
          <a:stretch/>
        </p:blipFill>
        <p:spPr>
          <a:xfrm>
            <a:off x="4949445" y="2228045"/>
            <a:ext cx="7002011" cy="262417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C2C3831-E207-4F14-BCBF-E3CFEB47E0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428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3200">
        <p:fade/>
      </p:transition>
    </mc:Choice>
    <mc:Fallback>
      <p:transition spd="med" advTm="332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4BB4F-4D7C-1849-A571-4F96E092C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Have Your Dressing on the Side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2BB403-D51C-6049-B0FF-3EC211F0F7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400" y="2133599"/>
            <a:ext cx="3284113" cy="3883743"/>
          </a:xfrm>
        </p:spPr>
        <p:txBody>
          <a:bodyPr/>
          <a:lstStyle/>
          <a:p>
            <a:r>
              <a:rPr lang="en-US"/>
              <a:t>Avoid pouring your dressing on your salad</a:t>
            </a:r>
          </a:p>
          <a:p>
            <a:endParaRPr lang="en-US"/>
          </a:p>
          <a:p>
            <a:r>
              <a:rPr lang="en-US"/>
              <a:t>With your fork, dip your salad into the dressing- you can cut calories and fat this way!</a:t>
            </a:r>
          </a:p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F58DC1-6DFF-A94E-B5CF-1689D80583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884" y="1638121"/>
            <a:ext cx="4155538" cy="4155538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6932543-64DF-439A-A9F4-696C53B2A8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969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3701">
        <p:fade/>
      </p:transition>
    </mc:Choice>
    <mc:Fallback>
      <p:transition spd="med" advTm="137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6CD17-3C6E-ED4F-8CDD-6629B285A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Watch Your Alcohol intake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6D0C11-16F4-094C-821C-0ACFB3F14D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400" y="2840864"/>
            <a:ext cx="3428681" cy="1176271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400"/>
              <a:t>Just two drinks can equal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700" b="1">
                <a:solidFill>
                  <a:schemeClr val="accent1"/>
                </a:solidFill>
              </a:rPr>
              <a:t>500 calories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516E66-B022-544F-9CA8-26311509F4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133599"/>
            <a:ext cx="2156573" cy="30329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50667A-869F-BC41-AAC4-79B4EAA216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478" y="2133599"/>
            <a:ext cx="2156573" cy="3032974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F57CA83-8113-49B3-8007-F7D5467070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333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914">
        <p:fade/>
      </p:transition>
    </mc:Choice>
    <mc:Fallback>
      <p:transition spd="med" advTm="49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EE27D-5490-2640-9BFD-6291FAD70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Eight Ways Water Promotes Weight Loss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3F4CCE-DF0B-7946-A986-7AE27D956F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/>
              <a:t>Fullness and appetite control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/>
              <a:t>Can minimize cravings for snacks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/>
              <a:t>More energy, more activity, faster weight loss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/>
              <a:t>Zero calories!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/>
              <a:t>It’s a source of motivation!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/>
              <a:t>Detoxing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/>
              <a:t>Reduces water weight (water retention)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/>
              <a:t>↑  muscle tone and healthy skin</a:t>
            </a:r>
          </a:p>
          <a:p>
            <a:pPr>
              <a:lnSpc>
                <a:spcPct val="100000"/>
              </a:lnSpc>
            </a:pPr>
            <a:endParaRPr lang="en-US"/>
          </a:p>
          <a:p>
            <a:pPr>
              <a:lnSpc>
                <a:spcPct val="100000"/>
              </a:lnSpc>
            </a:pPr>
            <a:endParaRPr lang="en-US"/>
          </a:p>
          <a:p>
            <a:pPr>
              <a:lnSpc>
                <a:spcPct val="100000"/>
              </a:lnSpc>
            </a:pPr>
            <a:endParaRPr lang="en-US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F6968D4-6628-48E0-9C65-C07DEAE807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212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8950">
        <p:fade/>
      </p:transition>
    </mc:Choice>
    <mc:Fallback>
      <p:transition spd="med" advTm="489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3FDB49-982B-F442-AF92-AFA7DD86FD8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Change Gain to Maintain! </a:t>
            </a:r>
            <a:r>
              <a:rPr lang="en-US">
                <a:solidFill>
                  <a:schemeClr val="accent5"/>
                </a:solidFill>
              </a:rPr>
              <a:t>It would only require a100 calorie change per day!</a:t>
            </a:r>
          </a:p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88C5E8-C4EF-A44D-A2F0-3BDDE2DCE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Maybe Now Isn’t the Time to Start…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C3CC24-E1EA-E242-853E-D6677A6B87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7546" y="2021591"/>
            <a:ext cx="4644376" cy="324388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552F64E-78F7-3446-A8D7-A7E6DAE14356}"/>
              </a:ext>
            </a:extLst>
          </p:cNvPr>
          <p:cNvSpPr/>
          <p:nvPr/>
        </p:nvSpPr>
        <p:spPr>
          <a:xfrm>
            <a:off x="6096001" y="2581932"/>
            <a:ext cx="1596847" cy="2477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5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endParaRPr lang="en-US" sz="15500" b="1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F1A45F5-D633-7F46-992C-F4B0C81DA2CE}"/>
              </a:ext>
            </a:extLst>
          </p:cNvPr>
          <p:cNvSpPr/>
          <p:nvPr/>
        </p:nvSpPr>
        <p:spPr>
          <a:xfrm>
            <a:off x="1157791" y="5305459"/>
            <a:ext cx="41926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2,000 steps more activity daily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C6E044A-A0D9-CA4A-B5D4-70421906391F}"/>
              </a:ext>
            </a:extLst>
          </p:cNvPr>
          <p:cNvSpPr/>
          <p:nvPr/>
        </p:nvSpPr>
        <p:spPr>
          <a:xfrm>
            <a:off x="7537623" y="5305459"/>
            <a:ext cx="44237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100 calories less food daily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2B58930-170A-C847-BD35-1CE7922A8C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7430" y="2973187"/>
            <a:ext cx="2112578" cy="211257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DD4533D-067B-4ED9-85FC-2B873DD7D3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794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1066">
        <p:fade/>
      </p:transition>
    </mc:Choice>
    <mc:Fallback>
      <p:transition spd="med" advTm="2106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C4CCD32-65C3-9B4B-9E2A-77B27A2FF5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24234" y="1677093"/>
            <a:ext cx="5073204" cy="254738"/>
          </a:xfrm>
        </p:spPr>
        <p:txBody>
          <a:bodyPr/>
          <a:lstStyle/>
          <a:p>
            <a:r>
              <a:rPr lang="en-US"/>
              <a:t>Balance your snack choices with some lower fat options such as: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C8177B2-0EBB-F440-AF4D-A61CF8F8F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Snack Healthy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676F3E5-E2F7-C04D-8723-E6676BE4003A}"/>
              </a:ext>
            </a:extLst>
          </p:cNvPr>
          <p:cNvSpPr txBox="1">
            <a:spLocks/>
          </p:cNvSpPr>
          <p:nvPr/>
        </p:nvSpPr>
        <p:spPr>
          <a:xfrm>
            <a:off x="914400" y="2714603"/>
            <a:ext cx="3412901" cy="3557477"/>
          </a:xfrm>
          <a:prstGeom prst="rect">
            <a:avLst/>
          </a:prstGeom>
        </p:spPr>
        <p:txBody>
          <a:bodyPr/>
          <a:lstStyle>
            <a:lvl1pPr marL="182935" indent="-182935" algn="l" defTabSz="914674" rtl="0" eaLnBrk="1" latinLnBrk="0" hangingPunct="1">
              <a:lnSpc>
                <a:spcPct val="90000"/>
              </a:lnSpc>
              <a:spcBef>
                <a:spcPts val="1200"/>
              </a:spcBef>
              <a:buClr>
                <a:srgbClr val="008995"/>
              </a:buClr>
              <a:buFont typeface="HP Simplified" panose="020B0604020204020204" pitchFamily="34" charset="0"/>
              <a:buChar char="•"/>
              <a:defRPr sz="1801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11603" indent="-182935" algn="l" defTabSz="914674" rtl="0" eaLnBrk="1" latinLnBrk="0" hangingPunct="1">
              <a:lnSpc>
                <a:spcPct val="90000"/>
              </a:lnSpc>
              <a:spcBef>
                <a:spcPts val="800"/>
              </a:spcBef>
              <a:buClr>
                <a:srgbClr val="008995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48805" indent="-137201" algn="l" defTabSz="914674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008995"/>
              </a:buClr>
              <a:buSzPct val="90000"/>
              <a:buFont typeface="HP Simplified" panose="020B0604020204020204" pitchFamily="34" charset="0"/>
              <a:buChar char="•"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731739" indent="-137201" algn="l" defTabSz="914674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008995"/>
              </a:buClr>
              <a:buSzPct val="100000"/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868941" indent="-137201" algn="l" defTabSz="914674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008995"/>
              </a:buClr>
              <a:buSzPct val="80000"/>
              <a:buFont typeface="HP Simplified" panose="020B0604020204020204" pitchFamily="34" charset="0"/>
              <a:buChar char="•"/>
              <a:defRPr sz="1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051875" indent="-137201" algn="l" defTabSz="914674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HP Simplified" panose="020B0604020204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9077" indent="-137201" algn="l" defTabSz="914674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HP Simplified" panose="020B0604020204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2011" indent="-137201" algn="l" defTabSz="914674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HP Simplified" panose="020B0604020204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54946" indent="-137201" algn="l" defTabSz="914674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HP Simplified" panose="020B0604020204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</a:pPr>
            <a:r>
              <a:rPr lang="en-US"/>
              <a:t>Vegetables and fruit</a:t>
            </a:r>
          </a:p>
          <a:p>
            <a:pPr>
              <a:spcBef>
                <a:spcPts val="1800"/>
              </a:spcBef>
            </a:pPr>
            <a:r>
              <a:rPr lang="en-US"/>
              <a:t>Low fat milk products</a:t>
            </a:r>
          </a:p>
          <a:p>
            <a:pPr>
              <a:spcBef>
                <a:spcPts val="1800"/>
              </a:spcBef>
            </a:pPr>
            <a:r>
              <a:rPr lang="en-US"/>
              <a:t>Baked chips</a:t>
            </a:r>
          </a:p>
          <a:p>
            <a:pPr>
              <a:spcBef>
                <a:spcPts val="1800"/>
              </a:spcBef>
            </a:pPr>
            <a:r>
              <a:rPr lang="en-US"/>
              <a:t>Plain popcorn</a:t>
            </a:r>
          </a:p>
          <a:p>
            <a:pPr>
              <a:spcBef>
                <a:spcPts val="1800"/>
              </a:spcBef>
            </a:pPr>
            <a:r>
              <a:rPr lang="en-US"/>
              <a:t>Sliced veggies</a:t>
            </a:r>
          </a:p>
          <a:p>
            <a:pPr>
              <a:spcBef>
                <a:spcPts val="1800"/>
              </a:spcBef>
            </a:pPr>
            <a:r>
              <a:rPr lang="en-US"/>
              <a:t>A handful of trail mix</a:t>
            </a:r>
          </a:p>
          <a:p>
            <a:pPr>
              <a:spcBef>
                <a:spcPts val="1800"/>
              </a:spcBef>
            </a:pPr>
            <a:r>
              <a:rPr lang="en-US"/>
              <a:t>A cereal bar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8E5DAF4-EF9E-7747-9FB1-4B29F34B0177}"/>
              </a:ext>
            </a:extLst>
          </p:cNvPr>
          <p:cNvGrpSpPr/>
          <p:nvPr/>
        </p:nvGrpSpPr>
        <p:grpSpPr>
          <a:xfrm>
            <a:off x="6722773" y="1271788"/>
            <a:ext cx="4314423" cy="4314423"/>
            <a:chOff x="6400801" y="1358080"/>
            <a:chExt cx="4314423" cy="431442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3A6BE40-E73E-774D-B907-48D2753B16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801" y="1358080"/>
              <a:ext cx="4314423" cy="4314423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4368E57-7557-7A43-9D1E-A54E7EE34567}"/>
                </a:ext>
              </a:extLst>
            </p:cNvPr>
            <p:cNvSpPr/>
            <p:nvPr/>
          </p:nvSpPr>
          <p:spPr>
            <a:xfrm>
              <a:off x="6593983" y="2663087"/>
              <a:ext cx="3953814" cy="32481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2400" b="1">
                  <a:solidFill>
                    <a:schemeClr val="accent1"/>
                  </a:solidFill>
                </a:rPr>
                <a:t>10 Healthy Snack Ideas</a:t>
              </a:r>
            </a:p>
          </p:txBody>
        </p:sp>
      </p:grp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315B451-950B-43C1-9BAB-D725C7079F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628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1499">
        <p:fade/>
      </p:transition>
    </mc:Choice>
    <mc:Fallback>
      <p:transition spd="med" advTm="314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7E6C329-2C30-0C42-99EE-BD2B439F8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Portion Distortion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AAF649-DFE3-544B-9BAE-B2D179160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914401" y="3060032"/>
            <a:ext cx="1884362" cy="1194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DD5A8B4C-DC67-7B4B-A945-16EFBFF393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8940" y="2035277"/>
            <a:ext cx="1858907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21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Years Ago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16B83CF6-ABA7-1A49-A6A8-FA09EF3374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5906" y="2035277"/>
            <a:ext cx="114300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21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Today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91B474E0-955A-1144-859E-2482C43A75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1863" y="4619625"/>
            <a:ext cx="18669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210 calories </a:t>
            </a:r>
          </a:p>
          <a:p>
            <a:pPr algn="ctr"/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1.5 ounces</a:t>
            </a: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39BA7641-FE63-444A-B5F6-55C144B948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1155" y="4619625"/>
            <a:ext cx="1981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500 calories </a:t>
            </a:r>
          </a:p>
          <a:p>
            <a:pPr algn="ctr"/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4 ounces</a:t>
            </a: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42005CAE-D1AC-CE4B-AD2E-1A3176FC62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4381" y="3003798"/>
            <a:ext cx="2127184" cy="161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9900" b="1" i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78ADC32-DA56-4841-8045-856995FDE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4464106" y="2566093"/>
            <a:ext cx="3215298" cy="1934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4B5D372-9604-0349-9B38-8D7A99820B5B}"/>
              </a:ext>
            </a:extLst>
          </p:cNvPr>
          <p:cNvSpPr/>
          <p:nvPr/>
        </p:nvSpPr>
        <p:spPr>
          <a:xfrm>
            <a:off x="7946822" y="3195494"/>
            <a:ext cx="3122970" cy="11233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sz="2700">
                <a:latin typeface="Arial" panose="020B0604020202020204" pitchFamily="34" charset="0"/>
                <a:cs typeface="Arial" panose="020B0604020202020204" pitchFamily="34" charset="0"/>
              </a:rPr>
              <a:t>Calorie difference: </a:t>
            </a:r>
          </a:p>
          <a:p>
            <a:pPr algn="ctr"/>
            <a:r>
              <a:rPr lang="en-US" altLang="en-US" sz="40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290 calories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B91C254-166D-4C2B-839B-03213A0DCC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928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8580">
        <p:fade/>
      </p:transition>
    </mc:Choice>
    <mc:Fallback>
      <p:transition spd="med" advTm="185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6CD17-3C6E-ED4F-8CDD-6629B285A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500 Calories a Day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6D0C11-16F4-094C-821C-0ACFB3F14D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401" y="2840863"/>
            <a:ext cx="3889420" cy="1898561"/>
          </a:xfrm>
        </p:spPr>
        <p:txBody>
          <a:bodyPr>
            <a:normAutofit/>
          </a:bodyPr>
          <a:lstStyle/>
          <a:p>
            <a:pPr marL="0" indent="0">
              <a:lnSpc>
                <a:spcPts val="3180"/>
              </a:lnSpc>
              <a:spcBef>
                <a:spcPts val="600"/>
              </a:spcBef>
              <a:buNone/>
            </a:pPr>
            <a:r>
              <a:rPr lang="en-US" sz="2400"/>
              <a:t>By cutting just </a:t>
            </a:r>
            <a:r>
              <a:rPr lang="en-US" sz="2400" b="1">
                <a:solidFill>
                  <a:schemeClr val="accent1"/>
                </a:solidFill>
              </a:rPr>
              <a:t>500 calories a day</a:t>
            </a:r>
            <a:r>
              <a:rPr lang="en-US" sz="2400"/>
              <a:t>, you could lose up to </a:t>
            </a:r>
            <a:r>
              <a:rPr lang="en-US" sz="2400" b="1">
                <a:solidFill>
                  <a:schemeClr val="accent1"/>
                </a:solidFill>
              </a:rPr>
              <a:t>1 pound per week</a:t>
            </a:r>
            <a:r>
              <a:rPr lang="en-US" sz="2400"/>
              <a:t>!</a:t>
            </a:r>
          </a:p>
          <a:p>
            <a:pPr marL="0" indent="0">
              <a:lnSpc>
                <a:spcPts val="3180"/>
              </a:lnSpc>
              <a:spcBef>
                <a:spcPts val="600"/>
              </a:spcBef>
              <a:buNone/>
            </a:pPr>
            <a:endParaRPr lang="en-US" sz="24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B2AD5D-6424-9F49-81AF-A0D834A1F8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440" y="1358566"/>
            <a:ext cx="4222436" cy="4222436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BA0402E-24D2-4532-87DB-6557A840B0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48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264">
        <p:fade/>
      </p:transition>
    </mc:Choice>
    <mc:Fallback>
      <p:transition spd="med" advTm="72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6BEEC21-F91A-CE43-A623-D2D6A70634D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4000" contrast="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72"/>
          <a:stretch/>
        </p:blipFill>
        <p:spPr>
          <a:xfrm>
            <a:off x="5445304" y="-12879"/>
            <a:ext cx="6759575" cy="6877931"/>
          </a:xfrm>
          <a:prstGeom prst="rect">
            <a:avLst/>
          </a:prstGeom>
        </p:spPr>
      </p:pic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6907BD2C-A9EB-E243-8C5A-0C0BD91E3E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24234" y="1677093"/>
            <a:ext cx="4521070" cy="260574"/>
          </a:xfrm>
        </p:spPr>
        <p:txBody>
          <a:bodyPr/>
          <a:lstStyle/>
          <a:p>
            <a:r>
              <a:rPr lang="en-US"/>
              <a:t>Diabetes is a disease that affects the amount of insulin and sugar in your body</a:t>
            </a:r>
          </a:p>
        </p:txBody>
      </p:sp>
      <p:sp>
        <p:nvSpPr>
          <p:cNvPr id="33" name="Title 32">
            <a:extLst>
              <a:ext uri="{FF2B5EF4-FFF2-40B4-BE49-F238E27FC236}">
                <a16:creationId xmlns:a16="http://schemas.microsoft.com/office/drawing/2014/main" id="{DB471D64-F40C-6B47-B351-EF253C02B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Diabetes </a:t>
            </a:r>
          </a:p>
        </p:txBody>
      </p:sp>
      <p:sp>
        <p:nvSpPr>
          <p:cNvPr id="35" name="Content Placeholder 34">
            <a:extLst>
              <a:ext uri="{FF2B5EF4-FFF2-40B4-BE49-F238E27FC236}">
                <a16:creationId xmlns:a16="http://schemas.microsoft.com/office/drawing/2014/main" id="{F6DDCBF8-5EB5-2B4E-910E-040C31E62B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14401" y="3092520"/>
            <a:ext cx="4035971" cy="2777339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/>
              <a:t>Your body needs insulin to turn sugar (glucose) into energy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/>
              <a:t>With diabetes, your body may not make enough insulin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/>
              <a:t>If you don’t make enough insulin, you need to take insulin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/>
              <a:t>Taking insulin will help to keep you from having too much sugar in your blood.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endParaRPr lang="en-US"/>
          </a:p>
          <a:p>
            <a:pPr>
              <a:lnSpc>
                <a:spcPct val="100000"/>
              </a:lnSpc>
              <a:spcBef>
                <a:spcPts val="1800"/>
              </a:spcBef>
            </a:pPr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B66609C-6CA8-3248-B4A2-E5255B8C717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0925" y="6302376"/>
            <a:ext cx="1996700" cy="373884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D79FFD7-1FEC-4B12-98D8-29E83F40B1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663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9238">
        <p:fade/>
      </p:transition>
    </mc:Choice>
    <mc:Fallback>
      <p:transition spd="med" advTm="892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4DCC3A41-6F20-A347-9942-AD6582E322D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1" r="2961"/>
          <a:stretch>
            <a:fillRect/>
          </a:stretch>
        </p:blipFill>
        <p:spPr>
          <a:xfrm>
            <a:off x="0" y="0"/>
            <a:ext cx="8610600" cy="685800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E794A7-301B-B041-B957-D6DF3F177C7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2" r="2947" b="2130"/>
          <a:stretch/>
        </p:blipFill>
        <p:spPr>
          <a:xfrm>
            <a:off x="7632700" y="0"/>
            <a:ext cx="4559299" cy="6858000"/>
          </a:xfrm>
          <a:prstGeom prst="rect">
            <a:avLst/>
          </a:prstGeom>
        </p:spPr>
      </p:pic>
      <p:sp>
        <p:nvSpPr>
          <p:cNvPr id="6" name="Title 4">
            <a:extLst>
              <a:ext uri="{FF2B5EF4-FFF2-40B4-BE49-F238E27FC236}">
                <a16:creationId xmlns:a16="http://schemas.microsoft.com/office/drawing/2014/main" id="{6A7A450D-8E9F-BC42-B8F5-B02AB3E2D719}"/>
              </a:ext>
            </a:extLst>
          </p:cNvPr>
          <p:cNvSpPr txBox="1">
            <a:spLocks/>
          </p:cNvSpPr>
          <p:nvPr/>
        </p:nvSpPr>
        <p:spPr>
          <a:xfrm>
            <a:off x="8917857" y="942639"/>
            <a:ext cx="2812027" cy="2665799"/>
          </a:xfrm>
          <a:prstGeom prst="rect">
            <a:avLst/>
          </a:prstGeom>
        </p:spPr>
        <p:txBody>
          <a:bodyPr/>
          <a:lstStyle>
            <a:lvl1pPr algn="l" defTabSz="91467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i="0" kern="1200">
                <a:solidFill>
                  <a:srgbClr val="62656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solidFill>
                  <a:schemeClr val="tx1"/>
                </a:solidFill>
              </a:rPr>
              <a:t>What Exercise?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142819-213D-EF4B-A35A-EE1216B83FD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337970"/>
            <a:ext cx="1993900" cy="266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3C2A2D-37C8-D342-83BB-C0B34A68E8B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0925" y="6302376"/>
            <a:ext cx="1996700" cy="37388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9167AF1-DD8D-6841-BA99-7959B693E72C}"/>
              </a:ext>
            </a:extLst>
          </p:cNvPr>
          <p:cNvSpPr/>
          <p:nvPr/>
        </p:nvSpPr>
        <p:spPr>
          <a:xfrm>
            <a:off x="8977305" y="2352710"/>
            <a:ext cx="2613681" cy="1588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>
                <a:latin typeface="+mj-lt"/>
                <a:cs typeface="Arial" panose="020B0604020202020204" pitchFamily="34" charset="0"/>
              </a:rPr>
              <a:t>I am soooooooooo tired and I work all the time!!! </a:t>
            </a:r>
          </a:p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>
                <a:latin typeface="+mj-lt"/>
                <a:cs typeface="Arial" panose="020B0604020202020204" pitchFamily="34" charset="0"/>
              </a:rPr>
              <a:t> </a:t>
            </a:r>
          </a:p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>
                <a:latin typeface="+mj-lt"/>
                <a:cs typeface="Arial" panose="020B0604020202020204" pitchFamily="34" charset="0"/>
              </a:rPr>
              <a:t>How in the world do I find time to exercise???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C1106BB-7821-4B55-881C-DB48EC9A59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895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2006">
        <p:fade/>
      </p:transition>
    </mc:Choice>
    <mc:Fallback>
      <p:transition spd="med" advTm="120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Image result for pets exercising">
            <a:extLst>
              <a:ext uri="{FF2B5EF4-FFF2-40B4-BE49-F238E27FC236}">
                <a16:creationId xmlns:a16="http://schemas.microsoft.com/office/drawing/2014/main" id="{9F6B1142-6B81-C548-B6E1-9ED3A4252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4288" y="1558345"/>
            <a:ext cx="4084179" cy="420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0EE53FB-A564-C34E-B40F-41CFA9E7A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Exercise is Mind Over Matter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A904F0-1173-4341-B246-164AF0B25C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/>
              <a:t>Change your perspective</a:t>
            </a:r>
          </a:p>
          <a:p>
            <a:pPr marL="457200" indent="-457200">
              <a:buFont typeface="+mj-lt"/>
              <a:buAutoNum type="arabicPeriod"/>
            </a:pPr>
            <a:r>
              <a:rPr lang="en-US"/>
              <a:t>Don’t see it as a chore, but as a privilege</a:t>
            </a:r>
          </a:p>
          <a:p>
            <a:pPr marL="457200" indent="-457200">
              <a:buFont typeface="+mj-lt"/>
              <a:buAutoNum type="arabicPeriod"/>
            </a:pPr>
            <a:r>
              <a:rPr lang="en-US"/>
              <a:t>Choose activities you enjoy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B240EAA-040A-4260-8363-CE269D3AE3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748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2266">
        <p:fade/>
      </p:transition>
    </mc:Choice>
    <mc:Fallback>
      <p:transition spd="med" advTm="1226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ABC6475-0464-2441-AC51-B04B8C43F0AE}"/>
              </a:ext>
            </a:extLst>
          </p:cNvPr>
          <p:cNvSpPr/>
          <p:nvPr/>
        </p:nvSpPr>
        <p:spPr>
          <a:xfrm>
            <a:off x="6774287" y="2516806"/>
            <a:ext cx="4185634" cy="2549274"/>
          </a:xfrm>
          <a:prstGeom prst="rect">
            <a:avLst/>
          </a:prstGeom>
          <a:solidFill>
            <a:schemeClr val="accent3"/>
          </a:solidFill>
          <a:ln w="190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7A90E4-97DF-AA41-B457-B80068B19E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Celebrated every year on November 14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36940F-6FA7-544C-A19D-79C8AC37F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Becoming Aware – World Diabetes Day (WDD)</a:t>
            </a:r>
          </a:p>
        </p:txBody>
      </p:sp>
      <p:pic>
        <p:nvPicPr>
          <p:cNvPr id="7" name="Picture 4" descr="Image result for diabetes awareness celebrated nov 14">
            <a:extLst>
              <a:ext uri="{FF2B5EF4-FFF2-40B4-BE49-F238E27FC236}">
                <a16:creationId xmlns:a16="http://schemas.microsoft.com/office/drawing/2014/main" id="{C93A4FB9-899A-D547-8B10-5241084F30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29"/>
          <a:stretch/>
        </p:blipFill>
        <p:spPr bwMode="auto">
          <a:xfrm>
            <a:off x="924233" y="2516806"/>
            <a:ext cx="3662522" cy="2567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2ECB4D96-F9DD-1B48-95F1-2E696E7F6B00}"/>
              </a:ext>
            </a:extLst>
          </p:cNvPr>
          <p:cNvSpPr txBox="1">
            <a:spLocks/>
          </p:cNvSpPr>
          <p:nvPr/>
        </p:nvSpPr>
        <p:spPr>
          <a:xfrm>
            <a:off x="1355072" y="5181991"/>
            <a:ext cx="2563237" cy="45479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sz="1800"/>
              <a:t>Increase recognition of the blue circle</a:t>
            </a:r>
          </a:p>
          <a:p>
            <a:pPr lvl="1" algn="ctr">
              <a:buFont typeface="Arial" panose="020B0604020202020204" pitchFamily="34" charset="0"/>
              <a:buChar char="•"/>
              <a:defRPr/>
            </a:pPr>
            <a:endParaRPr lang="en-US" sz="180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5F530195-EF7F-8F47-A010-628CA088B0FC}"/>
              </a:ext>
            </a:extLst>
          </p:cNvPr>
          <p:cNvSpPr txBox="1">
            <a:spLocks/>
          </p:cNvSpPr>
          <p:nvPr/>
        </p:nvSpPr>
        <p:spPr>
          <a:xfrm>
            <a:off x="7397955" y="5156233"/>
            <a:ext cx="3026877" cy="76943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sz="1800"/>
              <a:t>Blue circle as the symbol of diabetes awareness</a:t>
            </a:r>
            <a:endParaRPr lang="en-US" sz="180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2" descr="Image result for diabetes blue wristbands">
            <a:extLst>
              <a:ext uri="{FF2B5EF4-FFF2-40B4-BE49-F238E27FC236}">
                <a16:creationId xmlns:a16="http://schemas.microsoft.com/office/drawing/2014/main" id="{E90CD14F-1D89-5647-834F-9832578243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67" t="25472" r="14582" b="20635"/>
          <a:stretch/>
        </p:blipFill>
        <p:spPr bwMode="auto">
          <a:xfrm>
            <a:off x="7530217" y="3155325"/>
            <a:ext cx="2894615" cy="146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8D6FDF5-CB78-4C70-8E60-F266C31412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377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6594">
        <p:fade/>
      </p:transition>
    </mc:Choice>
    <mc:Fallback>
      <p:transition spd="med" advTm="1659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0C6C258-2CA6-5E43-9FBF-0BB3C7CFD8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Helpful Websites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C577514-41C4-F746-AE8E-DF55A641F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Becoming Aware</a:t>
            </a: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563BF543-1009-3A4C-8E0B-F93C6189A2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9894" y="2666315"/>
            <a:ext cx="6592737" cy="3062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1200"/>
              </a:spcBef>
              <a:buFontTx/>
              <a:buNone/>
            </a:pPr>
            <a:r>
              <a:rPr lang="en-US" altLang="en-US" sz="1900">
                <a:latin typeface="Arial" panose="020B0604020202020204" pitchFamily="34" charset="0"/>
              </a:rPr>
              <a:t>http://www.carolinashealthcare.org/diabetes?</a:t>
            </a:r>
          </a:p>
          <a:p>
            <a:pPr>
              <a:spcBef>
                <a:spcPts val="1200"/>
              </a:spcBef>
              <a:buFontTx/>
              <a:buNone/>
            </a:pPr>
            <a:endParaRPr lang="en-US" altLang="en-US" sz="1900">
              <a:latin typeface="Arial" panose="020B0604020202020204" pitchFamily="34" charset="0"/>
            </a:endParaRPr>
          </a:p>
          <a:p>
            <a:pPr>
              <a:spcBef>
                <a:spcPts val="1200"/>
              </a:spcBef>
              <a:buFontTx/>
              <a:buNone/>
            </a:pPr>
            <a:r>
              <a:rPr lang="en-US" altLang="en-US" sz="1900">
                <a:latin typeface="Arial" panose="020B0604020202020204" pitchFamily="34" charset="0"/>
              </a:rPr>
              <a:t>http://www.cdc.gov </a:t>
            </a:r>
          </a:p>
          <a:p>
            <a:pPr>
              <a:spcBef>
                <a:spcPts val="1200"/>
              </a:spcBef>
              <a:buFontTx/>
              <a:buNone/>
            </a:pPr>
            <a:endParaRPr lang="en-US" altLang="en-US" sz="1900">
              <a:latin typeface="Arial" panose="020B0604020202020204" pitchFamily="34" charset="0"/>
            </a:endParaRPr>
          </a:p>
          <a:p>
            <a:pPr>
              <a:spcBef>
                <a:spcPts val="1200"/>
              </a:spcBef>
              <a:buFontTx/>
              <a:buNone/>
            </a:pPr>
            <a:r>
              <a:rPr lang="en-US" altLang="en-US" sz="1900">
                <a:latin typeface="Arial" panose="020B0604020202020204" pitchFamily="34" charset="0"/>
              </a:rPr>
              <a:t>http://www.idf.org/about-diabetes</a:t>
            </a:r>
          </a:p>
          <a:p>
            <a:pPr>
              <a:spcBef>
                <a:spcPts val="1200"/>
              </a:spcBef>
              <a:buFontTx/>
              <a:buNone/>
            </a:pPr>
            <a:endParaRPr lang="en-US" altLang="en-US" sz="1900">
              <a:latin typeface="Arial" panose="020B0604020202020204" pitchFamily="34" charset="0"/>
            </a:endParaRPr>
          </a:p>
          <a:p>
            <a:pPr>
              <a:spcBef>
                <a:spcPts val="1200"/>
              </a:spcBef>
              <a:buFontTx/>
              <a:buNone/>
            </a:pPr>
            <a:r>
              <a:rPr lang="en-US" altLang="en-US" sz="1900">
                <a:latin typeface="Arial" panose="020B0604020202020204" pitchFamily="34" charset="0"/>
              </a:rPr>
              <a:t>http://</a:t>
            </a:r>
            <a:r>
              <a:rPr lang="en-US" altLang="en-US" sz="1900" err="1">
                <a:latin typeface="Arial" panose="020B0604020202020204" pitchFamily="34" charset="0"/>
              </a:rPr>
              <a:t>www.diabetes.org</a:t>
            </a:r>
            <a:endParaRPr lang="en-US" altLang="en-US" sz="1900">
              <a:latin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FF681CE-EDBA-B345-B481-8E1A1170BECD}"/>
              </a:ext>
            </a:extLst>
          </p:cNvPr>
          <p:cNvGrpSpPr/>
          <p:nvPr/>
        </p:nvGrpSpPr>
        <p:grpSpPr>
          <a:xfrm>
            <a:off x="988629" y="2514335"/>
            <a:ext cx="658806" cy="658806"/>
            <a:chOff x="988629" y="2540093"/>
            <a:chExt cx="658806" cy="658806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92147F1-9AEB-684A-A570-0DBA980C99D9}"/>
                </a:ext>
              </a:extLst>
            </p:cNvPr>
            <p:cNvSpPr/>
            <p:nvPr/>
          </p:nvSpPr>
          <p:spPr>
            <a:xfrm>
              <a:off x="988629" y="2540093"/>
              <a:ext cx="658806" cy="658806"/>
            </a:xfrm>
            <a:prstGeom prst="ellipse">
              <a:avLst/>
            </a:prstGeom>
            <a:solidFill>
              <a:schemeClr val="accent2"/>
            </a:solidFill>
            <a:ln w="19050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2E8121B-638F-E544-8B3F-46F7C8D20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4348" y="2645812"/>
              <a:ext cx="447368" cy="447368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3DAC65D-8409-6D44-B970-3FB859154979}"/>
              </a:ext>
            </a:extLst>
          </p:cNvPr>
          <p:cNvGrpSpPr/>
          <p:nvPr/>
        </p:nvGrpSpPr>
        <p:grpSpPr>
          <a:xfrm>
            <a:off x="988629" y="3420406"/>
            <a:ext cx="658806" cy="658806"/>
            <a:chOff x="988629" y="2540093"/>
            <a:chExt cx="658806" cy="658806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280E274-A3BE-1C44-9183-C4990BE3C242}"/>
                </a:ext>
              </a:extLst>
            </p:cNvPr>
            <p:cNvSpPr/>
            <p:nvPr/>
          </p:nvSpPr>
          <p:spPr>
            <a:xfrm>
              <a:off x="988629" y="2540093"/>
              <a:ext cx="658806" cy="658806"/>
            </a:xfrm>
            <a:prstGeom prst="ellipse">
              <a:avLst/>
            </a:prstGeom>
            <a:solidFill>
              <a:schemeClr val="accent2"/>
            </a:solidFill>
            <a:ln w="19050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93D7CB1-8FAD-A443-8E75-92F5D5F2BD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4348" y="2645812"/>
              <a:ext cx="447368" cy="447368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5B3935E-7786-8D49-8390-A1740247DFD2}"/>
              </a:ext>
            </a:extLst>
          </p:cNvPr>
          <p:cNvGrpSpPr/>
          <p:nvPr/>
        </p:nvGrpSpPr>
        <p:grpSpPr>
          <a:xfrm>
            <a:off x="987568" y="4297328"/>
            <a:ext cx="658806" cy="658806"/>
            <a:chOff x="988629" y="2540093"/>
            <a:chExt cx="658806" cy="658806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1A1B0EC-DA46-E04F-9B77-08FACA06BF43}"/>
                </a:ext>
              </a:extLst>
            </p:cNvPr>
            <p:cNvSpPr/>
            <p:nvPr/>
          </p:nvSpPr>
          <p:spPr>
            <a:xfrm>
              <a:off x="988629" y="2540093"/>
              <a:ext cx="658806" cy="658806"/>
            </a:xfrm>
            <a:prstGeom prst="ellipse">
              <a:avLst/>
            </a:prstGeom>
            <a:solidFill>
              <a:schemeClr val="accent2"/>
            </a:solidFill>
            <a:ln w="19050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A5BA0A0-2963-9B4E-BF3D-EDB4BF1CD3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4348" y="2645812"/>
              <a:ext cx="447368" cy="447368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F302C14-C1EB-D540-838F-427F25609AC7}"/>
              </a:ext>
            </a:extLst>
          </p:cNvPr>
          <p:cNvGrpSpPr/>
          <p:nvPr/>
        </p:nvGrpSpPr>
        <p:grpSpPr>
          <a:xfrm>
            <a:off x="987568" y="5203399"/>
            <a:ext cx="658806" cy="658806"/>
            <a:chOff x="988629" y="2540093"/>
            <a:chExt cx="658806" cy="658806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86DDDF3-5430-3E46-B096-1CDF75A31B72}"/>
                </a:ext>
              </a:extLst>
            </p:cNvPr>
            <p:cNvSpPr/>
            <p:nvPr/>
          </p:nvSpPr>
          <p:spPr>
            <a:xfrm>
              <a:off x="988629" y="2540093"/>
              <a:ext cx="658806" cy="658806"/>
            </a:xfrm>
            <a:prstGeom prst="ellipse">
              <a:avLst/>
            </a:prstGeom>
            <a:solidFill>
              <a:schemeClr val="accent2"/>
            </a:solidFill>
            <a:ln w="19050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3EDA482-97F9-854C-8B09-BB98322E5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4348" y="2645812"/>
              <a:ext cx="447368" cy="447368"/>
            </a:xfrm>
            <a:prstGeom prst="rect">
              <a:avLst/>
            </a:prstGeom>
          </p:spPr>
        </p:pic>
      </p:grp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E697A90-5B59-455A-84D2-A536A9EE8C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026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0193">
        <p:fade/>
      </p:transition>
    </mc:Choice>
    <mc:Fallback>
      <p:transition spd="med" advTm="201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0C6C258-2CA6-5E43-9FBF-0BB3C7CFD8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Resources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C577514-41C4-F746-AE8E-DF55A641F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Becoming Aware</a:t>
            </a: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563BF543-1009-3A4C-8E0B-F93C6189A2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8378" y="2447372"/>
            <a:ext cx="9967002" cy="3652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40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Health Sciences Institute, 5th Edition  Chronic Care Professional, 2013</a:t>
            </a:r>
          </a:p>
          <a:p>
            <a:pPr>
              <a:spcBef>
                <a:spcPts val="40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Source:  </a:t>
            </a:r>
            <a:r>
              <a:rPr lang="en-US" altLang="en-US" sz="1800">
                <a:latin typeface="Arial" panose="020B0604020202020204" pitchFamily="34" charset="0"/>
                <a:hlinkClick r:id="rId4"/>
              </a:rPr>
              <a:t>http://www.idf.org/worlddiabetesday/toolkit/gp/raising-awareness</a:t>
            </a:r>
            <a:endParaRPr lang="en-US" altLang="en-US" sz="1800">
              <a:latin typeface="Arial" panose="020B0604020202020204" pitchFamily="34" charset="0"/>
            </a:endParaRPr>
          </a:p>
          <a:p>
            <a:pPr>
              <a:spcBef>
                <a:spcPts val="40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  <a:p>
            <a:pPr>
              <a:spcBef>
                <a:spcPts val="40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  <a:hlinkClick r:id="rId5"/>
              </a:rPr>
              <a:t>www.cdc.gov/diabetes/ndep</a:t>
            </a:r>
            <a:endParaRPr lang="en-US" altLang="en-US" sz="1800">
              <a:latin typeface="Arial" panose="020B0604020202020204" pitchFamily="34" charset="0"/>
            </a:endParaRPr>
          </a:p>
          <a:p>
            <a:pPr>
              <a:spcBef>
                <a:spcPts val="40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  <a:p>
            <a:pPr>
              <a:spcBef>
                <a:spcPts val="40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  <a:hlinkClick r:id="rId6"/>
              </a:rPr>
              <a:t>http://www.diabetes.org/diabetes-basics/statistics/cdc-infographic.html</a:t>
            </a:r>
            <a:endParaRPr lang="en-US" altLang="en-US" sz="1800">
              <a:latin typeface="Arial" panose="020B0604020202020204" pitchFamily="34" charset="0"/>
            </a:endParaRPr>
          </a:p>
          <a:p>
            <a:pPr>
              <a:spcBef>
                <a:spcPts val="40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American Diabetes Association official website</a:t>
            </a:r>
          </a:p>
          <a:p>
            <a:pPr>
              <a:spcBef>
                <a:spcPts val="40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  <a:p>
            <a:pPr>
              <a:spcBef>
                <a:spcPts val="40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http://</a:t>
            </a:r>
            <a:r>
              <a:rPr lang="en-US" altLang="en-US" sz="1800" err="1">
                <a:latin typeface="Arial" panose="020B0604020202020204" pitchFamily="34" charset="0"/>
              </a:rPr>
              <a:t>www.webmd.com</a:t>
            </a:r>
            <a:r>
              <a:rPr lang="en-US" altLang="en-US" sz="1800">
                <a:latin typeface="Arial" panose="020B0604020202020204" pitchFamily="34" charset="0"/>
              </a:rPr>
              <a:t>/cholesterol-management/diabetes </a:t>
            </a:r>
          </a:p>
          <a:p>
            <a:pPr>
              <a:spcBef>
                <a:spcPts val="40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  <a:p>
            <a:pPr>
              <a:spcBef>
                <a:spcPts val="40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http://</a:t>
            </a:r>
            <a:r>
              <a:rPr lang="en-US" altLang="en-US" sz="1800" err="1">
                <a:latin typeface="Arial" panose="020B0604020202020204" pitchFamily="34" charset="0"/>
              </a:rPr>
              <a:t>www.cdc.gov</a:t>
            </a:r>
            <a:r>
              <a:rPr lang="en-US" altLang="en-US" sz="1800">
                <a:latin typeface="Arial" panose="020B0604020202020204" pitchFamily="34" charset="0"/>
              </a:rPr>
              <a:t>/diabetes/prevention/pdf/</a:t>
            </a:r>
            <a:r>
              <a:rPr lang="en-US" altLang="en-US" sz="1800" err="1">
                <a:latin typeface="Arial" panose="020B0604020202020204" pitchFamily="34" charset="0"/>
              </a:rPr>
              <a:t>prediabetestest.pdf</a:t>
            </a:r>
            <a:endParaRPr lang="en-US" altLang="en-US" sz="1800">
              <a:latin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FF681CE-EDBA-B345-B481-8E1A1170BECD}"/>
              </a:ext>
            </a:extLst>
          </p:cNvPr>
          <p:cNvGrpSpPr/>
          <p:nvPr/>
        </p:nvGrpSpPr>
        <p:grpSpPr>
          <a:xfrm>
            <a:off x="967059" y="2479886"/>
            <a:ext cx="598915" cy="598915"/>
            <a:chOff x="988629" y="2540093"/>
            <a:chExt cx="658806" cy="658806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92147F1-9AEB-684A-A570-0DBA980C99D9}"/>
                </a:ext>
              </a:extLst>
            </p:cNvPr>
            <p:cNvSpPr/>
            <p:nvPr/>
          </p:nvSpPr>
          <p:spPr>
            <a:xfrm>
              <a:off x="988629" y="2540093"/>
              <a:ext cx="658806" cy="658806"/>
            </a:xfrm>
            <a:prstGeom prst="ellipse">
              <a:avLst/>
            </a:prstGeom>
            <a:solidFill>
              <a:schemeClr val="accent2"/>
            </a:solidFill>
            <a:ln w="19050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2E8121B-638F-E544-8B3F-46F7C8D20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4348" y="2645812"/>
              <a:ext cx="447368" cy="447368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3DAC65D-8409-6D44-B970-3FB859154979}"/>
              </a:ext>
            </a:extLst>
          </p:cNvPr>
          <p:cNvGrpSpPr/>
          <p:nvPr/>
        </p:nvGrpSpPr>
        <p:grpSpPr>
          <a:xfrm>
            <a:off x="967059" y="3334441"/>
            <a:ext cx="598915" cy="598915"/>
            <a:chOff x="988629" y="2540093"/>
            <a:chExt cx="658806" cy="658806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280E274-A3BE-1C44-9183-C4990BE3C242}"/>
                </a:ext>
              </a:extLst>
            </p:cNvPr>
            <p:cNvSpPr/>
            <p:nvPr/>
          </p:nvSpPr>
          <p:spPr>
            <a:xfrm>
              <a:off x="988629" y="2540093"/>
              <a:ext cx="658806" cy="658806"/>
            </a:xfrm>
            <a:prstGeom prst="ellipse">
              <a:avLst/>
            </a:prstGeom>
            <a:solidFill>
              <a:schemeClr val="accent2"/>
            </a:solidFill>
            <a:ln w="19050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93D7CB1-8FAD-A443-8E75-92F5D5F2BD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4348" y="2645812"/>
              <a:ext cx="447368" cy="447368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5B3935E-7786-8D49-8390-A1740247DFD2}"/>
              </a:ext>
            </a:extLst>
          </p:cNvPr>
          <p:cNvGrpSpPr/>
          <p:nvPr/>
        </p:nvGrpSpPr>
        <p:grpSpPr>
          <a:xfrm>
            <a:off x="965998" y="4095452"/>
            <a:ext cx="598915" cy="598915"/>
            <a:chOff x="988629" y="2540093"/>
            <a:chExt cx="658806" cy="658806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1A1B0EC-DA46-E04F-9B77-08FACA06BF43}"/>
                </a:ext>
              </a:extLst>
            </p:cNvPr>
            <p:cNvSpPr/>
            <p:nvPr/>
          </p:nvSpPr>
          <p:spPr>
            <a:xfrm>
              <a:off x="988629" y="2540093"/>
              <a:ext cx="658806" cy="658806"/>
            </a:xfrm>
            <a:prstGeom prst="ellipse">
              <a:avLst/>
            </a:prstGeom>
            <a:solidFill>
              <a:schemeClr val="accent2"/>
            </a:solidFill>
            <a:ln w="19050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A5BA0A0-2963-9B4E-BF3D-EDB4BF1CD32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4348" y="2645812"/>
              <a:ext cx="447368" cy="447368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F302C14-C1EB-D540-838F-427F25609AC7}"/>
              </a:ext>
            </a:extLst>
          </p:cNvPr>
          <p:cNvGrpSpPr/>
          <p:nvPr/>
        </p:nvGrpSpPr>
        <p:grpSpPr>
          <a:xfrm>
            <a:off x="965998" y="4911371"/>
            <a:ext cx="598915" cy="598915"/>
            <a:chOff x="988629" y="2540093"/>
            <a:chExt cx="658806" cy="658806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86DDDF3-5430-3E46-B096-1CDF75A31B72}"/>
                </a:ext>
              </a:extLst>
            </p:cNvPr>
            <p:cNvSpPr/>
            <p:nvPr/>
          </p:nvSpPr>
          <p:spPr>
            <a:xfrm>
              <a:off x="988629" y="2540093"/>
              <a:ext cx="658806" cy="658806"/>
            </a:xfrm>
            <a:prstGeom prst="ellipse">
              <a:avLst/>
            </a:prstGeom>
            <a:solidFill>
              <a:schemeClr val="accent2"/>
            </a:solidFill>
            <a:ln w="19050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3EDA482-97F9-854C-8B09-BB98322E5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4348" y="2645812"/>
              <a:ext cx="447368" cy="447368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7811DDA-EE2D-F846-BBB5-76782BFCBB6D}"/>
              </a:ext>
            </a:extLst>
          </p:cNvPr>
          <p:cNvGrpSpPr/>
          <p:nvPr/>
        </p:nvGrpSpPr>
        <p:grpSpPr>
          <a:xfrm>
            <a:off x="965998" y="5598128"/>
            <a:ext cx="598915" cy="598915"/>
            <a:chOff x="988629" y="2540093"/>
            <a:chExt cx="658806" cy="658806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35552D53-A7E9-4B4A-8F25-8AC90A3C6B7B}"/>
                </a:ext>
              </a:extLst>
            </p:cNvPr>
            <p:cNvSpPr/>
            <p:nvPr/>
          </p:nvSpPr>
          <p:spPr>
            <a:xfrm>
              <a:off x="988629" y="2540093"/>
              <a:ext cx="658806" cy="658806"/>
            </a:xfrm>
            <a:prstGeom prst="ellipse">
              <a:avLst/>
            </a:prstGeom>
            <a:solidFill>
              <a:schemeClr val="accent2"/>
            </a:solidFill>
            <a:ln w="19050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2DD3E0E-48FD-4D48-BE54-9C152E9905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4348" y="2645812"/>
              <a:ext cx="447368" cy="447368"/>
            </a:xfrm>
            <a:prstGeom prst="rect">
              <a:avLst/>
            </a:prstGeom>
          </p:spPr>
        </p:pic>
      </p:grp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71BF814-6793-4A36-9C71-EEE990716F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927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9446">
        <p:fade/>
      </p:transition>
    </mc:Choice>
    <mc:Fallback>
      <p:transition spd="med" advTm="2944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6A9C303-CC29-0E49-A547-BDA6A4282E99}"/>
              </a:ext>
            </a:extLst>
          </p:cNvPr>
          <p:cNvSpPr txBox="1">
            <a:spLocks/>
          </p:cNvSpPr>
          <p:nvPr/>
        </p:nvSpPr>
        <p:spPr>
          <a:xfrm>
            <a:off x="2762251" y="2578099"/>
            <a:ext cx="6667499" cy="662039"/>
          </a:xfrm>
          <a:prstGeom prst="rect">
            <a:avLst/>
          </a:prstGeom>
        </p:spPr>
        <p:txBody>
          <a:bodyPr anchor="ctr"/>
          <a:lstStyle>
            <a:lvl1pPr algn="l" defTabSz="91467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i="0" kern="1200">
                <a:solidFill>
                  <a:srgbClr val="62656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5700">
                <a:solidFill>
                  <a:schemeClr val="bg1"/>
                </a:solidFill>
              </a:rPr>
              <a:t>Thank you.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EB90B56-FD5C-454D-BDB2-80A396603541}"/>
              </a:ext>
            </a:extLst>
          </p:cNvPr>
          <p:cNvSpPr/>
          <p:nvPr/>
        </p:nvSpPr>
        <p:spPr>
          <a:xfrm>
            <a:off x="4785764" y="5712232"/>
            <a:ext cx="265649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0" i="0">
                <a:solidFill>
                  <a:schemeClr val="bg1"/>
                </a:solidFill>
                <a:effectLst/>
                <a:latin typeface="+mj-lt"/>
              </a:rPr>
              <a:t>AtriumHealth.org/</a:t>
            </a:r>
            <a:r>
              <a:rPr lang="en-US" sz="1200" b="0" i="0" err="1">
                <a:solidFill>
                  <a:schemeClr val="bg1"/>
                </a:solidFill>
                <a:effectLst/>
                <a:latin typeface="+mj-lt"/>
              </a:rPr>
              <a:t>EmployerSolutions</a:t>
            </a:r>
            <a:endParaRPr lang="en-US" sz="120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009A258-7854-44A7-861F-5A2F66D96E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813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4303">
        <p:fade/>
      </p:transition>
    </mc:Choice>
    <mc:Fallback>
      <p:transition spd="med" advTm="3430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EB772694-38B6-354A-BE73-27B0BFD072B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1" r="3291"/>
          <a:stretch>
            <a:fillRect/>
          </a:stretch>
        </p:blipFill>
        <p:spPr/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F6F7B7-DC4B-EB4A-A0C0-7DCD836520E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2" r="2947" b="2130"/>
          <a:stretch/>
        </p:blipFill>
        <p:spPr>
          <a:xfrm flipH="1">
            <a:off x="-12700" y="1"/>
            <a:ext cx="4562856" cy="6857999"/>
          </a:xfrm>
          <a:prstGeom prst="rect">
            <a:avLst/>
          </a:prstGeom>
        </p:spPr>
      </p:pic>
      <p:sp>
        <p:nvSpPr>
          <p:cNvPr id="12" name="Title 4">
            <a:extLst>
              <a:ext uri="{FF2B5EF4-FFF2-40B4-BE49-F238E27FC236}">
                <a16:creationId xmlns:a16="http://schemas.microsoft.com/office/drawing/2014/main" id="{A5AE9D20-8E0F-8A40-A049-7B39A5DCC6BC}"/>
              </a:ext>
            </a:extLst>
          </p:cNvPr>
          <p:cNvSpPr txBox="1">
            <a:spLocks/>
          </p:cNvSpPr>
          <p:nvPr/>
        </p:nvSpPr>
        <p:spPr>
          <a:xfrm>
            <a:off x="294557" y="942639"/>
            <a:ext cx="2812027" cy="2665800"/>
          </a:xfrm>
          <a:prstGeom prst="rect">
            <a:avLst/>
          </a:prstGeom>
        </p:spPr>
        <p:txBody>
          <a:bodyPr/>
          <a:lstStyle>
            <a:lvl1pPr algn="l" defTabSz="91467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i="0" kern="1200">
                <a:solidFill>
                  <a:srgbClr val="62656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en-US" sz="7700">
                <a:solidFill>
                  <a:schemeClr val="tx1"/>
                </a:solidFill>
              </a:rPr>
              <a:t>2</a:t>
            </a:r>
          </a:p>
          <a:p>
            <a:pPr algn="r"/>
            <a:r>
              <a:rPr lang="en-US">
                <a:solidFill>
                  <a:schemeClr val="tx1"/>
                </a:solidFill>
              </a:rPr>
              <a:t>Myth vs. Fact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E0DF85-FCD3-5244-820C-84F6F910A83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7970"/>
            <a:ext cx="1993900" cy="266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910A17-5144-B443-B519-55344FA3870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28" y="6302376"/>
            <a:ext cx="1996700" cy="373884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468ED73-C0FB-4865-ABA9-C100F9D19A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748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249">
        <p:fade/>
      </p:transition>
    </mc:Choice>
    <mc:Fallback>
      <p:transition spd="med" advTm="32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706C4EA0-A1E8-A048-B302-5861091385E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034" y="1692468"/>
            <a:ext cx="7021301" cy="442790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DEE84B6-D26F-374C-B71E-09DFA0D39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Myth vs. Fact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254E85-9220-4246-85EB-CEB68FFDF4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401" y="2133599"/>
            <a:ext cx="4224269" cy="3883743"/>
          </a:xfrm>
        </p:spPr>
        <p:txBody>
          <a:bodyPr vert="horz" lIns="0" tIns="0" rIns="0" bIns="0" rtlCol="0" anchor="t">
            <a:normAutofit/>
          </a:bodyPr>
          <a:lstStyle/>
          <a:p>
            <a:pPr marL="0" indent="0">
              <a:lnSpc>
                <a:spcPct val="120000"/>
              </a:lnSpc>
              <a:spcBef>
                <a:spcPts val="800"/>
              </a:spcBef>
              <a:buNone/>
            </a:pPr>
            <a:r>
              <a:rPr lang="en-US" sz="1800" b="1" dirty="0">
                <a:solidFill>
                  <a:schemeClr val="accent1"/>
                </a:solidFill>
                <a:latin typeface="Arial"/>
                <a:cs typeface="Arial"/>
              </a:rPr>
              <a:t>Myth: </a:t>
            </a:r>
            <a:r>
              <a:rPr lang="en-US" sz="1800" dirty="0">
                <a:latin typeface="Arial"/>
                <a:cs typeface="Arial"/>
              </a:rPr>
              <a:t>Diabetes is not a serious disease</a:t>
            </a:r>
          </a:p>
          <a:p>
            <a:pPr marL="0" indent="0">
              <a:lnSpc>
                <a:spcPct val="120000"/>
              </a:lnSpc>
              <a:spcBef>
                <a:spcPts val="800"/>
              </a:spcBef>
              <a:buNone/>
            </a:pPr>
            <a:endParaRPr lang="en-US"/>
          </a:p>
          <a:p>
            <a:pPr marL="0" indent="0">
              <a:lnSpc>
                <a:spcPct val="120000"/>
              </a:lnSpc>
              <a:spcBef>
                <a:spcPts val="800"/>
              </a:spcBef>
              <a:buNone/>
            </a:pPr>
            <a:r>
              <a:rPr lang="en-US" sz="1800" b="1" dirty="0">
                <a:solidFill>
                  <a:schemeClr val="accent1"/>
                </a:solidFill>
                <a:latin typeface="Arial"/>
                <a:cs typeface="Arial"/>
              </a:rPr>
              <a:t>Fact: </a:t>
            </a:r>
            <a:r>
              <a:rPr lang="en-US" sz="1800" dirty="0">
                <a:latin typeface="Arial"/>
                <a:cs typeface="Arial"/>
              </a:rPr>
              <a:t>Diabetes is a growing epidemic with a devastating physical, emotional and financial toll our country. </a:t>
            </a:r>
            <a:endParaRPr lang="en-US" sz="1800" dirty="0"/>
          </a:p>
          <a:p>
            <a:pPr marL="0" indent="0">
              <a:lnSpc>
                <a:spcPct val="120000"/>
              </a:lnSpc>
              <a:spcBef>
                <a:spcPts val="800"/>
              </a:spcBef>
              <a:buNone/>
            </a:pPr>
            <a:endParaRPr lang="en-US"/>
          </a:p>
          <a:p>
            <a:pPr marL="0" indent="0">
              <a:lnSpc>
                <a:spcPct val="120000"/>
              </a:lnSpc>
              <a:spcBef>
                <a:spcPts val="800"/>
              </a:spcBef>
              <a:buNone/>
            </a:pPr>
            <a:r>
              <a:rPr lang="en-US" sz="1800" b="1" dirty="0">
                <a:solidFill>
                  <a:schemeClr val="accent1"/>
                </a:solidFill>
                <a:latin typeface="Arial"/>
                <a:cs typeface="Arial"/>
              </a:rPr>
              <a:t>Diabetes kills more Americans each year than AIDS and breast cancer COMBINED.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F5FF81E-D56D-6446-8394-45615E001F13}"/>
              </a:ext>
            </a:extLst>
          </p:cNvPr>
          <p:cNvGrpSpPr/>
          <p:nvPr/>
        </p:nvGrpSpPr>
        <p:grpSpPr>
          <a:xfrm>
            <a:off x="5746650" y="2816178"/>
            <a:ext cx="5427779" cy="1527401"/>
            <a:chOff x="5849820" y="2133598"/>
            <a:chExt cx="5427779" cy="152740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0298B55-9C3B-2D47-8D3C-42FF7AA21351}"/>
                </a:ext>
              </a:extLst>
            </p:cNvPr>
            <p:cNvGrpSpPr/>
            <p:nvPr/>
          </p:nvGrpSpPr>
          <p:grpSpPr>
            <a:xfrm>
              <a:off x="9750200" y="2133598"/>
              <a:ext cx="1527399" cy="1527399"/>
              <a:chOff x="8007081" y="3964886"/>
              <a:chExt cx="1527399" cy="1527399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0E85248F-0D53-124B-997F-EE9C0C8E5B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07081" y="3964886"/>
                <a:ext cx="1527399" cy="1527399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3430E383-BD49-A541-9931-CCD4C23C9EE3}"/>
                  </a:ext>
                </a:extLst>
              </p:cNvPr>
              <p:cNvSpPr/>
              <p:nvPr/>
            </p:nvSpPr>
            <p:spPr>
              <a:xfrm rot="18661323">
                <a:off x="8137126" y="4677564"/>
                <a:ext cx="1114408" cy="2308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900">
                    <a:solidFill>
                      <a:schemeClr val="bg1"/>
                    </a:solidFill>
                  </a:rPr>
                  <a:t>CURE DIABETES</a:t>
                </a: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520CC33-0FD6-CE48-9A1C-F6BC4D2683D9}"/>
                </a:ext>
              </a:extLst>
            </p:cNvPr>
            <p:cNvGrpSpPr/>
            <p:nvPr/>
          </p:nvGrpSpPr>
          <p:grpSpPr>
            <a:xfrm>
              <a:off x="5849820" y="2133600"/>
              <a:ext cx="1527399" cy="1527399"/>
              <a:chOff x="7169955" y="2005781"/>
              <a:chExt cx="1527399" cy="1527399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6B1F605C-4842-D642-9B8A-C584455189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169955" y="2005781"/>
                <a:ext cx="1527399" cy="1527399"/>
              </a:xfrm>
              <a:prstGeom prst="rect">
                <a:avLst/>
              </a:prstGeom>
            </p:spPr>
          </p:pic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507A4B1F-3A75-3F49-BAB1-AF863FBE8E4E}"/>
                  </a:ext>
                </a:extLst>
              </p:cNvPr>
              <p:cNvSpPr/>
              <p:nvPr/>
            </p:nvSpPr>
            <p:spPr>
              <a:xfrm rot="18661323">
                <a:off x="7593422" y="2791428"/>
                <a:ext cx="453970" cy="2308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900">
                    <a:solidFill>
                      <a:schemeClr val="bg1"/>
                    </a:solidFill>
                  </a:rPr>
                  <a:t>AIDS</a:t>
                </a: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1B5FFB1-71EC-B644-9DEB-DF79ABDDC008}"/>
                </a:ext>
              </a:extLst>
            </p:cNvPr>
            <p:cNvGrpSpPr/>
            <p:nvPr/>
          </p:nvGrpSpPr>
          <p:grpSpPr>
            <a:xfrm>
              <a:off x="7805800" y="2133599"/>
              <a:ext cx="1527399" cy="1527399"/>
              <a:chOff x="9129690" y="2005781"/>
              <a:chExt cx="1527399" cy="1527399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500AC95D-ADC5-8344-9B00-974D202250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29690" y="2005781"/>
                <a:ext cx="1527399" cy="1527399"/>
              </a:xfrm>
              <a:prstGeom prst="rect">
                <a:avLst/>
              </a:prstGeom>
            </p:spPr>
          </p:pic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E09281C-0B57-5B41-8151-775858543D92}"/>
                  </a:ext>
                </a:extLst>
              </p:cNvPr>
              <p:cNvSpPr/>
              <p:nvPr/>
            </p:nvSpPr>
            <p:spPr>
              <a:xfrm rot="18661323">
                <a:off x="9304852" y="2720065"/>
                <a:ext cx="1058303" cy="215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800">
                    <a:solidFill>
                      <a:schemeClr val="bg1"/>
                    </a:solidFill>
                  </a:rPr>
                  <a:t>BREAST CANCER</a:t>
                </a:r>
              </a:p>
            </p:txBody>
          </p:sp>
        </p:grpSp>
        <p:sp>
          <p:nvSpPr>
            <p:cNvPr id="20" name="Cross 19">
              <a:extLst>
                <a:ext uri="{FF2B5EF4-FFF2-40B4-BE49-F238E27FC236}">
                  <a16:creationId xmlns:a16="http://schemas.microsoft.com/office/drawing/2014/main" id="{BD0DBBC2-B271-F04A-B39B-0F46EE53AA8B}"/>
                </a:ext>
              </a:extLst>
            </p:cNvPr>
            <p:cNvSpPr/>
            <p:nvPr/>
          </p:nvSpPr>
          <p:spPr>
            <a:xfrm>
              <a:off x="7280678" y="2664957"/>
              <a:ext cx="616710" cy="616710"/>
            </a:xfrm>
            <a:prstGeom prst="plus">
              <a:avLst>
                <a:gd name="adj" fmla="val 37530"/>
              </a:avLst>
            </a:prstGeom>
            <a:solidFill>
              <a:schemeClr val="tx2"/>
            </a:solidFill>
            <a:ln w="19050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EA1FA09-830A-0041-ADF2-065BDFAE4BCD}"/>
                </a:ext>
              </a:extLst>
            </p:cNvPr>
            <p:cNvSpPr/>
            <p:nvPr/>
          </p:nvSpPr>
          <p:spPr>
            <a:xfrm>
              <a:off x="9117871" y="2334675"/>
              <a:ext cx="761747" cy="127727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7700" b="1">
                  <a:solidFill>
                    <a:schemeClr val="tx2"/>
                  </a:solidFill>
                </a:rPr>
                <a:t>&lt;</a:t>
              </a:r>
            </a:p>
          </p:txBody>
        </p: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8CAFAF7-FA6C-431A-8D63-7FE742410C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074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2044">
        <p:fade/>
      </p:transition>
    </mc:Choice>
    <mc:Fallback>
      <p:transition spd="med" advTm="5204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77306-2C63-9F44-9C47-50FE72505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Myth vs. Fact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0C8ECB-2FCD-3D48-85FD-DDDEDA3503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401" y="2133600"/>
            <a:ext cx="4211391" cy="3660060"/>
          </a:xfrm>
        </p:spPr>
        <p:txBody>
          <a:bodyPr/>
          <a:lstStyle/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b="1">
                <a:solidFill>
                  <a:schemeClr val="accent1"/>
                </a:solidFill>
              </a:rPr>
              <a:t>Myth: </a:t>
            </a:r>
            <a:r>
              <a:rPr lang="en-US"/>
              <a:t>People with diabetes need to follow a special diet.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endParaRPr lang="en-US"/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b="1">
                <a:solidFill>
                  <a:schemeClr val="accent1"/>
                </a:solidFill>
              </a:rPr>
              <a:t>Fact: </a:t>
            </a:r>
            <a:r>
              <a:rPr lang="en-US"/>
              <a:t>People with diabetes benefit from the same healthy diet that is good for everyone else. 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DD6802F1-6F8C-2E42-948F-4CBBEBE3723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4" r="5854"/>
          <a:stretch>
            <a:fillRect/>
          </a:stretch>
        </p:blipFill>
        <p:spPr>
          <a:xfrm>
            <a:off x="6213988" y="1901780"/>
            <a:ext cx="4847662" cy="3660060"/>
          </a:xfr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4312383-8794-4C5E-B5FC-6C1B3E2350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02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8969">
        <p:fade/>
      </p:transition>
    </mc:Choice>
    <mc:Fallback>
      <p:transition spd="med" advTm="3896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0918A-087C-EB45-A258-58C5472FB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Fruit &amp; Grain Train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3C4446-447F-644D-A102-9787A6F294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401" y="2133600"/>
            <a:ext cx="4185633" cy="3660060"/>
          </a:xfrm>
        </p:spPr>
        <p:txBody>
          <a:bodyPr/>
          <a:lstStyle/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b="1">
                <a:solidFill>
                  <a:schemeClr val="accent1"/>
                </a:solidFill>
              </a:rPr>
              <a:t>Myth: </a:t>
            </a:r>
            <a:r>
              <a:rPr lang="en-US"/>
              <a:t>Healthy foods won’t raise your blood glucose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endParaRPr lang="en-US"/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b="1">
                <a:solidFill>
                  <a:schemeClr val="accent1"/>
                </a:solidFill>
              </a:rPr>
              <a:t>Fact: </a:t>
            </a:r>
            <a:r>
              <a:rPr lang="en-US"/>
              <a:t>Eating too much of even healthful foods, such as fruit and whole grains, can lead to high blood glucose</a:t>
            </a:r>
          </a:p>
          <a:p>
            <a:endParaRPr lang="en-US"/>
          </a:p>
        </p:txBody>
      </p:sp>
      <p:pic>
        <p:nvPicPr>
          <p:cNvPr id="8" name="Picture Placeholder 5">
            <a:extLst>
              <a:ext uri="{FF2B5EF4-FFF2-40B4-BE49-F238E27FC236}">
                <a16:creationId xmlns:a16="http://schemas.microsoft.com/office/drawing/2014/main" id="{B6756183-38AE-5049-948E-A70E9CA459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890"/>
                    </a14:imgEffect>
                    <a14:imgEffect>
                      <a14:saturation sat="0"/>
                    </a14:imgEffect>
                    <a14:imgEffect>
                      <a14:brightnessContrast bright="-4000" contras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75" r="17075"/>
          <a:stretch/>
        </p:blipFill>
        <p:spPr>
          <a:xfrm>
            <a:off x="6213988" y="1901780"/>
            <a:ext cx="4847662" cy="366006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BA08F22-A300-4821-A1B8-3476DD1D8A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910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5709">
        <p:fade/>
      </p:transition>
    </mc:Choice>
    <mc:Fallback>
      <p:transition spd="med" advTm="2570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EB772694-38B6-354A-BE73-27B0BFD072B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1" r="3291"/>
          <a:stretch>
            <a:fillRect/>
          </a:stretch>
        </p:blipFill>
        <p:spPr/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F6F7B7-DC4B-EB4A-A0C0-7DCD836520E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2" r="2947" b="2130"/>
          <a:stretch/>
        </p:blipFill>
        <p:spPr>
          <a:xfrm flipH="1">
            <a:off x="-12700" y="1"/>
            <a:ext cx="4562856" cy="6857999"/>
          </a:xfrm>
          <a:prstGeom prst="rect">
            <a:avLst/>
          </a:prstGeom>
        </p:spPr>
      </p:pic>
      <p:sp>
        <p:nvSpPr>
          <p:cNvPr id="12" name="Title 4">
            <a:extLst>
              <a:ext uri="{FF2B5EF4-FFF2-40B4-BE49-F238E27FC236}">
                <a16:creationId xmlns:a16="http://schemas.microsoft.com/office/drawing/2014/main" id="{A5AE9D20-8E0F-8A40-A049-7B39A5DCC6BC}"/>
              </a:ext>
            </a:extLst>
          </p:cNvPr>
          <p:cNvSpPr txBox="1">
            <a:spLocks/>
          </p:cNvSpPr>
          <p:nvPr/>
        </p:nvSpPr>
        <p:spPr>
          <a:xfrm>
            <a:off x="294557" y="942639"/>
            <a:ext cx="2812027" cy="2665800"/>
          </a:xfrm>
          <a:prstGeom prst="rect">
            <a:avLst/>
          </a:prstGeom>
        </p:spPr>
        <p:txBody>
          <a:bodyPr/>
          <a:lstStyle>
            <a:lvl1pPr algn="l" defTabSz="91467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i="0" kern="1200">
                <a:solidFill>
                  <a:srgbClr val="62656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en-US" sz="7700">
                <a:solidFill>
                  <a:schemeClr val="tx1"/>
                </a:solidFill>
              </a:rPr>
              <a:t>3</a:t>
            </a:r>
          </a:p>
          <a:p>
            <a:pPr algn="r"/>
            <a:r>
              <a:rPr lang="en-US">
                <a:solidFill>
                  <a:schemeClr val="tx1"/>
                </a:solidFill>
              </a:rPr>
              <a:t>Signs &amp; Symptoms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E0DF85-FCD3-5244-820C-84F6F910A83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7970"/>
            <a:ext cx="1993900" cy="266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910A17-5144-B443-B519-55344FA3870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28" y="6302376"/>
            <a:ext cx="1996700" cy="373884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343E9C3-393A-4A63-B4B0-DB3C53F448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19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488">
        <p:fade/>
      </p:transition>
    </mc:Choice>
    <mc:Fallback>
      <p:transition spd="med" advTm="34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2.1|2.8"/>
</p:tagLst>
</file>

<file path=ppt/theme/theme1.xml><?xml version="1.0" encoding="utf-8"?>
<a:theme xmlns:a="http://schemas.openxmlformats.org/drawingml/2006/main" name="HP Standard 16x9 v4">
  <a:themeElements>
    <a:clrScheme name="Atrium Health 1">
      <a:dk1>
        <a:srgbClr val="000000"/>
      </a:dk1>
      <a:lt1>
        <a:srgbClr val="FFFFFF"/>
      </a:lt1>
      <a:dk2>
        <a:srgbClr val="4C4D4C"/>
      </a:dk2>
      <a:lt2>
        <a:srgbClr val="E5E8E8"/>
      </a:lt2>
      <a:accent1>
        <a:srgbClr val="00818A"/>
      </a:accent1>
      <a:accent2>
        <a:srgbClr val="B2D9DB"/>
      </a:accent2>
      <a:accent3>
        <a:srgbClr val="E6E7E8"/>
      </a:accent3>
      <a:accent4>
        <a:srgbClr val="BCBEC0"/>
      </a:accent4>
      <a:accent5>
        <a:srgbClr val="929397"/>
      </a:accent5>
      <a:accent6>
        <a:srgbClr val="E5343C"/>
      </a:accent6>
      <a:hlink>
        <a:srgbClr val="0096D6"/>
      </a:hlink>
      <a:folHlink>
        <a:srgbClr val="87898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9050">
          <a:solidFill>
            <a:schemeClr val="accent1"/>
          </a:solidFill>
          <a:miter lim="800000"/>
        </a:ln>
      </a:spPr>
      <a:bodyPr rtlCol="0" anchor="ctr"/>
      <a:lstStyle>
        <a:defPPr algn="ctr">
          <a:lnSpc>
            <a:spcPct val="90000"/>
          </a:lnSpc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90000"/>
          </a:lnSpc>
          <a:defRPr dirty="0" err="1" smtClean="0"/>
        </a:defPPr>
      </a:lstStyle>
    </a:txDef>
  </a:objectDefaults>
  <a:extraClrSchemeLst/>
  <a:custClrLst>
    <a:custClr name="65% HP blue">
      <a:srgbClr val="59BBE4"/>
    </a:custClr>
    <a:custClr name="15% HP blue">
      <a:srgbClr val="D9EFF9"/>
    </a:custClr>
    <a:custClr name="Red">
      <a:srgbClr val="C03854"/>
    </a:custClr>
    <a:custClr name="75% Red">
      <a:srgbClr val="D06A7F"/>
    </a:custClr>
    <a:custClr name="50% Red">
      <a:srgbClr val="DF9BA9"/>
    </a:custClr>
    <a:custClr name="25% Red">
      <a:srgbClr val="EECCD3"/>
    </a:custClr>
    <a:custClr name="Orange">
      <a:srgbClr val="E98233"/>
    </a:custClr>
    <a:custClr name="75% Orange">
      <a:srgbClr val="EEA166"/>
    </a:custClr>
    <a:custClr name="50% Orange">
      <a:srgbClr val="F3C098"/>
    </a:custClr>
    <a:custClr name="25% Orange">
      <a:srgbClr val="F9DFCB"/>
    </a:custClr>
  </a:custClrLst>
  <a:extLst>
    <a:ext uri="{05A4C25C-085E-4340-85A3-A5531E510DB2}">
      <thm15:themeFamily xmlns:thm15="http://schemas.microsoft.com/office/thememl/2012/main" name="Presentation2" id="{39AC85D5-D304-433D-809A-09991C2F44C4}" vid="{6E7C8B1F-74D0-4EFF-8903-E9FBDF56E009}"/>
    </a:ext>
  </a:extLst>
</a:theme>
</file>

<file path=ppt/theme/theme2.xml><?xml version="1.0" encoding="utf-8"?>
<a:theme xmlns:a="http://schemas.openxmlformats.org/drawingml/2006/main" name="Office Theme">
  <a:themeElements>
    <a:clrScheme name="HP">
      <a:dk1>
        <a:sysClr val="windowText" lastClr="000000"/>
      </a:dk1>
      <a:lt1>
        <a:sysClr val="window" lastClr="FFFFFF"/>
      </a:lt1>
      <a:dk2>
        <a:srgbClr val="535455"/>
      </a:dk2>
      <a:lt2>
        <a:srgbClr val="E5E8E8"/>
      </a:lt2>
      <a:accent1>
        <a:srgbClr val="0096D6"/>
      </a:accent1>
      <a:accent2>
        <a:srgbClr val="6B3A97"/>
      </a:accent2>
      <a:accent3>
        <a:srgbClr val="87898B"/>
      </a:accent3>
      <a:accent4>
        <a:srgbClr val="99D5EF"/>
      </a:accent4>
      <a:accent5>
        <a:srgbClr val="B49CCA"/>
      </a:accent5>
      <a:accent6>
        <a:srgbClr val="B9B8BB"/>
      </a:accent6>
      <a:hlink>
        <a:srgbClr val="0096D6"/>
      </a:hlink>
      <a:folHlink>
        <a:srgbClr val="87898B"/>
      </a:folHlink>
    </a:clrScheme>
    <a:fontScheme name="HP Simplified Light">
      <a:majorFont>
        <a:latin typeface="HP Simplified Light"/>
        <a:ea typeface=""/>
        <a:cs typeface=""/>
      </a:majorFont>
      <a:minorFont>
        <a:latin typeface="HP Simplified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lnSpc>
            <a:spcPct val="90000"/>
          </a:lnSpc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90000"/>
          </a:lnSpc>
          <a:defRPr dirty="0" err="1" smtClean="0"/>
        </a:defPPr>
      </a:lstStyle>
    </a:txDef>
  </a:objectDefaults>
  <a:extraClrSchemeLst/>
  <a:custClrLst>
    <a:custClr name="65% HP blue">
      <a:srgbClr val="59BBE4"/>
    </a:custClr>
    <a:custClr name="15% HP blue">
      <a:srgbClr val="D9EFF9"/>
    </a:custClr>
    <a:custClr name="Red">
      <a:srgbClr val="C03854"/>
    </a:custClr>
    <a:custClr name="75% Red">
      <a:srgbClr val="D06A7F"/>
    </a:custClr>
    <a:custClr name="50% Red">
      <a:srgbClr val="DF9BA9"/>
    </a:custClr>
    <a:custClr name="25% Red">
      <a:srgbClr val="EECCD3"/>
    </a:custClr>
    <a:custClr name="Orange">
      <a:srgbClr val="E98233"/>
    </a:custClr>
    <a:custClr name="75% Orange">
      <a:srgbClr val="EEA166"/>
    </a:custClr>
    <a:custClr name="50% Orange">
      <a:srgbClr val="F3C098"/>
    </a:custClr>
    <a:custClr name="25% Orange">
      <a:srgbClr val="F9DFCB"/>
    </a:custClr>
  </a:custClrLst>
</a:theme>
</file>

<file path=ppt/theme/theme3.xml><?xml version="1.0" encoding="utf-8"?>
<a:theme xmlns:a="http://schemas.openxmlformats.org/drawingml/2006/main" name="Office Theme">
  <a:themeElements>
    <a:clrScheme name="HP">
      <a:dk1>
        <a:sysClr val="windowText" lastClr="000000"/>
      </a:dk1>
      <a:lt1>
        <a:sysClr val="window" lastClr="FFFFFF"/>
      </a:lt1>
      <a:dk2>
        <a:srgbClr val="535455"/>
      </a:dk2>
      <a:lt2>
        <a:srgbClr val="E5E8E8"/>
      </a:lt2>
      <a:accent1>
        <a:srgbClr val="0096D6"/>
      </a:accent1>
      <a:accent2>
        <a:srgbClr val="6B3A97"/>
      </a:accent2>
      <a:accent3>
        <a:srgbClr val="87898B"/>
      </a:accent3>
      <a:accent4>
        <a:srgbClr val="99D5EF"/>
      </a:accent4>
      <a:accent5>
        <a:srgbClr val="B49CCA"/>
      </a:accent5>
      <a:accent6>
        <a:srgbClr val="B9B8BB"/>
      </a:accent6>
      <a:hlink>
        <a:srgbClr val="0096D6"/>
      </a:hlink>
      <a:folHlink>
        <a:srgbClr val="87898B"/>
      </a:folHlink>
    </a:clrScheme>
    <a:fontScheme name="HP Simplified Light">
      <a:majorFont>
        <a:latin typeface="HP Simplified Light"/>
        <a:ea typeface=""/>
        <a:cs typeface=""/>
      </a:majorFont>
      <a:minorFont>
        <a:latin typeface="HP Simplified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lnSpc>
            <a:spcPct val="90000"/>
          </a:lnSpc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90000"/>
          </a:lnSpc>
          <a:defRPr dirty="0" err="1" smtClean="0"/>
        </a:defPPr>
      </a:lstStyle>
    </a:txDef>
  </a:objectDefaults>
  <a:extraClrSchemeLst/>
  <a:custClrLst>
    <a:custClr name="65% HP blue">
      <a:srgbClr val="59BBE4"/>
    </a:custClr>
    <a:custClr name="15% HP blue">
      <a:srgbClr val="D9EFF9"/>
    </a:custClr>
    <a:custClr name="Red">
      <a:srgbClr val="C03854"/>
    </a:custClr>
    <a:custClr name="75% Red">
      <a:srgbClr val="D06A7F"/>
    </a:custClr>
    <a:custClr name="50% Red">
      <a:srgbClr val="DF9BA9"/>
    </a:custClr>
    <a:custClr name="25% Red">
      <a:srgbClr val="EECCD3"/>
    </a:custClr>
    <a:custClr name="Orange">
      <a:srgbClr val="E98233"/>
    </a:custClr>
    <a:custClr name="75% Orange">
      <a:srgbClr val="EEA166"/>
    </a:custClr>
    <a:custClr name="50% Orange">
      <a:srgbClr val="F3C098"/>
    </a:custClr>
    <a:custClr name="25% Orange">
      <a:srgbClr val="F9DFCB"/>
    </a:custClr>
  </a:custClr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3ba0734d-d101-4a34-b347-fc772b4813f4">
      <UserInfo>
        <DisplayName>Slomba, Michael</DisplayName>
        <AccountId>76</AccountId>
        <AccountType/>
      </UserInfo>
      <UserInfo>
        <DisplayName>Pankowski, Kelly</DisplayName>
        <AccountId>55</AccountId>
        <AccountType/>
      </UserInfo>
    </SharedWithUsers>
    <Month_x002f_Quarter xmlns="ea694699-ff18-4c31-b976-8923914e91f3" xsi:nil="true"/>
    <Year xmlns="ea694699-ff18-4c31-b976-8923914e91f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7283F336D131C4FB0551A4538219BD3" ma:contentTypeVersion="8" ma:contentTypeDescription="Create a new document." ma:contentTypeScope="" ma:versionID="eb045d897b03a31353c6af4a944b6d85">
  <xsd:schema xmlns:xsd="http://www.w3.org/2001/XMLSchema" xmlns:xs="http://www.w3.org/2001/XMLSchema" xmlns:p="http://schemas.microsoft.com/office/2006/metadata/properties" xmlns:ns2="ea694699-ff18-4c31-b976-8923914e91f3" xmlns:ns3="3ba0734d-d101-4a34-b347-fc772b4813f4" xmlns:ns4="856d13fb-1d66-4cbd-bdc4-76125494b321" targetNamespace="http://schemas.microsoft.com/office/2006/metadata/properties" ma:root="true" ma:fieldsID="6c9a9672c3aa56c9fc30319184168487" ns2:_="" ns3:_="" ns4:_="">
    <xsd:import namespace="ea694699-ff18-4c31-b976-8923914e91f3"/>
    <xsd:import namespace="3ba0734d-d101-4a34-b347-fc772b4813f4"/>
    <xsd:import namespace="856d13fb-1d66-4cbd-bdc4-76125494b321"/>
    <xsd:element name="properties">
      <xsd:complexType>
        <xsd:sequence>
          <xsd:element name="documentManagement">
            <xsd:complexType>
              <xsd:all>
                <xsd:element ref="ns2:Year" minOccurs="0"/>
                <xsd:element ref="ns2:Month_x002f_Quarter" minOccurs="0"/>
                <xsd:element ref="ns3:SharedWithUsers" minOccurs="0"/>
                <xsd:element ref="ns3:SharedWithDetails" minOccurs="0"/>
                <xsd:element ref="ns4:MediaServiceMetadata" minOccurs="0"/>
                <xsd:element ref="ns4:MediaServiceFastMetadata" minOccurs="0"/>
                <xsd:element ref="ns4:MediaServiceEventHashCode" minOccurs="0"/>
                <xsd:element ref="ns4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694699-ff18-4c31-b976-8923914e91f3" elementFormDefault="qualified">
    <xsd:import namespace="http://schemas.microsoft.com/office/2006/documentManagement/types"/>
    <xsd:import namespace="http://schemas.microsoft.com/office/infopath/2007/PartnerControls"/>
    <xsd:element name="Year" ma:index="8" nillable="true" ma:displayName="Year" ma:format="Dropdown" ma:internalName="Year">
      <xsd:simpleType>
        <xsd:restriction base="dms:Choice">
          <xsd:enumeration value="2010"/>
          <xsd:enumeration value="2011"/>
          <xsd:enumeration value="2012"/>
          <xsd:enumeration value="2013"/>
          <xsd:enumeration value="2014"/>
          <xsd:enumeration value="2015"/>
          <xsd:enumeration value="2016"/>
          <xsd:enumeration value="2017"/>
          <xsd:enumeration value="2018"/>
          <xsd:enumeration value="2019"/>
          <xsd:enumeration value="2020"/>
        </xsd:restriction>
      </xsd:simpleType>
    </xsd:element>
    <xsd:element name="Month_x002f_Quarter" ma:index="9" nillable="true" ma:displayName="Month/Quarter" ma:format="Dropdown" ma:internalName="Month_x002f_Quarter">
      <xsd:simpleType>
        <xsd:restriction base="dms:Choice">
          <xsd:enumeration value="January"/>
          <xsd:enumeration value="February"/>
          <xsd:enumeration value="March"/>
          <xsd:enumeration value="April"/>
          <xsd:enumeration value="May"/>
          <xsd:enumeration value="June"/>
          <xsd:enumeration value="July"/>
          <xsd:enumeration value="August"/>
          <xsd:enumeration value="September"/>
          <xsd:enumeration value="October"/>
          <xsd:enumeration value="November"/>
          <xsd:enumeration value="December"/>
          <xsd:enumeration value="Q1"/>
          <xsd:enumeration value="Q2"/>
          <xsd:enumeration value="Q3"/>
          <xsd:enumeration value="Q4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a0734d-d101-4a34-b347-fc772b4813f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6d13fb-1d66-4cbd-bdc4-76125494b32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D4C81C8-F736-4B06-AEC8-972F8B694AB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E1FFED6-9189-4058-BA1C-C2EF683553C5}">
  <ds:schemaRefs>
    <ds:schemaRef ds:uri="http://schemas.microsoft.com/office/2006/documentManagement/types"/>
    <ds:schemaRef ds:uri="f965ac11-cda4-4030-9c21-d42684bd872e"/>
    <ds:schemaRef ds:uri="http://schemas.microsoft.com/office/2006/metadata/properties"/>
    <ds:schemaRef ds:uri="http://purl.org/dc/dcmitype/"/>
    <ds:schemaRef ds:uri="http://purl.org/dc/elements/1.1/"/>
    <ds:schemaRef ds:uri="http://purl.org/dc/terms/"/>
    <ds:schemaRef ds:uri="97f935d2-ff60-4dd7-9965-d737e77a6468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E5DB56F-F83E-4420-8B38-C5F3203FEFF4}"/>
</file>

<file path=docProps/app.xml><?xml version="1.0" encoding="utf-8"?>
<Properties xmlns="http://schemas.openxmlformats.org/officeDocument/2006/extended-properties" xmlns:vt="http://schemas.openxmlformats.org/officeDocument/2006/docPropsVTypes">
  <Template>HP_PPT_Standard_16x9_EN</Template>
  <TotalTime>34</TotalTime>
  <Words>1443</Words>
  <Application>Microsoft Office PowerPoint</Application>
  <PresentationFormat>Widescreen</PresentationFormat>
  <Paragraphs>298</Paragraphs>
  <Slides>45</Slides>
  <Notes>8</Notes>
  <HiddenSlides>0</HiddenSlides>
  <MMClips>45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0" baseType="lpstr">
      <vt:lpstr>Arial</vt:lpstr>
      <vt:lpstr>HP Simplified</vt:lpstr>
      <vt:lpstr>HP Simplified Light</vt:lpstr>
      <vt:lpstr>Proxima Nova</vt:lpstr>
      <vt:lpstr>HP Standard 16x9 v4</vt:lpstr>
      <vt:lpstr>Diabetes</vt:lpstr>
      <vt:lpstr>Objectives</vt:lpstr>
      <vt:lpstr>PowerPoint Presentation</vt:lpstr>
      <vt:lpstr>Diabetes </vt:lpstr>
      <vt:lpstr>PowerPoint Presentation</vt:lpstr>
      <vt:lpstr>Myth vs. Fact</vt:lpstr>
      <vt:lpstr>Myth vs. Fact</vt:lpstr>
      <vt:lpstr>Fruit &amp; Grain Train</vt:lpstr>
      <vt:lpstr>PowerPoint Presentation</vt:lpstr>
      <vt:lpstr>Signs &amp; Symptoms</vt:lpstr>
      <vt:lpstr>Signs &amp; Symptoms</vt:lpstr>
      <vt:lpstr>Would I notice the signs?</vt:lpstr>
      <vt:lpstr>The Right Tests!</vt:lpstr>
      <vt:lpstr>Plasma “Glucose” or Glycated Hemoglobin?</vt:lpstr>
      <vt:lpstr>Normal Blood Pressure vs. High Blood Pressure </vt:lpstr>
      <vt:lpstr>What’s Triglycerides got to do with Diabetes?</vt:lpstr>
      <vt:lpstr>PowerPoint Presentation</vt:lpstr>
      <vt:lpstr>Can Diabetes be Prevented?</vt:lpstr>
      <vt:lpstr>Are you at Risk?</vt:lpstr>
      <vt:lpstr>PowerPoint Presentation</vt:lpstr>
      <vt:lpstr>Facts from American Diabetes Association?</vt:lpstr>
      <vt:lpstr>So How is America Doing?</vt:lpstr>
      <vt:lpstr>Recapping</vt:lpstr>
      <vt:lpstr>PowerPoint Presentation</vt:lpstr>
      <vt:lpstr>How Do We Avoid Diabetes?</vt:lpstr>
      <vt:lpstr>Know Your Risk</vt:lpstr>
      <vt:lpstr>What are the Risks?</vt:lpstr>
      <vt:lpstr>PowerPoint Presentation</vt:lpstr>
      <vt:lpstr>How Do We Tackle Diabetes?</vt:lpstr>
      <vt:lpstr>Managing High Blood Pressure</vt:lpstr>
      <vt:lpstr>Helping with Weight Loss</vt:lpstr>
      <vt:lpstr>Switch to a Smaller Plate Size</vt:lpstr>
      <vt:lpstr>Have Your Dressing on the Side</vt:lpstr>
      <vt:lpstr>Watch Your Alcohol intake</vt:lpstr>
      <vt:lpstr>Eight Ways Water Promotes Weight Loss</vt:lpstr>
      <vt:lpstr>Maybe Now Isn’t the Time to Start…</vt:lpstr>
      <vt:lpstr>Snack Healthy</vt:lpstr>
      <vt:lpstr>Portion Distortion</vt:lpstr>
      <vt:lpstr>500 Calories a Day</vt:lpstr>
      <vt:lpstr>PowerPoint Presentation</vt:lpstr>
      <vt:lpstr>Exercise is Mind Over Matter</vt:lpstr>
      <vt:lpstr>Becoming Aware – World Diabetes Day (WDD)</vt:lpstr>
      <vt:lpstr>Becoming Aware</vt:lpstr>
      <vt:lpstr>Becoming Aware</vt:lpstr>
      <vt:lpstr>PowerPoint Presentation</vt:lpstr>
    </vt:vector>
  </TitlesOfParts>
  <Company>Hewlett 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Amber Rominger</dc:creator>
  <cp:lastModifiedBy>Harris, Ashley G</cp:lastModifiedBy>
  <cp:revision>9</cp:revision>
  <cp:lastPrinted>2016-10-11T16:17:36Z</cp:lastPrinted>
  <dcterms:created xsi:type="dcterms:W3CDTF">2016-09-27T13:38:22Z</dcterms:created>
  <dcterms:modified xsi:type="dcterms:W3CDTF">2020-05-18T20:22:38Z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1755665</vt:lpwstr>
  </property>
  <property fmtid="{D5CDD505-2E9C-101B-9397-08002B2CF9AE}" pid="3" name="NXPowerLiteSettings">
    <vt:lpwstr>B74006B004C800</vt:lpwstr>
  </property>
  <property fmtid="{D5CDD505-2E9C-101B-9397-08002B2CF9AE}" pid="4" name="NXPowerLiteVersion">
    <vt:lpwstr>D6.2.10</vt:lpwstr>
  </property>
  <property fmtid="{D5CDD505-2E9C-101B-9397-08002B2CF9AE}" pid="5" name="ContentTypeId">
    <vt:lpwstr>0x01010067283F336D131C4FB0551A4538219BD3</vt:lpwstr>
  </property>
  <property fmtid="{D5CDD505-2E9C-101B-9397-08002B2CF9AE}" pid="6" name="Order">
    <vt:r8>900</vt:r8>
  </property>
  <property fmtid="{D5CDD505-2E9C-101B-9397-08002B2CF9AE}" pid="7" name="_SourceUrl">
    <vt:lpwstr/>
  </property>
  <property fmtid="{D5CDD505-2E9C-101B-9397-08002B2CF9AE}" pid="8" name="_SharedFileIndex">
    <vt:lpwstr/>
  </property>
  <property fmtid="{D5CDD505-2E9C-101B-9397-08002B2CF9AE}" pid="9" name="ComplianceAssetId">
    <vt:lpwstr/>
  </property>
</Properties>
</file>