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256" r:id="rId5"/>
    <p:sldId id="257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276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07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13" r:id="rId42"/>
    <p:sldId id="264" r:id="rId43"/>
  </p:sldIdLst>
  <p:sldSz cx="12192000" cy="6858000"/>
  <p:notesSz cx="7023100" cy="93091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816" userDrawn="1">
          <p15:clr>
            <a:srgbClr val="A4A3A4"/>
          </p15:clr>
        </p15:guide>
        <p15:guide id="3" orient="horz" pos="3840" userDrawn="1">
          <p15:clr>
            <a:srgbClr val="A4A3A4"/>
          </p15:clr>
        </p15:guide>
        <p15:guide id="4" orient="horz" pos="1056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384" userDrawn="1">
          <p15:clr>
            <a:srgbClr val="A4A3A4"/>
          </p15:clr>
        </p15:guide>
        <p15:guide id="7" pos="72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3A19"/>
    <a:srgbClr val="F0C300"/>
    <a:srgbClr val="00BC70"/>
    <a:srgbClr val="FECF03"/>
    <a:srgbClr val="0C8A3E"/>
    <a:srgbClr val="6E6E72"/>
    <a:srgbClr val="6D6E71"/>
    <a:srgbClr val="626567"/>
    <a:srgbClr val="008995"/>
    <a:srgbClr val="C9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orient="horz" pos="816"/>
        <p:guide orient="horz" pos="3840"/>
        <p:guide orient="horz" pos="1056"/>
        <p:guide pos="3840"/>
        <p:guide pos="384"/>
        <p:guide pos="7297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269" tIns="46634" rIns="93269" bIns="4663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269" tIns="46634" rIns="93269" bIns="46634" rtlCol="0"/>
          <a:lstStyle>
            <a:lvl1pPr algn="r">
              <a:defRPr sz="1200"/>
            </a:lvl1pPr>
          </a:lstStyle>
          <a:p>
            <a:fld id="{ADCC02A0-C947-4278-96D1-0DB9C063DF55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269" tIns="46634" rIns="93269" bIns="4663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269" tIns="46634" rIns="93269" bIns="46634" rtlCol="0" anchor="b"/>
          <a:lstStyle>
            <a:lvl1pPr algn="r">
              <a:defRPr sz="1200"/>
            </a:lvl1pPr>
          </a:lstStyle>
          <a:p>
            <a:fld id="{0533FAA7-9DA0-4163-8828-B20FAF1E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62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387350"/>
            <a:ext cx="4659312" cy="2620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69" tIns="46634" rIns="93269" bIns="4663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90172" y="3180610"/>
            <a:ext cx="6242756" cy="54303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90172" y="8843646"/>
            <a:ext cx="4994204" cy="231111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08652" y="8843646"/>
            <a:ext cx="624276" cy="231111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000"/>
            </a:lvl1pPr>
          </a:lstStyle>
          <a:p>
            <a:fld id="{8547E1EE-0039-4797-B978-F453418260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65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600"/>
      </a:spcBef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82880" indent="-137160" algn="l" defTabSz="914400" rtl="0" eaLnBrk="1" latinLnBrk="0" hangingPunct="1">
      <a:spcBef>
        <a:spcPts val="600"/>
      </a:spcBef>
      <a:buFont typeface="HP Simplified" panose="020B0604020204020204" pitchFamily="34" charset="0"/>
      <a:buChar char="•"/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339725" indent="-104775" algn="l" defTabSz="914400" rtl="0" eaLnBrk="1" latinLnBrk="0" hangingPunct="1">
      <a:spcBef>
        <a:spcPts val="600"/>
      </a:spcBef>
      <a:buFont typeface="HP Simplified" panose="020B0604020204020204" pitchFamily="34" charset="0"/>
      <a:buChar char="–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515938" indent="-117475" algn="l" defTabSz="914400" rtl="0" eaLnBrk="1" latinLnBrk="0" hangingPunct="1">
      <a:spcBef>
        <a:spcPts val="600"/>
      </a:spcBef>
      <a:buFont typeface="HP Simplified" panose="020B0604020204020204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633413" indent="-117475" algn="l" defTabSz="914400" rtl="0" eaLnBrk="1" latinLnBrk="0" hangingPunct="1">
      <a:spcBef>
        <a:spcPts val="600"/>
      </a:spcBef>
      <a:buFont typeface="HP Simplified" panose="020B0604020204020204" pitchFamily="34" charset="0"/>
      <a:buChar char="–"/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688">
              <a:spcBef>
                <a:spcPts val="0"/>
              </a:spcBef>
              <a:defRPr/>
            </a:pPr>
            <a:r>
              <a:rPr lang="en-US" altLang="en-US"/>
              <a:t>Strength training important component to weight management 2-3 times/wk. at least 30 minute sessions alternate with cardio three times per week at least 30 minutes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88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2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AFA1068-D9EE-C149-BA56-B473B2364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4" y="19664"/>
            <a:ext cx="1221514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348BCB-18C2-9E4D-8540-4C293840A9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08" y="6146243"/>
            <a:ext cx="2489200" cy="342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A01DAE-8AA8-BA4A-9A67-D6E6FA9A39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45" y="6014856"/>
            <a:ext cx="3159152" cy="591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7959" y="1445338"/>
            <a:ext cx="8116082" cy="1477190"/>
          </a:xfrm>
        </p:spPr>
        <p:txBody>
          <a:bodyPr/>
          <a:lstStyle>
            <a:lvl1pPr algn="ctr">
              <a:lnSpc>
                <a:spcPts val="5202"/>
              </a:lnSpc>
              <a:defRPr sz="5002" b="1" i="0" spc="-100" baseline="0">
                <a:solidFill>
                  <a:srgbClr val="0089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7959" y="3599603"/>
            <a:ext cx="8116082" cy="133158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4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808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, Subtitle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4233" y="1677093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1"/>
            </a:lvl2pPr>
            <a:lvl3pPr marL="0" indent="0">
              <a:spcBef>
                <a:spcPts val="0"/>
              </a:spcBef>
              <a:buNone/>
              <a:defRPr sz="1801"/>
            </a:lvl3pPr>
            <a:lvl4pPr marL="0" indent="0">
              <a:spcBef>
                <a:spcPts val="0"/>
              </a:spcBef>
              <a:buNone/>
              <a:defRPr sz="1801"/>
            </a:lvl4pPr>
            <a:lvl5pPr marL="0" indent="0">
              <a:spcBef>
                <a:spcPts val="0"/>
              </a:spcBef>
              <a:buNone/>
              <a:defRPr sz="1801"/>
            </a:lvl5pPr>
            <a:lvl6pPr marL="0" indent="0">
              <a:spcBef>
                <a:spcPts val="0"/>
              </a:spcBef>
              <a:buNone/>
              <a:defRPr sz="1801"/>
            </a:lvl6pPr>
            <a:lvl7pPr marL="0" indent="0">
              <a:spcBef>
                <a:spcPts val="0"/>
              </a:spcBef>
              <a:buNone/>
              <a:defRPr sz="1801"/>
            </a:lvl7pPr>
            <a:lvl8pPr marL="0" indent="0">
              <a:spcBef>
                <a:spcPts val="0"/>
              </a:spcBef>
              <a:buNone/>
              <a:defRPr sz="1801"/>
            </a:lvl8pPr>
            <a:lvl9pPr marL="0" indent="0">
              <a:spcBef>
                <a:spcPts val="0"/>
              </a:spcBef>
              <a:buNone/>
              <a:defRPr sz="1801"/>
            </a:lvl9pPr>
          </a:lstStyle>
          <a:p>
            <a:pPr lvl="0"/>
            <a:r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972801" cy="587478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4233" y="2554205"/>
            <a:ext cx="5315712" cy="331565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D6BAFB-C11F-A744-A876-2293931C2D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3240" y="2554204"/>
            <a:ext cx="5033962" cy="33156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6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, Subtitle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972801" cy="587478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24233" y="2133600"/>
            <a:ext cx="5315712" cy="36597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1" b="1">
                <a:solidFill>
                  <a:schemeClr val="accent1"/>
                </a:solidFill>
              </a:defRPr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4233" y="2731008"/>
            <a:ext cx="5315712" cy="313885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D6BAFB-C11F-A744-A876-2293931C2D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3240" y="2133600"/>
            <a:ext cx="5033962" cy="37362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2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8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Section Photo_Left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672D977-AEDE-5241-B9A0-7291F9DBAE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106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852F13C-068E-9E40-995D-CA46129A8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>
            <a:off x="7632700" y="0"/>
            <a:ext cx="45592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5C0DC-E11C-384B-8D65-60EC51DE0E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45" y="6014856"/>
            <a:ext cx="3159152" cy="591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FB40D0-0D50-2841-93B5-93233F461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" r="83637" b="91272"/>
          <a:stretch/>
        </p:blipFill>
        <p:spPr>
          <a:xfrm>
            <a:off x="8622792" y="341375"/>
            <a:ext cx="1995793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74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Section Photo_Right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52F13C-068E-9E40-995D-CA46129A8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 flipH="1">
            <a:off x="0" y="1"/>
            <a:ext cx="4562856" cy="685799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6209F-211E-E348-9423-AC5FB9768C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0600" y="0"/>
            <a:ext cx="86741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3B6CC-4114-C241-BD6E-41BF2DD4FE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4" y="6014856"/>
            <a:ext cx="3159152" cy="591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E5D1C6-F2CB-5943-A23F-108E36E67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" r="83637" b="91272"/>
          <a:stretch/>
        </p:blipFill>
        <p:spPr>
          <a:xfrm>
            <a:off x="-14593" y="341375"/>
            <a:ext cx="1995793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55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Section Text_Left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52F13C-068E-9E40-995D-CA46129A8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>
            <a:off x="7632700" y="0"/>
            <a:ext cx="455929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23F010-849B-BA42-8043-F58846474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064341"/>
            <a:ext cx="7035799" cy="941440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23953-B4AB-4E46-91A1-D04D0AB633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2133599"/>
            <a:ext cx="7035798" cy="38837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32D7AD-EC94-7D4A-BDA8-50C2D654DE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45" y="6014856"/>
            <a:ext cx="3159152" cy="59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88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Section Text_Right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23F010-849B-BA42-8043-F58846474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248" y="1064341"/>
            <a:ext cx="7035799" cy="941440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23953-B4AB-4E46-91A1-D04D0AB633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1247" y="2133599"/>
            <a:ext cx="7035798" cy="38837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22E74-3DF5-A04C-B8CA-89550047C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 flipH="1">
            <a:off x="0" y="1"/>
            <a:ext cx="4562856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E42B5-2D53-CB40-872C-288057FE31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" r="83637" b="91272"/>
          <a:stretch/>
        </p:blipFill>
        <p:spPr>
          <a:xfrm>
            <a:off x="-14593" y="341375"/>
            <a:ext cx="1995793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02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30739B1-8D49-2246-ABC7-8DC3D5B1EF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350" y="-12700"/>
            <a:ext cx="12198350" cy="5283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C48BBE-1183-BE4D-B9AD-DA41F65C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12700"/>
            <a:ext cx="12198350" cy="6858000"/>
          </a:xfrm>
          <a:prstGeom prst="rect">
            <a:avLst/>
          </a:prstGeom>
        </p:spPr>
      </p:pic>
      <p:sp>
        <p:nvSpPr>
          <p:cNvPr id="10" name="Google Shape;55;p7">
            <a:extLst>
              <a:ext uri="{FF2B5EF4-FFF2-40B4-BE49-F238E27FC236}">
                <a16:creationId xmlns:a16="http://schemas.microsoft.com/office/drawing/2014/main" id="{EF801DCC-7282-E744-B055-E0813AAD80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695" y="5702710"/>
            <a:ext cx="723034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roxima Nova"/>
              <a:buNone/>
              <a:defRPr sz="40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22C128-8B36-384F-AC9D-B1B4389718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45" y="6014856"/>
            <a:ext cx="3159152" cy="59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05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rgbClr val="64A7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161860-774C-1A4C-A126-476396C4A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6099" cy="6884352"/>
          </a:xfrm>
          <a:prstGeom prst="rect">
            <a:avLst/>
          </a:prstGeom>
        </p:spPr>
      </p:pic>
      <p:sp>
        <p:nvSpPr>
          <p:cNvPr id="10" name="Google Shape;55;p7">
            <a:extLst>
              <a:ext uri="{FF2B5EF4-FFF2-40B4-BE49-F238E27FC236}">
                <a16:creationId xmlns:a16="http://schemas.microsoft.com/office/drawing/2014/main" id="{EF801DCC-7282-E744-B055-E0813AAD80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17857" y="589935"/>
            <a:ext cx="2812027" cy="3018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roxima Nova"/>
              <a:buNone/>
              <a:defRPr sz="40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86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065161"/>
            <a:ext cx="10668001" cy="762000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/>
              <a:t>Click to edit title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5010913" cy="3659240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1488" y="2133600"/>
            <a:ext cx="5010913" cy="3659240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9568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3ACE55-2587-2D4E-99CF-487C81A7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064341"/>
            <a:ext cx="10599174" cy="941440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C1D547-C0F4-5042-9341-570C93130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10599173" cy="38837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010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1065980"/>
            <a:ext cx="10667999" cy="762000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/>
              <a:t>Click to edit title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399" y="2133599"/>
            <a:ext cx="5010913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1" b="1">
                <a:solidFill>
                  <a:schemeClr val="accent1"/>
                </a:solidFill>
              </a:defRPr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399" y="2514600"/>
            <a:ext cx="5010913" cy="327742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71487" y="2133599"/>
            <a:ext cx="5010913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1" b="1">
                <a:solidFill>
                  <a:schemeClr val="accent1"/>
                </a:solidFill>
              </a:defRPr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71487" y="2514600"/>
            <a:ext cx="5010913" cy="327742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17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EC162F0-1D34-AF45-8FB7-D4FB2341BFA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460447" y="0"/>
            <a:ext cx="5744253" cy="5793659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614" y="1064341"/>
            <a:ext cx="4816940" cy="762000"/>
          </a:xfrm>
        </p:spPr>
        <p:txBody>
          <a:bodyPr anchor="t"/>
          <a:lstStyle>
            <a:lvl1pPr algn="l">
              <a:defRPr sz="3500" b="1">
                <a:solidFill>
                  <a:srgbClr val="6E6E72"/>
                </a:solidFill>
              </a:defRPr>
            </a:lvl1pPr>
          </a:lstStyle>
          <a:p>
            <a:r>
              <a:rPr lang="en-US"/>
              <a:t>Click to edit title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614" y="2131142"/>
            <a:ext cx="4842006" cy="3662517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681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6610"/>
            <a:ext cx="10668000" cy="495490"/>
          </a:xfrm>
        </p:spPr>
        <p:txBody>
          <a:bodyPr anchor="t"/>
          <a:lstStyle>
            <a:lvl1pPr algn="l">
              <a:defRPr sz="3500" b="1">
                <a:solidFill>
                  <a:srgbClr val="6E6E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2108200"/>
            <a:ext cx="5010911" cy="30734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571488" y="2108200"/>
            <a:ext cx="5010911" cy="30734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295900"/>
            <a:ext cx="5010911" cy="7875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1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6571488" y="5295900"/>
            <a:ext cx="5010911" cy="7875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1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10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93736C-15DA-EE41-9FFF-68C26002E9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-12700"/>
            <a:ext cx="12204700" cy="6883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CC8C44-6F98-104E-8F81-17F8E23061EC}"/>
              </a:ext>
            </a:extLst>
          </p:cNvPr>
          <p:cNvSpPr/>
          <p:nvPr userDrawn="1"/>
        </p:nvSpPr>
        <p:spPr>
          <a:xfrm>
            <a:off x="4785764" y="5712232"/>
            <a:ext cx="2656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>
                <a:solidFill>
                  <a:schemeClr val="bg1"/>
                </a:solidFill>
                <a:effectLst/>
                <a:latin typeface="+mj-lt"/>
              </a:rPr>
              <a:t>AtriumHealth.org/</a:t>
            </a:r>
            <a:r>
              <a:rPr lang="en-US" sz="1200" b="0" i="0" err="1">
                <a:solidFill>
                  <a:schemeClr val="bg1"/>
                </a:solidFill>
                <a:effectLst/>
                <a:latin typeface="+mj-lt"/>
              </a:rPr>
              <a:t>EmployerSolutions</a:t>
            </a:r>
            <a:endParaRPr lang="en-US" sz="12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595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3ACE55-2587-2D4E-99CF-487C81A7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064340"/>
            <a:ext cx="10599174" cy="961105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C1D547-C0F4-5042-9341-570C93130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600"/>
            <a:ext cx="5181599" cy="3660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4AB4E5-5225-1B47-95DF-6818537862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65914" y="2133600"/>
            <a:ext cx="4847662" cy="36600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0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3ACE55-2587-2D4E-99CF-487C81A7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1064340"/>
            <a:ext cx="2605546" cy="2364660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4AB4E5-5225-1B47-95DF-6818537862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071" y="619432"/>
            <a:ext cx="7590506" cy="5174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0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599174" cy="970936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6764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Subtitle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4233" y="1677093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1"/>
            </a:lvl2pPr>
            <a:lvl3pPr marL="0" indent="0">
              <a:spcBef>
                <a:spcPts val="0"/>
              </a:spcBef>
              <a:buNone/>
              <a:defRPr sz="1801"/>
            </a:lvl3pPr>
            <a:lvl4pPr marL="0" indent="0">
              <a:spcBef>
                <a:spcPts val="0"/>
              </a:spcBef>
              <a:buNone/>
              <a:defRPr sz="1801"/>
            </a:lvl4pPr>
            <a:lvl5pPr marL="0" indent="0">
              <a:spcBef>
                <a:spcPts val="0"/>
              </a:spcBef>
              <a:buNone/>
              <a:defRPr sz="1801"/>
            </a:lvl5pPr>
            <a:lvl6pPr marL="0" indent="0">
              <a:spcBef>
                <a:spcPts val="0"/>
              </a:spcBef>
              <a:buNone/>
              <a:defRPr sz="1801"/>
            </a:lvl6pPr>
            <a:lvl7pPr marL="0" indent="0">
              <a:spcBef>
                <a:spcPts val="0"/>
              </a:spcBef>
              <a:buNone/>
              <a:defRPr sz="1801"/>
            </a:lvl7pPr>
            <a:lvl8pPr marL="0" indent="0">
              <a:spcBef>
                <a:spcPts val="0"/>
              </a:spcBef>
              <a:buNone/>
              <a:defRPr sz="1801"/>
            </a:lvl8pPr>
            <a:lvl9pPr marL="0" indent="0">
              <a:spcBef>
                <a:spcPts val="0"/>
              </a:spcBef>
              <a:buNone/>
              <a:defRPr sz="1801"/>
            </a:lvl9pPr>
          </a:lstStyle>
          <a:p>
            <a:pPr lvl="0"/>
            <a:r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972801" cy="587478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6688" y="2554204"/>
            <a:ext cx="5315712" cy="36597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1" b="1">
                <a:solidFill>
                  <a:schemeClr val="accent1"/>
                </a:solidFill>
              </a:defRPr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3087329"/>
            <a:ext cx="5315712" cy="278252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D6BAFB-C11F-A744-A876-2293931C2D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01" y="2554205"/>
            <a:ext cx="5033962" cy="33156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2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, Subtitle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4233" y="1677093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1"/>
            </a:lvl2pPr>
            <a:lvl3pPr marL="0" indent="0">
              <a:spcBef>
                <a:spcPts val="0"/>
              </a:spcBef>
              <a:buNone/>
              <a:defRPr sz="1801"/>
            </a:lvl3pPr>
            <a:lvl4pPr marL="0" indent="0">
              <a:spcBef>
                <a:spcPts val="0"/>
              </a:spcBef>
              <a:buNone/>
              <a:defRPr sz="1801"/>
            </a:lvl4pPr>
            <a:lvl5pPr marL="0" indent="0">
              <a:spcBef>
                <a:spcPts val="0"/>
              </a:spcBef>
              <a:buNone/>
              <a:defRPr sz="1801"/>
            </a:lvl5pPr>
            <a:lvl6pPr marL="0" indent="0">
              <a:spcBef>
                <a:spcPts val="0"/>
              </a:spcBef>
              <a:buNone/>
              <a:defRPr sz="1801"/>
            </a:lvl6pPr>
            <a:lvl7pPr marL="0" indent="0">
              <a:spcBef>
                <a:spcPts val="0"/>
              </a:spcBef>
              <a:buNone/>
              <a:defRPr sz="1801"/>
            </a:lvl7pPr>
            <a:lvl8pPr marL="0" indent="0">
              <a:spcBef>
                <a:spcPts val="0"/>
              </a:spcBef>
              <a:buNone/>
              <a:defRPr sz="1801"/>
            </a:lvl8pPr>
            <a:lvl9pPr marL="0" indent="0">
              <a:spcBef>
                <a:spcPts val="0"/>
              </a:spcBef>
              <a:buNone/>
              <a:defRPr sz="1801"/>
            </a:lvl9pPr>
          </a:lstStyle>
          <a:p>
            <a:pPr lvl="0"/>
            <a:r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972801" cy="587478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62522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, Subtitle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4233" y="1677093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1"/>
            </a:lvl2pPr>
            <a:lvl3pPr marL="0" indent="0">
              <a:spcBef>
                <a:spcPts val="0"/>
              </a:spcBef>
              <a:buNone/>
              <a:defRPr sz="1801"/>
            </a:lvl3pPr>
            <a:lvl4pPr marL="0" indent="0">
              <a:spcBef>
                <a:spcPts val="0"/>
              </a:spcBef>
              <a:buNone/>
              <a:defRPr sz="1801"/>
            </a:lvl4pPr>
            <a:lvl5pPr marL="0" indent="0">
              <a:spcBef>
                <a:spcPts val="0"/>
              </a:spcBef>
              <a:buNone/>
              <a:defRPr sz="1801"/>
            </a:lvl5pPr>
            <a:lvl6pPr marL="0" indent="0">
              <a:spcBef>
                <a:spcPts val="0"/>
              </a:spcBef>
              <a:buNone/>
              <a:defRPr sz="1801"/>
            </a:lvl6pPr>
            <a:lvl7pPr marL="0" indent="0">
              <a:spcBef>
                <a:spcPts val="0"/>
              </a:spcBef>
              <a:buNone/>
              <a:defRPr sz="1801"/>
            </a:lvl7pPr>
            <a:lvl8pPr marL="0" indent="0">
              <a:spcBef>
                <a:spcPts val="0"/>
              </a:spcBef>
              <a:buNone/>
              <a:defRPr sz="1801"/>
            </a:lvl8pPr>
            <a:lvl9pPr marL="0" indent="0">
              <a:spcBef>
                <a:spcPts val="0"/>
              </a:spcBef>
              <a:buNone/>
              <a:defRPr sz="1801"/>
            </a:lvl9pPr>
          </a:lstStyle>
          <a:p>
            <a:pPr lvl="0"/>
            <a:r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972801" cy="587478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D6A35BB-083D-334F-A895-D198406EED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408903"/>
            <a:ext cx="10599173" cy="36084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301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, Subtitle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4233" y="1677093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1"/>
            </a:lvl2pPr>
            <a:lvl3pPr marL="0" indent="0">
              <a:spcBef>
                <a:spcPts val="0"/>
              </a:spcBef>
              <a:buNone/>
              <a:defRPr sz="1801"/>
            </a:lvl3pPr>
            <a:lvl4pPr marL="0" indent="0">
              <a:spcBef>
                <a:spcPts val="0"/>
              </a:spcBef>
              <a:buNone/>
              <a:defRPr sz="1801"/>
            </a:lvl4pPr>
            <a:lvl5pPr marL="0" indent="0">
              <a:spcBef>
                <a:spcPts val="0"/>
              </a:spcBef>
              <a:buNone/>
              <a:defRPr sz="1801"/>
            </a:lvl5pPr>
            <a:lvl6pPr marL="0" indent="0">
              <a:spcBef>
                <a:spcPts val="0"/>
              </a:spcBef>
              <a:buNone/>
              <a:defRPr sz="1801"/>
            </a:lvl6pPr>
            <a:lvl7pPr marL="0" indent="0">
              <a:spcBef>
                <a:spcPts val="0"/>
              </a:spcBef>
              <a:buNone/>
              <a:defRPr sz="1801"/>
            </a:lvl7pPr>
            <a:lvl8pPr marL="0" indent="0">
              <a:spcBef>
                <a:spcPts val="0"/>
              </a:spcBef>
              <a:buNone/>
              <a:defRPr sz="1801"/>
            </a:lvl8pPr>
            <a:lvl9pPr marL="0" indent="0">
              <a:spcBef>
                <a:spcPts val="0"/>
              </a:spcBef>
              <a:buNone/>
              <a:defRPr sz="1801"/>
            </a:lvl9pPr>
          </a:lstStyle>
          <a:p>
            <a:pPr lvl="0"/>
            <a:r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972801" cy="587478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24233" y="2554204"/>
            <a:ext cx="5315712" cy="36597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1" b="1">
                <a:solidFill>
                  <a:schemeClr val="accent1"/>
                </a:solidFill>
              </a:defRPr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4233" y="3087329"/>
            <a:ext cx="5315712" cy="278252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D6BAFB-C11F-A744-A876-2293931C2D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3240" y="2554204"/>
            <a:ext cx="5033962" cy="33156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8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57B6E4A-DC74-B244-810E-8BF383B522BB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3" y="-9832"/>
            <a:ext cx="12196761" cy="688749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599174" cy="61451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133599"/>
            <a:ext cx="10599174" cy="38837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547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64" r:id="rId3"/>
    <p:sldLayoutId id="2147483765" r:id="rId4"/>
    <p:sldLayoutId id="2147483654" r:id="rId5"/>
    <p:sldLayoutId id="2147483666" r:id="rId6"/>
    <p:sldLayoutId id="2147483775" r:id="rId7"/>
    <p:sldLayoutId id="2147483776" r:id="rId8"/>
    <p:sldLayoutId id="2147483772" r:id="rId9"/>
    <p:sldLayoutId id="2147483774" r:id="rId10"/>
    <p:sldLayoutId id="2147483773" r:id="rId11"/>
    <p:sldLayoutId id="2147483768" r:id="rId12"/>
    <p:sldLayoutId id="2147483742" r:id="rId13"/>
    <p:sldLayoutId id="2147483769" r:id="rId14"/>
    <p:sldLayoutId id="2147483770" r:id="rId15"/>
    <p:sldLayoutId id="2147483771" r:id="rId16"/>
    <p:sldLayoutId id="2147483661" r:id="rId17"/>
    <p:sldLayoutId id="2147483763" r:id="rId18"/>
    <p:sldLayoutId id="2147483652" r:id="rId19"/>
    <p:sldLayoutId id="2147483653" r:id="rId20"/>
    <p:sldLayoutId id="2147483758" r:id="rId21"/>
    <p:sldLayoutId id="2147483671" r:id="rId22"/>
    <p:sldLayoutId id="2147483767" r:id="rId2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674" rtl="0" eaLnBrk="1" latinLnBrk="0" hangingPunct="1">
        <a:lnSpc>
          <a:spcPct val="90000"/>
        </a:lnSpc>
        <a:spcBef>
          <a:spcPct val="0"/>
        </a:spcBef>
        <a:buNone/>
        <a:defRPr sz="3500" b="1" i="0" kern="1200">
          <a:solidFill>
            <a:srgbClr val="62656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182935" indent="-182935" algn="l" defTabSz="914674" rtl="0" eaLnBrk="1" latinLnBrk="0" hangingPunct="1">
        <a:lnSpc>
          <a:spcPct val="90000"/>
        </a:lnSpc>
        <a:spcBef>
          <a:spcPts val="1200"/>
        </a:spcBef>
        <a:buClr>
          <a:srgbClr val="008995"/>
        </a:buClr>
        <a:buFont typeface="HP Simplified" panose="020B0604020204020204" pitchFamily="34" charset="0"/>
        <a:buChar char="•"/>
        <a:defRPr sz="1801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11603" indent="-182935" algn="l" defTabSz="914674" rtl="0" eaLnBrk="1" latinLnBrk="0" hangingPunct="1">
        <a:lnSpc>
          <a:spcPct val="90000"/>
        </a:lnSpc>
        <a:spcBef>
          <a:spcPts val="800"/>
        </a:spcBef>
        <a:buClr>
          <a:srgbClr val="008995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8805" indent="-137201" algn="l" defTabSz="914674" rtl="0" eaLnBrk="1" latinLnBrk="0" hangingPunct="1">
        <a:lnSpc>
          <a:spcPct val="90000"/>
        </a:lnSpc>
        <a:spcBef>
          <a:spcPts val="600"/>
        </a:spcBef>
        <a:buClr>
          <a:srgbClr val="008995"/>
        </a:buClr>
        <a:buSzPct val="90000"/>
        <a:buFont typeface="HP Simplified" panose="020B0604020204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31739" indent="-137201" algn="l" defTabSz="914674" rtl="0" eaLnBrk="1" latinLnBrk="0" hangingPunct="1">
        <a:lnSpc>
          <a:spcPct val="90000"/>
        </a:lnSpc>
        <a:spcBef>
          <a:spcPts val="600"/>
        </a:spcBef>
        <a:buClr>
          <a:srgbClr val="008995"/>
        </a:buClr>
        <a:buSzPct val="100000"/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68941" indent="-137201" algn="l" defTabSz="914674" rtl="0" eaLnBrk="1" latinLnBrk="0" hangingPunct="1">
        <a:lnSpc>
          <a:spcPct val="90000"/>
        </a:lnSpc>
        <a:spcBef>
          <a:spcPts val="600"/>
        </a:spcBef>
        <a:buClr>
          <a:srgbClr val="008995"/>
        </a:buClr>
        <a:buSzPct val="80000"/>
        <a:buFont typeface="HP Simplified" panose="020B0604020204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51875" indent="-137201" algn="l" defTabSz="914674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9077" indent="-137201" algn="l" defTabSz="914674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2011" indent="-137201" algn="l" defTabSz="914674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946" indent="-137201" algn="l" defTabSz="914674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37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674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011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349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686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023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360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697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3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9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9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9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9.pn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9.pn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9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9.png"/><Relationship Id="rId4" Type="http://schemas.openxmlformats.org/officeDocument/2006/relationships/image" Target="../media/image20.jpeg"/><Relationship Id="rId9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D325A-E149-3D4A-9E83-7EAF8764F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7959" y="2003796"/>
            <a:ext cx="8116082" cy="774751"/>
          </a:xfrm>
        </p:spPr>
        <p:txBody>
          <a:bodyPr/>
          <a:lstStyle/>
          <a:p>
            <a:r>
              <a:rPr lang="en-US"/>
              <a:t>What About Nutrition?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EA4AD6-93B2-BE4C-99A0-A3E40C9EE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7959" y="3187507"/>
            <a:ext cx="8116082" cy="155680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b="1"/>
              <a:t>Presenter Name</a:t>
            </a:r>
          </a:p>
          <a:p>
            <a:pPr>
              <a:spcBef>
                <a:spcPts val="600"/>
              </a:spcBef>
            </a:pPr>
            <a:r>
              <a:rPr lang="en-US" sz="1800" i="1"/>
              <a:t>Ashley Harris, BSN, RN, CHWC</a:t>
            </a:r>
          </a:p>
          <a:p>
            <a:pPr>
              <a:spcBef>
                <a:spcPts val="600"/>
              </a:spcBef>
            </a:pPr>
            <a:r>
              <a:rPr lang="en-US" sz="1800" i="1"/>
              <a:t>Atrium Health Employer Solutions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FE63B7-4C5A-B24B-A1EC-2D5CEC40FD08}"/>
              </a:ext>
            </a:extLst>
          </p:cNvPr>
          <p:cNvCxnSpPr>
            <a:cxnSpLocks/>
          </p:cNvCxnSpPr>
          <p:nvPr/>
        </p:nvCxnSpPr>
        <p:spPr>
          <a:xfrm>
            <a:off x="2806262" y="2963915"/>
            <a:ext cx="6579476" cy="0"/>
          </a:xfrm>
          <a:prstGeom prst="line">
            <a:avLst/>
          </a:prstGeom>
          <a:ln w="19050">
            <a:solidFill>
              <a:srgbClr val="6D6E7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E92DA9-C59E-4A77-8E61-8E6ECFB6F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46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305">
        <p:fade/>
      </p:transition>
    </mc:Choice>
    <mc:Fallback>
      <p:transition spd="med" advTm="30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0CA53B-2B17-3C42-A422-248C2FBBD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Portion Sizes in Restaurants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71344-E2FC-824A-AD42-5B62404ABF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599"/>
            <a:ext cx="3836276" cy="388374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/>
              <a:t>Serve 2-3 times the recommended serving sizes</a:t>
            </a:r>
          </a:p>
          <a:p>
            <a:pPr>
              <a:lnSpc>
                <a:spcPct val="120000"/>
              </a:lnSpc>
            </a:pPr>
            <a:r>
              <a:rPr lang="en-US"/>
              <a:t>Share larger portions</a:t>
            </a:r>
          </a:p>
          <a:p>
            <a:pPr>
              <a:lnSpc>
                <a:spcPct val="120000"/>
              </a:lnSpc>
            </a:pPr>
            <a:r>
              <a:rPr lang="en-US"/>
              <a:t>Consider buying a half-sandwich</a:t>
            </a:r>
          </a:p>
          <a:p>
            <a:pPr>
              <a:lnSpc>
                <a:spcPct val="120000"/>
              </a:lnSpc>
            </a:pPr>
            <a:r>
              <a:rPr lang="en-US"/>
              <a:t>Order from the child’s menu</a:t>
            </a:r>
          </a:p>
          <a:p>
            <a:pPr>
              <a:lnSpc>
                <a:spcPct val="120000"/>
              </a:lnSpc>
            </a:pPr>
            <a:r>
              <a:rPr lang="en-US"/>
              <a:t>Avoid “supersizing” meals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D1F07-4776-964C-AC7B-12AF2A285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73838"/>
            <a:ext cx="2084232" cy="1966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5C6BAD-1242-3246-8186-DAF02D06B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0531" y="2671928"/>
            <a:ext cx="2115692" cy="196625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3F26D7-70CA-47E0-82B8-8CE41ACDD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4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246">
        <p:fade/>
      </p:transition>
    </mc:Choice>
    <mc:Fallback>
      <p:transition spd="med" advTm="382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9D810B0-1594-674F-8AB0-E273E9974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7"/>
          <a:stretch/>
        </p:blipFill>
        <p:spPr>
          <a:xfrm>
            <a:off x="4180207" y="0"/>
            <a:ext cx="7759543" cy="6758152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DE698E0D-6D51-5640-95E0-0FA4CBDB4C97}"/>
              </a:ext>
            </a:extLst>
          </p:cNvPr>
          <p:cNvSpPr txBox="1">
            <a:spLocks/>
          </p:cNvSpPr>
          <p:nvPr/>
        </p:nvSpPr>
        <p:spPr>
          <a:xfrm>
            <a:off x="294557" y="829055"/>
            <a:ext cx="2812027" cy="2779383"/>
          </a:xfrm>
          <a:prstGeom prst="rect">
            <a:avLst/>
          </a:prstGeom>
        </p:spPr>
        <p:txBody>
          <a:bodyPr/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rgbClr val="62656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>
                <a:solidFill>
                  <a:schemeClr val="tx1"/>
                </a:solidFill>
              </a:rPr>
              <a:t>The New ‘Scary’ Normal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12A153-2079-4C09-9B91-FC5F55740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69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267">
        <p:fade/>
      </p:transition>
    </mc:Choice>
    <mc:Fallback>
      <p:transition spd="med" advTm="472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AC438E-12B7-0A4F-A936-7C0D17D164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4234" y="1677093"/>
            <a:ext cx="5024622" cy="260574"/>
          </a:xfrm>
        </p:spPr>
        <p:txBody>
          <a:bodyPr/>
          <a:lstStyle/>
          <a:p>
            <a:r>
              <a:rPr lang="en-US"/>
              <a:t>The Truth!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FB5ED1-7177-0D40-BD0D-01C208C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 and Nutrition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48D825-3C6A-EE45-946D-D4691A2534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408903"/>
            <a:ext cx="4288221" cy="360843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/>
              <a:t>Exercise can help you lose weight and keep it off</a:t>
            </a:r>
          </a:p>
          <a:p>
            <a:pPr>
              <a:lnSpc>
                <a:spcPct val="120000"/>
              </a:lnSpc>
            </a:pPr>
            <a:r>
              <a:rPr lang="en-US"/>
              <a:t>To lose a pound of fat, you have to burn approximately 3500 calories more than you consume</a:t>
            </a:r>
          </a:p>
          <a:p>
            <a:pPr>
              <a:lnSpc>
                <a:spcPct val="120000"/>
              </a:lnSpc>
            </a:pPr>
            <a:r>
              <a:rPr lang="en-US"/>
              <a:t>Proper nutrition and exercise = optimal function of all body systems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37A560-42F3-054E-8D28-313DD9B2C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" b="9460"/>
          <a:stretch/>
        </p:blipFill>
        <p:spPr>
          <a:xfrm>
            <a:off x="7511143" y="0"/>
            <a:ext cx="4680857" cy="69145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8037B6-A0C9-A44B-8F63-4B2AAC9C6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862" y="6309360"/>
            <a:ext cx="2004943" cy="37542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37C0A6-50E2-4ACC-9091-5C8606AFB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6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6739">
        <p:fade/>
      </p:transition>
    </mc:Choice>
    <mc:Fallback>
      <p:transition spd="med" advTm="567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0C50E71-D80D-D94A-B4C2-D9F52F6F3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670" y="0"/>
            <a:ext cx="5041394" cy="68841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8FB5ED1-7177-0D40-BD0D-01C208C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Muscle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48D825-3C6A-EE45-946D-D4691A2534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5747657" cy="388374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/>
              <a:t>Muscle burns more than fat at rest</a:t>
            </a:r>
          </a:p>
          <a:p>
            <a:pPr>
              <a:lnSpc>
                <a:spcPct val="120000"/>
              </a:lnSpc>
            </a:pPr>
            <a:r>
              <a:rPr lang="en-US"/>
              <a:t>Increased muscle mass is the key to a ‘revved metabolism’</a:t>
            </a:r>
          </a:p>
          <a:p>
            <a:pPr>
              <a:lnSpc>
                <a:spcPct val="120000"/>
              </a:lnSpc>
            </a:pPr>
            <a:r>
              <a:rPr lang="en-US"/>
              <a:t>Strength training can help maintain a proper weight and support your skeletal integrity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8037B6-A0C9-A44B-8F63-4B2AAC9C68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862" y="6309360"/>
            <a:ext cx="2004943" cy="37542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6BFAA4-6614-41AB-BD20-882C48CDB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6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518">
        <p:fade/>
      </p:transition>
    </mc:Choice>
    <mc:Fallback>
      <p:transition spd="med" advTm="255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A99B2-F52B-B944-97E7-485E8A714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Nutrition Deliver?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665E3-7C7F-8041-A490-69DA7DC6D6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7171509" cy="388374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1800"/>
              <a:t>Constant supply of </a:t>
            </a:r>
            <a:r>
              <a:rPr lang="en-US" sz="1800" b="1"/>
              <a:t>nutrients</a:t>
            </a:r>
            <a:r>
              <a:rPr lang="en-US" sz="1800"/>
              <a:t> for normal structure and function</a:t>
            </a:r>
          </a:p>
          <a:p>
            <a:pPr>
              <a:lnSpc>
                <a:spcPct val="120000"/>
              </a:lnSpc>
            </a:pPr>
            <a:r>
              <a:rPr lang="en-US" sz="1800"/>
              <a:t>Adequate </a:t>
            </a:r>
            <a:r>
              <a:rPr lang="en-US" sz="1800" b="1"/>
              <a:t>fluid</a:t>
            </a:r>
            <a:r>
              <a:rPr lang="en-US" sz="1800"/>
              <a:t> – proper hydration of tissues</a:t>
            </a:r>
          </a:p>
          <a:p>
            <a:pPr>
              <a:lnSpc>
                <a:spcPct val="120000"/>
              </a:lnSpc>
            </a:pPr>
            <a:r>
              <a:rPr lang="en-US" sz="1800" b="1"/>
              <a:t>Fiber</a:t>
            </a:r>
            <a:r>
              <a:rPr lang="en-US" sz="1800"/>
              <a:t> – proper bowel function</a:t>
            </a:r>
          </a:p>
          <a:p>
            <a:pPr>
              <a:lnSpc>
                <a:spcPct val="120000"/>
              </a:lnSpc>
            </a:pPr>
            <a:r>
              <a:rPr lang="en-US" sz="1800" b="1"/>
              <a:t>Vitamins and minerals </a:t>
            </a:r>
            <a:r>
              <a:rPr lang="en-US" sz="1800"/>
              <a:t>– proper enzymatic processes</a:t>
            </a:r>
          </a:p>
          <a:p>
            <a:pPr>
              <a:lnSpc>
                <a:spcPct val="120000"/>
              </a:lnSpc>
            </a:pPr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1E4810-A482-4B9B-A549-092A680A9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3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427">
        <p:fade/>
      </p:transition>
    </mc:Choice>
    <mc:Fallback>
      <p:transition spd="med" advTm="374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229F3E-011F-5F42-9178-04C71D5A5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Macronutrients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21DF3-C39C-FD41-B647-38D086D6BF6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76461" y="1729583"/>
            <a:ext cx="2201138" cy="202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3B8FCC-97F3-134D-8B3D-E94B84CBE66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33110" y="4156458"/>
            <a:ext cx="2167642" cy="1765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2E969-C51D-1B43-A375-FEE654D8F4C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7094" y="1932581"/>
            <a:ext cx="2335121" cy="1885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632C64-4CE6-A04E-AB40-907C35DBC5A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39570" y="1730626"/>
            <a:ext cx="2158073" cy="19570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D18CAD-62FB-DB41-BF00-44E2A27539E4}"/>
              </a:ext>
            </a:extLst>
          </p:cNvPr>
          <p:cNvSpPr/>
          <p:nvPr/>
        </p:nvSpPr>
        <p:spPr>
          <a:xfrm>
            <a:off x="1645896" y="3817904"/>
            <a:ext cx="691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FATS</a:t>
            </a:r>
            <a:endParaRPr lang="en-US" sz="1600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6B29C-B477-444C-AD98-16CF81F658D6}"/>
              </a:ext>
            </a:extLst>
          </p:cNvPr>
          <p:cNvSpPr/>
          <p:nvPr/>
        </p:nvSpPr>
        <p:spPr>
          <a:xfrm>
            <a:off x="5454327" y="3817904"/>
            <a:ext cx="20433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CARBOHYDRATES</a:t>
            </a:r>
            <a:endParaRPr lang="en-US" sz="1600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81AB19-1C89-E841-A172-4E612C2094FA}"/>
              </a:ext>
            </a:extLst>
          </p:cNvPr>
          <p:cNvSpPr/>
          <p:nvPr/>
        </p:nvSpPr>
        <p:spPr>
          <a:xfrm>
            <a:off x="9629444" y="3838079"/>
            <a:ext cx="10951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endParaRPr lang="en-US" sz="1600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4B3B0D-9915-894A-8715-00B4611A5C81}"/>
              </a:ext>
            </a:extLst>
          </p:cNvPr>
          <p:cNvSpPr/>
          <p:nvPr/>
        </p:nvSpPr>
        <p:spPr>
          <a:xfrm>
            <a:off x="3771003" y="5905276"/>
            <a:ext cx="7986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endParaRPr lang="en-US" sz="1600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8ACD58-FED9-9843-9B14-9E68E8BEF03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43938" y="4276133"/>
            <a:ext cx="2001709" cy="181529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1811A04-051B-8746-9543-ECC28A2CE247}"/>
              </a:ext>
            </a:extLst>
          </p:cNvPr>
          <p:cNvSpPr/>
          <p:nvPr/>
        </p:nvSpPr>
        <p:spPr>
          <a:xfrm>
            <a:off x="8075070" y="5905276"/>
            <a:ext cx="787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FLUID</a:t>
            </a:r>
            <a:endParaRPr lang="en-US" sz="1600" b="1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82DEEF-828C-4AD5-ADCF-19EE6E7E6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3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491">
        <p:fade/>
      </p:transition>
    </mc:Choice>
    <mc:Fallback>
      <p:transition spd="med" advTm="13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77E47-76F6-E146-82A7-7D612D42A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Micronutrients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C050E-1CAD-2449-84C6-E294D1E70B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4402183" cy="3883743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/>
              <a:t>Calcium</a:t>
            </a:r>
          </a:p>
          <a:p>
            <a:pPr>
              <a:lnSpc>
                <a:spcPct val="140000"/>
              </a:lnSpc>
            </a:pPr>
            <a:r>
              <a:rPr lang="en-US"/>
              <a:t>Magnesium</a:t>
            </a:r>
          </a:p>
          <a:p>
            <a:pPr>
              <a:lnSpc>
                <a:spcPct val="140000"/>
              </a:lnSpc>
            </a:pPr>
            <a:r>
              <a:rPr lang="en-US"/>
              <a:t>Manganese</a:t>
            </a:r>
          </a:p>
          <a:p>
            <a:pPr>
              <a:lnSpc>
                <a:spcPct val="140000"/>
              </a:lnSpc>
            </a:pPr>
            <a:r>
              <a:rPr lang="en-US"/>
              <a:t>Potassium</a:t>
            </a:r>
          </a:p>
          <a:p>
            <a:pPr>
              <a:lnSpc>
                <a:spcPct val="140000"/>
              </a:lnSpc>
            </a:pPr>
            <a:r>
              <a:rPr lang="en-US"/>
              <a:t>Phosphorus</a:t>
            </a:r>
          </a:p>
          <a:p>
            <a:pPr>
              <a:lnSpc>
                <a:spcPct val="140000"/>
              </a:lnSpc>
            </a:pPr>
            <a:r>
              <a:rPr lang="en-US"/>
              <a:t>Vitamins A, C, D, E and B-complex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1C022C-42F4-5F44-B956-61A166EBC17F}"/>
              </a:ext>
            </a:extLst>
          </p:cNvPr>
          <p:cNvSpPr txBox="1">
            <a:spLocks/>
          </p:cNvSpPr>
          <p:nvPr/>
        </p:nvSpPr>
        <p:spPr>
          <a:xfrm>
            <a:off x="5962816" y="1680133"/>
            <a:ext cx="748128" cy="2726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sz="11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2661DF-99D9-F840-958E-81DFC37EA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419" y="1550849"/>
            <a:ext cx="2471689" cy="46549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6815B2-2E69-354A-BF93-CE5887FF2B40}"/>
              </a:ext>
            </a:extLst>
          </p:cNvPr>
          <p:cNvCxnSpPr/>
          <p:nvPr/>
        </p:nvCxnSpPr>
        <p:spPr>
          <a:xfrm flipH="1">
            <a:off x="6765769" y="1820744"/>
            <a:ext cx="1209963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DA6C96-C72B-F546-AB9A-79A14164C52B}"/>
              </a:ext>
            </a:extLst>
          </p:cNvPr>
          <p:cNvCxnSpPr>
            <a:cxnSpLocks/>
          </p:cNvCxnSpPr>
          <p:nvPr/>
        </p:nvCxnSpPr>
        <p:spPr>
          <a:xfrm flipH="1">
            <a:off x="6710944" y="2952199"/>
            <a:ext cx="93689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E2FF352-19D8-4A4F-B6E5-58FB8EFE85DF}"/>
              </a:ext>
            </a:extLst>
          </p:cNvPr>
          <p:cNvSpPr txBox="1">
            <a:spLocks/>
          </p:cNvSpPr>
          <p:nvPr/>
        </p:nvSpPr>
        <p:spPr>
          <a:xfrm>
            <a:off x="5782708" y="2823133"/>
            <a:ext cx="900528" cy="2726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sz="11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Humerus</a:t>
            </a:r>
            <a:endParaRPr lang="en-US" sz="11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BA37FC-B823-9242-B17C-931AEB84D4A8}"/>
              </a:ext>
            </a:extLst>
          </p:cNvPr>
          <p:cNvCxnSpPr>
            <a:cxnSpLocks/>
          </p:cNvCxnSpPr>
          <p:nvPr/>
        </p:nvCxnSpPr>
        <p:spPr>
          <a:xfrm flipH="1">
            <a:off x="6487249" y="3585363"/>
            <a:ext cx="1035903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A2E8E0-4FE2-7B49-9736-E37781598A91}"/>
              </a:ext>
            </a:extLst>
          </p:cNvPr>
          <p:cNvSpPr txBox="1">
            <a:spLocks/>
          </p:cNvSpPr>
          <p:nvPr/>
        </p:nvSpPr>
        <p:spPr>
          <a:xfrm>
            <a:off x="5559013" y="3456297"/>
            <a:ext cx="900528" cy="2726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sz="11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Ulna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02AC59-A87A-0D49-AAEB-0844F2387A82}"/>
              </a:ext>
            </a:extLst>
          </p:cNvPr>
          <p:cNvCxnSpPr>
            <a:cxnSpLocks/>
          </p:cNvCxnSpPr>
          <p:nvPr/>
        </p:nvCxnSpPr>
        <p:spPr>
          <a:xfrm flipH="1">
            <a:off x="7198710" y="3486388"/>
            <a:ext cx="675424" cy="1168525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A153563-5D93-314A-A095-15ADDDF10204}"/>
              </a:ext>
            </a:extLst>
          </p:cNvPr>
          <p:cNvSpPr txBox="1">
            <a:spLocks/>
          </p:cNvSpPr>
          <p:nvPr/>
        </p:nvSpPr>
        <p:spPr>
          <a:xfrm>
            <a:off x="6260680" y="4540965"/>
            <a:ext cx="900528" cy="2726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sz="11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Pelvis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957754-5467-D548-B3ED-193D734FC252}"/>
              </a:ext>
            </a:extLst>
          </p:cNvPr>
          <p:cNvCxnSpPr>
            <a:cxnSpLocks/>
          </p:cNvCxnSpPr>
          <p:nvPr/>
        </p:nvCxnSpPr>
        <p:spPr>
          <a:xfrm flipH="1">
            <a:off x="6992652" y="5305905"/>
            <a:ext cx="936898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29209DB-7F0E-984C-8522-6B630C0C232F}"/>
              </a:ext>
            </a:extLst>
          </p:cNvPr>
          <p:cNvSpPr txBox="1">
            <a:spLocks/>
          </p:cNvSpPr>
          <p:nvPr/>
        </p:nvSpPr>
        <p:spPr>
          <a:xfrm>
            <a:off x="6064416" y="5176839"/>
            <a:ext cx="900528" cy="2726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sz="11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Tibia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282E24-163A-AD46-ADA4-C886AD56B039}"/>
              </a:ext>
            </a:extLst>
          </p:cNvPr>
          <p:cNvCxnSpPr>
            <a:cxnSpLocks/>
          </p:cNvCxnSpPr>
          <p:nvPr/>
        </p:nvCxnSpPr>
        <p:spPr>
          <a:xfrm>
            <a:off x="8405222" y="5449446"/>
            <a:ext cx="826656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9E1F003-E683-2446-BE24-D138A23CBFC1}"/>
              </a:ext>
            </a:extLst>
          </p:cNvPr>
          <p:cNvSpPr txBox="1">
            <a:spLocks/>
          </p:cNvSpPr>
          <p:nvPr/>
        </p:nvSpPr>
        <p:spPr>
          <a:xfrm>
            <a:off x="9285014" y="5313142"/>
            <a:ext cx="900528" cy="2726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sz="11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Fibula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4E868A-1867-2149-8504-A1558BE23D93}"/>
              </a:ext>
            </a:extLst>
          </p:cNvPr>
          <p:cNvCxnSpPr>
            <a:cxnSpLocks/>
          </p:cNvCxnSpPr>
          <p:nvPr/>
        </p:nvCxnSpPr>
        <p:spPr>
          <a:xfrm>
            <a:off x="8458079" y="4482712"/>
            <a:ext cx="826656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336F12C-08D6-494C-9F0C-625562A85636}"/>
              </a:ext>
            </a:extLst>
          </p:cNvPr>
          <p:cNvSpPr txBox="1">
            <a:spLocks/>
          </p:cNvSpPr>
          <p:nvPr/>
        </p:nvSpPr>
        <p:spPr>
          <a:xfrm>
            <a:off x="9337871" y="4346408"/>
            <a:ext cx="900528" cy="2726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sz="11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Femur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631954-8316-F64D-A00C-EF95655B69A7}"/>
              </a:ext>
            </a:extLst>
          </p:cNvPr>
          <p:cNvCxnSpPr>
            <a:cxnSpLocks/>
          </p:cNvCxnSpPr>
          <p:nvPr/>
        </p:nvCxnSpPr>
        <p:spPr>
          <a:xfrm>
            <a:off x="8867318" y="3506641"/>
            <a:ext cx="826656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6EBCE1A-CFEB-3D4C-B227-EB350D3B6EBC}"/>
              </a:ext>
            </a:extLst>
          </p:cNvPr>
          <p:cNvSpPr txBox="1">
            <a:spLocks/>
          </p:cNvSpPr>
          <p:nvPr/>
        </p:nvSpPr>
        <p:spPr>
          <a:xfrm>
            <a:off x="9747110" y="3370337"/>
            <a:ext cx="900528" cy="2726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sz="11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Radius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648C36-F663-D34F-8123-DC56EE7B09D3}"/>
              </a:ext>
            </a:extLst>
          </p:cNvPr>
          <p:cNvCxnSpPr>
            <a:cxnSpLocks/>
          </p:cNvCxnSpPr>
          <p:nvPr/>
        </p:nvCxnSpPr>
        <p:spPr>
          <a:xfrm>
            <a:off x="8457948" y="3064528"/>
            <a:ext cx="826656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D4224D7-8EB0-6241-9C11-2A63CF70A68F}"/>
              </a:ext>
            </a:extLst>
          </p:cNvPr>
          <p:cNvSpPr txBox="1">
            <a:spLocks/>
          </p:cNvSpPr>
          <p:nvPr/>
        </p:nvSpPr>
        <p:spPr>
          <a:xfrm>
            <a:off x="9337740" y="2928224"/>
            <a:ext cx="900528" cy="2726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sz="11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6A083D-74A4-374A-8D09-84CE72C0379B}"/>
              </a:ext>
            </a:extLst>
          </p:cNvPr>
          <p:cNvCxnSpPr>
            <a:cxnSpLocks/>
          </p:cNvCxnSpPr>
          <p:nvPr/>
        </p:nvCxnSpPr>
        <p:spPr>
          <a:xfrm>
            <a:off x="8491688" y="2587970"/>
            <a:ext cx="826656" cy="0"/>
          </a:xfrm>
          <a:prstGeom prst="line">
            <a:avLst/>
          </a:prstGeom>
          <a:ln w="12700">
            <a:solidFill>
              <a:schemeClr val="tx2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1AF4BFC-B544-3C45-81DE-ED3466E4D04F}"/>
              </a:ext>
            </a:extLst>
          </p:cNvPr>
          <p:cNvSpPr txBox="1">
            <a:spLocks/>
          </p:cNvSpPr>
          <p:nvPr/>
        </p:nvSpPr>
        <p:spPr>
          <a:xfrm>
            <a:off x="9371480" y="2451666"/>
            <a:ext cx="900528" cy="2726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sz="11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Scapula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AF6520C2-390E-4FB2-AC00-CC80EEB34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3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563">
        <p:fade/>
      </p:transition>
    </mc:Choice>
    <mc:Fallback>
      <p:transition spd="med" advTm="34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6C9C-FAAB-2549-8F03-65A97DFD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Word on Fats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6FB6B-C761-AC41-9975-D18F78985F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3853543" cy="388374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1800" b="1"/>
              <a:t>Saturated </a:t>
            </a:r>
            <a:r>
              <a:rPr lang="en-US" sz="1800"/>
              <a:t>(butter; solid at room temperature</a:t>
            </a:r>
          </a:p>
          <a:p>
            <a:pPr>
              <a:lnSpc>
                <a:spcPct val="120000"/>
              </a:lnSpc>
            </a:pPr>
            <a:r>
              <a:rPr lang="en-US" sz="1800" b="1"/>
              <a:t>Polyunsaturated</a:t>
            </a:r>
            <a:r>
              <a:rPr lang="en-US" sz="1800"/>
              <a:t> (corn oil; liquid at room temperature or refrigerated)</a:t>
            </a:r>
          </a:p>
          <a:p>
            <a:pPr>
              <a:lnSpc>
                <a:spcPct val="120000"/>
              </a:lnSpc>
            </a:pPr>
            <a:r>
              <a:rPr lang="en-US" sz="1800" b="1"/>
              <a:t>Monounsaturated</a:t>
            </a:r>
            <a:r>
              <a:rPr lang="en-US" sz="1800"/>
              <a:t> (olive oil; liquid when at room temperature, but often solid when refrigerated). </a:t>
            </a:r>
          </a:p>
          <a:p>
            <a:pPr>
              <a:lnSpc>
                <a:spcPct val="120000"/>
              </a:lnSpc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90C3A4-D085-AE42-A050-A72F4A7CB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78" y="727306"/>
            <a:ext cx="5823897" cy="540338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3C0966-7302-46BE-9A83-0CF7FB48E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5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8862">
        <p:fade/>
      </p:transition>
    </mc:Choice>
    <mc:Fallback>
      <p:transition spd="med" advTm="788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32CFFE-E270-454D-8DFA-79BF8B57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Carbohydrates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1E97C7-F1FD-1445-B519-41CC1CD0C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Simple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DC20E8-3252-EE47-968D-98BC5ABCD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399" y="2713538"/>
            <a:ext cx="5010913" cy="3078482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/>
              <a:t>Typically sugars and are sweet to the taste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endParaRPr lang="en-US"/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/>
              <a:t>Easily absorbed with minimal digestion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endParaRPr lang="en-US"/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/>
              <a:t>Increase blood sugar rapidly</a:t>
            </a:r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BBFC90-1363-3A4B-90BA-ED6E61939E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000"/>
              <a:t>Complex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FCE2F42-80F5-0C4B-AC98-E4EEC464D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1487" y="2713538"/>
            <a:ext cx="5010913" cy="3078482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/>
              <a:t>Typically starches like bread, pasta or potatoes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endParaRPr lang="en-US"/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/>
              <a:t>Take longer to digest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endParaRPr lang="en-US"/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/>
              <a:t>Tend to satisfy hunger longer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DE0D78-0351-49EF-9F0A-98530188E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92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738">
        <p:fade/>
      </p:transition>
    </mc:Choice>
    <mc:Fallback>
      <p:transition spd="med" advTm="317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32CFFE-E270-454D-8DFA-79BF8B57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Proteins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1E97C7-F1FD-1445-B519-41CC1CD0C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Complete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DC20E8-3252-EE47-968D-98BC5ABCD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399" y="2713538"/>
            <a:ext cx="5010913" cy="3078482"/>
          </a:xfrm>
        </p:spPr>
        <p:txBody>
          <a:bodyPr/>
          <a:lstStyle/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sz="1800"/>
              <a:t>Animal protein </a:t>
            </a:r>
          </a:p>
          <a:p>
            <a:pPr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/>
              <a:t>Meat, fish, eggs or milk products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BBFC90-1363-3A4B-90BA-ED6E61939E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000"/>
              <a:t>Incomplete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FCE2F42-80F5-0C4B-AC98-E4EEC464D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1487" y="2713538"/>
            <a:ext cx="5010913" cy="3078482"/>
          </a:xfrm>
        </p:spPr>
        <p:txBody>
          <a:bodyPr/>
          <a:lstStyle/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/>
              <a:t>Plant sources and comprise 3 primary groups</a:t>
            </a:r>
          </a:p>
          <a:p>
            <a:pPr marL="285750" indent="-28575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/>
              <a:t>Nuts (usually encased in a hard shell)</a:t>
            </a:r>
          </a:p>
          <a:p>
            <a:pPr marL="285750" indent="-28575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/>
              <a:t>Seeds (generally found in clusters)</a:t>
            </a:r>
          </a:p>
          <a:p>
            <a:pPr marL="285750" indent="-28575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/>
              <a:t>Legumes (generally encased in a pod like peas, beans and peanuts)</a:t>
            </a:r>
          </a:p>
          <a:p>
            <a:pPr marL="0" indent="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63754B-2A19-7145-980C-B58ED63F38A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91103" y="4697601"/>
            <a:ext cx="1449383" cy="13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F42615-AA64-FD45-965C-6F9DBB9CA3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72605" y="3601017"/>
            <a:ext cx="1582275" cy="1466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F62683-5005-E64A-BEF2-24AF629A8C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9600" y="3845166"/>
            <a:ext cx="1449383" cy="1343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6A32D7-F257-F04E-AD26-218EF6458B7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78084" y="4452476"/>
            <a:ext cx="1337516" cy="1229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4E8578-1868-7840-9F4D-ACEEED771C4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38934" y="4926053"/>
            <a:ext cx="1492975" cy="138359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B418BA-041F-468D-A421-16EFA63C7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5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682">
        <p:fade/>
      </p:transition>
    </mc:Choice>
    <mc:Fallback>
      <p:transition spd="med" advTm="336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B55820A-C5E0-8A43-8AB2-1A4CEBEE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A374ABB-FD80-6749-A850-4880308F17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2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>
                <a:solidFill>
                  <a:schemeClr val="accent1"/>
                </a:solidFill>
              </a:rPr>
              <a:t>Why does nutrition matter?</a:t>
            </a:r>
          </a:p>
          <a:p>
            <a:pPr marL="457200" indent="-457200">
              <a:lnSpc>
                <a:spcPct val="2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>
                <a:solidFill>
                  <a:schemeClr val="accent1"/>
                </a:solidFill>
              </a:rPr>
              <a:t>Food groups: </a:t>
            </a:r>
            <a:r>
              <a:rPr lang="en-US" b="1">
                <a:solidFill>
                  <a:schemeClr val="accent5"/>
                </a:solidFill>
              </a:rPr>
              <a:t>protein, carbs, and fats (portions)</a:t>
            </a:r>
          </a:p>
          <a:p>
            <a:pPr marL="457200" indent="-457200">
              <a:lnSpc>
                <a:spcPct val="2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>
                <a:solidFill>
                  <a:schemeClr val="accent1"/>
                </a:solidFill>
              </a:rPr>
              <a:t>Macro-micronutrients and hydration</a:t>
            </a:r>
          </a:p>
          <a:p>
            <a:pPr marL="457200" indent="-457200">
              <a:lnSpc>
                <a:spcPct val="2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>
                <a:solidFill>
                  <a:schemeClr val="accent1"/>
                </a:solidFill>
              </a:rPr>
              <a:t>Healthy food choices</a:t>
            </a:r>
          </a:p>
          <a:p>
            <a:pPr marL="457200" indent="-457200">
              <a:lnSpc>
                <a:spcPct val="2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>
                <a:solidFill>
                  <a:schemeClr val="accent1"/>
                </a:solidFill>
              </a:rPr>
              <a:t>Exercise can’t conquer all</a:t>
            </a:r>
          </a:p>
          <a:p>
            <a:pPr marL="457200" indent="-457200">
              <a:lnSpc>
                <a:spcPct val="2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>
                <a:solidFill>
                  <a:schemeClr val="accent1"/>
                </a:solidFill>
              </a:rPr>
              <a:t>Healthy culture means healthy people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EF82A9-86FF-4FA3-ACFB-F235B03C4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1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2418">
        <p:fade/>
      </p:transition>
    </mc:Choice>
    <mc:Fallback>
      <p:transition spd="med" advTm="52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C2B5E99-813C-7E43-91E9-477BAB9EA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Does Culture Perpetuate Unhealthy Eating?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22BFFE-34D1-394D-A66E-7D5E96A6AB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599"/>
            <a:ext cx="4754880" cy="3883743"/>
          </a:xfrm>
        </p:spPr>
        <p:txBody>
          <a:bodyPr/>
          <a:lstStyle/>
          <a:p>
            <a:pPr marL="0" indent="0">
              <a:lnSpc>
                <a:spcPct val="140000"/>
              </a:lnSpc>
              <a:buNone/>
            </a:pPr>
            <a:r>
              <a:rPr lang="en-US" b="1">
                <a:solidFill>
                  <a:schemeClr val="accent1"/>
                </a:solidFill>
              </a:rPr>
              <a:t>Food everywhere…</a:t>
            </a:r>
          </a:p>
          <a:p>
            <a:pPr>
              <a:lnSpc>
                <a:spcPct val="140000"/>
              </a:lnSpc>
            </a:pPr>
            <a:r>
              <a:rPr lang="en-US"/>
              <a:t>At meetings</a:t>
            </a:r>
          </a:p>
          <a:p>
            <a:pPr>
              <a:lnSpc>
                <a:spcPct val="140000"/>
              </a:lnSpc>
            </a:pPr>
            <a:r>
              <a:rPr lang="en-US"/>
              <a:t>Celebrations</a:t>
            </a:r>
          </a:p>
          <a:p>
            <a:pPr>
              <a:lnSpc>
                <a:spcPct val="140000"/>
              </a:lnSpc>
            </a:pPr>
            <a:r>
              <a:rPr lang="en-US"/>
              <a:t>Workplace Rewards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6E3B82-6718-1648-968D-10EF75B8A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946" y="3143557"/>
            <a:ext cx="4415639" cy="28737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6033FF6-78D5-4745-910D-BD2441A114F2}"/>
              </a:ext>
            </a:extLst>
          </p:cNvPr>
          <p:cNvGrpSpPr/>
          <p:nvPr/>
        </p:nvGrpSpPr>
        <p:grpSpPr>
          <a:xfrm>
            <a:off x="6068203" y="2055222"/>
            <a:ext cx="2863755" cy="1045811"/>
            <a:chOff x="969336" y="2027716"/>
            <a:chExt cx="2863755" cy="1045811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7ACB1FB6-A172-5044-8C8F-0F678DEA0167}"/>
                </a:ext>
              </a:extLst>
            </p:cNvPr>
            <p:cNvSpPr txBox="1">
              <a:spLocks/>
            </p:cNvSpPr>
            <p:nvPr/>
          </p:nvSpPr>
          <p:spPr>
            <a:xfrm>
              <a:off x="969336" y="2027716"/>
              <a:ext cx="2863755" cy="752430"/>
            </a:xfrm>
            <a:prstGeom prst="rect">
              <a:avLst/>
            </a:prstGeom>
            <a:solidFill>
              <a:schemeClr val="accent1"/>
            </a:solidFill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Break Rooms become a dumping ground for food?</a:t>
              </a:r>
            </a:p>
          </p:txBody>
        </p:sp>
        <p:sp>
          <p:nvSpPr>
            <p:cNvPr id="12" name="Isosceles Triangle 6">
              <a:extLst>
                <a:ext uri="{FF2B5EF4-FFF2-40B4-BE49-F238E27FC236}">
                  <a16:creationId xmlns:a16="http://schemas.microsoft.com/office/drawing/2014/main" id="{10708DEB-162A-DF4C-B398-7F8B0D35A03E}"/>
                </a:ext>
              </a:extLst>
            </p:cNvPr>
            <p:cNvSpPr/>
            <p:nvPr/>
          </p:nvSpPr>
          <p:spPr>
            <a:xfrm rot="10800000">
              <a:off x="2216398" y="2780146"/>
              <a:ext cx="356733" cy="29338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60700A-F63E-4FC4-9987-4A7634C80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4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6122">
        <p:fade/>
      </p:transition>
    </mc:Choice>
    <mc:Fallback>
      <p:transition spd="med" advTm="561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8D18F-A7D0-7F48-98FD-B3CAD8129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Don’t Drink Your Calories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F9D95-DA37-E04F-A673-5549863650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599"/>
            <a:ext cx="5055325" cy="3883743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800"/>
              <a:t>Calories in liquid form do not keep us as full as calories in the solid form. Liquid leaves our stomach more rapidly than solid foods.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sz="180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sz="180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800"/>
              <a:t>The best way to stay hydrated is through </a:t>
            </a:r>
            <a:r>
              <a:rPr lang="en-US" sz="1800" b="1"/>
              <a:t>water</a:t>
            </a:r>
            <a:r>
              <a:rPr lang="en-US" sz="180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sz="1800"/>
          </a:p>
          <a:p>
            <a:pPr>
              <a:lnSpc>
                <a:spcPct val="120000"/>
              </a:lnSpc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55A0E-03FE-5F4F-97DD-159E7CCB3C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9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8089" y="1773048"/>
            <a:ext cx="4899178" cy="378216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0AEC99-30F9-4895-B50C-FED2750BF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0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6166">
        <p:fade/>
      </p:transition>
    </mc:Choice>
    <mc:Fallback>
      <p:transition spd="med" advTm="761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9ABDE9-ACBC-7A45-AE4B-D0517E5B0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38" y="0"/>
            <a:ext cx="9236362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F6F7B7-DC4B-EB4A-A0C0-7DCD836520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 flipH="1">
            <a:off x="-12700" y="1"/>
            <a:ext cx="4562856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DD4B5C-673D-2D4D-A6D0-EC68F01E85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7" y="6014856"/>
            <a:ext cx="3159152" cy="591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7AD96D-74E9-FD47-8D26-8EB5F6BCC688}"/>
              </a:ext>
            </a:extLst>
          </p:cNvPr>
          <p:cNvSpPr txBox="1"/>
          <p:nvPr/>
        </p:nvSpPr>
        <p:spPr>
          <a:xfrm>
            <a:off x="9034272" y="-1828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CE4494-AC94-C34A-9C64-2BA31F6416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" r="83637" b="91272"/>
          <a:stretch/>
        </p:blipFill>
        <p:spPr>
          <a:xfrm>
            <a:off x="-14593" y="341375"/>
            <a:ext cx="1995793" cy="256032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544FE5FE-D10C-7844-94DA-4544408D418E}"/>
              </a:ext>
            </a:extLst>
          </p:cNvPr>
          <p:cNvSpPr txBox="1">
            <a:spLocks/>
          </p:cNvSpPr>
          <p:nvPr/>
        </p:nvSpPr>
        <p:spPr>
          <a:xfrm>
            <a:off x="294557" y="829055"/>
            <a:ext cx="2812027" cy="2779383"/>
          </a:xfrm>
          <a:prstGeom prst="rect">
            <a:avLst/>
          </a:prstGeom>
        </p:spPr>
        <p:txBody>
          <a:bodyPr/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rgbClr val="62656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>
                <a:solidFill>
                  <a:schemeClr val="tx1"/>
                </a:solidFill>
              </a:rPr>
              <a:t>And the drink of choice is…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WATER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F49DC02-9619-4E3B-87CC-F58B1DEBF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9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018">
        <p:fade/>
      </p:transition>
    </mc:Choice>
    <mc:Fallback>
      <p:transition spd="med" advTm="38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99E926-6BAF-6143-BBD8-3561DFE06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Maintain Reduced Sugar Intake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D6A3F-E625-A847-B56B-3B54284C51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5656217" cy="3883743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800"/>
              <a:t>The sugar content of a product (listed directly </a:t>
            </a:r>
            <a:r>
              <a:rPr lang="en-US" sz="1800" b="1"/>
              <a:t>below carbohydrate</a:t>
            </a:r>
            <a:r>
              <a:rPr lang="en-US" sz="1800"/>
              <a:t>s on a nutrition label) should </a:t>
            </a:r>
            <a:r>
              <a:rPr lang="en-US" sz="1800" b="1"/>
              <a:t>not be over half of the total carbs </a:t>
            </a:r>
            <a:r>
              <a:rPr lang="en-US" sz="1800"/>
              <a:t>in that product.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sz="180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800"/>
              <a:t>For weight management, consume only </a:t>
            </a:r>
            <a:r>
              <a:rPr lang="en-US" sz="1800" b="1"/>
              <a:t>40-60 grams </a:t>
            </a:r>
            <a:r>
              <a:rPr lang="en-US" sz="1800"/>
              <a:t>of sugar per day.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sz="180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800" b="1"/>
              <a:t>Select products that do not have </a:t>
            </a:r>
            <a:r>
              <a:rPr lang="en-US" sz="1800"/>
              <a:t>the</a:t>
            </a:r>
            <a:r>
              <a:rPr lang="en-US" sz="1800" b="1"/>
              <a:t> sugar</a:t>
            </a:r>
            <a:r>
              <a:rPr lang="en-US" sz="1800"/>
              <a:t> forms mentioned previously as the first three ingredients.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E4CE4-2D3C-CD4A-8220-E17D97461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198" y="1890708"/>
            <a:ext cx="2866367" cy="365390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80CEAB-C195-4A7B-A6F6-7ADEB0B36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7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239">
        <p:fade/>
      </p:transition>
    </mc:Choice>
    <mc:Fallback>
      <p:transition spd="med" advTm="462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8ED141-6929-3F4C-BF38-1FAFF6E5BC47}"/>
              </a:ext>
            </a:extLst>
          </p:cNvPr>
          <p:cNvGrpSpPr/>
          <p:nvPr/>
        </p:nvGrpSpPr>
        <p:grpSpPr>
          <a:xfrm>
            <a:off x="8285500" y="1416877"/>
            <a:ext cx="3228075" cy="4244302"/>
            <a:chOff x="4936982" y="1364625"/>
            <a:chExt cx="3228075" cy="4244302"/>
          </a:xfrm>
        </p:grpSpPr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55DF6CA6-3463-E043-A977-D7ED73DCF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15673" y="1364625"/>
              <a:ext cx="2849384" cy="4244302"/>
            </a:xfrm>
            <a:prstGeom prst="rect">
              <a:avLst/>
            </a:prstGeom>
          </p:spPr>
        </p:pic>
        <p:sp>
          <p:nvSpPr>
            <p:cNvPr id="7" name="Isosceles Triangle 14">
              <a:extLst>
                <a:ext uri="{FF2B5EF4-FFF2-40B4-BE49-F238E27FC236}">
                  <a16:creationId xmlns:a16="http://schemas.microsoft.com/office/drawing/2014/main" id="{9AF35374-2D13-5B43-9F4B-56DEB528C64B}"/>
                </a:ext>
              </a:extLst>
            </p:cNvPr>
            <p:cNvSpPr/>
            <p:nvPr/>
          </p:nvSpPr>
          <p:spPr>
            <a:xfrm rot="16200000">
              <a:off x="4936982" y="3186593"/>
              <a:ext cx="378691" cy="378691"/>
            </a:xfrm>
            <a:prstGeom prst="triangle">
              <a:avLst/>
            </a:prstGeom>
            <a:solidFill>
              <a:srgbClr val="0096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9D6732B-9C70-E84B-86A7-370340C4F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883" y="1638646"/>
            <a:ext cx="3871305" cy="3800764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97029989-9B19-164B-BE51-FEDF50EC1F3C}"/>
              </a:ext>
            </a:extLst>
          </p:cNvPr>
          <p:cNvSpPr txBox="1">
            <a:spLocks/>
          </p:cNvSpPr>
          <p:nvPr/>
        </p:nvSpPr>
        <p:spPr>
          <a:xfrm>
            <a:off x="294557" y="829055"/>
            <a:ext cx="2812027" cy="2779383"/>
          </a:xfrm>
          <a:prstGeom prst="rect">
            <a:avLst/>
          </a:prstGeom>
        </p:spPr>
        <p:txBody>
          <a:bodyPr/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rgbClr val="62656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>
                <a:solidFill>
                  <a:schemeClr val="tx1"/>
                </a:solidFill>
              </a:rPr>
              <a:t>How Much Sugar is in 1 Cookie?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96B8AB-859F-4DD1-8595-5AA2724F0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013">
        <p:fade/>
      </p:transition>
    </mc:Choice>
    <mc:Fallback>
      <p:transition spd="med" advTm="420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E9B7DF-B98C-3F46-A1FC-EF967035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They Hide Sugar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C502C-56B5-5042-90DD-1A25C7485E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1953529"/>
            <a:ext cx="10599173" cy="580665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sz="1800" b="1">
                <a:solidFill>
                  <a:schemeClr val="accent1"/>
                </a:solidFill>
              </a:rPr>
              <a:t>Here are a few of the names for added sugar that show up on food labels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sz="1800"/>
              <a:t>(List adapted from the Dietary Guidelines for Americans (1).)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80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2156AAE-B237-F147-B541-DD23955958F2}"/>
              </a:ext>
            </a:extLst>
          </p:cNvPr>
          <p:cNvSpPr txBox="1">
            <a:spLocks/>
          </p:cNvSpPr>
          <p:nvPr/>
        </p:nvSpPr>
        <p:spPr>
          <a:xfrm>
            <a:off x="914400" y="2958735"/>
            <a:ext cx="2416629" cy="29456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935" indent="-182935" algn="l" defTabSz="914674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08995"/>
              </a:buClr>
              <a:buFont typeface="HP Simplified" panose="020B0604020204020204" pitchFamily="34" charset="0"/>
              <a:buChar char="•"/>
              <a:defRPr sz="1801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603" indent="-182935" algn="l" defTabSz="914674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8805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90000"/>
              <a:buFont typeface="HP Simplified" panose="020B0604020204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31739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8941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80000"/>
              <a:buFont typeface="HP Simplified" panose="020B0604020204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51875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9077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2011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946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Agave nectar</a:t>
            </a:r>
          </a:p>
          <a:p>
            <a:r>
              <a:rPr lang="en-US"/>
              <a:t>Glucose</a:t>
            </a:r>
          </a:p>
          <a:p>
            <a:r>
              <a:rPr lang="en-US"/>
              <a:t>Honey</a:t>
            </a:r>
          </a:p>
          <a:p>
            <a:r>
              <a:rPr lang="en-US"/>
              <a:t>Lactose</a:t>
            </a:r>
          </a:p>
          <a:p>
            <a:r>
              <a:rPr lang="en-US"/>
              <a:t>Malt syrup</a:t>
            </a:r>
          </a:p>
          <a:p>
            <a:r>
              <a:rPr lang="en-US"/>
              <a:t>Raw sugar</a:t>
            </a:r>
          </a:p>
          <a:p>
            <a:r>
              <a:rPr lang="en-US"/>
              <a:t>Brown sugar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E31CC01-3A3F-504C-B5AA-E48A81131948}"/>
              </a:ext>
            </a:extLst>
          </p:cNvPr>
          <p:cNvSpPr txBox="1">
            <a:spLocks/>
          </p:cNvSpPr>
          <p:nvPr/>
        </p:nvSpPr>
        <p:spPr>
          <a:xfrm>
            <a:off x="4480141" y="2958734"/>
            <a:ext cx="2860766" cy="29456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935" indent="-182935" algn="l" defTabSz="914674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08995"/>
              </a:buClr>
              <a:buFont typeface="HP Simplified" panose="020B0604020204020204" pitchFamily="34" charset="0"/>
              <a:buChar char="•"/>
              <a:defRPr sz="1801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603" indent="-182935" algn="l" defTabSz="914674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8805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90000"/>
              <a:buFont typeface="HP Simplified" panose="020B0604020204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31739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8941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80000"/>
              <a:buFont typeface="HP Simplified" panose="020B0604020204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51875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9077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2011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946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High-fructose corn syrup</a:t>
            </a:r>
          </a:p>
          <a:p>
            <a:r>
              <a:rPr lang="en-US"/>
              <a:t>Invert sugar</a:t>
            </a:r>
          </a:p>
          <a:p>
            <a:r>
              <a:rPr lang="en-US"/>
              <a:t>Maltose</a:t>
            </a:r>
          </a:p>
          <a:p>
            <a:r>
              <a:rPr lang="en-US"/>
              <a:t>Molasses</a:t>
            </a:r>
          </a:p>
          <a:p>
            <a:r>
              <a:rPr lang="en-US"/>
              <a:t>Sucrose</a:t>
            </a:r>
          </a:p>
          <a:p>
            <a:r>
              <a:rPr lang="en-US"/>
              <a:t>Syrup</a:t>
            </a:r>
          </a:p>
          <a:p>
            <a:r>
              <a:rPr lang="en-US"/>
              <a:t>Cane crystals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B2EDA9-E8FA-8C41-AF92-CF2263BE0865}"/>
              </a:ext>
            </a:extLst>
          </p:cNvPr>
          <p:cNvSpPr txBox="1">
            <a:spLocks/>
          </p:cNvSpPr>
          <p:nvPr/>
        </p:nvSpPr>
        <p:spPr>
          <a:xfrm>
            <a:off x="8268788" y="2958733"/>
            <a:ext cx="3008812" cy="29456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935" indent="-182935" algn="l" defTabSz="914674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08995"/>
              </a:buClr>
              <a:buFont typeface="HP Simplified" panose="020B0604020204020204" pitchFamily="34" charset="0"/>
              <a:buChar char="•"/>
              <a:defRPr sz="1801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603" indent="-182935" algn="l" defTabSz="914674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8805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90000"/>
              <a:buFont typeface="HP Simplified" panose="020B0604020204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31739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8941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80000"/>
              <a:buFont typeface="HP Simplified" panose="020B0604020204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51875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9077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2011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946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Corn syrup</a:t>
            </a:r>
          </a:p>
          <a:p>
            <a:r>
              <a:rPr lang="en-US"/>
              <a:t>Dextrose</a:t>
            </a:r>
          </a:p>
          <a:p>
            <a:r>
              <a:rPr lang="en-US"/>
              <a:t>Fructose</a:t>
            </a:r>
          </a:p>
          <a:p>
            <a:r>
              <a:rPr lang="en-US"/>
              <a:t>Fruit juice concentrate</a:t>
            </a:r>
          </a:p>
          <a:p>
            <a:r>
              <a:rPr lang="en-US"/>
              <a:t>Corn sweetener</a:t>
            </a:r>
          </a:p>
          <a:p>
            <a:r>
              <a:rPr lang="en-US"/>
              <a:t>Crystalline fructose</a:t>
            </a:r>
          </a:p>
          <a:p>
            <a:r>
              <a:rPr lang="en-US"/>
              <a:t>Evaporated cane juice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5F8215-025E-420B-BE02-A8790B036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539">
        <p:fade/>
      </p:transition>
    </mc:Choice>
    <mc:Fallback>
      <p:transition spd="med" advTm="415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D449A8-A9EA-734D-97FE-3559C4832E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Balance your snack choices with some lower fat options such as: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92E151-BDFA-0F4D-AF75-22F08AA6F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Snack Healthy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B73158-63CB-724E-8237-03D523E68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408903"/>
            <a:ext cx="5904411" cy="3608439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/>
              <a:t>Vegetables and fruit</a:t>
            </a:r>
          </a:p>
          <a:p>
            <a:pPr>
              <a:lnSpc>
                <a:spcPct val="110000"/>
              </a:lnSpc>
            </a:pPr>
            <a:r>
              <a:rPr lang="en-US"/>
              <a:t>Low fat milk products</a:t>
            </a:r>
          </a:p>
          <a:p>
            <a:pPr>
              <a:lnSpc>
                <a:spcPct val="110000"/>
              </a:lnSpc>
            </a:pPr>
            <a:r>
              <a:rPr lang="en-US"/>
              <a:t>Baked chips</a:t>
            </a:r>
          </a:p>
          <a:p>
            <a:pPr>
              <a:lnSpc>
                <a:spcPct val="110000"/>
              </a:lnSpc>
            </a:pPr>
            <a:r>
              <a:rPr lang="en-US"/>
              <a:t>Plain popcorn</a:t>
            </a:r>
          </a:p>
          <a:p>
            <a:pPr>
              <a:lnSpc>
                <a:spcPct val="110000"/>
              </a:lnSpc>
            </a:pPr>
            <a:r>
              <a:rPr lang="en-US"/>
              <a:t>A handful of trail mix</a:t>
            </a:r>
          </a:p>
          <a:p>
            <a:pPr>
              <a:lnSpc>
                <a:spcPct val="110000"/>
              </a:lnSpc>
            </a:pPr>
            <a:r>
              <a:rPr lang="en-US"/>
              <a:t>Fig bars</a:t>
            </a:r>
          </a:p>
          <a:p>
            <a:pPr>
              <a:lnSpc>
                <a:spcPct val="110000"/>
              </a:lnSpc>
            </a:pPr>
            <a:r>
              <a:rPr lang="en-US"/>
              <a:t>A cereal bar</a:t>
            </a:r>
          </a:p>
          <a:p>
            <a:pPr>
              <a:lnSpc>
                <a:spcPct val="110000"/>
              </a:lnSpc>
            </a:pP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4DD5CC-7A46-E143-9686-64B32191B068}"/>
              </a:ext>
            </a:extLst>
          </p:cNvPr>
          <p:cNvGrpSpPr/>
          <p:nvPr/>
        </p:nvGrpSpPr>
        <p:grpSpPr>
          <a:xfrm>
            <a:off x="6400801" y="2481912"/>
            <a:ext cx="3526050" cy="3311747"/>
            <a:chOff x="6001123" y="2326373"/>
            <a:chExt cx="3526050" cy="33117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AE6967-649F-BC44-9644-C5CF3C904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2408903"/>
              <a:ext cx="3232069" cy="3196455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E38EBA1-18BD-C945-98E7-1DC01C457D96}"/>
                </a:ext>
              </a:extLst>
            </p:cNvPr>
            <p:cNvSpPr/>
            <p:nvPr/>
          </p:nvSpPr>
          <p:spPr>
            <a:xfrm rot="1447436">
              <a:off x="6001123" y="2326373"/>
              <a:ext cx="3526050" cy="3311747"/>
            </a:xfrm>
            <a:prstGeom prst="ellipse">
              <a:avLst/>
            </a:prstGeom>
            <a:noFill/>
            <a:ln w="155575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B92044-F609-4431-B1FD-5C9718439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3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2884">
        <p:fade/>
      </p:transition>
    </mc:Choice>
    <mc:Fallback>
      <p:transition spd="med" advTm="628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76093A-3BDC-D84B-8348-48EDC07C2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Dining Out: Making Better Choices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0E4030F7-3719-974A-A7CB-48F3E0D63A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0466083"/>
              </p:ext>
            </p:extLst>
          </p:nvPr>
        </p:nvGraphicFramePr>
        <p:xfrm>
          <a:off x="914400" y="1730494"/>
          <a:ext cx="10599174" cy="42261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66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5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062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Instead</a:t>
                      </a:r>
                      <a:r>
                        <a:rPr lang="en-US" sz="16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of:</a:t>
                      </a: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69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Try:</a:t>
                      </a:r>
                    </a:p>
                  </a:txBody>
                  <a:tcPr anchor="ctr">
                    <a:solidFill>
                      <a:srgbClr val="00969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Kcals saved:</a:t>
                      </a:r>
                    </a:p>
                  </a:txBody>
                  <a:tcPr anchor="ctr">
                    <a:solidFill>
                      <a:srgbClr val="0096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8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20oz regular cola (250 </a:t>
                      </a:r>
                      <a:r>
                        <a:rPr lang="pt-BR" sz="1600" b="0" i="0" u="none" strike="noStrike" kern="1200" baseline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kcals</a:t>
                      </a:r>
                      <a:r>
                        <a:rPr lang="pt-BR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20oz diet cola (0 </a:t>
                      </a:r>
                      <a:r>
                        <a:rPr lang="nl-NL" sz="1600" b="0" i="0" u="none" strike="noStrike" kern="1200" baseline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kcals</a:t>
                      </a:r>
                      <a:r>
                        <a:rPr lang="nl-NL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706">
                <a:tc>
                  <a:txBody>
                    <a:bodyPr/>
                    <a:lstStyle/>
                    <a:p>
                      <a:pPr rtl="0"/>
                      <a:r>
                        <a:rPr lang="en-US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Large French fry (540 kcals)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Small French fry (210 kcals)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330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4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Chick-fil-a chicken sandwich (410 </a:t>
                      </a:r>
                      <a:r>
                        <a:rPr lang="de-DE" sz="1600" b="0" i="0" u="none" strike="noStrike" kern="1200" baseline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kcals</a:t>
                      </a:r>
                      <a:r>
                        <a:rPr lang="de-DE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Chick-fil-a chargrilled chicken sandwich (270 kcal)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BK Big Fish sandwich (720 kcals)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Plain Burger King hamburger (330 kcals)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390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74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Original Crust, meat supreme, Papa John’s Pizza (1 slice)</a:t>
                      </a:r>
                      <a:endParaRPr lang="en-US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Thin crust, garden special, Papa John’s Pizza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 slice)</a:t>
                      </a:r>
                      <a:endParaRPr lang="en-US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164</a:t>
                      </a:r>
                    </a:p>
                    <a:p>
                      <a:endParaRPr lang="en-US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87B4DB-6606-4467-9B85-D8E2FFD7B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9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1027">
        <p:fade/>
      </p:transition>
    </mc:Choice>
    <mc:Fallback>
      <p:transition spd="med" advTm="91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DFEA7D-0BB0-BB47-84ED-1B4AA6CD4E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Look for these lower-fat menu terms when eating out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61826C-F9F4-A040-B9B8-EBD3F805D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Dining Out: Watch out for fat!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F2918-8C83-1845-A2F4-5AE06A02DE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565659"/>
            <a:ext cx="3775165" cy="3608439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1800"/>
              </a:spcBef>
            </a:pPr>
            <a:r>
              <a:rPr lang="en-US" sz="2100"/>
              <a:t>Baked</a:t>
            </a:r>
          </a:p>
          <a:p>
            <a:pPr>
              <a:lnSpc>
                <a:spcPct val="160000"/>
              </a:lnSpc>
              <a:spcBef>
                <a:spcPts val="1800"/>
              </a:spcBef>
            </a:pPr>
            <a:r>
              <a:rPr lang="en-US" sz="2100"/>
              <a:t>Broiled</a:t>
            </a:r>
          </a:p>
          <a:p>
            <a:pPr>
              <a:lnSpc>
                <a:spcPct val="160000"/>
              </a:lnSpc>
              <a:spcBef>
                <a:spcPts val="1800"/>
              </a:spcBef>
            </a:pPr>
            <a:r>
              <a:rPr lang="en-US" sz="2100"/>
              <a:t>BBQ</a:t>
            </a:r>
          </a:p>
          <a:p>
            <a:pPr>
              <a:lnSpc>
                <a:spcPct val="160000"/>
              </a:lnSpc>
              <a:spcBef>
                <a:spcPts val="1800"/>
              </a:spcBef>
            </a:pPr>
            <a:r>
              <a:rPr lang="en-US" sz="2100"/>
              <a:t>Charbroiled</a:t>
            </a:r>
          </a:p>
          <a:p>
            <a:pPr>
              <a:lnSpc>
                <a:spcPct val="160000"/>
              </a:lnSpc>
              <a:spcBef>
                <a:spcPts val="1800"/>
              </a:spcBef>
            </a:pPr>
            <a:endParaRPr lang="en-US" sz="210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9FC95F2-6381-B54E-9A55-D83FBD2AE560}"/>
              </a:ext>
            </a:extLst>
          </p:cNvPr>
          <p:cNvSpPr txBox="1">
            <a:spLocks/>
          </p:cNvSpPr>
          <p:nvPr/>
        </p:nvSpPr>
        <p:spPr>
          <a:xfrm>
            <a:off x="4389121" y="2565659"/>
            <a:ext cx="2259874" cy="36084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935" indent="-182935" algn="l" defTabSz="914674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08995"/>
              </a:buClr>
              <a:buFont typeface="HP Simplified" panose="020B0604020204020204" pitchFamily="34" charset="0"/>
              <a:buChar char="•"/>
              <a:defRPr sz="1801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603" indent="-182935" algn="l" defTabSz="914674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8805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90000"/>
              <a:buFont typeface="HP Simplified" panose="020B0604020204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31739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8941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80000"/>
              <a:buFont typeface="HP Simplified" panose="020B0604020204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51875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9077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2011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946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spcBef>
                <a:spcPts val="1800"/>
              </a:spcBef>
            </a:pPr>
            <a:r>
              <a:rPr lang="en-US" sz="2100"/>
              <a:t>Poached</a:t>
            </a:r>
          </a:p>
          <a:p>
            <a:pPr>
              <a:lnSpc>
                <a:spcPct val="160000"/>
              </a:lnSpc>
              <a:spcBef>
                <a:spcPts val="1800"/>
              </a:spcBef>
            </a:pPr>
            <a:r>
              <a:rPr lang="en-US" sz="2100"/>
              <a:t>Roasted</a:t>
            </a:r>
          </a:p>
          <a:p>
            <a:pPr>
              <a:lnSpc>
                <a:spcPct val="160000"/>
              </a:lnSpc>
              <a:spcBef>
                <a:spcPts val="1800"/>
              </a:spcBef>
            </a:pPr>
            <a:r>
              <a:rPr lang="en-US" sz="2100"/>
              <a:t>Steamed</a:t>
            </a:r>
          </a:p>
          <a:p>
            <a:pPr>
              <a:lnSpc>
                <a:spcPct val="160000"/>
              </a:lnSpc>
              <a:spcBef>
                <a:spcPts val="1800"/>
              </a:spcBef>
            </a:pPr>
            <a:r>
              <a:rPr lang="en-US" sz="2100"/>
              <a:t>Stir-fried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5D32DB-601E-45CC-B5FD-E5CE7F694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2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224">
        <p:fade/>
      </p:transition>
    </mc:Choice>
    <mc:Fallback>
      <p:transition spd="med" advTm="25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4C86AB-570C-A947-A87E-1346F0F2C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Dining Out: Leave it off!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970B7C-7577-984E-A243-45E0138449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599"/>
            <a:ext cx="5617028" cy="418882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en-US" sz="1800"/>
              <a:t>To cut the calories without cutting the portion, try ordering items </a:t>
            </a:r>
            <a:r>
              <a:rPr lang="en-US" sz="1800" b="1"/>
              <a:t>without cheese and mayonnaise</a:t>
            </a:r>
            <a:r>
              <a:rPr lang="en-US" sz="180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en-US" sz="1800"/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en-US" sz="1800"/>
              <a:t>Ask for salad </a:t>
            </a:r>
            <a:r>
              <a:rPr lang="en-US" sz="1800" b="1"/>
              <a:t>dressing on the side</a:t>
            </a:r>
            <a:r>
              <a:rPr lang="en-US" sz="180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en-US" sz="1800"/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en-US" sz="1800"/>
              <a:t>1 oz of cheese contains nearly 10g of fat and 100 calories.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en-US" sz="1800"/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en-US" sz="1800"/>
              <a:t>1 tbsp of regular mayonnaise contains 100 calories and 11g of fat.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en-US" sz="1800"/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en-US" sz="1800"/>
              <a:t>2 tbsp of Ranch or creamy Caesar salad dressing contains 14-18 g of fat/ 140-170 calories!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B796C-D9A8-3640-AE1A-53DA1ED9F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178" y="1150721"/>
            <a:ext cx="3407685" cy="483853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AAD564-2815-4ECC-8320-50240033B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6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5042">
        <p:fade/>
      </p:transition>
    </mc:Choice>
    <mc:Fallback>
      <p:transition spd="med" advTm="650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992E0-B2E8-6142-BEF0-ED162877A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Portion Sizes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6875A-CDF9-CB4F-A3A1-5723742D96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599"/>
            <a:ext cx="5307724" cy="388374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1800"/>
              <a:t>A serving is different than what we normally put on our plates. For example, </a:t>
            </a:r>
            <a:r>
              <a:rPr lang="en-US" sz="1800" b="1">
                <a:solidFill>
                  <a:schemeClr val="accent1"/>
                </a:solidFill>
              </a:rPr>
              <a:t>a serving of spaghetti is ½ cup</a:t>
            </a:r>
            <a:r>
              <a:rPr lang="en-US" sz="1800">
                <a:solidFill>
                  <a:schemeClr val="accent1"/>
                </a:solidFill>
              </a:rPr>
              <a:t> </a:t>
            </a:r>
            <a:r>
              <a:rPr lang="en-US" sz="1800"/>
              <a:t>– not a full plate!</a:t>
            </a:r>
          </a:p>
          <a:p>
            <a:pPr>
              <a:lnSpc>
                <a:spcPct val="110000"/>
              </a:lnSpc>
            </a:pPr>
            <a:endParaRPr lang="en-US" sz="1800"/>
          </a:p>
          <a:p>
            <a:pPr>
              <a:lnSpc>
                <a:spcPct val="110000"/>
              </a:lnSpc>
            </a:pPr>
            <a:r>
              <a:rPr lang="en-US" sz="1800"/>
              <a:t>Monitoring portion sizes is key in acquiring </a:t>
            </a:r>
            <a:r>
              <a:rPr lang="en-US" sz="1800" b="1">
                <a:solidFill>
                  <a:schemeClr val="accent1"/>
                </a:solidFill>
              </a:rPr>
              <a:t>proper nutrients</a:t>
            </a:r>
            <a:r>
              <a:rPr lang="en-US" sz="1800" b="1"/>
              <a:t> </a:t>
            </a:r>
            <a:r>
              <a:rPr lang="en-US" sz="1800"/>
              <a:t>for our body and </a:t>
            </a:r>
            <a:r>
              <a:rPr lang="en-US" sz="1800" b="1">
                <a:solidFill>
                  <a:schemeClr val="accent1"/>
                </a:solidFill>
              </a:rPr>
              <a:t>managing weight</a:t>
            </a:r>
            <a:r>
              <a:rPr lang="en-US" sz="1800"/>
              <a:t>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800"/>
          </a:p>
          <a:p>
            <a:pPr>
              <a:lnSpc>
                <a:spcPct val="110000"/>
              </a:lnSpc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89481-427F-8C46-8651-AD9FEFE77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678" y="1526456"/>
            <a:ext cx="3548631" cy="409640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626D7F-C851-4E92-ACA4-512251FE0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7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407">
        <p:fade/>
      </p:transition>
    </mc:Choice>
    <mc:Fallback>
      <p:transition spd="med" advTm="55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87B6-A6F1-6B42-9BC3-37371C2AC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Don’t Wait ‘til it’s Too Late!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0DEA1-2546-314C-977C-F8ED2C44E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5695405" cy="3883743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en-US" sz="1800"/>
              <a:t>When you are overly hungry you may be more likely to grab a candy bar or a bag of chips. </a:t>
            </a:r>
            <a:r>
              <a:rPr lang="en-US" sz="1800" b="1"/>
              <a:t>PLAN AHEAD</a:t>
            </a:r>
            <a:r>
              <a:rPr lang="en-US" sz="1800"/>
              <a:t>!</a:t>
            </a:r>
          </a:p>
          <a:p>
            <a:pPr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en-US" sz="1800"/>
          </a:p>
          <a:p>
            <a:pPr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en-US" sz="1800"/>
              <a:t>Stock your desk, lunch bag or knapsack with some healthy snacks from home.</a:t>
            </a:r>
          </a:p>
          <a:p>
            <a:pPr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en-US" sz="1800"/>
          </a:p>
          <a:p>
            <a:pPr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en-US" sz="1800"/>
              <a:t>A piece of fruit, cereal bars and trail mixes are all great portable choices.</a:t>
            </a:r>
          </a:p>
          <a:p>
            <a:pPr>
              <a:lnSpc>
                <a:spcPct val="140000"/>
              </a:lnSpc>
              <a:buClr>
                <a:schemeClr val="accent1"/>
              </a:buClr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E1B76-92F5-E742-A146-9A0F241B40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71"/>
          <a:stretch/>
        </p:blipFill>
        <p:spPr>
          <a:xfrm>
            <a:off x="7419703" y="0"/>
            <a:ext cx="4785360" cy="6884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1A7AF-2D42-0B46-A5C6-B655A2BDB0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862" y="6309360"/>
            <a:ext cx="2004943" cy="37542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B2C4BCE-3356-4213-B5B0-CF37FC058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7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203">
        <p:fade/>
      </p:transition>
    </mc:Choice>
    <mc:Fallback>
      <p:transition spd="med" advTm="47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F1259-C114-EA4C-8BA8-82106677A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 Home: Make a Shopping 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10018-EAAC-C74B-AE87-194E48FCDD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6531429" cy="3883743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/>
              <a:t>Make a shopping list and stick to it</a:t>
            </a:r>
          </a:p>
          <a:p>
            <a:pPr>
              <a:lnSpc>
                <a:spcPct val="140000"/>
              </a:lnSpc>
            </a:pPr>
            <a:r>
              <a:rPr lang="en-US"/>
              <a:t>Never shop when hungry</a:t>
            </a:r>
          </a:p>
          <a:p>
            <a:pPr>
              <a:lnSpc>
                <a:spcPct val="140000"/>
              </a:lnSpc>
            </a:pPr>
            <a:r>
              <a:rPr lang="en-US"/>
              <a:t>Shop with a calculator and coupons to get the best price</a:t>
            </a:r>
          </a:p>
          <a:p>
            <a:pPr>
              <a:lnSpc>
                <a:spcPct val="140000"/>
              </a:lnSpc>
            </a:pPr>
            <a:r>
              <a:rPr lang="en-US"/>
              <a:t>Shop the perimeter of the store first</a:t>
            </a:r>
          </a:p>
          <a:p>
            <a:pPr>
              <a:lnSpc>
                <a:spcPct val="140000"/>
              </a:lnSpc>
            </a:pPr>
            <a:r>
              <a:rPr lang="en-US"/>
              <a:t>Buy foods that require preparation</a:t>
            </a:r>
          </a:p>
          <a:p>
            <a:pPr>
              <a:lnSpc>
                <a:spcPct val="140000"/>
              </a:lnSpc>
            </a:pPr>
            <a:endParaRPr lang="en-US"/>
          </a:p>
          <a:p>
            <a:pPr>
              <a:lnSpc>
                <a:spcPct val="140000"/>
              </a:lnSpc>
            </a:pPr>
            <a:endParaRPr lang="en-US"/>
          </a:p>
          <a:p>
            <a:pPr>
              <a:lnSpc>
                <a:spcPct val="140000"/>
              </a:lnSpc>
            </a:pPr>
            <a:endParaRPr lang="en-US"/>
          </a:p>
          <a:p>
            <a:pPr>
              <a:lnSpc>
                <a:spcPct val="140000"/>
              </a:lnSpc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1D31C-0D7E-B742-A3B6-5AFC7D1EF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154" y="1667033"/>
            <a:ext cx="4901910" cy="375405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C123EE-D93B-4B1F-99D2-44476DF23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4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131">
        <p:fade/>
      </p:transition>
    </mc:Choice>
    <mc:Fallback>
      <p:transition spd="med" advTm="481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DF78AD-D8F2-6745-B6FD-91108F5A6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 Home: Healthy Cooking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F1D409AD-4884-9B43-BF1A-55FAA04AAD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8963582"/>
              </p:ext>
            </p:extLst>
          </p:nvPr>
        </p:nvGraphicFramePr>
        <p:xfrm>
          <a:off x="914398" y="2035277"/>
          <a:ext cx="10481610" cy="27411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50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571"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INSTEAD OF:</a:t>
                      </a:r>
                    </a:p>
                  </a:txBody>
                  <a:tcPr marT="45733" marB="45733" anchor="ctr">
                    <a:solidFill>
                      <a:srgbClr val="00969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TRY:</a:t>
                      </a:r>
                    </a:p>
                  </a:txBody>
                  <a:tcPr marT="45733" marB="45733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615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½ cup of oil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½ cup unsweetened</a:t>
                      </a:r>
                      <a:r>
                        <a:rPr lang="en-US" sz="18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applesauce</a:t>
                      </a:r>
                      <a:endParaRPr lang="en-US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309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cup heavy cream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cup evaporated fat free milk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704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cup all-purpose</a:t>
                      </a:r>
                      <a:r>
                        <a:rPr lang="en-US" sz="18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flour</a:t>
                      </a:r>
                      <a:endParaRPr lang="en-US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½ cup all-purpose</a:t>
                      </a:r>
                      <a:r>
                        <a:rPr lang="en-US" sz="18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flour &amp; ½ cup whole wheat flour</a:t>
                      </a:r>
                      <a:endParaRPr lang="en-US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FA2F30-1710-419D-A1A8-A6C5D57B6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57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863">
        <p:fade/>
      </p:transition>
    </mc:Choice>
    <mc:Fallback>
      <p:transition spd="med" advTm="21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DF78AD-D8F2-6745-B6FD-91108F5A6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 Home: Healthy Cooking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F1D409AD-4884-9B43-BF1A-55FAA04AAD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9713624"/>
              </p:ext>
            </p:extLst>
          </p:nvPr>
        </p:nvGraphicFramePr>
        <p:xfrm>
          <a:off x="914398" y="2035277"/>
          <a:ext cx="10481610" cy="27411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50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571"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INSTEAD OF:</a:t>
                      </a:r>
                    </a:p>
                  </a:txBody>
                  <a:tcPr marT="45733" marB="45733" anchor="ctr">
                    <a:solidFill>
                      <a:srgbClr val="00969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TRY:</a:t>
                      </a:r>
                    </a:p>
                  </a:txBody>
                  <a:tcPr marT="45733" marB="45733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615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Salt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Garlic, onions, herbs, spices, Mrs. Dash, lemon pepper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309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Sugar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Splenda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704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Canned vegetables and beans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Look for “no added salt” on label. Fresh/frozen are best.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FCFE73-C000-4BD6-A01D-7ECA5C863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7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095">
        <p:fade/>
      </p:transition>
    </mc:Choice>
    <mc:Fallback>
      <p:transition spd="med" advTm="23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DF78AD-D8F2-6745-B6FD-91108F5A6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 Home: Healthy Cooking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F1D409AD-4884-9B43-BF1A-55FAA04AAD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5034062"/>
              </p:ext>
            </p:extLst>
          </p:nvPr>
        </p:nvGraphicFramePr>
        <p:xfrm>
          <a:off x="914398" y="2035277"/>
          <a:ext cx="10481610" cy="35101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50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571"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INSTEAD OF:</a:t>
                      </a:r>
                    </a:p>
                  </a:txBody>
                  <a:tcPr marT="45733" marB="45733" anchor="ctr">
                    <a:solidFill>
                      <a:srgbClr val="00969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TRY:</a:t>
                      </a:r>
                    </a:p>
                  </a:txBody>
                  <a:tcPr marT="45733" marB="45733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615">
                <a:tc>
                  <a:txBody>
                    <a:bodyPr/>
                    <a:lstStyle/>
                    <a:p>
                      <a:pPr marL="0" marR="0" lvl="0" indent="0" algn="l" defTabSz="9146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American processed cheese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Part-skim mozzarella, provolone, swiss, soy cheese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309">
                <a:tc>
                  <a:txBody>
                    <a:bodyPr/>
                    <a:lstStyle/>
                    <a:p>
                      <a:pPr marL="0" marR="0" lvl="0" indent="0" algn="l" defTabSz="9146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Meat, poultry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6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Look for “loin” or “round” cuts when selecting beef or pork. They have less fat.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982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Ground beef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6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Extra-lean beef, ground turkey, or chicken breast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6704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Dairy products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6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Reduced-fat, low-fat, or fat-free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993488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25D2C7-EE9D-4018-AEB8-48EB9674E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9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198">
        <p:fade/>
      </p:transition>
    </mc:Choice>
    <mc:Fallback>
      <p:transition spd="med" advTm="42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DF78AD-D8F2-6745-B6FD-91108F5A6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Untraditional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F1D409AD-4884-9B43-BF1A-55FAA04AAD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8133928"/>
              </p:ext>
            </p:extLst>
          </p:nvPr>
        </p:nvGraphicFramePr>
        <p:xfrm>
          <a:off x="914398" y="1907177"/>
          <a:ext cx="10481610" cy="40870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50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195"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INSTEAD OF:</a:t>
                      </a:r>
                    </a:p>
                  </a:txBody>
                  <a:tcPr marT="45733" marB="45733" anchor="ctr">
                    <a:solidFill>
                      <a:srgbClr val="00969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TRY:</a:t>
                      </a:r>
                    </a:p>
                  </a:txBody>
                  <a:tcPr marT="45733" marB="45733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818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Chicken sandwich with lettuce, tomato, mayo, chips/fries soda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½ avocado, 1 tomato, sliced cucumber, sprinkle of dressing, crackers and hummus, fruit, water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014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Burger with fries/onion rings, brownie or cookie, and sweet tea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Canned tuna on a bed of lettuce w/tomato, peppers, cucumbers, stone wheat crackers and bean dip, pear (or fruit of choice), water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014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Grilled mexi-chicken burrito with tortilla chips and queso/bean dip, side of rice, soda/sweet tea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Chicken taco salad, minus the queso and rice; enjoy the tortilla chips (1 serving, beans (1 serving) + serving of fruit, water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4014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Chicken artichoke panini, chips soup, bread, soda or sweet tea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Mixed greens &amp; spinach salad w/grilled chicken or salmon, butternut squash soup, grapes and apple medley, water</a:t>
                      </a:r>
                    </a:p>
                  </a:txBody>
                  <a:tcPr marT="45733" marB="45733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993488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39092A-6E7F-4490-9902-7CAA69D41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6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878">
        <p:fade/>
      </p:transition>
    </mc:Choice>
    <mc:Fallback>
      <p:transition spd="med" advTm="608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4EB343-EE10-DD4E-A089-944096B56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Preparing &amp; Goals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01748-323A-9048-9B3E-CDBCF2F20D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599"/>
            <a:ext cx="4911634" cy="388374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/>
              <a:t>Think about what you/your family like to eat- make a plan</a:t>
            </a:r>
          </a:p>
          <a:p>
            <a:pPr>
              <a:lnSpc>
                <a:spcPct val="120000"/>
              </a:lnSpc>
            </a:pPr>
            <a:r>
              <a:rPr lang="en-US"/>
              <a:t>Pre-prepare a few meals on the weekend</a:t>
            </a:r>
          </a:p>
          <a:p>
            <a:pPr>
              <a:lnSpc>
                <a:spcPct val="120000"/>
              </a:lnSpc>
            </a:pPr>
            <a:r>
              <a:rPr lang="en-US"/>
              <a:t>Get creative</a:t>
            </a:r>
          </a:p>
          <a:p>
            <a:pPr>
              <a:lnSpc>
                <a:spcPct val="120000"/>
              </a:lnSpc>
            </a:pPr>
            <a:r>
              <a:rPr lang="en-US"/>
              <a:t>Shop an isle you haven’t shopped</a:t>
            </a:r>
          </a:p>
          <a:p>
            <a:pPr>
              <a:lnSpc>
                <a:spcPct val="120000"/>
              </a:lnSpc>
            </a:pPr>
            <a:r>
              <a:rPr lang="en-US"/>
              <a:t>Make small goals for healthy eating</a:t>
            </a:r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34247-01E2-9045-A6B9-C77412FC1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931" y="-1"/>
            <a:ext cx="5556069" cy="6888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DA249-E13B-C143-B8B1-19F290621D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862" y="6309360"/>
            <a:ext cx="2004943" cy="37542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B53017-58B9-4485-AB17-B23DE1165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7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859">
        <p:fade/>
      </p:transition>
    </mc:Choice>
    <mc:Fallback>
      <p:transition spd="med" advTm="20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A16181-BE72-974B-9F00-0C8750E46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348" y="-13063"/>
            <a:ext cx="9036651" cy="6871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CB1A8-E3B0-5E4C-8D59-16549B58A2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 flipH="1">
            <a:off x="-12700" y="1"/>
            <a:ext cx="4562856" cy="685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E98260-4F66-8643-B062-6A0F9C461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7" y="6014856"/>
            <a:ext cx="3159152" cy="591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27C8B2-ADF6-C346-AAC2-F931B59B73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" r="83637" b="91272"/>
          <a:stretch/>
        </p:blipFill>
        <p:spPr>
          <a:xfrm>
            <a:off x="-14593" y="341375"/>
            <a:ext cx="1995793" cy="256032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4DDCEDBB-D77D-A749-B19E-5408E2C4511F}"/>
              </a:ext>
            </a:extLst>
          </p:cNvPr>
          <p:cNvSpPr txBox="1">
            <a:spLocks/>
          </p:cNvSpPr>
          <p:nvPr/>
        </p:nvSpPr>
        <p:spPr>
          <a:xfrm>
            <a:off x="294557" y="829055"/>
            <a:ext cx="2812027" cy="2779383"/>
          </a:xfrm>
          <a:prstGeom prst="rect">
            <a:avLst/>
          </a:prstGeom>
        </p:spPr>
        <p:txBody>
          <a:bodyPr/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rgbClr val="62656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>
                <a:solidFill>
                  <a:schemeClr val="tx1"/>
                </a:solidFill>
              </a:rPr>
              <a:t>Nutrition Matters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9293AD-BE6D-4CF1-9105-52968793A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2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09">
        <p:fade/>
      </p:transition>
    </mc:Choice>
    <mc:Fallback>
      <p:transition spd="med" advTm="3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D7EF71-2041-CD4C-BA5F-2D57A0140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413" y="2777526"/>
            <a:ext cx="10599174" cy="1311873"/>
          </a:xfrm>
        </p:spPr>
        <p:txBody>
          <a:bodyPr/>
          <a:lstStyle/>
          <a:p>
            <a:pPr algn="ctr"/>
            <a:r>
              <a:rPr lang="en-US" sz="5500"/>
              <a:t>Questions?</a:t>
            </a:r>
            <a:br>
              <a:rPr lang="en-US" sz="5500"/>
            </a:br>
            <a:br>
              <a:rPr lang="en-US" sz="5500"/>
            </a:br>
            <a:r>
              <a:rPr lang="en-US" sz="2000"/>
              <a:t>Ashley.Harris1@atriumhealth.org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093F05-13F5-49EE-B15B-C4CDFBC5B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6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373">
        <p:fade/>
      </p:transition>
    </mc:Choice>
    <mc:Fallback>
      <p:transition spd="med" advTm="343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A9C303-CC29-0E49-A547-BDA6A4282E99}"/>
              </a:ext>
            </a:extLst>
          </p:cNvPr>
          <p:cNvSpPr txBox="1">
            <a:spLocks/>
          </p:cNvSpPr>
          <p:nvPr/>
        </p:nvSpPr>
        <p:spPr>
          <a:xfrm>
            <a:off x="2762251" y="2578099"/>
            <a:ext cx="6667499" cy="662039"/>
          </a:xfrm>
          <a:prstGeom prst="rect">
            <a:avLst/>
          </a:prstGeom>
        </p:spPr>
        <p:txBody>
          <a:bodyPr anchor="ctr"/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rgbClr val="62656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700">
                <a:solidFill>
                  <a:schemeClr val="bg1"/>
                </a:solidFill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51381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5DECB-4E21-E64A-A398-2D99999A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Portions: Vegetables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7EB83F-3BCD-5843-AC1D-2002DA4DAE12}"/>
              </a:ext>
            </a:extLst>
          </p:cNvPr>
          <p:cNvSpPr txBox="1">
            <a:spLocks/>
          </p:cNvSpPr>
          <p:nvPr/>
        </p:nvSpPr>
        <p:spPr>
          <a:xfrm>
            <a:off x="1019191" y="5022600"/>
            <a:ext cx="3071543" cy="7207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700" b="1">
                <a:latin typeface="Arial" panose="020B0604020202020204" pitchFamily="34" charset="0"/>
                <a:cs typeface="Arial" panose="020B0604020202020204" pitchFamily="34" charset="0"/>
              </a:rPr>
              <a:t>1 cup </a:t>
            </a: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raw leafy vegetables – size of a baseball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B2B185-593E-C64C-A2E9-7E62BC725C15}"/>
              </a:ext>
            </a:extLst>
          </p:cNvPr>
          <p:cNvSpPr/>
          <p:nvPr/>
        </p:nvSpPr>
        <p:spPr>
          <a:xfrm>
            <a:off x="5288773" y="4965059"/>
            <a:ext cx="293686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b="1">
                <a:latin typeface="Arial" panose="020B0604020202020204" pitchFamily="34" charset="0"/>
                <a:cs typeface="Arial" panose="020B0604020202020204" pitchFamily="34" charset="0"/>
              </a:rPr>
              <a:t>½ cup </a:t>
            </a: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chopped raw or cooked vegetables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7CCC5C-3BD0-3D46-9EAF-3106BE151BA0}"/>
              </a:ext>
            </a:extLst>
          </p:cNvPr>
          <p:cNvSpPr/>
          <p:nvPr/>
        </p:nvSpPr>
        <p:spPr>
          <a:xfrm>
            <a:off x="9181349" y="5086783"/>
            <a:ext cx="209625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b="1">
                <a:latin typeface="Arial" panose="020B0604020202020204" pitchFamily="34" charset="0"/>
                <a:cs typeface="Arial" panose="020B0604020202020204" pitchFamily="34" charset="0"/>
              </a:rPr>
              <a:t>¾ cup </a:t>
            </a: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(6 oz) juice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AB25C3-AFE0-E040-81B6-3B4F1E47DCAC}"/>
              </a:ext>
            </a:extLst>
          </p:cNvPr>
          <p:cNvGrpSpPr/>
          <p:nvPr/>
        </p:nvGrpSpPr>
        <p:grpSpPr>
          <a:xfrm>
            <a:off x="776869" y="2087828"/>
            <a:ext cx="3226329" cy="2857146"/>
            <a:chOff x="983573" y="1998425"/>
            <a:chExt cx="2882065" cy="255227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9F7B27C-8AEF-1C42-A4A1-7F7E5519B3F8}"/>
                </a:ext>
              </a:extLst>
            </p:cNvPr>
            <p:cNvSpPr/>
            <p:nvPr/>
          </p:nvSpPr>
          <p:spPr>
            <a:xfrm>
              <a:off x="1318686" y="2198762"/>
              <a:ext cx="2179275" cy="2179275"/>
            </a:xfrm>
            <a:prstGeom prst="ellipse">
              <a:avLst/>
            </a:prstGeom>
            <a:solidFill>
              <a:srgbClr val="D9DDE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EE109D-9C30-4D49-9038-9A259A1E4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3573" y="1998425"/>
              <a:ext cx="2882065" cy="255227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47E026B-9EA6-D34A-84B2-9BF68A78A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532" y="2830862"/>
            <a:ext cx="3019483" cy="20129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D2CACA-D233-3545-B6BC-0820CB82B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3902" y="2997397"/>
            <a:ext cx="1722172" cy="17221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F2B8F4-607A-426D-A4CE-3F7B93BF7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4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900">
        <p:fade/>
      </p:transition>
    </mc:Choice>
    <mc:Fallback>
      <p:transition spd="med" advTm="42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5DECB-4E21-E64A-A398-2D99999A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Portions: Fruits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DF52F56-2AF7-0C45-A1BF-2D703F4D9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224" y="1881429"/>
            <a:ext cx="2698630" cy="2023972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03BB267F-7130-164B-8CA7-BEF18794E62C}"/>
              </a:ext>
            </a:extLst>
          </p:cNvPr>
          <p:cNvSpPr txBox="1">
            <a:spLocks/>
          </p:cNvSpPr>
          <p:nvPr/>
        </p:nvSpPr>
        <p:spPr>
          <a:xfrm>
            <a:off x="914401" y="3552964"/>
            <a:ext cx="2854036" cy="4918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700" b="1">
                <a:latin typeface="Arial" panose="020B0604020202020204" pitchFamily="34" charset="0"/>
                <a:cs typeface="Arial" panose="020B0604020202020204" pitchFamily="34" charset="0"/>
              </a:rPr>
              <a:t>1 medium </a:t>
            </a: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piece fresh fruit = size of a tennis ball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2A98D6-A29A-384A-90D7-DBD8102BCD90}"/>
              </a:ext>
            </a:extLst>
          </p:cNvPr>
          <p:cNvSpPr/>
          <p:nvPr/>
        </p:nvSpPr>
        <p:spPr>
          <a:xfrm>
            <a:off x="4998307" y="3552964"/>
            <a:ext cx="266469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b="1">
                <a:latin typeface="Arial" panose="020B0604020202020204" pitchFamily="34" charset="0"/>
                <a:cs typeface="Arial" panose="020B0604020202020204" pitchFamily="34" charset="0"/>
              </a:rPr>
              <a:t>1 cup </a:t>
            </a: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berries or melon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B903AD-9AEB-5C44-97F9-1DE319536FA1}"/>
              </a:ext>
            </a:extLst>
          </p:cNvPr>
          <p:cNvSpPr/>
          <p:nvPr/>
        </p:nvSpPr>
        <p:spPr>
          <a:xfrm>
            <a:off x="7105926" y="5623731"/>
            <a:ext cx="222402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b="1">
                <a:latin typeface="Arial" panose="020B0604020202020204" pitchFamily="34" charset="0"/>
                <a:cs typeface="Arial" panose="020B0604020202020204" pitchFamily="34" charset="0"/>
              </a:rPr>
              <a:t>½ cup </a:t>
            </a: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canned fruit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5EB200F-A9BE-3F4B-B576-D4C5DC0CC989}"/>
              </a:ext>
            </a:extLst>
          </p:cNvPr>
          <p:cNvSpPr txBox="1">
            <a:spLocks/>
          </p:cNvSpPr>
          <p:nvPr/>
        </p:nvSpPr>
        <p:spPr>
          <a:xfrm>
            <a:off x="3399335" y="5636875"/>
            <a:ext cx="1985010" cy="4918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700" b="1">
                <a:latin typeface="Arial" panose="020B0604020202020204" pitchFamily="34" charset="0"/>
                <a:cs typeface="Arial" panose="020B0604020202020204" pitchFamily="34" charset="0"/>
              </a:rPr>
              <a:t>¼ cup </a:t>
            </a: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dried fruit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ED2B31-BD6C-7946-A3E8-363FEA5F3C66}"/>
              </a:ext>
            </a:extLst>
          </p:cNvPr>
          <p:cNvSpPr/>
          <p:nvPr/>
        </p:nvSpPr>
        <p:spPr>
          <a:xfrm>
            <a:off x="8892868" y="3552964"/>
            <a:ext cx="22313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b="1">
                <a:latin typeface="Arial" panose="020B0604020202020204" pitchFamily="34" charset="0"/>
                <a:cs typeface="Arial" panose="020B0604020202020204" pitchFamily="34" charset="0"/>
              </a:rPr>
              <a:t>¾ cup (6 oz) </a:t>
            </a: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BE33230-12F0-8241-BFBC-2E62294D3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449" y="2144766"/>
            <a:ext cx="2000728" cy="14972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894D464-B454-764C-A696-3D78D5BD0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550" y="4608851"/>
            <a:ext cx="1722580" cy="88282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264633-9CAE-8549-B962-4CB68DA40E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5804" y="2167510"/>
            <a:ext cx="1385454" cy="138545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6AF9FB-D76D-4343-B082-8762250493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0177" y="4380156"/>
            <a:ext cx="1431636" cy="11620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4A3FB4-483E-4D08-ADB2-88AD3F2DF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5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466">
        <p:fade/>
      </p:transition>
    </mc:Choice>
    <mc:Fallback>
      <p:transition spd="med" advTm="254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455B-EA8E-2E40-9D38-7FD35B05C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Portions: Dairy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8A4C0-C0AF-004A-B5DC-F7DE65527C2E}"/>
              </a:ext>
            </a:extLst>
          </p:cNvPr>
          <p:cNvSpPr txBox="1">
            <a:spLocks/>
          </p:cNvSpPr>
          <p:nvPr/>
        </p:nvSpPr>
        <p:spPr>
          <a:xfrm>
            <a:off x="7157347" y="4037890"/>
            <a:ext cx="2726520" cy="4918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1 oz. cheese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= size of a 9 volt battery or 2 dice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06C948-663E-7E42-B945-81DFAE3FAC11}"/>
              </a:ext>
            </a:extLst>
          </p:cNvPr>
          <p:cNvSpPr/>
          <p:nvPr/>
        </p:nvSpPr>
        <p:spPr>
          <a:xfrm>
            <a:off x="1410598" y="4157814"/>
            <a:ext cx="2421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 cup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milk or yogurt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B2456D-93BB-C340-B3AE-0B35CD5A1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323" y="2681728"/>
            <a:ext cx="1476086" cy="1476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D715C6-7FE6-5E47-88D4-FF8FC63B6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327" y="2619952"/>
            <a:ext cx="2336559" cy="137824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CB57FF-67B4-644A-A651-CABA9E2F3AEB}"/>
              </a:ext>
            </a:extLst>
          </p:cNvPr>
          <p:cNvSpPr txBox="1">
            <a:spLocks/>
          </p:cNvSpPr>
          <p:nvPr/>
        </p:nvSpPr>
        <p:spPr>
          <a:xfrm>
            <a:off x="914401" y="5793659"/>
            <a:ext cx="4288220" cy="4918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*Be careful having cheese sticks as a snack!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3068DA4-FE77-44FD-A450-D637F9869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06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268">
        <p:fade/>
      </p:transition>
    </mc:Choice>
    <mc:Fallback>
      <p:transition spd="med" advTm="242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3195-B2F9-CA4A-9D2D-73E63CCCB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Portions: Meat and Beans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36FBBA-A238-7945-9C53-A10DA1E65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410" y="4370695"/>
            <a:ext cx="1132716" cy="14559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FD83E6-5192-8D4F-A5BB-EA3F34F686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55" b="29715"/>
          <a:stretch/>
        </p:blipFill>
        <p:spPr>
          <a:xfrm>
            <a:off x="1890250" y="4562054"/>
            <a:ext cx="1941436" cy="106756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8860F1-8F43-0348-944A-9DA4FAD76E83}"/>
              </a:ext>
            </a:extLst>
          </p:cNvPr>
          <p:cNvSpPr txBox="1">
            <a:spLocks/>
          </p:cNvSpPr>
          <p:nvPr/>
        </p:nvSpPr>
        <p:spPr>
          <a:xfrm>
            <a:off x="5701989" y="5785510"/>
            <a:ext cx="2101152" cy="3249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½ cup 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beans or peas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F537F-9625-B84B-8781-1A49FCC61F6A}"/>
              </a:ext>
            </a:extLst>
          </p:cNvPr>
          <p:cNvSpPr/>
          <p:nvPr/>
        </p:nvSpPr>
        <p:spPr>
          <a:xfrm>
            <a:off x="1572091" y="3570700"/>
            <a:ext cx="37439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3 ounces 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of fish, poultry, meat = size of a deck of cards or palm of woman’s hand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D27921-6466-194D-ABC8-ADB9CBDAC489}"/>
              </a:ext>
            </a:extLst>
          </p:cNvPr>
          <p:cNvSpPr txBox="1">
            <a:spLocks/>
          </p:cNvSpPr>
          <p:nvPr/>
        </p:nvSpPr>
        <p:spPr>
          <a:xfrm>
            <a:off x="9162725" y="5759275"/>
            <a:ext cx="1662424" cy="4918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1 egg 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= 1 ounce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3D1129-5ACC-2840-B20F-7C2AA05E45CE}"/>
              </a:ext>
            </a:extLst>
          </p:cNvPr>
          <p:cNvSpPr/>
          <p:nvPr/>
        </p:nvSpPr>
        <p:spPr>
          <a:xfrm>
            <a:off x="1116772" y="5785511"/>
            <a:ext cx="348839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¼ cup 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nuts or seeds = cupped hand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2DD216-7704-DC49-AA57-E843FD89EBB6}"/>
              </a:ext>
            </a:extLst>
          </p:cNvPr>
          <p:cNvSpPr txBox="1">
            <a:spLocks/>
          </p:cNvSpPr>
          <p:nvPr/>
        </p:nvSpPr>
        <p:spPr>
          <a:xfrm>
            <a:off x="7425611" y="3570700"/>
            <a:ext cx="2948710" cy="4659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2 tablespoons 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of Peanut Butter = size of standard ice cube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41D658-B09E-8B4C-87FD-C2E44E673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097" y="2080137"/>
            <a:ext cx="1184052" cy="14197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7ECC9B-63B1-1C41-B3E1-83DDA3AFB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149" y="2131114"/>
            <a:ext cx="956545" cy="13177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F4B228C-735D-2F4B-8A0D-ABF21662DA42}"/>
              </a:ext>
            </a:extLst>
          </p:cNvPr>
          <p:cNvGrpSpPr/>
          <p:nvPr/>
        </p:nvGrpSpPr>
        <p:grpSpPr>
          <a:xfrm>
            <a:off x="7087488" y="2279120"/>
            <a:ext cx="3624956" cy="1109925"/>
            <a:chOff x="4869872" y="1485739"/>
            <a:chExt cx="3624956" cy="11099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AC58998-54FD-CA4C-B643-68B4AD4CA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69872" y="1485739"/>
              <a:ext cx="2992265" cy="9575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21B8503-B644-7545-82FA-68106DB0B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02563" y="1638139"/>
              <a:ext cx="2992265" cy="95752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A4AA0B9-D0A1-2B4E-B2A2-002FCD66CC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5270" y="4440812"/>
            <a:ext cx="1774590" cy="120003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E866B86-3C63-40C6-9A20-D252C46D0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3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233">
        <p:fade/>
      </p:transition>
    </mc:Choice>
    <mc:Fallback>
      <p:transition spd="med" advTm="492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45784C-40BB-B04E-860B-C1341B6AA2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795"/>
          <a:stretch/>
        </p:blipFill>
        <p:spPr>
          <a:xfrm>
            <a:off x="0" y="-1"/>
            <a:ext cx="12192000" cy="5756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A6A0E0-EEE1-F449-AF58-DDA9BAA536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12700"/>
            <a:ext cx="12198350" cy="6858000"/>
          </a:xfrm>
          <a:prstGeom prst="rect">
            <a:avLst/>
          </a:prstGeom>
        </p:spPr>
      </p:pic>
      <p:sp>
        <p:nvSpPr>
          <p:cNvPr id="7" name="Google Shape;55;p7">
            <a:extLst>
              <a:ext uri="{FF2B5EF4-FFF2-40B4-BE49-F238E27FC236}">
                <a16:creationId xmlns:a16="http://schemas.microsoft.com/office/drawing/2014/main" id="{B4CBFB8D-1190-AB44-8D31-27283BD3E6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695" y="5702710"/>
            <a:ext cx="723034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roxima Nova"/>
              <a:buNone/>
              <a:defRPr sz="40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Portions are the Key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7AD20A-CA10-B04D-A9D6-6AE7F81CB8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45" y="6014856"/>
            <a:ext cx="3159152" cy="59155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8B259C-24A3-48FF-87BF-45CF49CD5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306">
        <p:fade/>
      </p:transition>
    </mc:Choice>
    <mc:Fallback>
      <p:transition spd="med" advTm="153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BEB1C6-2EF2-A346-9FAB-E75A66BC0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147" y="1732846"/>
            <a:ext cx="2160521" cy="331565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F39CF96-9F86-E040-B750-D05441AE6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Portions: Oils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54BC69-4195-4442-8BDA-F9203EC59ED9}"/>
              </a:ext>
            </a:extLst>
          </p:cNvPr>
          <p:cNvSpPr/>
          <p:nvPr/>
        </p:nvSpPr>
        <p:spPr>
          <a:xfrm>
            <a:off x="3924969" y="3390673"/>
            <a:ext cx="419491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700" b="1">
                <a:latin typeface="Arial" panose="020B0604020202020204" pitchFamily="34" charset="0"/>
                <a:cs typeface="Arial" panose="020B0604020202020204" pitchFamily="34" charset="0"/>
              </a:rPr>
              <a:t>1 teaspoon </a:t>
            </a: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butter, oil = size of a stamp</a:t>
            </a:r>
          </a:p>
          <a:p>
            <a:pPr algn="ctr">
              <a:defRPr/>
            </a:pPr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835124-DCC5-E643-BD0F-A25E243A8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177" y="3228077"/>
            <a:ext cx="1442943" cy="144294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E2B410-79FA-4493-B070-9ECC2DBB4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7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451">
        <p:fade/>
      </p:transition>
    </mc:Choice>
    <mc:Fallback>
      <p:transition spd="med" advTm="8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HP Standard 16x9 v4">
  <a:themeElements>
    <a:clrScheme name="Atrium Health 1">
      <a:dk1>
        <a:srgbClr val="000000"/>
      </a:dk1>
      <a:lt1>
        <a:srgbClr val="FFFFFF"/>
      </a:lt1>
      <a:dk2>
        <a:srgbClr val="4C4D4C"/>
      </a:dk2>
      <a:lt2>
        <a:srgbClr val="E5E8E8"/>
      </a:lt2>
      <a:accent1>
        <a:srgbClr val="00818A"/>
      </a:accent1>
      <a:accent2>
        <a:srgbClr val="B2D9DB"/>
      </a:accent2>
      <a:accent3>
        <a:srgbClr val="E6E7E8"/>
      </a:accent3>
      <a:accent4>
        <a:srgbClr val="BCBEC0"/>
      </a:accent4>
      <a:accent5>
        <a:srgbClr val="929397"/>
      </a:accent5>
      <a:accent6>
        <a:srgbClr val="E5343C"/>
      </a:accent6>
      <a:hlink>
        <a:srgbClr val="0096D6"/>
      </a:hlink>
      <a:folHlink>
        <a:srgbClr val="8789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Red">
      <a:srgbClr val="C03854"/>
    </a:custClr>
    <a:custClr name="75% Red">
      <a:srgbClr val="D06A7F"/>
    </a:custClr>
    <a:custClr name="50% Red">
      <a:srgbClr val="DF9BA9"/>
    </a:custClr>
    <a:custClr name="25% Red">
      <a:srgbClr val="EECCD3"/>
    </a:custClr>
    <a:custClr name="Orange">
      <a:srgbClr val="E98233"/>
    </a:custClr>
    <a:custClr name="75% Orange">
      <a:srgbClr val="EEA166"/>
    </a:custClr>
    <a:custClr name="50% Orange">
      <a:srgbClr val="F3C098"/>
    </a:custClr>
    <a:custClr name="25% Orange">
      <a:srgbClr val="F9DFCB"/>
    </a:custClr>
  </a:custClrLst>
  <a:extLst>
    <a:ext uri="{05A4C25C-085E-4340-85A3-A5531E510DB2}">
      <thm15:themeFamily xmlns:thm15="http://schemas.microsoft.com/office/thememl/2012/main" name="Presentation2" id="{39AC85D5-D304-433D-809A-09991C2F44C4}" vid="{6E7C8B1F-74D0-4EFF-8903-E9FBDF56E009}"/>
    </a:ext>
  </a:extLst>
</a:theme>
</file>

<file path=ppt/theme/theme2.xml><?xml version="1.0" encoding="utf-8"?>
<a:theme xmlns:a="http://schemas.openxmlformats.org/drawingml/2006/main" name="Office Theme">
  <a:themeElements>
    <a:clrScheme name="HP">
      <a:dk1>
        <a:sysClr val="windowText" lastClr="000000"/>
      </a:dk1>
      <a:lt1>
        <a:sysClr val="window" lastClr="FFFFFF"/>
      </a:lt1>
      <a:dk2>
        <a:srgbClr val="535455"/>
      </a:dk2>
      <a:lt2>
        <a:srgbClr val="E5E8E8"/>
      </a:lt2>
      <a:accent1>
        <a:srgbClr val="0096D6"/>
      </a:accent1>
      <a:accent2>
        <a:srgbClr val="6B3A97"/>
      </a:accent2>
      <a:accent3>
        <a:srgbClr val="87898B"/>
      </a:accent3>
      <a:accent4>
        <a:srgbClr val="99D5EF"/>
      </a:accent4>
      <a:accent5>
        <a:srgbClr val="B49CCA"/>
      </a:accent5>
      <a:accent6>
        <a:srgbClr val="B9B8BB"/>
      </a:accent6>
      <a:hlink>
        <a:srgbClr val="0096D6"/>
      </a:hlink>
      <a:folHlink>
        <a:srgbClr val="87898B"/>
      </a:folHlink>
    </a:clrScheme>
    <a:fontScheme name="HP Simplified Light">
      <a:majorFont>
        <a:latin typeface="HP Simplified Light"/>
        <a:ea typeface=""/>
        <a:cs typeface=""/>
      </a:majorFont>
      <a:minorFont>
        <a:latin typeface="HP Simplifi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Red">
      <a:srgbClr val="C03854"/>
    </a:custClr>
    <a:custClr name="75% Red">
      <a:srgbClr val="D06A7F"/>
    </a:custClr>
    <a:custClr name="50% Red">
      <a:srgbClr val="DF9BA9"/>
    </a:custClr>
    <a:custClr name="25% Red">
      <a:srgbClr val="EECCD3"/>
    </a:custClr>
    <a:custClr name="Orange">
      <a:srgbClr val="E98233"/>
    </a:custClr>
    <a:custClr name="75% Orange">
      <a:srgbClr val="EEA166"/>
    </a:custClr>
    <a:custClr name="50% Orange">
      <a:srgbClr val="F3C098"/>
    </a:custClr>
    <a:custClr name="25% Orange">
      <a:srgbClr val="F9DFCB"/>
    </a:custClr>
  </a:custClrLst>
</a:theme>
</file>

<file path=ppt/theme/theme3.xml><?xml version="1.0" encoding="utf-8"?>
<a:theme xmlns:a="http://schemas.openxmlformats.org/drawingml/2006/main" name="Office Theme">
  <a:themeElements>
    <a:clrScheme name="HP">
      <a:dk1>
        <a:sysClr val="windowText" lastClr="000000"/>
      </a:dk1>
      <a:lt1>
        <a:sysClr val="window" lastClr="FFFFFF"/>
      </a:lt1>
      <a:dk2>
        <a:srgbClr val="535455"/>
      </a:dk2>
      <a:lt2>
        <a:srgbClr val="E5E8E8"/>
      </a:lt2>
      <a:accent1>
        <a:srgbClr val="0096D6"/>
      </a:accent1>
      <a:accent2>
        <a:srgbClr val="6B3A97"/>
      </a:accent2>
      <a:accent3>
        <a:srgbClr val="87898B"/>
      </a:accent3>
      <a:accent4>
        <a:srgbClr val="99D5EF"/>
      </a:accent4>
      <a:accent5>
        <a:srgbClr val="B49CCA"/>
      </a:accent5>
      <a:accent6>
        <a:srgbClr val="B9B8BB"/>
      </a:accent6>
      <a:hlink>
        <a:srgbClr val="0096D6"/>
      </a:hlink>
      <a:folHlink>
        <a:srgbClr val="87898B"/>
      </a:folHlink>
    </a:clrScheme>
    <a:fontScheme name="HP Simplified Light">
      <a:majorFont>
        <a:latin typeface="HP Simplified Light"/>
        <a:ea typeface=""/>
        <a:cs typeface=""/>
      </a:majorFont>
      <a:minorFont>
        <a:latin typeface="HP Simplifi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Red">
      <a:srgbClr val="C03854"/>
    </a:custClr>
    <a:custClr name="75% Red">
      <a:srgbClr val="D06A7F"/>
    </a:custClr>
    <a:custClr name="50% Red">
      <a:srgbClr val="DF9BA9"/>
    </a:custClr>
    <a:custClr name="25% Red">
      <a:srgbClr val="EECCD3"/>
    </a:custClr>
    <a:custClr name="Orange">
      <a:srgbClr val="E98233"/>
    </a:custClr>
    <a:custClr name="75% Orange">
      <a:srgbClr val="EEA166"/>
    </a:custClr>
    <a:custClr name="50% Orange">
      <a:srgbClr val="F3C098"/>
    </a:custClr>
    <a:custClr name="25% Orange">
      <a:srgbClr val="F9DFCB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onth_x002f_Quarter xmlns="ea694699-ff18-4c31-b976-8923914e91f3" xsi:nil="true"/>
    <Year xmlns="ea694699-ff18-4c31-b976-8923914e91f3" xsi:nil="true"/>
    <SharedWithUsers xmlns="3ba0734d-d101-4a34-b347-fc772b4813f4">
      <UserInfo>
        <DisplayName>Harris, Ashley G</DisplayName>
        <AccountId>41</AccountId>
        <AccountType/>
      </UserInfo>
      <UserInfo>
        <DisplayName>Pankowski, Kelly</DisplayName>
        <AccountId>55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283F336D131C4FB0551A4538219BD3" ma:contentTypeVersion="8" ma:contentTypeDescription="Create a new document." ma:contentTypeScope="" ma:versionID="eb045d897b03a31353c6af4a944b6d85">
  <xsd:schema xmlns:xsd="http://www.w3.org/2001/XMLSchema" xmlns:xs="http://www.w3.org/2001/XMLSchema" xmlns:p="http://schemas.microsoft.com/office/2006/metadata/properties" xmlns:ns2="ea694699-ff18-4c31-b976-8923914e91f3" xmlns:ns3="3ba0734d-d101-4a34-b347-fc772b4813f4" xmlns:ns4="856d13fb-1d66-4cbd-bdc4-76125494b321" targetNamespace="http://schemas.microsoft.com/office/2006/metadata/properties" ma:root="true" ma:fieldsID="6c9a9672c3aa56c9fc30319184168487" ns2:_="" ns3:_="" ns4:_="">
    <xsd:import namespace="ea694699-ff18-4c31-b976-8923914e91f3"/>
    <xsd:import namespace="3ba0734d-d101-4a34-b347-fc772b4813f4"/>
    <xsd:import namespace="856d13fb-1d66-4cbd-bdc4-76125494b321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2:Month_x002f_Quarter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94699-ff18-4c31-b976-8923914e91f3" elementFormDefault="qualified">
    <xsd:import namespace="http://schemas.microsoft.com/office/2006/documentManagement/types"/>
    <xsd:import namespace="http://schemas.microsoft.com/office/infopath/2007/PartnerControls"/>
    <xsd:element name="Year" ma:index="8" nillable="true" ma:displayName="Year" ma:format="Dropdown" ma:internalName="Year">
      <xsd:simpleType>
        <xsd:restriction base="dms:Choice"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Month_x002f_Quarter" ma:index="9" nillable="true" ma:displayName="Month/Quarter" ma:format="Dropdown" ma:internalName="Month_x002f_Quarter">
      <xsd:simpleType>
        <xsd:restriction base="dms:Choice">
          <xsd:enumeration value="January"/>
          <xsd:enumeration value="February"/>
          <xsd:enumeration value="March"/>
          <xsd:enumeration value="April"/>
          <xsd:enumeration value="May"/>
          <xsd:enumeration value="June"/>
          <xsd:enumeration value="July"/>
          <xsd:enumeration value="August"/>
          <xsd:enumeration value="September"/>
          <xsd:enumeration value="October"/>
          <xsd:enumeration value="November"/>
          <xsd:enumeration value="December"/>
          <xsd:enumeration value="Q1"/>
          <xsd:enumeration value="Q2"/>
          <xsd:enumeration value="Q3"/>
          <xsd:enumeration value="Q4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a0734d-d101-4a34-b347-fc772b4813f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6d13fb-1d66-4cbd-bdc4-76125494b3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D824E5-BAC5-4FA5-B1E4-1A65F4E929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C18414-6D7A-41C3-8D43-2F0E149EFDA7}">
  <ds:schemaRefs>
    <ds:schemaRef ds:uri="f965ac11-cda4-4030-9c21-d42684bd872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1D4E4C6-6D62-4E35-A826-168FD43D6356}"/>
</file>

<file path=docProps/app.xml><?xml version="1.0" encoding="utf-8"?>
<Properties xmlns="http://schemas.openxmlformats.org/officeDocument/2006/extended-properties" xmlns:vt="http://schemas.openxmlformats.org/officeDocument/2006/docPropsVTypes">
  <Template>HP_PPT_Standard_16x9_EN</Template>
  <Application>Microsoft Office PowerPoint</Application>
  <PresentationFormat>Widescreen</PresentationFormat>
  <Slides>39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HP Standard 16x9 v4</vt:lpstr>
      <vt:lpstr>What About Nutrition?</vt:lpstr>
      <vt:lpstr>Objectives</vt:lpstr>
      <vt:lpstr>Understanding Portion Sizes</vt:lpstr>
      <vt:lpstr>Portions: Vegetables</vt:lpstr>
      <vt:lpstr>Portions: Fruits</vt:lpstr>
      <vt:lpstr>Portions: Dairy</vt:lpstr>
      <vt:lpstr>Portions: Meat and Beans</vt:lpstr>
      <vt:lpstr>Portions are the Key</vt:lpstr>
      <vt:lpstr>Portions: Oils</vt:lpstr>
      <vt:lpstr>Portion Sizes in Restaurants</vt:lpstr>
      <vt:lpstr>PowerPoint Presentation</vt:lpstr>
      <vt:lpstr>Exercise and Nutrition</vt:lpstr>
      <vt:lpstr>Building Muscle </vt:lpstr>
      <vt:lpstr>What Does Nutrition Deliver?</vt:lpstr>
      <vt:lpstr>Macronutrients</vt:lpstr>
      <vt:lpstr>Micronutrients</vt:lpstr>
      <vt:lpstr>A Word on Fats</vt:lpstr>
      <vt:lpstr>Carbohydrates</vt:lpstr>
      <vt:lpstr>Proteins</vt:lpstr>
      <vt:lpstr>Does Culture Perpetuate Unhealthy Eating?</vt:lpstr>
      <vt:lpstr>Don’t Drink Your Calories</vt:lpstr>
      <vt:lpstr>PowerPoint Presentation</vt:lpstr>
      <vt:lpstr>Maintain Reduced Sugar Intake</vt:lpstr>
      <vt:lpstr>PowerPoint Presentation</vt:lpstr>
      <vt:lpstr>How They Hide Sugar</vt:lpstr>
      <vt:lpstr>Snack Healthy</vt:lpstr>
      <vt:lpstr>Dining Out: Making Better Choices</vt:lpstr>
      <vt:lpstr>Dining Out: Watch out for fat!</vt:lpstr>
      <vt:lpstr>Dining Out: Leave it off!</vt:lpstr>
      <vt:lpstr>Don’t Wait ‘til it’s Too Late!</vt:lpstr>
      <vt:lpstr>At Home: Make a Shopping List</vt:lpstr>
      <vt:lpstr>At Home: Healthy Cooking</vt:lpstr>
      <vt:lpstr>At Home: Healthy Cooking</vt:lpstr>
      <vt:lpstr>At Home: Healthy Cooking</vt:lpstr>
      <vt:lpstr>Get Untraditional</vt:lpstr>
      <vt:lpstr>Preparing &amp; Goals</vt:lpstr>
      <vt:lpstr>PowerPoint Presentation</vt:lpstr>
      <vt:lpstr>Questions?  Ashley.Harris1@atriumhealth.org</vt:lpstr>
      <vt:lpstr>PowerPoint Presentation</vt:lpstr>
    </vt:vector>
  </TitlesOfParts>
  <Company>Hewlett 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Amber Rominger</dc:creator>
  <cp:revision>1</cp:revision>
  <cp:lastPrinted>2016-10-11T16:17:36Z</cp:lastPrinted>
  <dcterms:created xsi:type="dcterms:W3CDTF">2016-09-27T13:38:22Z</dcterms:created>
  <dcterms:modified xsi:type="dcterms:W3CDTF">2020-05-12T16:56:17Z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1755665</vt:lpwstr>
  </property>
  <property fmtid="{D5CDD505-2E9C-101B-9397-08002B2CF9AE}" pid="3" name="NXPowerLiteSettings">
    <vt:lpwstr>B74006B004C800</vt:lpwstr>
  </property>
  <property fmtid="{D5CDD505-2E9C-101B-9397-08002B2CF9AE}" pid="4" name="NXPowerLiteVersion">
    <vt:lpwstr>D6.2.10</vt:lpwstr>
  </property>
  <property fmtid="{D5CDD505-2E9C-101B-9397-08002B2CF9AE}" pid="5" name="ContentTypeId">
    <vt:lpwstr>0x01010067283F336D131C4FB0551A4538219BD3</vt:lpwstr>
  </property>
  <property fmtid="{D5CDD505-2E9C-101B-9397-08002B2CF9AE}" pid="6" name="Order">
    <vt:r8>800</vt:r8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</Properties>
</file>