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94" r:id="rId5"/>
    <p:sldId id="261" r:id="rId6"/>
    <p:sldId id="263" r:id="rId7"/>
    <p:sldId id="265" r:id="rId8"/>
    <p:sldId id="270" r:id="rId9"/>
    <p:sldId id="288" r:id="rId10"/>
    <p:sldId id="268" r:id="rId11"/>
    <p:sldId id="272" r:id="rId12"/>
    <p:sldId id="290" r:id="rId13"/>
    <p:sldId id="279" r:id="rId14"/>
    <p:sldId id="280" r:id="rId15"/>
    <p:sldId id="289" r:id="rId16"/>
    <p:sldId id="281" r:id="rId17"/>
    <p:sldId id="282" r:id="rId18"/>
    <p:sldId id="283" r:id="rId19"/>
    <p:sldId id="284" r:id="rId20"/>
    <p:sldId id="276" r:id="rId21"/>
    <p:sldId id="275" r:id="rId22"/>
    <p:sldId id="266" r:id="rId23"/>
    <p:sldId id="267" r:id="rId24"/>
    <p:sldId id="286" r:id="rId25"/>
    <p:sldId id="287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4AF"/>
    <a:srgbClr val="F9A427"/>
    <a:srgbClr val="FB6C25"/>
    <a:srgbClr val="FF6600"/>
    <a:srgbClr val="E6E6E6"/>
    <a:srgbClr val="100800"/>
    <a:srgbClr val="EA3658"/>
    <a:srgbClr val="ED6849"/>
    <a:srgbClr val="EFA705"/>
    <a:srgbClr val="D55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DAC78-BA46-4A1F-8140-5044D68106F6}" type="datetimeFigureOut">
              <a:rPr lang="en-US"/>
              <a:t>8/27/2021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F8B70-BC00-419F-8167-C19C013F5F5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9759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01B46-E1CF-4F1B-B8B3-0D72ED2741D5}" type="datetimeFigureOut">
              <a:rPr lang="en-US"/>
              <a:t>8/27/2021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15449-D599-468C-BE05-8245AA218B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009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6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8/27/2021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8/27/2021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8/27/2021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8/27/2021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8/27/2021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8/27/2021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8/27/2021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8/27/2021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8/27/2021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8/27/2021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8/27/2021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8/27/2021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18" Type="http://schemas.openxmlformats.org/officeDocument/2006/relationships/slide" Target="slide23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25.xml"/><Relationship Id="rId17" Type="http://schemas.openxmlformats.org/officeDocument/2006/relationships/slide" Target="slide20.xml"/><Relationship Id="rId2" Type="http://schemas.openxmlformats.org/officeDocument/2006/relationships/slide" Target="slide2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slide" Target="slide22.xml"/><Relationship Id="rId15" Type="http://schemas.openxmlformats.org/officeDocument/2006/relationships/slide" Target="slide24.xml"/><Relationship Id="rId10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slide" Target="slide15.xml"/><Relationship Id="rId1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ccm.org/SurvivingSepsisCampaign/Guidelines/Pediatric-Patients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is-c/pdfs/hcp/mis-c-form-instructions.pdf" TargetMode="External"/><Relationship Id="rId7" Type="http://schemas.openxmlformats.org/officeDocument/2006/relationships/hyperlink" Target="https://bestavailabletreatmentstudy.co.uk/wp-content/uploads/2020/06/Best-available-treatment-for-paediatric-inflammatory-syndromes-associate-with-SARS_AC_ML_AC-1.pdf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docs/default-source/coronaviruse/final--misc-crf-18-may-2020-who.pdf?sfvrsn=8839181a_4" TargetMode="External"/><Relationship Id="rId5" Type="http://schemas.openxmlformats.org/officeDocument/2006/relationships/hyperlink" Target="https://www.who.int/news-room/commentaries/detail/multisystem-inflammatory-syndrome-in-children-and-adolescents-with-covid-19" TargetMode="External"/><Relationship Id="rId4" Type="http://schemas.openxmlformats.org/officeDocument/2006/relationships/hyperlink" Target="https://www.cdc.gov/mis-c/pdfs/hcp/mis-c-form-fillable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is-c/hcp/index.html" TargetMode="External"/><Relationship Id="rId2" Type="http://schemas.openxmlformats.org/officeDocument/2006/relationships/hyperlink" Target="https://www.youtube.com/watch?v=ea-H8a87b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ergency.cdc.gov/coca/calls/2020/callinfo_051920.as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127" y="134540"/>
            <a:ext cx="10821356" cy="1325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Suggested MIS-C Patient Management Guidelines, by Clinical Setting and Acuity</a:t>
            </a:r>
            <a:endParaRPr lang="en-US" sz="3600" dirty="0"/>
          </a:p>
        </p:txBody>
      </p:sp>
      <p:sp>
        <p:nvSpPr>
          <p:cNvPr id="6" name="Freeform 5"/>
          <p:cNvSpPr/>
          <p:nvPr/>
        </p:nvSpPr>
        <p:spPr>
          <a:xfrm>
            <a:off x="2120144" y="2305336"/>
            <a:ext cx="9503974" cy="661588"/>
          </a:xfrm>
          <a:custGeom>
            <a:avLst/>
            <a:gdLst>
              <a:gd name="connsiteX0" fmla="*/ 142413 w 854458"/>
              <a:gd name="connsiteY0" fmla="*/ 0 h 9503974"/>
              <a:gd name="connsiteX1" fmla="*/ 712045 w 854458"/>
              <a:gd name="connsiteY1" fmla="*/ 0 h 9503974"/>
              <a:gd name="connsiteX2" fmla="*/ 854458 w 854458"/>
              <a:gd name="connsiteY2" fmla="*/ 142413 h 9503974"/>
              <a:gd name="connsiteX3" fmla="*/ 854458 w 854458"/>
              <a:gd name="connsiteY3" fmla="*/ 9503974 h 9503974"/>
              <a:gd name="connsiteX4" fmla="*/ 854458 w 854458"/>
              <a:gd name="connsiteY4" fmla="*/ 9503974 h 9503974"/>
              <a:gd name="connsiteX5" fmla="*/ 0 w 854458"/>
              <a:gd name="connsiteY5" fmla="*/ 9503974 h 9503974"/>
              <a:gd name="connsiteX6" fmla="*/ 0 w 854458"/>
              <a:gd name="connsiteY6" fmla="*/ 9503974 h 9503974"/>
              <a:gd name="connsiteX7" fmla="*/ 0 w 854458"/>
              <a:gd name="connsiteY7" fmla="*/ 142413 h 9503974"/>
              <a:gd name="connsiteX8" fmla="*/ 142413 w 854458"/>
              <a:gd name="connsiteY8" fmla="*/ 0 h 95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58" h="9503974">
                <a:moveTo>
                  <a:pt x="854458" y="1584036"/>
                </a:moveTo>
                <a:lnTo>
                  <a:pt x="854458" y="7919938"/>
                </a:lnTo>
                <a:cubicBezTo>
                  <a:pt x="854458" y="8794779"/>
                  <a:pt x="848726" y="9503968"/>
                  <a:pt x="841654" y="9503968"/>
                </a:cubicBezTo>
                <a:lnTo>
                  <a:pt x="0" y="9503968"/>
                </a:lnTo>
                <a:lnTo>
                  <a:pt x="0" y="9503968"/>
                </a:lnTo>
                <a:lnTo>
                  <a:pt x="0" y="6"/>
                </a:lnTo>
                <a:lnTo>
                  <a:pt x="0" y="6"/>
                </a:lnTo>
                <a:lnTo>
                  <a:pt x="841654" y="6"/>
                </a:lnTo>
                <a:cubicBezTo>
                  <a:pt x="848726" y="6"/>
                  <a:pt x="854458" y="709195"/>
                  <a:pt x="854458" y="1584036"/>
                </a:cubicBez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6950" rIns="56950" bIns="5695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hlinkClick r:id="rId2" action="ppaction://hlinksldjump"/>
              </a:rPr>
              <a:t>Well appearing child</a:t>
            </a:r>
            <a:endParaRPr lang="en-US" sz="2400" kern="1200" dirty="0"/>
          </a:p>
        </p:txBody>
      </p:sp>
      <p:sp>
        <p:nvSpPr>
          <p:cNvPr id="8" name="Freeform 7"/>
          <p:cNvSpPr/>
          <p:nvPr/>
        </p:nvSpPr>
        <p:spPr>
          <a:xfrm>
            <a:off x="2120144" y="3181049"/>
            <a:ext cx="9503974" cy="773197"/>
          </a:xfrm>
          <a:custGeom>
            <a:avLst/>
            <a:gdLst>
              <a:gd name="connsiteX0" fmla="*/ 142413 w 854458"/>
              <a:gd name="connsiteY0" fmla="*/ 0 h 9503974"/>
              <a:gd name="connsiteX1" fmla="*/ 712045 w 854458"/>
              <a:gd name="connsiteY1" fmla="*/ 0 h 9503974"/>
              <a:gd name="connsiteX2" fmla="*/ 854458 w 854458"/>
              <a:gd name="connsiteY2" fmla="*/ 142413 h 9503974"/>
              <a:gd name="connsiteX3" fmla="*/ 854458 w 854458"/>
              <a:gd name="connsiteY3" fmla="*/ 9503974 h 9503974"/>
              <a:gd name="connsiteX4" fmla="*/ 854458 w 854458"/>
              <a:gd name="connsiteY4" fmla="*/ 9503974 h 9503974"/>
              <a:gd name="connsiteX5" fmla="*/ 0 w 854458"/>
              <a:gd name="connsiteY5" fmla="*/ 9503974 h 9503974"/>
              <a:gd name="connsiteX6" fmla="*/ 0 w 854458"/>
              <a:gd name="connsiteY6" fmla="*/ 9503974 h 9503974"/>
              <a:gd name="connsiteX7" fmla="*/ 0 w 854458"/>
              <a:gd name="connsiteY7" fmla="*/ 142413 h 9503974"/>
              <a:gd name="connsiteX8" fmla="*/ 142413 w 854458"/>
              <a:gd name="connsiteY8" fmla="*/ 0 h 95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58" h="9503974">
                <a:moveTo>
                  <a:pt x="854458" y="1584036"/>
                </a:moveTo>
                <a:lnTo>
                  <a:pt x="854458" y="7919938"/>
                </a:lnTo>
                <a:cubicBezTo>
                  <a:pt x="854458" y="8794779"/>
                  <a:pt x="848726" y="9503968"/>
                  <a:pt x="841654" y="9503968"/>
                </a:cubicBezTo>
                <a:lnTo>
                  <a:pt x="0" y="9503968"/>
                </a:lnTo>
                <a:lnTo>
                  <a:pt x="0" y="9503968"/>
                </a:lnTo>
                <a:lnTo>
                  <a:pt x="0" y="6"/>
                </a:lnTo>
                <a:lnTo>
                  <a:pt x="0" y="6"/>
                </a:lnTo>
                <a:lnTo>
                  <a:pt x="841654" y="6"/>
                </a:lnTo>
                <a:cubicBezTo>
                  <a:pt x="848726" y="6"/>
                  <a:pt x="854458" y="709195"/>
                  <a:pt x="854458" y="1584036"/>
                </a:cubicBezTo>
                <a:close/>
              </a:path>
            </a:pathLst>
          </a:custGeom>
        </p:spPr>
        <p:style>
          <a:lnRef idx="1">
            <a:schemeClr val="accent2">
              <a:hueOff val="3506125"/>
              <a:satOff val="-20632"/>
              <a:lumOff val="78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6950" rIns="56950" bIns="56952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hlinkClick r:id="rId3" action="ppaction://hlinksldjump"/>
              </a:rPr>
              <a:t>Well appearing child</a:t>
            </a:r>
            <a:r>
              <a:rPr lang="en-US" sz="2400" kern="1200" dirty="0" smtClean="0"/>
              <a:t>		</a:t>
            </a:r>
            <a:r>
              <a:rPr lang="en-US" sz="2400" dirty="0">
                <a:sym typeface="Symbol" panose="05050102010706020507" pitchFamily="18" charset="2"/>
              </a:rPr>
              <a:t>  </a:t>
            </a:r>
            <a:r>
              <a:rPr lang="en-US" sz="2400" dirty="0">
                <a:sym typeface="Symbol" panose="05050102010706020507" pitchFamily="18" charset="2"/>
                <a:hlinkClick r:id="rId4" action="ppaction://hlinksldjump"/>
              </a:rPr>
              <a:t>Triage</a:t>
            </a:r>
            <a:r>
              <a:rPr lang="en-US" sz="2400" dirty="0" smtClean="0">
                <a:sym typeface="Symbol" panose="05050102010706020507" pitchFamily="18" charset="2"/>
                <a:hlinkClick r:id="rId5" action="ppaction://hlinksldjump"/>
              </a:rPr>
              <a:t> </a:t>
            </a:r>
            <a:endParaRPr lang="en-US" sz="2400" kern="1200" dirty="0" smtClean="0"/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hlinkClick r:id="rId6" action="ppaction://hlinksldjump"/>
              </a:rPr>
              <a:t>Toxic appearing child</a:t>
            </a:r>
            <a:r>
              <a:rPr lang="en-US" sz="2400" kern="1200" dirty="0" smtClean="0"/>
              <a:t>		</a:t>
            </a:r>
            <a:r>
              <a:rPr lang="en-US" sz="2400" dirty="0">
                <a:sym typeface="Symbol" panose="05050102010706020507" pitchFamily="18" charset="2"/>
              </a:rPr>
              <a:t>  </a:t>
            </a:r>
            <a:r>
              <a:rPr lang="en-US" sz="2400" dirty="0" smtClean="0">
                <a:sym typeface="Symbol" panose="05050102010706020507" pitchFamily="18" charset="2"/>
                <a:hlinkClick r:id="rId7" action="ppaction://hlinksldjump"/>
              </a:rPr>
              <a:t>BCH MIS-C Taskforce Members </a:t>
            </a:r>
            <a:endParaRPr lang="en-US" sz="2400" kern="1200" dirty="0" smtClean="0"/>
          </a:p>
        </p:txBody>
      </p:sp>
      <p:sp>
        <p:nvSpPr>
          <p:cNvPr id="10" name="Freeform 9"/>
          <p:cNvSpPr/>
          <p:nvPr/>
        </p:nvSpPr>
        <p:spPr>
          <a:xfrm>
            <a:off x="2120144" y="4211727"/>
            <a:ext cx="9503974" cy="787863"/>
          </a:xfrm>
          <a:custGeom>
            <a:avLst/>
            <a:gdLst>
              <a:gd name="connsiteX0" fmla="*/ 142413 w 854458"/>
              <a:gd name="connsiteY0" fmla="*/ 0 h 9503974"/>
              <a:gd name="connsiteX1" fmla="*/ 712045 w 854458"/>
              <a:gd name="connsiteY1" fmla="*/ 0 h 9503974"/>
              <a:gd name="connsiteX2" fmla="*/ 854458 w 854458"/>
              <a:gd name="connsiteY2" fmla="*/ 142413 h 9503974"/>
              <a:gd name="connsiteX3" fmla="*/ 854458 w 854458"/>
              <a:gd name="connsiteY3" fmla="*/ 9503974 h 9503974"/>
              <a:gd name="connsiteX4" fmla="*/ 854458 w 854458"/>
              <a:gd name="connsiteY4" fmla="*/ 9503974 h 9503974"/>
              <a:gd name="connsiteX5" fmla="*/ 0 w 854458"/>
              <a:gd name="connsiteY5" fmla="*/ 9503974 h 9503974"/>
              <a:gd name="connsiteX6" fmla="*/ 0 w 854458"/>
              <a:gd name="connsiteY6" fmla="*/ 9503974 h 9503974"/>
              <a:gd name="connsiteX7" fmla="*/ 0 w 854458"/>
              <a:gd name="connsiteY7" fmla="*/ 142413 h 9503974"/>
              <a:gd name="connsiteX8" fmla="*/ 142413 w 854458"/>
              <a:gd name="connsiteY8" fmla="*/ 0 h 95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58" h="9503974">
                <a:moveTo>
                  <a:pt x="854458" y="1584036"/>
                </a:moveTo>
                <a:lnTo>
                  <a:pt x="854458" y="7919938"/>
                </a:lnTo>
                <a:cubicBezTo>
                  <a:pt x="854458" y="8794779"/>
                  <a:pt x="848726" y="9503968"/>
                  <a:pt x="841654" y="9503968"/>
                </a:cubicBezTo>
                <a:lnTo>
                  <a:pt x="0" y="9503968"/>
                </a:lnTo>
                <a:lnTo>
                  <a:pt x="0" y="9503968"/>
                </a:lnTo>
                <a:lnTo>
                  <a:pt x="0" y="6"/>
                </a:lnTo>
                <a:lnTo>
                  <a:pt x="0" y="6"/>
                </a:lnTo>
                <a:lnTo>
                  <a:pt x="841654" y="6"/>
                </a:lnTo>
                <a:cubicBezTo>
                  <a:pt x="848726" y="6"/>
                  <a:pt x="854458" y="709195"/>
                  <a:pt x="854458" y="1584036"/>
                </a:cubicBezTo>
                <a:close/>
              </a:path>
            </a:pathLst>
          </a:custGeom>
        </p:spPr>
        <p:style>
          <a:lnRef idx="1">
            <a:schemeClr val="accent2">
              <a:hueOff val="7012249"/>
              <a:satOff val="-41263"/>
              <a:lumOff val="157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6950" rIns="56950" bIns="56952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2400" dirty="0" smtClean="0">
                <a:hlinkClick r:id="rId8" action="ppaction://hlinksldjump"/>
              </a:rPr>
              <a:t>Acute care floor/Wards</a:t>
            </a:r>
            <a:r>
              <a:rPr lang="en-US" sz="2400" dirty="0" smtClean="0"/>
              <a:t>		● </a:t>
            </a:r>
            <a:r>
              <a:rPr lang="en-US" sz="2400" dirty="0" smtClean="0">
                <a:hlinkClick r:id="rId9" action="ppaction://hlinksldjump"/>
              </a:rPr>
              <a:t>Discharge criteria</a:t>
            </a:r>
            <a:r>
              <a:rPr lang="en-US" sz="2400" dirty="0" smtClean="0"/>
              <a:t>	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endParaRPr lang="en-US" sz="2400" dirty="0" smtClean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hlinkClick r:id="rId10" action="ppaction://hlinksldjump"/>
              </a:rPr>
              <a:t>PICU Triage and Management</a:t>
            </a:r>
            <a:endParaRPr lang="en-US" sz="2400" kern="1200" dirty="0"/>
          </a:p>
        </p:txBody>
      </p:sp>
      <p:sp>
        <p:nvSpPr>
          <p:cNvPr id="12" name="Freeform 11" descr="Vertical Chevron List" title="SmartArt"/>
          <p:cNvSpPr/>
          <p:nvPr/>
        </p:nvSpPr>
        <p:spPr>
          <a:xfrm>
            <a:off x="2120144" y="5221868"/>
            <a:ext cx="9503974" cy="1547232"/>
          </a:xfrm>
          <a:custGeom>
            <a:avLst/>
            <a:gdLst>
              <a:gd name="connsiteX0" fmla="*/ 142413 w 854458"/>
              <a:gd name="connsiteY0" fmla="*/ 0 h 9503974"/>
              <a:gd name="connsiteX1" fmla="*/ 712045 w 854458"/>
              <a:gd name="connsiteY1" fmla="*/ 0 h 9503974"/>
              <a:gd name="connsiteX2" fmla="*/ 854458 w 854458"/>
              <a:gd name="connsiteY2" fmla="*/ 142413 h 9503974"/>
              <a:gd name="connsiteX3" fmla="*/ 854458 w 854458"/>
              <a:gd name="connsiteY3" fmla="*/ 9503974 h 9503974"/>
              <a:gd name="connsiteX4" fmla="*/ 854458 w 854458"/>
              <a:gd name="connsiteY4" fmla="*/ 9503974 h 9503974"/>
              <a:gd name="connsiteX5" fmla="*/ 0 w 854458"/>
              <a:gd name="connsiteY5" fmla="*/ 9503974 h 9503974"/>
              <a:gd name="connsiteX6" fmla="*/ 0 w 854458"/>
              <a:gd name="connsiteY6" fmla="*/ 9503974 h 9503974"/>
              <a:gd name="connsiteX7" fmla="*/ 0 w 854458"/>
              <a:gd name="connsiteY7" fmla="*/ 142413 h 9503974"/>
              <a:gd name="connsiteX8" fmla="*/ 142413 w 854458"/>
              <a:gd name="connsiteY8" fmla="*/ 0 h 95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58" h="9503974">
                <a:moveTo>
                  <a:pt x="854458" y="1584036"/>
                </a:moveTo>
                <a:lnTo>
                  <a:pt x="854458" y="7919938"/>
                </a:lnTo>
                <a:cubicBezTo>
                  <a:pt x="854458" y="8794779"/>
                  <a:pt x="848726" y="9503968"/>
                  <a:pt x="841654" y="9503968"/>
                </a:cubicBezTo>
                <a:lnTo>
                  <a:pt x="0" y="9503968"/>
                </a:lnTo>
                <a:lnTo>
                  <a:pt x="0" y="9503968"/>
                </a:lnTo>
                <a:lnTo>
                  <a:pt x="0" y="6"/>
                </a:lnTo>
                <a:lnTo>
                  <a:pt x="0" y="6"/>
                </a:lnTo>
                <a:lnTo>
                  <a:pt x="841654" y="6"/>
                </a:lnTo>
                <a:cubicBezTo>
                  <a:pt x="848726" y="6"/>
                  <a:pt x="854458" y="709195"/>
                  <a:pt x="854458" y="1584036"/>
                </a:cubicBezTo>
                <a:close/>
              </a:path>
            </a:pathLst>
          </a:custGeom>
        </p:spPr>
        <p:style>
          <a:lnRef idx="1">
            <a:schemeClr val="accent2">
              <a:hueOff val="10518374"/>
              <a:satOff val="-61895"/>
              <a:lumOff val="235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6950" rIns="56950" bIns="56953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hlinkClick r:id="rId11" action="ppaction://hlinksldjump"/>
              </a:rPr>
              <a:t>Follow-up</a:t>
            </a:r>
            <a:r>
              <a:rPr lang="en-US" sz="2400" kern="1200" dirty="0" smtClean="0"/>
              <a:t>			</a:t>
            </a:r>
            <a:r>
              <a:rPr lang="en-US" sz="2400" dirty="0"/>
              <a:t> ● </a:t>
            </a:r>
            <a:r>
              <a:rPr lang="en-US" sz="2400" dirty="0" smtClean="0">
                <a:hlinkClick r:id="rId12" action="ppaction://hlinksldjump"/>
              </a:rPr>
              <a:t>References</a:t>
            </a:r>
            <a:endParaRPr lang="en-US" sz="2400" kern="1200" dirty="0" smtClean="0"/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>
                <a:hlinkClick r:id="rId13" action="ppaction://hlinksldjump"/>
              </a:rPr>
              <a:t>Cardiology Outpatient follow-up</a:t>
            </a:r>
            <a:endParaRPr lang="en-US" sz="2000" dirty="0" smtClean="0"/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>
                <a:hlinkClick r:id="rId14" action="ppaction://hlinksldjump"/>
              </a:rPr>
              <a:t>Rheumatology Outpatient follow-up</a:t>
            </a:r>
            <a:endParaRPr lang="en-US" sz="2000" kern="1200" dirty="0" smtClean="0"/>
          </a:p>
          <a:p>
            <a:pPr marL="228600" lvl="1" indent="-228600" defTabSz="1066800">
              <a:lnSpc>
                <a:spcPct val="90000"/>
              </a:lnSpc>
              <a:spcBef>
                <a:spcPts val="200"/>
              </a:spcBef>
              <a:spcAft>
                <a:spcPct val="15000"/>
              </a:spcAft>
              <a:buChar char="••"/>
            </a:pPr>
            <a:r>
              <a:rPr lang="en-US" sz="2400" dirty="0" smtClean="0">
                <a:hlinkClick r:id="rId15" action="ppaction://hlinksldjump"/>
              </a:rPr>
              <a:t>Reporting</a:t>
            </a:r>
            <a:endParaRPr lang="en-US" sz="2400" kern="1200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716348" y="2305336"/>
            <a:ext cx="1463040" cy="1100938"/>
            <a:chOff x="1118684" y="1811363"/>
            <a:chExt cx="1463040" cy="1280160"/>
          </a:xfrm>
        </p:grpSpPr>
        <p:sp>
          <p:nvSpPr>
            <p:cNvPr id="3" name="Freeform 2"/>
            <p:cNvSpPr/>
            <p:nvPr/>
          </p:nvSpPr>
          <p:spPr>
            <a:xfrm>
              <a:off x="1118684" y="1811363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8684" y="2233377"/>
              <a:ext cx="1385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Office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6348" y="3181049"/>
            <a:ext cx="1463040" cy="1280160"/>
            <a:chOff x="1118684" y="2760649"/>
            <a:chExt cx="1463040" cy="1280160"/>
          </a:xfrm>
        </p:grpSpPr>
        <p:sp>
          <p:nvSpPr>
            <p:cNvPr id="7" name="Freeform 6"/>
            <p:cNvSpPr/>
            <p:nvPr/>
          </p:nvSpPr>
          <p:spPr>
            <a:xfrm>
              <a:off x="1118684" y="2760649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3506125"/>
                <a:satOff val="-20632"/>
                <a:lumOff val="785"/>
                <a:alphaOff val="0"/>
              </a:schemeClr>
            </a:lnRef>
            <a:fillRef idx="3">
              <a:schemeClr val="accent2">
                <a:hueOff val="3506125"/>
                <a:satOff val="-20632"/>
                <a:lumOff val="785"/>
                <a:alphaOff val="0"/>
              </a:schemeClr>
            </a:fillRef>
            <a:effectRef idx="2">
              <a:schemeClr val="accent2">
                <a:hueOff val="3506125"/>
                <a:satOff val="-20632"/>
                <a:lumOff val="7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9570" y="3182663"/>
              <a:ext cx="1385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ED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6348" y="4211727"/>
            <a:ext cx="1463040" cy="1280160"/>
            <a:chOff x="1118684" y="4275847"/>
            <a:chExt cx="1463040" cy="1280160"/>
          </a:xfrm>
        </p:grpSpPr>
        <p:sp>
          <p:nvSpPr>
            <p:cNvPr id="9" name="Freeform 8"/>
            <p:cNvSpPr/>
            <p:nvPr/>
          </p:nvSpPr>
          <p:spPr>
            <a:xfrm>
              <a:off x="1118684" y="4275847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7012249"/>
                <a:satOff val="-41263"/>
                <a:lumOff val="1570"/>
                <a:alphaOff val="0"/>
              </a:schemeClr>
            </a:lnRef>
            <a:fillRef idx="3">
              <a:schemeClr val="accent2">
                <a:hueOff val="7012249"/>
                <a:satOff val="-41263"/>
                <a:lumOff val="1570"/>
                <a:alphaOff val="0"/>
              </a:schemeClr>
            </a:fillRef>
            <a:effectRef idx="2">
              <a:schemeClr val="accent2">
                <a:hueOff val="7012249"/>
                <a:satOff val="-41263"/>
                <a:lumOff val="15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8684" y="4697861"/>
              <a:ext cx="14072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chemeClr val="bg1"/>
                  </a:solidFill>
                </a:rPr>
                <a:t>Inpatient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6348" y="5221868"/>
            <a:ext cx="1463040" cy="1433779"/>
            <a:chOff x="1118684" y="5444588"/>
            <a:chExt cx="1463040" cy="1280160"/>
          </a:xfrm>
        </p:grpSpPr>
        <p:sp>
          <p:nvSpPr>
            <p:cNvPr id="11" name="Freeform 10"/>
            <p:cNvSpPr/>
            <p:nvPr/>
          </p:nvSpPr>
          <p:spPr>
            <a:xfrm>
              <a:off x="1118684" y="5444588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10518374"/>
                <a:satOff val="-61895"/>
                <a:lumOff val="2355"/>
                <a:alphaOff val="0"/>
              </a:schemeClr>
            </a:lnRef>
            <a:fillRef idx="3">
              <a:schemeClr val="accent2">
                <a:hueOff val="10518374"/>
                <a:satOff val="-61895"/>
                <a:lumOff val="2355"/>
                <a:alphaOff val="0"/>
              </a:schemeClr>
            </a:fillRef>
            <a:effectRef idx="2">
              <a:schemeClr val="accent2">
                <a:hueOff val="10518374"/>
                <a:satOff val="-61895"/>
                <a:lumOff val="23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57450" y="5861143"/>
              <a:ext cx="1385508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Post-discharge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2120144" y="1343644"/>
            <a:ext cx="9503974" cy="787863"/>
          </a:xfrm>
          <a:custGeom>
            <a:avLst/>
            <a:gdLst>
              <a:gd name="connsiteX0" fmla="*/ 142413 w 854458"/>
              <a:gd name="connsiteY0" fmla="*/ 0 h 9503974"/>
              <a:gd name="connsiteX1" fmla="*/ 712045 w 854458"/>
              <a:gd name="connsiteY1" fmla="*/ 0 h 9503974"/>
              <a:gd name="connsiteX2" fmla="*/ 854458 w 854458"/>
              <a:gd name="connsiteY2" fmla="*/ 142413 h 9503974"/>
              <a:gd name="connsiteX3" fmla="*/ 854458 w 854458"/>
              <a:gd name="connsiteY3" fmla="*/ 9503974 h 9503974"/>
              <a:gd name="connsiteX4" fmla="*/ 854458 w 854458"/>
              <a:gd name="connsiteY4" fmla="*/ 9503974 h 9503974"/>
              <a:gd name="connsiteX5" fmla="*/ 0 w 854458"/>
              <a:gd name="connsiteY5" fmla="*/ 9503974 h 9503974"/>
              <a:gd name="connsiteX6" fmla="*/ 0 w 854458"/>
              <a:gd name="connsiteY6" fmla="*/ 9503974 h 9503974"/>
              <a:gd name="connsiteX7" fmla="*/ 0 w 854458"/>
              <a:gd name="connsiteY7" fmla="*/ 142413 h 9503974"/>
              <a:gd name="connsiteX8" fmla="*/ 142413 w 854458"/>
              <a:gd name="connsiteY8" fmla="*/ 0 h 95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58" h="9503974">
                <a:moveTo>
                  <a:pt x="854458" y="1584036"/>
                </a:moveTo>
                <a:lnTo>
                  <a:pt x="854458" y="7919938"/>
                </a:lnTo>
                <a:cubicBezTo>
                  <a:pt x="854458" y="8794779"/>
                  <a:pt x="848726" y="9503968"/>
                  <a:pt x="841654" y="9503968"/>
                </a:cubicBezTo>
                <a:lnTo>
                  <a:pt x="0" y="9503968"/>
                </a:lnTo>
                <a:lnTo>
                  <a:pt x="0" y="9503968"/>
                </a:lnTo>
                <a:lnTo>
                  <a:pt x="0" y="6"/>
                </a:lnTo>
                <a:lnTo>
                  <a:pt x="0" y="6"/>
                </a:lnTo>
                <a:lnTo>
                  <a:pt x="841654" y="6"/>
                </a:lnTo>
                <a:cubicBezTo>
                  <a:pt x="848726" y="6"/>
                  <a:pt x="854458" y="709195"/>
                  <a:pt x="854458" y="1584036"/>
                </a:cubicBezTo>
                <a:close/>
              </a:path>
            </a:pathLst>
          </a:custGeom>
          <a:ln>
            <a:solidFill>
              <a:srgbClr val="EA3658"/>
            </a:solidFill>
          </a:ln>
        </p:spPr>
        <p:style>
          <a:lnRef idx="1">
            <a:schemeClr val="accent2">
              <a:hueOff val="7012249"/>
              <a:satOff val="-41263"/>
              <a:lumOff val="157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6950" rIns="56950" bIns="5695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 smtClean="0">
                <a:hlinkClick r:id="rId16" action="ppaction://hlinksldjump"/>
              </a:rPr>
              <a:t>CDC Definition</a:t>
            </a:r>
            <a:r>
              <a:rPr lang="en-US" sz="2400" dirty="0" smtClean="0"/>
              <a:t>			</a:t>
            </a:r>
            <a:r>
              <a:rPr lang="en-US" sz="2400" dirty="0" smtClean="0">
                <a:sym typeface="Symbol" panose="05050102010706020507" pitchFamily="18" charset="2"/>
              </a:rPr>
              <a:t> </a:t>
            </a:r>
            <a:r>
              <a:rPr lang="en-US" sz="2400" dirty="0" smtClean="0">
                <a:sym typeface="Symbol" panose="05050102010706020507" pitchFamily="18" charset="2"/>
                <a:hlinkClick r:id="rId5" action="ppaction://hlinksldjump"/>
              </a:rPr>
              <a:t>Anti-inflammatory agents for MIS-C </a:t>
            </a:r>
            <a:endParaRPr lang="en-US" sz="2400" dirty="0" smtClean="0"/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 smtClean="0">
                <a:hlinkClick r:id="rId17" action="ppaction://hlinksldjump"/>
              </a:rPr>
              <a:t>Differential diagnosis</a:t>
            </a:r>
            <a:r>
              <a:rPr lang="en-US" sz="2400" dirty="0" smtClean="0"/>
              <a:t>		● </a:t>
            </a:r>
            <a:r>
              <a:rPr lang="en-US" sz="2400" dirty="0" smtClean="0">
                <a:hlinkClick r:id="rId18" action="ppaction://hlinksldjump"/>
              </a:rPr>
              <a:t>Symptom Clusters According to Age</a:t>
            </a:r>
            <a:endParaRPr lang="en-US" sz="24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721608" y="1343644"/>
            <a:ext cx="1463040" cy="1280160"/>
          </a:xfrm>
          <a:custGeom>
            <a:avLst/>
            <a:gdLst>
              <a:gd name="connsiteX0" fmla="*/ 0 w 1314551"/>
              <a:gd name="connsiteY0" fmla="*/ 0 h 1045266"/>
              <a:gd name="connsiteX1" fmla="*/ 791918 w 1314551"/>
              <a:gd name="connsiteY1" fmla="*/ 0 h 1045266"/>
              <a:gd name="connsiteX2" fmla="*/ 1314551 w 1314551"/>
              <a:gd name="connsiteY2" fmla="*/ 522633 h 1045266"/>
              <a:gd name="connsiteX3" fmla="*/ 791918 w 1314551"/>
              <a:gd name="connsiteY3" fmla="*/ 1045266 h 1045266"/>
              <a:gd name="connsiteX4" fmla="*/ 0 w 1314551"/>
              <a:gd name="connsiteY4" fmla="*/ 1045266 h 1045266"/>
              <a:gd name="connsiteX5" fmla="*/ 522633 w 1314551"/>
              <a:gd name="connsiteY5" fmla="*/ 522633 h 1045266"/>
              <a:gd name="connsiteX6" fmla="*/ 0 w 1314551"/>
              <a:gd name="connsiteY6" fmla="*/ 0 h 10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4551" h="1045266">
                <a:moveTo>
                  <a:pt x="1314550" y="0"/>
                </a:moveTo>
                <a:lnTo>
                  <a:pt x="1314550" y="629694"/>
                </a:lnTo>
                <a:lnTo>
                  <a:pt x="657276" y="1045266"/>
                </a:lnTo>
                <a:lnTo>
                  <a:pt x="1" y="629694"/>
                </a:lnTo>
                <a:lnTo>
                  <a:pt x="1" y="0"/>
                </a:lnTo>
                <a:lnTo>
                  <a:pt x="657276" y="415572"/>
                </a:lnTo>
                <a:lnTo>
                  <a:pt x="1314550" y="0"/>
                </a:lnTo>
                <a:close/>
              </a:path>
            </a:pathLst>
          </a:custGeom>
          <a:solidFill>
            <a:srgbClr val="EA3658"/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533428" rIns="10795" bIns="533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21608" y="1765658"/>
            <a:ext cx="138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MIS-C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2041739" y="290155"/>
            <a:ext cx="9503974" cy="781900"/>
          </a:xfrm>
          <a:custGeom>
            <a:avLst/>
            <a:gdLst>
              <a:gd name="connsiteX0" fmla="*/ 142413 w 854458"/>
              <a:gd name="connsiteY0" fmla="*/ 0 h 9503974"/>
              <a:gd name="connsiteX1" fmla="*/ 712045 w 854458"/>
              <a:gd name="connsiteY1" fmla="*/ 0 h 9503974"/>
              <a:gd name="connsiteX2" fmla="*/ 854458 w 854458"/>
              <a:gd name="connsiteY2" fmla="*/ 142413 h 9503974"/>
              <a:gd name="connsiteX3" fmla="*/ 854458 w 854458"/>
              <a:gd name="connsiteY3" fmla="*/ 9503974 h 9503974"/>
              <a:gd name="connsiteX4" fmla="*/ 854458 w 854458"/>
              <a:gd name="connsiteY4" fmla="*/ 9503974 h 9503974"/>
              <a:gd name="connsiteX5" fmla="*/ 0 w 854458"/>
              <a:gd name="connsiteY5" fmla="*/ 9503974 h 9503974"/>
              <a:gd name="connsiteX6" fmla="*/ 0 w 854458"/>
              <a:gd name="connsiteY6" fmla="*/ 9503974 h 9503974"/>
              <a:gd name="connsiteX7" fmla="*/ 0 w 854458"/>
              <a:gd name="connsiteY7" fmla="*/ 142413 h 9503974"/>
              <a:gd name="connsiteX8" fmla="*/ 142413 w 854458"/>
              <a:gd name="connsiteY8" fmla="*/ 0 h 95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58" h="9503974">
                <a:moveTo>
                  <a:pt x="854458" y="1584036"/>
                </a:moveTo>
                <a:lnTo>
                  <a:pt x="854458" y="7919938"/>
                </a:lnTo>
                <a:cubicBezTo>
                  <a:pt x="854458" y="8794779"/>
                  <a:pt x="848726" y="9503968"/>
                  <a:pt x="841654" y="9503968"/>
                </a:cubicBezTo>
                <a:lnTo>
                  <a:pt x="0" y="9503968"/>
                </a:lnTo>
                <a:lnTo>
                  <a:pt x="0" y="9503968"/>
                </a:lnTo>
                <a:lnTo>
                  <a:pt x="0" y="6"/>
                </a:lnTo>
                <a:lnTo>
                  <a:pt x="0" y="6"/>
                </a:lnTo>
                <a:lnTo>
                  <a:pt x="841654" y="6"/>
                </a:lnTo>
                <a:cubicBezTo>
                  <a:pt x="848726" y="6"/>
                  <a:pt x="854458" y="709195"/>
                  <a:pt x="854458" y="1584036"/>
                </a:cubicBezTo>
                <a:close/>
              </a:path>
            </a:pathLst>
          </a:custGeom>
        </p:spPr>
        <p:style>
          <a:lnRef idx="1">
            <a:schemeClr val="accent2">
              <a:hueOff val="7012249"/>
              <a:satOff val="-41263"/>
              <a:lumOff val="157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6950" rIns="56950" bIns="56952" numCol="1" spcCol="1270" anchor="ctr" anchorCtr="0">
            <a:noAutofit/>
          </a:bodyPr>
          <a:lstStyle/>
          <a:p>
            <a:pPr marL="568325" lvl="1" indent="-515938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4000" dirty="0" smtClean="0"/>
              <a:t>Acute care floor/Wards, cont’d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665031" y="227095"/>
            <a:ext cx="1463040" cy="1280160"/>
            <a:chOff x="665031" y="456029"/>
            <a:chExt cx="1463040" cy="1280160"/>
          </a:xfrm>
        </p:grpSpPr>
        <p:sp>
          <p:nvSpPr>
            <p:cNvPr id="14" name="Freeform 13"/>
            <p:cNvSpPr/>
            <p:nvPr/>
          </p:nvSpPr>
          <p:spPr>
            <a:xfrm>
              <a:off x="665031" y="456029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7012249"/>
                <a:satOff val="-41263"/>
                <a:lumOff val="1570"/>
                <a:alphaOff val="0"/>
              </a:schemeClr>
            </a:lnRef>
            <a:fillRef idx="3">
              <a:schemeClr val="accent2">
                <a:hueOff val="7012249"/>
                <a:satOff val="-41263"/>
                <a:lumOff val="1570"/>
                <a:alphaOff val="0"/>
              </a:schemeClr>
            </a:fillRef>
            <a:effectRef idx="2">
              <a:schemeClr val="accent2">
                <a:hueOff val="7012249"/>
                <a:satOff val="-41263"/>
                <a:lumOff val="15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031" y="878043"/>
              <a:ext cx="14072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chemeClr val="bg1"/>
                  </a:solidFill>
                </a:rPr>
                <a:t>Inpatient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5349983" y="6463856"/>
            <a:ext cx="14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  <p:sp>
        <p:nvSpPr>
          <p:cNvPr id="20" name="Google Shape;205;p31"/>
          <p:cNvSpPr/>
          <p:nvPr/>
        </p:nvSpPr>
        <p:spPr>
          <a:xfrm>
            <a:off x="6464590" y="1626625"/>
            <a:ext cx="5465134" cy="4763661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45700" rIns="91440" bIns="45700" anchor="ctr" anchorCtr="0">
            <a:noAutofit/>
          </a:bodyPr>
          <a:lstStyle/>
          <a:p>
            <a:pPr algn="ctr">
              <a:spcAft>
                <a:spcPts val="600"/>
              </a:spcAft>
              <a:buClr>
                <a:schemeClr val="bg1"/>
              </a:buClr>
            </a:pPr>
            <a:r>
              <a:rPr lang="en-US" sz="2200" u="sng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Serial Labs/Studies</a:t>
            </a: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Daily </a:t>
            </a:r>
            <a:r>
              <a:rPr lang="en-US" sz="2000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CBCd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CMP,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ESR, CRP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f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erritin until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afebrile</a:t>
            </a: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Daily troponin unless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initial abnl, then q4h until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downtrending</a:t>
            </a: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Daily BNP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if abnl, space per Cardiology</a:t>
            </a: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Trend any other initial abnl labs q24 with input from multidisciplinary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EKG q48h, at minimum, until discharge</a:t>
            </a: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ECHO q24-48h until improving, and then as needed.  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If coronary artery changes noted, ECHO q2-3d until stable. </a:t>
            </a:r>
            <a:endParaRPr lang="en-US" sz="2000" dirty="0" smtClean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NOTE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If 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see increase in inflammatory markers, recheck all initial labs, including BNP </a:t>
            </a:r>
            <a:r>
              <a:rPr lang="en-US" sz="20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&amp;  troponin.</a:t>
            </a:r>
            <a:endParaRPr lang="en-US" sz="2000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8;p31"/>
          <p:cNvSpPr/>
          <p:nvPr/>
        </p:nvSpPr>
        <p:spPr>
          <a:xfrm>
            <a:off x="281201" y="1626625"/>
            <a:ext cx="5869172" cy="4763660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45700" anchor="t" anchorCtr="0">
            <a:noAutofit/>
          </a:bodyPr>
          <a:lstStyle/>
          <a:p>
            <a:pPr lvl="0" algn="ctr">
              <a:spcAft>
                <a:spcPts val="400"/>
              </a:spcAft>
            </a:pPr>
            <a:r>
              <a:rPr lang="en-US" sz="2200" u="sng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Tier Treatment</a:t>
            </a:r>
            <a:endParaRPr lang="en-US" sz="2200"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IVIG 1-2 gm/kg X1. Consider further dosing based on clinical response. </a:t>
            </a:r>
          </a:p>
          <a:p>
            <a:pPr marL="182880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Methylprednisolone 2mg/kg div BID</a:t>
            </a: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 antimicrobials:	</a:t>
            </a:r>
          </a:p>
          <a:p>
            <a:pPr marL="640080" lvl="1" indent="-18288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+/- Vancomycin + CTX </a:t>
            </a:r>
            <a:r>
              <a:rPr lang="en-US" sz="2000" i="1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Meropenem</a:t>
            </a:r>
            <a:endParaRPr lang="en-US" sz="2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lvl="1" indent="-18288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+/- Clindamycin</a:t>
            </a:r>
          </a:p>
          <a:p>
            <a:pPr marL="640080" lvl="1" indent="-18288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+/- Doxycycline </a:t>
            </a: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treating with IVIG &amp; steroids </a:t>
            </a:r>
            <a:r>
              <a:rPr lang="en-US" sz="2000" i="1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platelets &gt;80K, consider 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ASA </a:t>
            </a: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81mg 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QD</a:t>
            </a:r>
          </a:p>
          <a:p>
            <a:pPr marL="182880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Consider </a:t>
            </a: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LMWH if 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coronary artery  </a:t>
            </a: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Z-score &gt;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10</a:t>
            </a:r>
          </a:p>
          <a:p>
            <a:pPr>
              <a:spcAft>
                <a:spcPts val="200"/>
              </a:spcAft>
              <a:buClr>
                <a:schemeClr val="bg1"/>
              </a:buClr>
            </a:pPr>
            <a:endParaRPr lang="en-US" sz="20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080" y="5370786"/>
            <a:ext cx="6263414" cy="1061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ea typeface="Calibri"/>
                <a:cs typeface="Calibri"/>
                <a:sym typeface="Calibri"/>
              </a:rPr>
              <a:t>Continue all </a:t>
            </a:r>
            <a:r>
              <a:rPr lang="en-US" sz="1700" dirty="0" smtClean="0">
                <a:ea typeface="Calibri"/>
                <a:cs typeface="Calibri"/>
                <a:sym typeface="Calibri"/>
              </a:rPr>
              <a:t>medications in </a:t>
            </a:r>
            <a:r>
              <a:rPr lang="en-US" sz="1700" dirty="0">
                <a:ea typeface="Calibri"/>
                <a:cs typeface="Calibri"/>
                <a:sym typeface="Calibri"/>
              </a:rPr>
              <a:t>IV form until GI symptoms </a:t>
            </a:r>
            <a:r>
              <a:rPr lang="en-US" sz="1700" dirty="0" smtClean="0">
                <a:ea typeface="Calibri"/>
                <a:cs typeface="Calibri"/>
                <a:sym typeface="Calibri"/>
              </a:rPr>
              <a:t>resolved.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Continue to consider alternative diagnoses, treat/triage </a:t>
            </a:r>
            <a:r>
              <a:rPr lang="en-US" sz="1700" dirty="0" smtClean="0"/>
              <a:t>appropriately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709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2041739" y="290155"/>
            <a:ext cx="9503974" cy="781900"/>
          </a:xfrm>
          <a:custGeom>
            <a:avLst/>
            <a:gdLst>
              <a:gd name="connsiteX0" fmla="*/ 142413 w 854458"/>
              <a:gd name="connsiteY0" fmla="*/ 0 h 9503974"/>
              <a:gd name="connsiteX1" fmla="*/ 712045 w 854458"/>
              <a:gd name="connsiteY1" fmla="*/ 0 h 9503974"/>
              <a:gd name="connsiteX2" fmla="*/ 854458 w 854458"/>
              <a:gd name="connsiteY2" fmla="*/ 142413 h 9503974"/>
              <a:gd name="connsiteX3" fmla="*/ 854458 w 854458"/>
              <a:gd name="connsiteY3" fmla="*/ 9503974 h 9503974"/>
              <a:gd name="connsiteX4" fmla="*/ 854458 w 854458"/>
              <a:gd name="connsiteY4" fmla="*/ 9503974 h 9503974"/>
              <a:gd name="connsiteX5" fmla="*/ 0 w 854458"/>
              <a:gd name="connsiteY5" fmla="*/ 9503974 h 9503974"/>
              <a:gd name="connsiteX6" fmla="*/ 0 w 854458"/>
              <a:gd name="connsiteY6" fmla="*/ 9503974 h 9503974"/>
              <a:gd name="connsiteX7" fmla="*/ 0 w 854458"/>
              <a:gd name="connsiteY7" fmla="*/ 142413 h 9503974"/>
              <a:gd name="connsiteX8" fmla="*/ 142413 w 854458"/>
              <a:gd name="connsiteY8" fmla="*/ 0 h 95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58" h="9503974">
                <a:moveTo>
                  <a:pt x="854458" y="1584036"/>
                </a:moveTo>
                <a:lnTo>
                  <a:pt x="854458" y="7919938"/>
                </a:lnTo>
                <a:cubicBezTo>
                  <a:pt x="854458" y="8794779"/>
                  <a:pt x="848726" y="9503968"/>
                  <a:pt x="841654" y="9503968"/>
                </a:cubicBezTo>
                <a:lnTo>
                  <a:pt x="0" y="9503968"/>
                </a:lnTo>
                <a:lnTo>
                  <a:pt x="0" y="9503968"/>
                </a:lnTo>
                <a:lnTo>
                  <a:pt x="0" y="6"/>
                </a:lnTo>
                <a:lnTo>
                  <a:pt x="0" y="6"/>
                </a:lnTo>
                <a:lnTo>
                  <a:pt x="841654" y="6"/>
                </a:lnTo>
                <a:cubicBezTo>
                  <a:pt x="848726" y="6"/>
                  <a:pt x="854458" y="709195"/>
                  <a:pt x="854458" y="1584036"/>
                </a:cubicBezTo>
                <a:close/>
              </a:path>
            </a:pathLst>
          </a:custGeom>
        </p:spPr>
        <p:style>
          <a:lnRef idx="1">
            <a:schemeClr val="accent2">
              <a:hueOff val="7012249"/>
              <a:satOff val="-41263"/>
              <a:lumOff val="157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6950" rIns="56950" bIns="56952" numCol="1" spcCol="1270" anchor="ctr" anchorCtr="0">
            <a:noAutofit/>
          </a:bodyPr>
          <a:lstStyle/>
          <a:p>
            <a:pPr marL="568325" lvl="1" indent="-515938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4000" dirty="0" smtClean="0"/>
              <a:t>Acute care floor/Wards, cont’d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665031" y="237604"/>
            <a:ext cx="1463040" cy="1280160"/>
            <a:chOff x="665031" y="456029"/>
            <a:chExt cx="1463040" cy="1280160"/>
          </a:xfrm>
        </p:grpSpPr>
        <p:sp>
          <p:nvSpPr>
            <p:cNvPr id="14" name="Freeform 13"/>
            <p:cNvSpPr/>
            <p:nvPr/>
          </p:nvSpPr>
          <p:spPr>
            <a:xfrm>
              <a:off x="665031" y="456029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7012249"/>
                <a:satOff val="-41263"/>
                <a:lumOff val="1570"/>
                <a:alphaOff val="0"/>
              </a:schemeClr>
            </a:lnRef>
            <a:fillRef idx="3">
              <a:schemeClr val="accent2">
                <a:hueOff val="7012249"/>
                <a:satOff val="-41263"/>
                <a:lumOff val="1570"/>
                <a:alphaOff val="0"/>
              </a:schemeClr>
            </a:fillRef>
            <a:effectRef idx="2">
              <a:schemeClr val="accent2">
                <a:hueOff val="7012249"/>
                <a:satOff val="-41263"/>
                <a:lumOff val="15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031" y="878043"/>
              <a:ext cx="14072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chemeClr val="bg1"/>
                  </a:solidFill>
                </a:rPr>
                <a:t>Inpatient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5349983" y="6463856"/>
            <a:ext cx="14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  <p:sp>
        <p:nvSpPr>
          <p:cNvPr id="21" name="Google Shape;208;p31"/>
          <p:cNvSpPr/>
          <p:nvPr/>
        </p:nvSpPr>
        <p:spPr>
          <a:xfrm>
            <a:off x="639770" y="2120611"/>
            <a:ext cx="10905943" cy="3838754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45700" anchor="t" anchorCtr="0">
            <a:noAutofit/>
          </a:bodyPr>
          <a:lstStyle/>
          <a:p>
            <a:pPr lvl="0" algn="ctr">
              <a:spcAft>
                <a:spcPts val="400"/>
              </a:spcAft>
            </a:pPr>
            <a:r>
              <a:rPr lang="en-US" sz="2800" u="sng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Second Tier Treatment</a:t>
            </a:r>
            <a:endParaRPr lang="en-US" sz="2800"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Aft>
                <a:spcPts val="200"/>
              </a:spcAft>
              <a:buClr>
                <a:schemeClr val="bg1"/>
              </a:buClr>
            </a:pP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patient is refractory to IVIG and low-dose glucocorticoids:</a:t>
            </a:r>
          </a:p>
          <a:p>
            <a:pPr marL="342900" indent="-3429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Consult Peds Rheumatology (attending-to-attending conversation, please) for potential initiation of following therapies:</a:t>
            </a:r>
          </a:p>
          <a:p>
            <a:pPr marL="800100" lvl="1" indent="-3429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Pulse dose steroids, typically methylprednisolone 10-30 mg/kg/day for 3-5 days</a:t>
            </a:r>
          </a:p>
          <a:p>
            <a:pPr marL="800100" lvl="1" indent="-3429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Anakinra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IV/SC</a:t>
            </a:r>
          </a:p>
          <a:p>
            <a:pPr marL="800100" lvl="1" indent="-3429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Ensure patient is </a:t>
            </a:r>
            <a:r>
              <a:rPr lang="en-US" sz="24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prophylaxed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 steroid-induced gastritis</a:t>
            </a:r>
          </a:p>
          <a:p>
            <a:pPr marL="342900" indent="-3429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 transfer to higher level of care.</a:t>
            </a:r>
          </a:p>
          <a:p>
            <a:pPr marL="342900" indent="-3429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>
              <a:spcAft>
                <a:spcPts val="200"/>
              </a:spcAft>
              <a:buClr>
                <a:schemeClr val="bg1"/>
              </a:buClr>
            </a:pPr>
            <a:endParaRPr lang="en-US" sz="20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Octagon 9"/>
          <p:cNvSpPr/>
          <p:nvPr/>
        </p:nvSpPr>
        <p:spPr>
          <a:xfrm>
            <a:off x="9313678" y="584748"/>
            <a:ext cx="2377785" cy="2468880"/>
          </a:xfrm>
          <a:prstGeom prst="oc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Continue to consider alternative diagnoses, treat/triage appropriately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1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2041739" y="237605"/>
            <a:ext cx="9503974" cy="775324"/>
          </a:xfrm>
          <a:custGeom>
            <a:avLst/>
            <a:gdLst>
              <a:gd name="connsiteX0" fmla="*/ 142413 w 854458"/>
              <a:gd name="connsiteY0" fmla="*/ 0 h 9503974"/>
              <a:gd name="connsiteX1" fmla="*/ 712045 w 854458"/>
              <a:gd name="connsiteY1" fmla="*/ 0 h 9503974"/>
              <a:gd name="connsiteX2" fmla="*/ 854458 w 854458"/>
              <a:gd name="connsiteY2" fmla="*/ 142413 h 9503974"/>
              <a:gd name="connsiteX3" fmla="*/ 854458 w 854458"/>
              <a:gd name="connsiteY3" fmla="*/ 9503974 h 9503974"/>
              <a:gd name="connsiteX4" fmla="*/ 854458 w 854458"/>
              <a:gd name="connsiteY4" fmla="*/ 9503974 h 9503974"/>
              <a:gd name="connsiteX5" fmla="*/ 0 w 854458"/>
              <a:gd name="connsiteY5" fmla="*/ 9503974 h 9503974"/>
              <a:gd name="connsiteX6" fmla="*/ 0 w 854458"/>
              <a:gd name="connsiteY6" fmla="*/ 9503974 h 9503974"/>
              <a:gd name="connsiteX7" fmla="*/ 0 w 854458"/>
              <a:gd name="connsiteY7" fmla="*/ 142413 h 9503974"/>
              <a:gd name="connsiteX8" fmla="*/ 142413 w 854458"/>
              <a:gd name="connsiteY8" fmla="*/ 0 h 95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58" h="9503974">
                <a:moveTo>
                  <a:pt x="854458" y="1584036"/>
                </a:moveTo>
                <a:lnTo>
                  <a:pt x="854458" y="7919938"/>
                </a:lnTo>
                <a:cubicBezTo>
                  <a:pt x="854458" y="8794779"/>
                  <a:pt x="848726" y="9503968"/>
                  <a:pt x="841654" y="9503968"/>
                </a:cubicBezTo>
                <a:lnTo>
                  <a:pt x="0" y="9503968"/>
                </a:lnTo>
                <a:lnTo>
                  <a:pt x="0" y="9503968"/>
                </a:lnTo>
                <a:lnTo>
                  <a:pt x="0" y="6"/>
                </a:lnTo>
                <a:lnTo>
                  <a:pt x="0" y="6"/>
                </a:lnTo>
                <a:lnTo>
                  <a:pt x="841654" y="6"/>
                </a:lnTo>
                <a:cubicBezTo>
                  <a:pt x="848726" y="6"/>
                  <a:pt x="854458" y="709195"/>
                  <a:pt x="854458" y="1584036"/>
                </a:cubicBezTo>
                <a:close/>
              </a:path>
            </a:pathLst>
          </a:custGeom>
        </p:spPr>
        <p:style>
          <a:lnRef idx="1">
            <a:schemeClr val="accent2">
              <a:hueOff val="7012249"/>
              <a:satOff val="-41263"/>
              <a:lumOff val="157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6950" rIns="56950" bIns="56952" numCol="1" spcCol="1270" anchor="ctr" anchorCtr="0">
            <a:noAutofit/>
          </a:bodyPr>
          <a:lstStyle/>
          <a:p>
            <a:pPr marL="568325" lvl="1" indent="-515938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4000" dirty="0" smtClean="0"/>
              <a:t>PICU Triage and Management</a:t>
            </a:r>
            <a:endParaRPr lang="en-US" sz="4000" dirty="0"/>
          </a:p>
        </p:txBody>
      </p:sp>
      <p:sp>
        <p:nvSpPr>
          <p:cNvPr id="14" name="Freeform 13"/>
          <p:cNvSpPr/>
          <p:nvPr/>
        </p:nvSpPr>
        <p:spPr>
          <a:xfrm>
            <a:off x="665031" y="237605"/>
            <a:ext cx="1463040" cy="1280160"/>
          </a:xfrm>
          <a:custGeom>
            <a:avLst/>
            <a:gdLst>
              <a:gd name="connsiteX0" fmla="*/ 0 w 1314551"/>
              <a:gd name="connsiteY0" fmla="*/ 0 h 1045266"/>
              <a:gd name="connsiteX1" fmla="*/ 791918 w 1314551"/>
              <a:gd name="connsiteY1" fmla="*/ 0 h 1045266"/>
              <a:gd name="connsiteX2" fmla="*/ 1314551 w 1314551"/>
              <a:gd name="connsiteY2" fmla="*/ 522633 h 1045266"/>
              <a:gd name="connsiteX3" fmla="*/ 791918 w 1314551"/>
              <a:gd name="connsiteY3" fmla="*/ 1045266 h 1045266"/>
              <a:gd name="connsiteX4" fmla="*/ 0 w 1314551"/>
              <a:gd name="connsiteY4" fmla="*/ 1045266 h 1045266"/>
              <a:gd name="connsiteX5" fmla="*/ 522633 w 1314551"/>
              <a:gd name="connsiteY5" fmla="*/ 522633 h 1045266"/>
              <a:gd name="connsiteX6" fmla="*/ 0 w 1314551"/>
              <a:gd name="connsiteY6" fmla="*/ 0 h 10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4551" h="1045266">
                <a:moveTo>
                  <a:pt x="1314550" y="0"/>
                </a:moveTo>
                <a:lnTo>
                  <a:pt x="1314550" y="629694"/>
                </a:lnTo>
                <a:lnTo>
                  <a:pt x="657276" y="1045266"/>
                </a:lnTo>
                <a:lnTo>
                  <a:pt x="1" y="629694"/>
                </a:lnTo>
                <a:lnTo>
                  <a:pt x="1" y="0"/>
                </a:lnTo>
                <a:lnTo>
                  <a:pt x="657276" y="415572"/>
                </a:lnTo>
                <a:lnTo>
                  <a:pt x="1314550" y="0"/>
                </a:lnTo>
                <a:close/>
              </a:path>
            </a:pathLst>
          </a:custGeom>
        </p:spPr>
        <p:style>
          <a:lnRef idx="1">
            <a:schemeClr val="accent2">
              <a:hueOff val="7012249"/>
              <a:satOff val="-41263"/>
              <a:lumOff val="1570"/>
              <a:alphaOff val="0"/>
            </a:schemeClr>
          </a:lnRef>
          <a:fillRef idx="3">
            <a:schemeClr val="accent2">
              <a:hueOff val="7012249"/>
              <a:satOff val="-41263"/>
              <a:lumOff val="1570"/>
              <a:alphaOff val="0"/>
            </a:schemeClr>
          </a:fillRef>
          <a:effectRef idx="2">
            <a:schemeClr val="accent2">
              <a:hueOff val="7012249"/>
              <a:satOff val="-41263"/>
              <a:lumOff val="15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533428" rIns="10795" bIns="533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65031" y="604778"/>
            <a:ext cx="1407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Inpatient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5489254" y="6464438"/>
            <a:ext cx="121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3" action="ppaction://hlinksldjump"/>
              </a:rPr>
              <a:t>Next Page</a:t>
            </a:r>
            <a:endParaRPr lang="en-US" i="1" dirty="0"/>
          </a:p>
        </p:txBody>
      </p:sp>
      <p:sp>
        <p:nvSpPr>
          <p:cNvPr id="8" name="Google Shape;205;p31"/>
          <p:cNvSpPr/>
          <p:nvPr/>
        </p:nvSpPr>
        <p:spPr>
          <a:xfrm>
            <a:off x="2232239" y="2611809"/>
            <a:ext cx="2204909" cy="1844427"/>
          </a:xfrm>
          <a:prstGeom prst="rect">
            <a:avLst/>
          </a:prstGeom>
          <a:solidFill>
            <a:srgbClr val="EA3658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 direct admission to PICU if: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6;p31"/>
          <p:cNvSpPr/>
          <p:nvPr/>
        </p:nvSpPr>
        <p:spPr>
          <a:xfrm>
            <a:off x="5150065" y="1803400"/>
            <a:ext cx="5822735" cy="4413322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Vasoactive infusion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Active, ongoing fluid resuscitation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Requiring positive pressure ventilation, including HFNC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sym typeface="Calibri"/>
              </a:rPr>
              <a:t>Obtundation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sym typeface="Calibri"/>
              </a:rPr>
              <a:t>Evidence of cardiac dysfunction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sym typeface="Calibri"/>
              </a:rPr>
              <a:t>Need for advanced hemodynamic monitoring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>
                <a:solidFill>
                  <a:schemeClr val="lt1"/>
                </a:solidFill>
                <a:sym typeface="Calibri"/>
              </a:rPr>
              <a:t>Severe electrolyte or other lab derangement needing frequent monitoring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sym typeface="Calibri"/>
              </a:rPr>
              <a:t>Organ failure requiring frequent monitoring    (&gt; q4h) or intervention (e.g., AKI)</a:t>
            </a:r>
            <a:endParaRPr sz="2200" dirty="0" smtClean="0"/>
          </a:p>
        </p:txBody>
      </p:sp>
      <p:sp>
        <p:nvSpPr>
          <p:cNvPr id="10" name="Google Shape;207;p31"/>
          <p:cNvSpPr/>
          <p:nvPr/>
        </p:nvSpPr>
        <p:spPr>
          <a:xfrm>
            <a:off x="4242186" y="3045171"/>
            <a:ext cx="1280160" cy="118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3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518365" y="6463856"/>
            <a:ext cx="115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Next page</a:t>
            </a:r>
            <a:endParaRPr lang="en-US" i="1" dirty="0"/>
          </a:p>
        </p:txBody>
      </p:sp>
      <p:sp>
        <p:nvSpPr>
          <p:cNvPr id="17" name="Google Shape;216;p32"/>
          <p:cNvSpPr/>
          <p:nvPr/>
        </p:nvSpPr>
        <p:spPr>
          <a:xfrm>
            <a:off x="7010403" y="1513792"/>
            <a:ext cx="4960880" cy="531939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u="sng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 and Stabilization</a:t>
            </a:r>
          </a:p>
          <a:p>
            <a:pPr marL="461963" indent="-23018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STAT Echocardiograph, if not done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Placement of upper extremity, double lumen CVL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STAT blood gas, lactate, cooximetry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If low BP, </a:t>
            </a:r>
            <a:r>
              <a:rPr lang="en-US" sz="2000" dirty="0" smtClean="0">
                <a:solidFill>
                  <a:schemeClr val="bg1"/>
                </a:solidFill>
              </a:rPr>
              <a:t>consider</a:t>
            </a:r>
          </a:p>
          <a:p>
            <a:pPr marL="919163" lvl="1" indent="-2301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10-20 </a:t>
            </a:r>
            <a:r>
              <a:rPr lang="en-US" sz="2000" dirty="0">
                <a:solidFill>
                  <a:schemeClr val="bg1"/>
                </a:solidFill>
              </a:rPr>
              <a:t>ml/kg buffered IVF</a:t>
            </a:r>
          </a:p>
          <a:p>
            <a:pPr marL="919163" lvl="1" indent="-2301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Norepinephrine</a:t>
            </a:r>
          </a:p>
          <a:p>
            <a:pPr marL="919163" lvl="1" indent="-2301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pinephrine</a:t>
            </a:r>
          </a:p>
          <a:p>
            <a:pPr marL="919163" lvl="1" indent="-230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Milrinone</a:t>
            </a:r>
          </a:p>
          <a:p>
            <a:pPr marL="461963" indent="-230188">
              <a:spcBef>
                <a:spcPts val="300"/>
              </a:spcBef>
            </a:pPr>
            <a:r>
              <a:rPr lang="en-US" sz="2000" i="1" dirty="0" smtClean="0">
                <a:solidFill>
                  <a:schemeClr val="bg1"/>
                </a:solidFill>
              </a:rPr>
              <a:t>Consider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 marL="461963" lvl="1" indent="-2301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CVP </a:t>
            </a:r>
            <a:r>
              <a:rPr lang="en-US" sz="2000" dirty="0">
                <a:solidFill>
                  <a:schemeClr val="bg1"/>
                </a:solidFill>
              </a:rPr>
              <a:t>monitoring</a:t>
            </a:r>
          </a:p>
          <a:p>
            <a:pPr marL="461963" lvl="1" indent="-2301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Arterial line for NIBP, labs</a:t>
            </a:r>
          </a:p>
          <a:p>
            <a:pPr marL="461963" lvl="1" indent="-2301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HFNC/NIMV</a:t>
            </a:r>
          </a:p>
          <a:p>
            <a:pPr marL="461963" lvl="1" indent="-2301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Intubation/CMV</a:t>
            </a:r>
          </a:p>
          <a:p>
            <a:pPr marL="461963" lvl="1" indent="-2301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V-A ECMO, peripheral cannulation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310" y="2746787"/>
            <a:ext cx="2977059" cy="23297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bIns="365760" rtlCol="0" anchor="ctr"/>
          <a:lstStyle/>
          <a:p>
            <a:pPr algn="ctr">
              <a:spcAft>
                <a:spcPts val="1200"/>
              </a:spcAft>
            </a:pPr>
            <a:r>
              <a:rPr lang="en-US" sz="2000" u="sng" dirty="0" smtClean="0">
                <a:solidFill>
                  <a:schemeClr val="tx1"/>
                </a:solidFill>
              </a:rPr>
              <a:t>Admit to PICU</a:t>
            </a:r>
            <a:r>
              <a:rPr lang="en-US" u="sng" dirty="0" smtClean="0">
                <a:solidFill>
                  <a:schemeClr val="tx1"/>
                </a:solidFill>
              </a:rPr>
              <a:t>:</a:t>
            </a:r>
          </a:p>
          <a:p>
            <a:pPr marL="346075" indent="-2936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COVID isolation until PCR negative</a:t>
            </a:r>
          </a:p>
          <a:p>
            <a:pPr marL="346075" indent="-29368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VS per PICU routine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5031" y="174544"/>
            <a:ext cx="10880682" cy="1280160"/>
            <a:chOff x="665031" y="195565"/>
            <a:chExt cx="10880682" cy="1280160"/>
          </a:xfrm>
        </p:grpSpPr>
        <p:sp>
          <p:nvSpPr>
            <p:cNvPr id="9" name="Freeform 8"/>
            <p:cNvSpPr/>
            <p:nvPr/>
          </p:nvSpPr>
          <p:spPr>
            <a:xfrm>
              <a:off x="2041739" y="237605"/>
              <a:ext cx="9503974" cy="775324"/>
            </a:xfrm>
            <a:custGeom>
              <a:avLst/>
              <a:gdLst>
                <a:gd name="connsiteX0" fmla="*/ 142413 w 854458"/>
                <a:gd name="connsiteY0" fmla="*/ 0 h 9503974"/>
                <a:gd name="connsiteX1" fmla="*/ 712045 w 854458"/>
                <a:gd name="connsiteY1" fmla="*/ 0 h 9503974"/>
                <a:gd name="connsiteX2" fmla="*/ 854458 w 854458"/>
                <a:gd name="connsiteY2" fmla="*/ 142413 h 9503974"/>
                <a:gd name="connsiteX3" fmla="*/ 854458 w 854458"/>
                <a:gd name="connsiteY3" fmla="*/ 9503974 h 9503974"/>
                <a:gd name="connsiteX4" fmla="*/ 854458 w 854458"/>
                <a:gd name="connsiteY4" fmla="*/ 9503974 h 9503974"/>
                <a:gd name="connsiteX5" fmla="*/ 0 w 854458"/>
                <a:gd name="connsiteY5" fmla="*/ 9503974 h 9503974"/>
                <a:gd name="connsiteX6" fmla="*/ 0 w 854458"/>
                <a:gd name="connsiteY6" fmla="*/ 9503974 h 9503974"/>
                <a:gd name="connsiteX7" fmla="*/ 0 w 854458"/>
                <a:gd name="connsiteY7" fmla="*/ 142413 h 9503974"/>
                <a:gd name="connsiteX8" fmla="*/ 142413 w 854458"/>
                <a:gd name="connsiteY8" fmla="*/ 0 h 95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458" h="9503974">
                  <a:moveTo>
                    <a:pt x="854458" y="1584036"/>
                  </a:moveTo>
                  <a:lnTo>
                    <a:pt x="854458" y="7919938"/>
                  </a:lnTo>
                  <a:cubicBezTo>
                    <a:pt x="854458" y="8794779"/>
                    <a:pt x="848726" y="9503968"/>
                    <a:pt x="841654" y="9503968"/>
                  </a:cubicBezTo>
                  <a:lnTo>
                    <a:pt x="0" y="9503968"/>
                  </a:lnTo>
                  <a:lnTo>
                    <a:pt x="0" y="9503968"/>
                  </a:lnTo>
                  <a:lnTo>
                    <a:pt x="0" y="6"/>
                  </a:lnTo>
                  <a:lnTo>
                    <a:pt x="0" y="6"/>
                  </a:lnTo>
                  <a:lnTo>
                    <a:pt x="841654" y="6"/>
                  </a:lnTo>
                  <a:cubicBezTo>
                    <a:pt x="848726" y="6"/>
                    <a:pt x="854458" y="709195"/>
                    <a:pt x="854458" y="1584036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7012249"/>
                <a:satOff val="-41263"/>
                <a:lumOff val="157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950" rIns="56950" bIns="56952" numCol="1" spcCol="1270" anchor="ctr" anchorCtr="0">
              <a:noAutofit/>
            </a:bodyPr>
            <a:lstStyle/>
            <a:p>
              <a:pPr marL="568325" lvl="1" indent="-515938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000" dirty="0" smtClean="0"/>
                <a:t>PICU Triage and Management</a:t>
              </a:r>
              <a:endParaRPr lang="en-US" sz="4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65031" y="195565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7012249"/>
                <a:satOff val="-41263"/>
                <a:lumOff val="1570"/>
                <a:alphaOff val="0"/>
              </a:schemeClr>
            </a:lnRef>
            <a:fillRef idx="3">
              <a:schemeClr val="accent2">
                <a:hueOff val="7012249"/>
                <a:satOff val="-41263"/>
                <a:lumOff val="1570"/>
                <a:alphaOff val="0"/>
              </a:schemeClr>
            </a:fillRef>
            <a:effectRef idx="2">
              <a:schemeClr val="accent2">
                <a:hueOff val="7012249"/>
                <a:satOff val="-41263"/>
                <a:lumOff val="15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5031" y="604778"/>
              <a:ext cx="14072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chemeClr val="bg1"/>
                  </a:solidFill>
                </a:rPr>
                <a:t>Inpatient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Diamond 11"/>
          <p:cNvSpPr/>
          <p:nvPr/>
        </p:nvSpPr>
        <p:spPr>
          <a:xfrm>
            <a:off x="3237140" y="1992811"/>
            <a:ext cx="3822700" cy="3873500"/>
          </a:xfrm>
          <a:prstGeom prst="diamond">
            <a:avLst/>
          </a:prstGeom>
          <a:solidFill>
            <a:srgbClr val="EA36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u="sng" dirty="0" smtClean="0"/>
              <a:t>Pediatric Consultants*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Infectious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Cardiology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Rheumatology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01957" y="5076492"/>
            <a:ext cx="3293066" cy="1268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 anchorCtr="0"/>
          <a:lstStyle/>
          <a:p>
            <a:r>
              <a:rPr lang="en-US" dirty="0" smtClean="0"/>
              <a:t>*Consider such consults as indicated by level of suspicion, differential diagnoses and clinical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2041739" y="290155"/>
            <a:ext cx="9503974" cy="781900"/>
          </a:xfrm>
          <a:custGeom>
            <a:avLst/>
            <a:gdLst>
              <a:gd name="connsiteX0" fmla="*/ 142413 w 854458"/>
              <a:gd name="connsiteY0" fmla="*/ 0 h 9503974"/>
              <a:gd name="connsiteX1" fmla="*/ 712045 w 854458"/>
              <a:gd name="connsiteY1" fmla="*/ 0 h 9503974"/>
              <a:gd name="connsiteX2" fmla="*/ 854458 w 854458"/>
              <a:gd name="connsiteY2" fmla="*/ 142413 h 9503974"/>
              <a:gd name="connsiteX3" fmla="*/ 854458 w 854458"/>
              <a:gd name="connsiteY3" fmla="*/ 9503974 h 9503974"/>
              <a:gd name="connsiteX4" fmla="*/ 854458 w 854458"/>
              <a:gd name="connsiteY4" fmla="*/ 9503974 h 9503974"/>
              <a:gd name="connsiteX5" fmla="*/ 0 w 854458"/>
              <a:gd name="connsiteY5" fmla="*/ 9503974 h 9503974"/>
              <a:gd name="connsiteX6" fmla="*/ 0 w 854458"/>
              <a:gd name="connsiteY6" fmla="*/ 9503974 h 9503974"/>
              <a:gd name="connsiteX7" fmla="*/ 0 w 854458"/>
              <a:gd name="connsiteY7" fmla="*/ 142413 h 9503974"/>
              <a:gd name="connsiteX8" fmla="*/ 142413 w 854458"/>
              <a:gd name="connsiteY8" fmla="*/ 0 h 95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58" h="9503974">
                <a:moveTo>
                  <a:pt x="854458" y="1584036"/>
                </a:moveTo>
                <a:lnTo>
                  <a:pt x="854458" y="7919938"/>
                </a:lnTo>
                <a:cubicBezTo>
                  <a:pt x="854458" y="8794779"/>
                  <a:pt x="848726" y="9503968"/>
                  <a:pt x="841654" y="9503968"/>
                </a:cubicBezTo>
                <a:lnTo>
                  <a:pt x="0" y="9503968"/>
                </a:lnTo>
                <a:lnTo>
                  <a:pt x="0" y="9503968"/>
                </a:lnTo>
                <a:lnTo>
                  <a:pt x="0" y="6"/>
                </a:lnTo>
                <a:lnTo>
                  <a:pt x="0" y="6"/>
                </a:lnTo>
                <a:lnTo>
                  <a:pt x="841654" y="6"/>
                </a:lnTo>
                <a:cubicBezTo>
                  <a:pt x="848726" y="6"/>
                  <a:pt x="854458" y="709195"/>
                  <a:pt x="854458" y="1584036"/>
                </a:cubicBezTo>
                <a:close/>
              </a:path>
            </a:pathLst>
          </a:custGeom>
        </p:spPr>
        <p:style>
          <a:lnRef idx="1">
            <a:schemeClr val="accent2">
              <a:hueOff val="7012249"/>
              <a:satOff val="-41263"/>
              <a:lumOff val="157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6950" rIns="56950" bIns="56952" numCol="1" spcCol="1270" anchor="ctr" anchorCtr="0">
            <a:noAutofit/>
          </a:bodyPr>
          <a:lstStyle/>
          <a:p>
            <a:pPr marL="568325" lvl="1" indent="-515938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4000" dirty="0"/>
              <a:t>PICU Triage and Management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5031" y="258625"/>
            <a:ext cx="1463040" cy="1280160"/>
            <a:chOff x="665031" y="456029"/>
            <a:chExt cx="1463040" cy="1280160"/>
          </a:xfrm>
        </p:grpSpPr>
        <p:sp>
          <p:nvSpPr>
            <p:cNvPr id="14" name="Freeform 13"/>
            <p:cNvSpPr/>
            <p:nvPr/>
          </p:nvSpPr>
          <p:spPr>
            <a:xfrm>
              <a:off x="665031" y="456029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7012249"/>
                <a:satOff val="-41263"/>
                <a:lumOff val="1570"/>
                <a:alphaOff val="0"/>
              </a:schemeClr>
            </a:lnRef>
            <a:fillRef idx="3">
              <a:schemeClr val="accent2">
                <a:hueOff val="7012249"/>
                <a:satOff val="-41263"/>
                <a:lumOff val="1570"/>
                <a:alphaOff val="0"/>
              </a:schemeClr>
            </a:fillRef>
            <a:effectRef idx="2">
              <a:schemeClr val="accent2">
                <a:hueOff val="7012249"/>
                <a:satOff val="-41263"/>
                <a:lumOff val="15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031" y="878043"/>
              <a:ext cx="14072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chemeClr val="bg1"/>
                  </a:solidFill>
                </a:rPr>
                <a:t>Inpatient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5349983" y="6463856"/>
            <a:ext cx="14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  <p:sp>
        <p:nvSpPr>
          <p:cNvPr id="20" name="Google Shape;205;p31"/>
          <p:cNvSpPr/>
          <p:nvPr/>
        </p:nvSpPr>
        <p:spPr>
          <a:xfrm>
            <a:off x="6464590" y="1626625"/>
            <a:ext cx="5465134" cy="4763661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45700" rIns="91440" bIns="45700" anchor="ctr" anchorCtr="0">
            <a:noAutofit/>
          </a:bodyPr>
          <a:lstStyle/>
          <a:p>
            <a:pPr algn="ctr">
              <a:spcAft>
                <a:spcPts val="600"/>
              </a:spcAft>
              <a:buClr>
                <a:schemeClr val="bg1"/>
              </a:buClr>
            </a:pPr>
            <a:r>
              <a:rPr lang="en-US" sz="2200" u="sng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Serial Labs/Studies</a:t>
            </a: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Daily </a:t>
            </a:r>
            <a:r>
              <a:rPr lang="en-US" sz="2000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CBCd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CMP,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ESR, CRP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f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erritin until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afebrile</a:t>
            </a: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Daily troponin unless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initial abnl, then q4h until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downtrending</a:t>
            </a: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Daily BNP </a:t>
            </a:r>
            <a:r>
              <a:rPr lang="en-US" sz="2000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abnl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space per Cardiology</a:t>
            </a: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Trend any other initial abnl labs q24 with input from multidisciplinary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EKG q24, if </a:t>
            </a:r>
            <a:r>
              <a:rPr lang="en-US" sz="20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abnrmal</a:t>
            </a:r>
            <a:r>
              <a:rPr lang="en-US" sz="20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. Once normalizes, 48h.</a:t>
            </a: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ECHO q24-48h until improving, and then as needed.  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If coronary artery changes noted, ECHO q2-3d until stable. </a:t>
            </a:r>
            <a:endParaRPr lang="en-US" sz="2000" dirty="0" smtClean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182880" indent="-18288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NOTE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If 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see increase in inflammatory markers, recheck all initial labs, including BNP </a:t>
            </a:r>
            <a:r>
              <a:rPr lang="en-US" sz="20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&amp;  troponin.</a:t>
            </a:r>
            <a:endParaRPr lang="en-US" sz="2000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8;p31"/>
          <p:cNvSpPr/>
          <p:nvPr/>
        </p:nvSpPr>
        <p:spPr>
          <a:xfrm>
            <a:off x="329616" y="1626625"/>
            <a:ext cx="5869172" cy="4763660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45700" anchor="t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n-US" sz="2200" u="sng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 lang="en-US" sz="2200"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IVIG 2 gm/kg X1. Consider further dosing based on clinical response. </a:t>
            </a:r>
          </a:p>
          <a:p>
            <a:pPr marL="182880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Methylprednisolone 2mg/kg divided BID</a:t>
            </a:r>
          </a:p>
          <a:p>
            <a:pPr marL="640080" lvl="1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Second Tier: Pulse dosing (consult Pediatric Rheumatology)</a:t>
            </a:r>
          </a:p>
          <a:p>
            <a:pPr marL="182880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 anakinra (consult Pediatric Rheumatology)</a:t>
            </a: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onsider antimicrobials, per Peds ID:	</a:t>
            </a:r>
          </a:p>
          <a:p>
            <a:pPr marL="640080" lvl="1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+/- Vancomycin + CTX </a:t>
            </a:r>
            <a:r>
              <a:rPr lang="en-US" sz="2000" i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Meropenem</a:t>
            </a:r>
            <a:endParaRPr lang="en-US" sz="2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lvl="1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+/- Clindamycin</a:t>
            </a:r>
          </a:p>
          <a:p>
            <a:pPr marL="640080" lvl="1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+/- Doxycycline </a:t>
            </a:r>
          </a:p>
          <a:p>
            <a:pPr marL="182880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ASA 81mg QD if platelets &gt; 80K</a:t>
            </a:r>
          </a:p>
          <a:p>
            <a:pPr marL="182880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Consider </a:t>
            </a: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LMWH if 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coronary artery  </a:t>
            </a: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Z-score &gt;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10</a:t>
            </a:r>
          </a:p>
          <a:p>
            <a:pPr marL="182880" indent="-18288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IV Gastritis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ppx</a:t>
            </a:r>
            <a:endParaRPr lang="en-US" sz="20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4808" y="6087945"/>
            <a:ext cx="6198788" cy="4240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  <a:sym typeface="Calibri"/>
              </a:rPr>
              <a:t>Continue all </a:t>
            </a:r>
            <a:r>
              <a:rPr lang="en-US" dirty="0" smtClean="0">
                <a:ea typeface="Calibri"/>
                <a:cs typeface="Calibri"/>
                <a:sym typeface="Calibri"/>
              </a:rPr>
              <a:t>medications in </a:t>
            </a:r>
            <a:r>
              <a:rPr lang="en-US" dirty="0">
                <a:ea typeface="Calibri"/>
                <a:cs typeface="Calibri"/>
                <a:sym typeface="Calibri"/>
              </a:rPr>
              <a:t>IV form until GI symptoms </a:t>
            </a:r>
            <a:r>
              <a:rPr lang="en-US" dirty="0" smtClean="0">
                <a:ea typeface="Calibri"/>
                <a:cs typeface="Calibri"/>
                <a:sym typeface="Calibri"/>
              </a:rPr>
              <a:t>resolved.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5349983" y="6463856"/>
            <a:ext cx="14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2496207" y="1629103"/>
            <a:ext cx="7199587" cy="4614042"/>
          </a:xfrm>
          <a:prstGeom prst="rect">
            <a:avLst/>
          </a:prstGeom>
          <a:solidFill>
            <a:srgbClr val="FB6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Afebrile </a:t>
            </a:r>
            <a:r>
              <a:rPr lang="en-US" sz="2800" dirty="0"/>
              <a:t>x48-72h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Inflammatory markers downtrending x 72h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Cardiac function improved and stable. Continue checking these throughout hospitalization, even in recovery, b/c of risk of relapse.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GI function normalized, able to tolerate enteral feeds and absorb medications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Resolution of severe organ dysfunction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65031" y="237605"/>
            <a:ext cx="10880682" cy="1280160"/>
            <a:chOff x="665031" y="237605"/>
            <a:chExt cx="10880682" cy="1280160"/>
          </a:xfrm>
        </p:grpSpPr>
        <p:sp>
          <p:nvSpPr>
            <p:cNvPr id="9" name="Freeform 8"/>
            <p:cNvSpPr/>
            <p:nvPr/>
          </p:nvSpPr>
          <p:spPr>
            <a:xfrm>
              <a:off x="2041739" y="237605"/>
              <a:ext cx="9503974" cy="775324"/>
            </a:xfrm>
            <a:custGeom>
              <a:avLst/>
              <a:gdLst>
                <a:gd name="connsiteX0" fmla="*/ 142413 w 854458"/>
                <a:gd name="connsiteY0" fmla="*/ 0 h 9503974"/>
                <a:gd name="connsiteX1" fmla="*/ 712045 w 854458"/>
                <a:gd name="connsiteY1" fmla="*/ 0 h 9503974"/>
                <a:gd name="connsiteX2" fmla="*/ 854458 w 854458"/>
                <a:gd name="connsiteY2" fmla="*/ 142413 h 9503974"/>
                <a:gd name="connsiteX3" fmla="*/ 854458 w 854458"/>
                <a:gd name="connsiteY3" fmla="*/ 9503974 h 9503974"/>
                <a:gd name="connsiteX4" fmla="*/ 854458 w 854458"/>
                <a:gd name="connsiteY4" fmla="*/ 9503974 h 9503974"/>
                <a:gd name="connsiteX5" fmla="*/ 0 w 854458"/>
                <a:gd name="connsiteY5" fmla="*/ 9503974 h 9503974"/>
                <a:gd name="connsiteX6" fmla="*/ 0 w 854458"/>
                <a:gd name="connsiteY6" fmla="*/ 9503974 h 9503974"/>
                <a:gd name="connsiteX7" fmla="*/ 0 w 854458"/>
                <a:gd name="connsiteY7" fmla="*/ 142413 h 9503974"/>
                <a:gd name="connsiteX8" fmla="*/ 142413 w 854458"/>
                <a:gd name="connsiteY8" fmla="*/ 0 h 95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458" h="9503974">
                  <a:moveTo>
                    <a:pt x="854458" y="1584036"/>
                  </a:moveTo>
                  <a:lnTo>
                    <a:pt x="854458" y="7919938"/>
                  </a:lnTo>
                  <a:cubicBezTo>
                    <a:pt x="854458" y="8794779"/>
                    <a:pt x="848726" y="9503968"/>
                    <a:pt x="841654" y="9503968"/>
                  </a:cubicBezTo>
                  <a:lnTo>
                    <a:pt x="0" y="9503968"/>
                  </a:lnTo>
                  <a:lnTo>
                    <a:pt x="0" y="9503968"/>
                  </a:lnTo>
                  <a:lnTo>
                    <a:pt x="0" y="6"/>
                  </a:lnTo>
                  <a:lnTo>
                    <a:pt x="0" y="6"/>
                  </a:lnTo>
                  <a:lnTo>
                    <a:pt x="841654" y="6"/>
                  </a:lnTo>
                  <a:cubicBezTo>
                    <a:pt x="848726" y="6"/>
                    <a:pt x="854458" y="709195"/>
                    <a:pt x="854458" y="1584036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7012249"/>
                <a:satOff val="-41263"/>
                <a:lumOff val="157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950" rIns="56950" bIns="56952" numCol="1" spcCol="1270" anchor="ctr" anchorCtr="0">
              <a:noAutofit/>
            </a:bodyPr>
            <a:lstStyle/>
            <a:p>
              <a:pPr marL="568325" lvl="1" indent="-515938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000" dirty="0" smtClean="0"/>
                <a:t>Discharge Criteria</a:t>
              </a:r>
              <a:endParaRPr lang="en-US" sz="4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65031" y="237605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7012249"/>
                <a:satOff val="-41263"/>
                <a:lumOff val="1570"/>
                <a:alphaOff val="0"/>
              </a:schemeClr>
            </a:lnRef>
            <a:fillRef idx="3">
              <a:schemeClr val="accent2">
                <a:hueOff val="7012249"/>
                <a:satOff val="-41263"/>
                <a:lumOff val="1570"/>
                <a:alphaOff val="0"/>
              </a:schemeClr>
            </a:fillRef>
            <a:effectRef idx="2">
              <a:schemeClr val="accent2">
                <a:hueOff val="7012249"/>
                <a:satOff val="-41263"/>
                <a:lumOff val="15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5031" y="604778"/>
              <a:ext cx="14072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chemeClr val="bg1"/>
                  </a:solidFill>
                </a:rPr>
                <a:t>Inpatient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3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5711" y="311258"/>
            <a:ext cx="10889482" cy="1640759"/>
            <a:chOff x="645711" y="311258"/>
            <a:chExt cx="10889482" cy="1640759"/>
          </a:xfrm>
        </p:grpSpPr>
        <p:sp>
          <p:nvSpPr>
            <p:cNvPr id="9" name="Freeform 8" descr="Vertical Chevron List" title="SmartArt"/>
            <p:cNvSpPr/>
            <p:nvPr/>
          </p:nvSpPr>
          <p:spPr>
            <a:xfrm>
              <a:off x="2031219" y="311258"/>
              <a:ext cx="9503974" cy="709901"/>
            </a:xfrm>
            <a:custGeom>
              <a:avLst/>
              <a:gdLst>
                <a:gd name="connsiteX0" fmla="*/ 142413 w 854458"/>
                <a:gd name="connsiteY0" fmla="*/ 0 h 9503974"/>
                <a:gd name="connsiteX1" fmla="*/ 712045 w 854458"/>
                <a:gd name="connsiteY1" fmla="*/ 0 h 9503974"/>
                <a:gd name="connsiteX2" fmla="*/ 854458 w 854458"/>
                <a:gd name="connsiteY2" fmla="*/ 142413 h 9503974"/>
                <a:gd name="connsiteX3" fmla="*/ 854458 w 854458"/>
                <a:gd name="connsiteY3" fmla="*/ 9503974 h 9503974"/>
                <a:gd name="connsiteX4" fmla="*/ 854458 w 854458"/>
                <a:gd name="connsiteY4" fmla="*/ 9503974 h 9503974"/>
                <a:gd name="connsiteX5" fmla="*/ 0 w 854458"/>
                <a:gd name="connsiteY5" fmla="*/ 9503974 h 9503974"/>
                <a:gd name="connsiteX6" fmla="*/ 0 w 854458"/>
                <a:gd name="connsiteY6" fmla="*/ 9503974 h 9503974"/>
                <a:gd name="connsiteX7" fmla="*/ 0 w 854458"/>
                <a:gd name="connsiteY7" fmla="*/ 142413 h 9503974"/>
                <a:gd name="connsiteX8" fmla="*/ 142413 w 854458"/>
                <a:gd name="connsiteY8" fmla="*/ 0 h 95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458" h="9503974">
                  <a:moveTo>
                    <a:pt x="854458" y="1584036"/>
                  </a:moveTo>
                  <a:lnTo>
                    <a:pt x="854458" y="7919938"/>
                  </a:lnTo>
                  <a:cubicBezTo>
                    <a:pt x="854458" y="8794779"/>
                    <a:pt x="848726" y="9503968"/>
                    <a:pt x="841654" y="9503968"/>
                  </a:cubicBezTo>
                  <a:lnTo>
                    <a:pt x="0" y="9503968"/>
                  </a:lnTo>
                  <a:lnTo>
                    <a:pt x="0" y="9503968"/>
                  </a:lnTo>
                  <a:lnTo>
                    <a:pt x="0" y="6"/>
                  </a:lnTo>
                  <a:lnTo>
                    <a:pt x="0" y="6"/>
                  </a:lnTo>
                  <a:lnTo>
                    <a:pt x="841654" y="6"/>
                  </a:lnTo>
                  <a:cubicBezTo>
                    <a:pt x="848726" y="6"/>
                    <a:pt x="854458" y="709195"/>
                    <a:pt x="854458" y="1584036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10518374"/>
                <a:satOff val="-61895"/>
                <a:lumOff val="235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950" rIns="56950" bIns="56953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000" kern="1200" dirty="0" smtClean="0"/>
                <a:t>Follow-up</a:t>
              </a:r>
              <a:endParaRPr lang="en-US" sz="4000" kern="12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45711" y="311258"/>
              <a:ext cx="1463040" cy="1640759"/>
              <a:chOff x="1118684" y="5444588"/>
              <a:chExt cx="1463040" cy="1280160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1118684" y="5444588"/>
                <a:ext cx="1463040" cy="1280160"/>
              </a:xfrm>
              <a:custGeom>
                <a:avLst/>
                <a:gdLst>
                  <a:gd name="connsiteX0" fmla="*/ 0 w 1314551"/>
                  <a:gd name="connsiteY0" fmla="*/ 0 h 1045266"/>
                  <a:gd name="connsiteX1" fmla="*/ 791918 w 1314551"/>
                  <a:gd name="connsiteY1" fmla="*/ 0 h 1045266"/>
                  <a:gd name="connsiteX2" fmla="*/ 1314551 w 1314551"/>
                  <a:gd name="connsiteY2" fmla="*/ 522633 h 1045266"/>
                  <a:gd name="connsiteX3" fmla="*/ 791918 w 1314551"/>
                  <a:gd name="connsiteY3" fmla="*/ 1045266 h 1045266"/>
                  <a:gd name="connsiteX4" fmla="*/ 0 w 1314551"/>
                  <a:gd name="connsiteY4" fmla="*/ 1045266 h 1045266"/>
                  <a:gd name="connsiteX5" fmla="*/ 522633 w 1314551"/>
                  <a:gd name="connsiteY5" fmla="*/ 522633 h 1045266"/>
                  <a:gd name="connsiteX6" fmla="*/ 0 w 1314551"/>
                  <a:gd name="connsiteY6" fmla="*/ 0 h 104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4551" h="1045266">
                    <a:moveTo>
                      <a:pt x="1314550" y="0"/>
                    </a:moveTo>
                    <a:lnTo>
                      <a:pt x="1314550" y="629694"/>
                    </a:lnTo>
                    <a:lnTo>
                      <a:pt x="657276" y="1045266"/>
                    </a:lnTo>
                    <a:lnTo>
                      <a:pt x="1" y="629694"/>
                    </a:lnTo>
                    <a:lnTo>
                      <a:pt x="1" y="0"/>
                    </a:lnTo>
                    <a:lnTo>
                      <a:pt x="657276" y="415572"/>
                    </a:lnTo>
                    <a:lnTo>
                      <a:pt x="1314550" y="0"/>
                    </a:lnTo>
                    <a:close/>
                  </a:path>
                </a:pathLst>
              </a:custGeom>
            </p:spPr>
            <p:style>
              <a:lnRef idx="1">
                <a:schemeClr val="accent2">
                  <a:hueOff val="10518374"/>
                  <a:satOff val="-61895"/>
                  <a:lumOff val="2355"/>
                  <a:alphaOff val="0"/>
                </a:schemeClr>
              </a:lnRef>
              <a:fillRef idx="3">
                <a:schemeClr val="accent2">
                  <a:hueOff val="10518374"/>
                  <a:satOff val="-61895"/>
                  <a:lumOff val="2355"/>
                  <a:alphaOff val="0"/>
                </a:schemeClr>
              </a:fillRef>
              <a:effectRef idx="2">
                <a:schemeClr val="accent2">
                  <a:hueOff val="10518374"/>
                  <a:satOff val="-61895"/>
                  <a:lumOff val="23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6" tIns="533428" rIns="10795" bIns="533429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700" kern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57450" y="5877864"/>
                <a:ext cx="1385508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Post-discharge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5349983" y="6463856"/>
            <a:ext cx="14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1740824" y="1920418"/>
            <a:ext cx="8710353" cy="40599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Outpatient Appointments</a:t>
            </a:r>
          </a:p>
          <a:p>
            <a:pPr marL="630238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Pediatric Rheumatology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238" indent="-346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Pediatric Cardiology</a:t>
            </a:r>
          </a:p>
          <a:p>
            <a:pPr marL="966788" lvl="1" indent="-168275">
              <a:buFont typeface="Arial" panose="020B0604020202020204" pitchFamily="34" charset="0"/>
              <a:buChar char="•"/>
            </a:pPr>
            <a:r>
              <a:rPr lang="en-US" sz="2400" dirty="0"/>
              <a:t>Unclear who is at risk for coronary artery aneurysms, thus should treat all MIS-C patients similar to KD patients from a cardiac </a:t>
            </a:r>
            <a:r>
              <a:rPr lang="en-US" sz="2400" dirty="0" smtClean="0"/>
              <a:t>perspective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238" indent="-3460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Pediatric Infectious Disease</a:t>
            </a:r>
          </a:p>
          <a:p>
            <a:pPr marL="630238" indent="-34607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5349983" y="6463856"/>
            <a:ext cx="14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1545021" y="1166648"/>
            <a:ext cx="9101959" cy="5286702"/>
          </a:xfrm>
          <a:prstGeom prst="rect">
            <a:avLst/>
          </a:prstGeom>
          <a:solidFill>
            <a:srgbClr val="D02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Aft>
                <a:spcPts val="600"/>
              </a:spcAft>
            </a:pPr>
            <a:r>
              <a:rPr lang="en-US" sz="2400" u="sng" dirty="0" smtClean="0"/>
              <a:t>Every MIS-C patient will require: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Low dose ASA until 6 week appointment/6 weeks after initiation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EF is &lt;35%, consider LMWH for two weeks post-discharge, with guidance of </a:t>
            </a:r>
            <a:r>
              <a:rPr lang="en-US" sz="2400" dirty="0" smtClean="0"/>
              <a:t>hematology/cardiology</a:t>
            </a:r>
            <a:endParaRPr lang="en-US" sz="2400" dirty="0"/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ECG </a:t>
            </a:r>
            <a:r>
              <a:rPr lang="en-US" sz="2400" dirty="0"/>
              <a:t>and ECHO at 2 weeks &amp; 6 weeks post-IVIG</a:t>
            </a:r>
          </a:p>
          <a:p>
            <a:pPr marL="52388" indent="-52388">
              <a:spcBef>
                <a:spcPts val="800"/>
              </a:spcBef>
            </a:pPr>
            <a:r>
              <a:rPr lang="en-US" sz="2400" i="1" dirty="0" smtClean="0"/>
              <a:t>Other considerations</a:t>
            </a:r>
            <a:endParaRPr lang="en-US" sz="2400" i="1" dirty="0"/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Cardiac MRI </a:t>
            </a:r>
            <a:endParaRPr lang="en-US" sz="2400" dirty="0" smtClean="0"/>
          </a:p>
          <a:p>
            <a:pPr marL="1025525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 2-6 mo if EF &lt;50%</a:t>
            </a:r>
          </a:p>
          <a:p>
            <a:pPr marL="1025525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consider </a:t>
            </a:r>
            <a:r>
              <a:rPr lang="en-US" sz="2000" dirty="0"/>
              <a:t>earlier in patients with elevated troponin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Stress test </a:t>
            </a:r>
            <a:endParaRPr lang="en-US" sz="2400" dirty="0" smtClean="0"/>
          </a:p>
          <a:p>
            <a:pPr marL="1025525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myocarditis/elevated troponins, follow myocarditis guidelines with activity restrictions for 3-6 mo and stress testing prior </a:t>
            </a:r>
            <a:r>
              <a:rPr lang="en-US" sz="2000" dirty="0"/>
              <a:t>to returning to full </a:t>
            </a:r>
            <a:r>
              <a:rPr lang="en-US" sz="2000" dirty="0" smtClean="0"/>
              <a:t>activities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Consider more </a:t>
            </a:r>
            <a:r>
              <a:rPr lang="en-US" sz="2400" dirty="0"/>
              <a:t>frequent </a:t>
            </a:r>
            <a:r>
              <a:rPr lang="en-US" sz="2400" dirty="0" err="1" smtClean="0"/>
              <a:t>longterm</a:t>
            </a:r>
            <a:r>
              <a:rPr lang="en-US" sz="2400" dirty="0" smtClean="0"/>
              <a:t> </a:t>
            </a:r>
            <a:r>
              <a:rPr lang="en-US" sz="2400" dirty="0"/>
              <a:t>follow up with ECG and </a:t>
            </a:r>
            <a:r>
              <a:rPr lang="en-US" sz="2400" dirty="0" smtClean="0"/>
              <a:t>ECHO at 3mo, 6mo and 1 </a:t>
            </a:r>
            <a:r>
              <a:rPr lang="en-US" sz="2400" dirty="0" err="1" smtClean="0"/>
              <a:t>yr</a:t>
            </a:r>
            <a:r>
              <a:rPr lang="en-US" sz="2400" dirty="0" smtClean="0"/>
              <a:t> at least.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645711" y="195648"/>
            <a:ext cx="10889482" cy="1640759"/>
            <a:chOff x="645711" y="311258"/>
            <a:chExt cx="10889482" cy="1640759"/>
          </a:xfrm>
        </p:grpSpPr>
        <p:sp>
          <p:nvSpPr>
            <p:cNvPr id="13" name="Freeform 12" descr="Vertical Chevron List" title="SmartArt"/>
            <p:cNvSpPr/>
            <p:nvPr/>
          </p:nvSpPr>
          <p:spPr>
            <a:xfrm>
              <a:off x="2031219" y="311258"/>
              <a:ext cx="9503974" cy="709901"/>
            </a:xfrm>
            <a:custGeom>
              <a:avLst/>
              <a:gdLst>
                <a:gd name="connsiteX0" fmla="*/ 142413 w 854458"/>
                <a:gd name="connsiteY0" fmla="*/ 0 h 9503974"/>
                <a:gd name="connsiteX1" fmla="*/ 712045 w 854458"/>
                <a:gd name="connsiteY1" fmla="*/ 0 h 9503974"/>
                <a:gd name="connsiteX2" fmla="*/ 854458 w 854458"/>
                <a:gd name="connsiteY2" fmla="*/ 142413 h 9503974"/>
                <a:gd name="connsiteX3" fmla="*/ 854458 w 854458"/>
                <a:gd name="connsiteY3" fmla="*/ 9503974 h 9503974"/>
                <a:gd name="connsiteX4" fmla="*/ 854458 w 854458"/>
                <a:gd name="connsiteY4" fmla="*/ 9503974 h 9503974"/>
                <a:gd name="connsiteX5" fmla="*/ 0 w 854458"/>
                <a:gd name="connsiteY5" fmla="*/ 9503974 h 9503974"/>
                <a:gd name="connsiteX6" fmla="*/ 0 w 854458"/>
                <a:gd name="connsiteY6" fmla="*/ 9503974 h 9503974"/>
                <a:gd name="connsiteX7" fmla="*/ 0 w 854458"/>
                <a:gd name="connsiteY7" fmla="*/ 142413 h 9503974"/>
                <a:gd name="connsiteX8" fmla="*/ 142413 w 854458"/>
                <a:gd name="connsiteY8" fmla="*/ 0 h 95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458" h="9503974">
                  <a:moveTo>
                    <a:pt x="854458" y="1584036"/>
                  </a:moveTo>
                  <a:lnTo>
                    <a:pt x="854458" y="7919938"/>
                  </a:lnTo>
                  <a:cubicBezTo>
                    <a:pt x="854458" y="8794779"/>
                    <a:pt x="848726" y="9503968"/>
                    <a:pt x="841654" y="9503968"/>
                  </a:cubicBezTo>
                  <a:lnTo>
                    <a:pt x="0" y="9503968"/>
                  </a:lnTo>
                  <a:lnTo>
                    <a:pt x="0" y="9503968"/>
                  </a:lnTo>
                  <a:lnTo>
                    <a:pt x="0" y="6"/>
                  </a:lnTo>
                  <a:lnTo>
                    <a:pt x="0" y="6"/>
                  </a:lnTo>
                  <a:lnTo>
                    <a:pt x="841654" y="6"/>
                  </a:lnTo>
                  <a:cubicBezTo>
                    <a:pt x="848726" y="6"/>
                    <a:pt x="854458" y="709195"/>
                    <a:pt x="854458" y="1584036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10518374"/>
                <a:satOff val="-61895"/>
                <a:lumOff val="235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950" rIns="56950" bIns="56953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000" kern="1200" dirty="0" smtClean="0"/>
                <a:t>Cardiology </a:t>
              </a:r>
              <a:r>
                <a:rPr lang="en-US" sz="4000" dirty="0" smtClean="0"/>
                <a:t>Outpatient </a:t>
              </a:r>
              <a:r>
                <a:rPr lang="en-US" sz="4000" kern="1200" dirty="0" smtClean="0"/>
                <a:t>Follow-up</a:t>
              </a:r>
              <a:endParaRPr lang="en-US" sz="4000" kern="12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5711" y="311258"/>
              <a:ext cx="1463040" cy="1640759"/>
              <a:chOff x="1118684" y="5444588"/>
              <a:chExt cx="1463040" cy="1280160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118684" y="5444588"/>
                <a:ext cx="1463040" cy="1280160"/>
              </a:xfrm>
              <a:custGeom>
                <a:avLst/>
                <a:gdLst>
                  <a:gd name="connsiteX0" fmla="*/ 0 w 1314551"/>
                  <a:gd name="connsiteY0" fmla="*/ 0 h 1045266"/>
                  <a:gd name="connsiteX1" fmla="*/ 791918 w 1314551"/>
                  <a:gd name="connsiteY1" fmla="*/ 0 h 1045266"/>
                  <a:gd name="connsiteX2" fmla="*/ 1314551 w 1314551"/>
                  <a:gd name="connsiteY2" fmla="*/ 522633 h 1045266"/>
                  <a:gd name="connsiteX3" fmla="*/ 791918 w 1314551"/>
                  <a:gd name="connsiteY3" fmla="*/ 1045266 h 1045266"/>
                  <a:gd name="connsiteX4" fmla="*/ 0 w 1314551"/>
                  <a:gd name="connsiteY4" fmla="*/ 1045266 h 1045266"/>
                  <a:gd name="connsiteX5" fmla="*/ 522633 w 1314551"/>
                  <a:gd name="connsiteY5" fmla="*/ 522633 h 1045266"/>
                  <a:gd name="connsiteX6" fmla="*/ 0 w 1314551"/>
                  <a:gd name="connsiteY6" fmla="*/ 0 h 104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4551" h="1045266">
                    <a:moveTo>
                      <a:pt x="1314550" y="0"/>
                    </a:moveTo>
                    <a:lnTo>
                      <a:pt x="1314550" y="629694"/>
                    </a:lnTo>
                    <a:lnTo>
                      <a:pt x="657276" y="1045266"/>
                    </a:lnTo>
                    <a:lnTo>
                      <a:pt x="1" y="629694"/>
                    </a:lnTo>
                    <a:lnTo>
                      <a:pt x="1" y="0"/>
                    </a:lnTo>
                    <a:lnTo>
                      <a:pt x="657276" y="415572"/>
                    </a:lnTo>
                    <a:lnTo>
                      <a:pt x="1314550" y="0"/>
                    </a:lnTo>
                    <a:close/>
                  </a:path>
                </a:pathLst>
              </a:custGeom>
            </p:spPr>
            <p:style>
              <a:lnRef idx="1">
                <a:schemeClr val="accent2">
                  <a:hueOff val="10518374"/>
                  <a:satOff val="-61895"/>
                  <a:lumOff val="2355"/>
                  <a:alphaOff val="0"/>
                </a:schemeClr>
              </a:lnRef>
              <a:fillRef idx="3">
                <a:schemeClr val="accent2">
                  <a:hueOff val="10518374"/>
                  <a:satOff val="-61895"/>
                  <a:lumOff val="2355"/>
                  <a:alphaOff val="0"/>
                </a:schemeClr>
              </a:fillRef>
              <a:effectRef idx="2">
                <a:schemeClr val="accent2">
                  <a:hueOff val="10518374"/>
                  <a:satOff val="-61895"/>
                  <a:lumOff val="23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6" tIns="533428" rIns="10795" bIns="533429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700" kern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57450" y="5877864"/>
                <a:ext cx="1385508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Post-discharge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5349983" y="6463856"/>
            <a:ext cx="14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1082566" y="2029669"/>
            <a:ext cx="10026868" cy="30249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 appointment with pediatric rheumatology 1-2 weeks 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to discharge, rheumatologist will coordinate tapering of steroids, anakinra and determine type and timing of outpatient labs to follow.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5711" y="216669"/>
            <a:ext cx="10889482" cy="1640759"/>
            <a:chOff x="645711" y="216669"/>
            <a:chExt cx="10889482" cy="1640759"/>
          </a:xfrm>
        </p:grpSpPr>
        <p:sp>
          <p:nvSpPr>
            <p:cNvPr id="13" name="Freeform 12" descr="Vertical Chevron List" title="SmartArt"/>
            <p:cNvSpPr/>
            <p:nvPr/>
          </p:nvSpPr>
          <p:spPr>
            <a:xfrm>
              <a:off x="2031219" y="311258"/>
              <a:ext cx="9503974" cy="709901"/>
            </a:xfrm>
            <a:custGeom>
              <a:avLst/>
              <a:gdLst>
                <a:gd name="connsiteX0" fmla="*/ 142413 w 854458"/>
                <a:gd name="connsiteY0" fmla="*/ 0 h 9503974"/>
                <a:gd name="connsiteX1" fmla="*/ 712045 w 854458"/>
                <a:gd name="connsiteY1" fmla="*/ 0 h 9503974"/>
                <a:gd name="connsiteX2" fmla="*/ 854458 w 854458"/>
                <a:gd name="connsiteY2" fmla="*/ 142413 h 9503974"/>
                <a:gd name="connsiteX3" fmla="*/ 854458 w 854458"/>
                <a:gd name="connsiteY3" fmla="*/ 9503974 h 9503974"/>
                <a:gd name="connsiteX4" fmla="*/ 854458 w 854458"/>
                <a:gd name="connsiteY4" fmla="*/ 9503974 h 9503974"/>
                <a:gd name="connsiteX5" fmla="*/ 0 w 854458"/>
                <a:gd name="connsiteY5" fmla="*/ 9503974 h 9503974"/>
                <a:gd name="connsiteX6" fmla="*/ 0 w 854458"/>
                <a:gd name="connsiteY6" fmla="*/ 9503974 h 9503974"/>
                <a:gd name="connsiteX7" fmla="*/ 0 w 854458"/>
                <a:gd name="connsiteY7" fmla="*/ 142413 h 9503974"/>
                <a:gd name="connsiteX8" fmla="*/ 142413 w 854458"/>
                <a:gd name="connsiteY8" fmla="*/ 0 h 95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458" h="9503974">
                  <a:moveTo>
                    <a:pt x="854458" y="1584036"/>
                  </a:moveTo>
                  <a:lnTo>
                    <a:pt x="854458" y="7919938"/>
                  </a:lnTo>
                  <a:cubicBezTo>
                    <a:pt x="854458" y="8794779"/>
                    <a:pt x="848726" y="9503968"/>
                    <a:pt x="841654" y="9503968"/>
                  </a:cubicBezTo>
                  <a:lnTo>
                    <a:pt x="0" y="9503968"/>
                  </a:lnTo>
                  <a:lnTo>
                    <a:pt x="0" y="9503968"/>
                  </a:lnTo>
                  <a:lnTo>
                    <a:pt x="0" y="6"/>
                  </a:lnTo>
                  <a:lnTo>
                    <a:pt x="0" y="6"/>
                  </a:lnTo>
                  <a:lnTo>
                    <a:pt x="841654" y="6"/>
                  </a:lnTo>
                  <a:cubicBezTo>
                    <a:pt x="848726" y="6"/>
                    <a:pt x="854458" y="709195"/>
                    <a:pt x="854458" y="1584036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10518374"/>
                <a:satOff val="-61895"/>
                <a:lumOff val="235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950" rIns="56950" bIns="56953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000" kern="1200" dirty="0" smtClean="0"/>
                <a:t>Rheumatology </a:t>
              </a:r>
              <a:r>
                <a:rPr lang="en-US" sz="4000" dirty="0" smtClean="0"/>
                <a:t>Outpatient </a:t>
              </a:r>
              <a:r>
                <a:rPr lang="en-US" sz="4000" kern="1200" dirty="0" smtClean="0"/>
                <a:t>Follow-up</a:t>
              </a:r>
              <a:endParaRPr lang="en-US" sz="4000" kern="12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5711" y="216669"/>
              <a:ext cx="1463040" cy="1640759"/>
              <a:chOff x="1118684" y="5370788"/>
              <a:chExt cx="1463040" cy="1280160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118684" y="5370788"/>
                <a:ext cx="1463040" cy="1280160"/>
              </a:xfrm>
              <a:custGeom>
                <a:avLst/>
                <a:gdLst>
                  <a:gd name="connsiteX0" fmla="*/ 0 w 1314551"/>
                  <a:gd name="connsiteY0" fmla="*/ 0 h 1045266"/>
                  <a:gd name="connsiteX1" fmla="*/ 791918 w 1314551"/>
                  <a:gd name="connsiteY1" fmla="*/ 0 h 1045266"/>
                  <a:gd name="connsiteX2" fmla="*/ 1314551 w 1314551"/>
                  <a:gd name="connsiteY2" fmla="*/ 522633 h 1045266"/>
                  <a:gd name="connsiteX3" fmla="*/ 791918 w 1314551"/>
                  <a:gd name="connsiteY3" fmla="*/ 1045266 h 1045266"/>
                  <a:gd name="connsiteX4" fmla="*/ 0 w 1314551"/>
                  <a:gd name="connsiteY4" fmla="*/ 1045266 h 1045266"/>
                  <a:gd name="connsiteX5" fmla="*/ 522633 w 1314551"/>
                  <a:gd name="connsiteY5" fmla="*/ 522633 h 1045266"/>
                  <a:gd name="connsiteX6" fmla="*/ 0 w 1314551"/>
                  <a:gd name="connsiteY6" fmla="*/ 0 h 104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4551" h="1045266">
                    <a:moveTo>
                      <a:pt x="1314550" y="0"/>
                    </a:moveTo>
                    <a:lnTo>
                      <a:pt x="1314550" y="629694"/>
                    </a:lnTo>
                    <a:lnTo>
                      <a:pt x="657276" y="1045266"/>
                    </a:lnTo>
                    <a:lnTo>
                      <a:pt x="1" y="629694"/>
                    </a:lnTo>
                    <a:lnTo>
                      <a:pt x="1" y="0"/>
                    </a:lnTo>
                    <a:lnTo>
                      <a:pt x="657276" y="415572"/>
                    </a:lnTo>
                    <a:lnTo>
                      <a:pt x="1314550" y="0"/>
                    </a:lnTo>
                    <a:close/>
                  </a:path>
                </a:pathLst>
              </a:custGeom>
            </p:spPr>
            <p:style>
              <a:lnRef idx="1">
                <a:schemeClr val="accent2">
                  <a:hueOff val="10518374"/>
                  <a:satOff val="-61895"/>
                  <a:lumOff val="2355"/>
                  <a:alphaOff val="0"/>
                </a:schemeClr>
              </a:lnRef>
              <a:fillRef idx="3">
                <a:schemeClr val="accent2">
                  <a:hueOff val="10518374"/>
                  <a:satOff val="-61895"/>
                  <a:lumOff val="2355"/>
                  <a:alphaOff val="0"/>
                </a:schemeClr>
              </a:fillRef>
              <a:effectRef idx="2">
                <a:schemeClr val="accent2">
                  <a:hueOff val="10518374"/>
                  <a:satOff val="-61895"/>
                  <a:lumOff val="23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6" tIns="533428" rIns="10795" bIns="533429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700" kern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57450" y="5828664"/>
                <a:ext cx="1385508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Post-discharge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15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8639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CDC Definition MIS-C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20" y="1124608"/>
            <a:ext cx="11848161" cy="5265682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 smtClean="0"/>
              <a:t>A</a:t>
            </a:r>
            <a:r>
              <a:rPr lang="en-US" sz="2100" dirty="0"/>
              <a:t>n individual aged &lt;21 years presenting with fever*, laboratory evidence of inflammation**, and evidence of clinically severe illness requiring hospitalization, with multisystem (</a:t>
            </a:r>
            <a:r>
              <a:rPr lang="en-US" sz="2100" u="sng" dirty="0"/>
              <a:t>&gt;</a:t>
            </a:r>
            <a:r>
              <a:rPr lang="en-US" sz="2100" dirty="0"/>
              <a:t>2) organ involvement (cardiac, renal, respiratory, hematologic, </a:t>
            </a:r>
            <a:r>
              <a:rPr lang="en-US" sz="2100" dirty="0" smtClean="0"/>
              <a:t>gastrointe</a:t>
            </a:r>
            <a:r>
              <a:rPr lang="en-US" sz="2100" dirty="0"/>
              <a:t>stinal, dermatologic or neurological); AND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/>
              <a:t>No alternative plausible diagnoses; AND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Positive for current or recent SARS-CoV-2 infection by RT-PCR, serology, or antigen test; or exposure to a suspected or confirmed COVID-19 case within the 4 weeks prior to the onset of symptoms.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/>
              <a:t>*Fever </a:t>
            </a:r>
            <a:r>
              <a:rPr lang="en-US" sz="2100" u="sng" dirty="0"/>
              <a:t>&gt;</a:t>
            </a:r>
            <a:r>
              <a:rPr lang="en-US" sz="2100" dirty="0"/>
              <a:t>38.0°C for ≥24 hours, or report of subjective fever lasting ≥24 hours</a:t>
            </a:r>
            <a:br>
              <a:rPr lang="en-US" sz="2100" dirty="0"/>
            </a:br>
            <a:r>
              <a:rPr lang="en-US" sz="2100" dirty="0"/>
              <a:t>**Including, but not limited to, one or more of the following: an elevated C-reactive protein (CRP), erythrocyte sedimentation rate (ESR), fibrinogen, procalcitonin, d-dimer, ferritin, lactic acid dehydrogenase (LDH), or interleukin 6 (IL-6), elevated neutrophils, reduced lymphocytes and low </a:t>
            </a:r>
            <a:r>
              <a:rPr lang="en-US" sz="2100" dirty="0" smtClean="0"/>
              <a:t>albumin</a:t>
            </a:r>
            <a:endParaRPr lang="en-US" sz="2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dirty="0"/>
              <a:t>Additional comments: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Some individuals may fulfill full or partial criteria for Kawasaki disease but should be reported if they meet the case definition for MIS-C.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/>
              <a:t>Consider MIS-C in any pediatric death with evidence of SARS-CoV-2 infection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5349983" y="6390290"/>
            <a:ext cx="14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18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5;p31"/>
          <p:cNvSpPr/>
          <p:nvPr/>
        </p:nvSpPr>
        <p:spPr>
          <a:xfrm>
            <a:off x="2400700" y="1082694"/>
            <a:ext cx="3508741" cy="45299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Fever ≥ </a:t>
            </a: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3d, 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PLUS at least 2: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6;p31"/>
          <p:cNvSpPr/>
          <p:nvPr/>
        </p:nvSpPr>
        <p:spPr>
          <a:xfrm>
            <a:off x="776454" y="1535684"/>
            <a:ext cx="7580146" cy="5258816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284163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Gastrointestinal symptoms (~90%+)</a:t>
            </a:r>
          </a:p>
          <a:p>
            <a:pPr marL="741363" lvl="1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Abdominal pain</a:t>
            </a:r>
          </a:p>
          <a:p>
            <a:pPr marL="741363" lvl="1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Vomiting</a:t>
            </a:r>
          </a:p>
          <a:p>
            <a:pPr marL="741363" lvl="1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Diarrhea </a:t>
            </a:r>
            <a:endParaRPr lang="en-US" sz="2200" dirty="0" smtClean="0"/>
          </a:p>
          <a:p>
            <a:pPr marL="284163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Mucocutaneous</a:t>
            </a: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symptoms (~65%)</a:t>
            </a:r>
          </a:p>
          <a:p>
            <a:pPr marL="741363" lvl="1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Conjunctivitis</a:t>
            </a:r>
          </a:p>
          <a:p>
            <a:pPr marL="741363" lvl="1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Mucositis</a:t>
            </a:r>
            <a:endParaRPr lang="en-US"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1363" lvl="1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olymorphic rash</a:t>
            </a:r>
          </a:p>
          <a:p>
            <a:pPr marL="741363" lvl="1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Extremity changes (swelling, erythema)</a:t>
            </a:r>
            <a:endParaRPr sz="2200" dirty="0" smtClean="0"/>
          </a:p>
          <a:p>
            <a:pPr marL="284163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Neurologic symptoms (~40-50%)</a:t>
            </a:r>
          </a:p>
          <a:p>
            <a:pPr marL="741363" lvl="1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Headache</a:t>
            </a:r>
          </a:p>
          <a:p>
            <a:pPr marL="741363" lvl="1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Vision changes</a:t>
            </a:r>
          </a:p>
          <a:p>
            <a:pPr marL="741363" lvl="1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Confusion</a:t>
            </a:r>
          </a:p>
          <a:p>
            <a:pPr marL="741363" lvl="1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Meningitis signs </a:t>
            </a:r>
            <a:endParaRPr lang="en-US" sz="22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284163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Likely exposure or known COVID exposure in past 4-6 weeks</a:t>
            </a:r>
            <a:endParaRPr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9017433" y="6406643"/>
            <a:ext cx="152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Next Page</a:t>
            </a:r>
            <a:endParaRPr lang="en-US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51259" y="182274"/>
            <a:ext cx="10976669" cy="1280160"/>
            <a:chOff x="651259" y="182274"/>
            <a:chExt cx="10976669" cy="1280160"/>
          </a:xfrm>
        </p:grpSpPr>
        <p:sp>
          <p:nvSpPr>
            <p:cNvPr id="4" name="Freeform 3"/>
            <p:cNvSpPr/>
            <p:nvPr/>
          </p:nvSpPr>
          <p:spPr>
            <a:xfrm>
              <a:off x="2123954" y="192784"/>
              <a:ext cx="9503974" cy="760117"/>
            </a:xfrm>
            <a:custGeom>
              <a:avLst/>
              <a:gdLst>
                <a:gd name="connsiteX0" fmla="*/ 142413 w 854458"/>
                <a:gd name="connsiteY0" fmla="*/ 0 h 9503974"/>
                <a:gd name="connsiteX1" fmla="*/ 712045 w 854458"/>
                <a:gd name="connsiteY1" fmla="*/ 0 h 9503974"/>
                <a:gd name="connsiteX2" fmla="*/ 854458 w 854458"/>
                <a:gd name="connsiteY2" fmla="*/ 142413 h 9503974"/>
                <a:gd name="connsiteX3" fmla="*/ 854458 w 854458"/>
                <a:gd name="connsiteY3" fmla="*/ 9503974 h 9503974"/>
                <a:gd name="connsiteX4" fmla="*/ 854458 w 854458"/>
                <a:gd name="connsiteY4" fmla="*/ 9503974 h 9503974"/>
                <a:gd name="connsiteX5" fmla="*/ 0 w 854458"/>
                <a:gd name="connsiteY5" fmla="*/ 9503974 h 9503974"/>
                <a:gd name="connsiteX6" fmla="*/ 0 w 854458"/>
                <a:gd name="connsiteY6" fmla="*/ 9503974 h 9503974"/>
                <a:gd name="connsiteX7" fmla="*/ 0 w 854458"/>
                <a:gd name="connsiteY7" fmla="*/ 142413 h 9503974"/>
                <a:gd name="connsiteX8" fmla="*/ 142413 w 854458"/>
                <a:gd name="connsiteY8" fmla="*/ 0 h 95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458" h="9503974">
                  <a:moveTo>
                    <a:pt x="854458" y="1584036"/>
                  </a:moveTo>
                  <a:lnTo>
                    <a:pt x="854458" y="7919938"/>
                  </a:lnTo>
                  <a:cubicBezTo>
                    <a:pt x="854458" y="8794779"/>
                    <a:pt x="848726" y="9503968"/>
                    <a:pt x="841654" y="9503968"/>
                  </a:cubicBezTo>
                  <a:lnTo>
                    <a:pt x="0" y="9503968"/>
                  </a:lnTo>
                  <a:lnTo>
                    <a:pt x="0" y="9503968"/>
                  </a:lnTo>
                  <a:lnTo>
                    <a:pt x="0" y="6"/>
                  </a:lnTo>
                  <a:lnTo>
                    <a:pt x="0" y="6"/>
                  </a:lnTo>
                  <a:lnTo>
                    <a:pt x="841654" y="6"/>
                  </a:lnTo>
                  <a:cubicBezTo>
                    <a:pt x="848726" y="6"/>
                    <a:pt x="854458" y="709195"/>
                    <a:pt x="854458" y="1584036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950" rIns="56950" bIns="56952" numCol="1" spcCol="1270" anchor="ctr" anchorCtr="0">
              <a:noAutofit/>
            </a:bodyPr>
            <a:lstStyle/>
            <a:p>
              <a:pPr marL="568325" lvl="1" indent="-515938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000" kern="1200" dirty="0" smtClean="0"/>
                <a:t>Well appearing child</a:t>
              </a:r>
              <a:endParaRPr lang="en-US" sz="4000" kern="120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51259" y="182274"/>
              <a:ext cx="1463040" cy="1280160"/>
              <a:chOff x="651259" y="497574"/>
              <a:chExt cx="1463040" cy="1280160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651259" y="497574"/>
                <a:ext cx="1463040" cy="1280160"/>
              </a:xfrm>
              <a:custGeom>
                <a:avLst/>
                <a:gdLst>
                  <a:gd name="connsiteX0" fmla="*/ 0 w 1314551"/>
                  <a:gd name="connsiteY0" fmla="*/ 0 h 1045266"/>
                  <a:gd name="connsiteX1" fmla="*/ 791918 w 1314551"/>
                  <a:gd name="connsiteY1" fmla="*/ 0 h 1045266"/>
                  <a:gd name="connsiteX2" fmla="*/ 1314551 w 1314551"/>
                  <a:gd name="connsiteY2" fmla="*/ 522633 h 1045266"/>
                  <a:gd name="connsiteX3" fmla="*/ 791918 w 1314551"/>
                  <a:gd name="connsiteY3" fmla="*/ 1045266 h 1045266"/>
                  <a:gd name="connsiteX4" fmla="*/ 0 w 1314551"/>
                  <a:gd name="connsiteY4" fmla="*/ 1045266 h 1045266"/>
                  <a:gd name="connsiteX5" fmla="*/ 522633 w 1314551"/>
                  <a:gd name="connsiteY5" fmla="*/ 522633 h 1045266"/>
                  <a:gd name="connsiteX6" fmla="*/ 0 w 1314551"/>
                  <a:gd name="connsiteY6" fmla="*/ 0 h 104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4551" h="1045266">
                    <a:moveTo>
                      <a:pt x="1314550" y="0"/>
                    </a:moveTo>
                    <a:lnTo>
                      <a:pt x="1314550" y="629694"/>
                    </a:lnTo>
                    <a:lnTo>
                      <a:pt x="657276" y="1045266"/>
                    </a:lnTo>
                    <a:lnTo>
                      <a:pt x="1" y="629694"/>
                    </a:lnTo>
                    <a:lnTo>
                      <a:pt x="1" y="0"/>
                    </a:lnTo>
                    <a:lnTo>
                      <a:pt x="657276" y="415572"/>
                    </a:lnTo>
                    <a:lnTo>
                      <a:pt x="1314550" y="0"/>
                    </a:lnTo>
                    <a:close/>
                  </a:path>
                </a:pathLst>
              </a:cu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6" tIns="533428" rIns="10795" bIns="533429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700" kern="12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51259" y="919588"/>
                <a:ext cx="13855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Office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5" name="Rounded Rectangle 24"/>
          <p:cNvSpPr/>
          <p:nvPr/>
        </p:nvSpPr>
        <p:spPr>
          <a:xfrm>
            <a:off x="7119001" y="2261010"/>
            <a:ext cx="4082399" cy="30221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0070C0"/>
                </a:solidFill>
                <a:latin typeface="Berlin Sans FB" panose="020E0602020502020306" pitchFamily="34" charset="0"/>
              </a:rPr>
              <a:t>Carlin RF, Fischer AM, et </a:t>
            </a:r>
            <a:r>
              <a:rPr lang="en-US" sz="2000" i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al. </a:t>
            </a:r>
            <a:r>
              <a:rPr lang="en-US" sz="2000" i="1" dirty="0">
                <a:solidFill>
                  <a:srgbClr val="0070C0"/>
                </a:solidFill>
                <a:latin typeface="Berlin Sans FB" panose="020E0602020502020306" pitchFamily="34" charset="0"/>
              </a:rPr>
              <a:t>found  that “the presence of abdominal pain, vomiting, mucosal irritation, neck pain or stiffness, and rash all were associated with a significant (P &lt; .05) correlation with MIS-C requiring treatment.”  (J </a:t>
            </a:r>
            <a:r>
              <a:rPr lang="en-US" sz="2000" i="1" dirty="0" err="1">
                <a:solidFill>
                  <a:srgbClr val="0070C0"/>
                </a:solidFill>
                <a:latin typeface="Berlin Sans FB" panose="020E0602020502020306" pitchFamily="34" charset="0"/>
              </a:rPr>
              <a:t>Pediatr</a:t>
            </a:r>
            <a:r>
              <a:rPr lang="en-US" sz="2000" i="1" dirty="0">
                <a:solidFill>
                  <a:srgbClr val="0070C0"/>
                </a:solidFill>
                <a:latin typeface="Berlin Sans FB" panose="020E0602020502020306" pitchFamily="34" charset="0"/>
              </a:rPr>
              <a:t> 2021;229:26-32).</a:t>
            </a:r>
          </a:p>
        </p:txBody>
      </p:sp>
    </p:spTree>
    <p:extLst>
      <p:ext uri="{BB962C8B-B14F-4D97-AF65-F5344CB8AC3E}">
        <p14:creationId xmlns:p14="http://schemas.microsoft.com/office/powerpoint/2010/main" val="7692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>
              <a:spcBef>
                <a:spcPts val="0"/>
              </a:spcBef>
              <a:buClr>
                <a:srgbClr val="0088C3"/>
              </a:buClr>
              <a:buSzPts val="3600"/>
            </a:pPr>
            <a:r>
              <a:rPr lang="en-US" sz="4000" dirty="0" smtClean="0">
                <a:latin typeface="+mn-lt"/>
              </a:rPr>
              <a:t>Differential Diagnosis</a:t>
            </a:r>
            <a:endParaRPr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219200"/>
            <a:ext cx="10515600" cy="496093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Includes, but not limited to, and may overlap with:</a:t>
            </a:r>
          </a:p>
          <a:p>
            <a:pPr lvl="1"/>
            <a:r>
              <a:rPr lang="en-US" sz="2800" dirty="0" smtClean="0"/>
              <a:t>Kawasaki Disease/Kawasaki Shock Syndrome</a:t>
            </a:r>
          </a:p>
          <a:p>
            <a:pPr lvl="1"/>
            <a:r>
              <a:rPr lang="en-US" sz="2800" dirty="0" smtClean="0"/>
              <a:t>Toxic Shock Syndrome</a:t>
            </a:r>
          </a:p>
          <a:p>
            <a:pPr lvl="2"/>
            <a:r>
              <a:rPr lang="en-US" sz="2400" dirty="0" smtClean="0"/>
              <a:t>Staphylococcal</a:t>
            </a:r>
          </a:p>
          <a:p>
            <a:pPr lvl="2"/>
            <a:r>
              <a:rPr lang="en-US" sz="2400" dirty="0" smtClean="0"/>
              <a:t>Streptococcal</a:t>
            </a:r>
          </a:p>
          <a:p>
            <a:pPr lvl="1"/>
            <a:r>
              <a:rPr lang="en-US" sz="2800" dirty="0" smtClean="0"/>
              <a:t>Rocky Mountain Spotted Fever or other Rickettsial infections</a:t>
            </a:r>
          </a:p>
          <a:p>
            <a:pPr lvl="1"/>
            <a:r>
              <a:rPr lang="en-US" sz="2800" dirty="0" smtClean="0"/>
              <a:t>Hemophagocytic lymphohistiocytosis (HLH)/ Macrophage Activating Syndrome (MAS)</a:t>
            </a:r>
          </a:p>
          <a:p>
            <a:pPr lvl="1"/>
            <a:r>
              <a:rPr lang="en-US" sz="2800" dirty="0" smtClean="0"/>
              <a:t>Myocarditis</a:t>
            </a:r>
          </a:p>
          <a:p>
            <a:pPr lvl="1"/>
            <a:r>
              <a:rPr lang="en-US" sz="2800" dirty="0" smtClean="0"/>
              <a:t>Bacterial or viral infection/sepsis</a:t>
            </a:r>
          </a:p>
          <a:p>
            <a:pPr lvl="1"/>
            <a:r>
              <a:rPr lang="en-US" sz="2800" dirty="0" smtClean="0"/>
              <a:t>Rheumatologic disease</a:t>
            </a:r>
          </a:p>
          <a:p>
            <a:pPr lvl="1"/>
            <a:r>
              <a:rPr lang="en-US" sz="2800" dirty="0" smtClean="0"/>
              <a:t>E-cigarette/Vaping product use Associated Lung Injury</a:t>
            </a:r>
            <a:r>
              <a:rPr lang="en-US" sz="2800" dirty="0"/>
              <a:t> </a:t>
            </a:r>
            <a:r>
              <a:rPr lang="en-US" sz="2800" dirty="0" smtClean="0"/>
              <a:t>(EVALI)</a:t>
            </a:r>
          </a:p>
        </p:txBody>
      </p:sp>
      <p:sp>
        <p:nvSpPr>
          <p:cNvPr id="160" name="Google Shape;160;p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20</a:t>
            </a:fld>
            <a:endParaRPr dirty="0"/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5349983" y="6463856"/>
            <a:ext cx="14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3" action="ppaction://hlinksldjump"/>
              </a:rPr>
              <a:t>Back to Menu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87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5334" t="19629" r="41124" b="6666"/>
          <a:stretch/>
        </p:blipFill>
        <p:spPr>
          <a:xfrm>
            <a:off x="352926" y="177800"/>
            <a:ext cx="5326468" cy="6583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462" t="20253" r="41228" b="5672"/>
          <a:stretch/>
        </p:blipFill>
        <p:spPr>
          <a:xfrm>
            <a:off x="6497052" y="177800"/>
            <a:ext cx="5330952" cy="6668371"/>
          </a:xfrm>
          <a:prstGeom prst="rect">
            <a:avLst/>
          </a:prstGeom>
        </p:spPr>
      </p:pic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5349983" y="6463856"/>
            <a:ext cx="14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5" action="ppaction://hlinksldjump"/>
              </a:rPr>
              <a:t>Back to Menu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96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66425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Anti-Inflammatory Agents being Used for MIS-C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927173"/>
              </p:ext>
            </p:extLst>
          </p:nvPr>
        </p:nvGraphicFramePr>
        <p:xfrm>
          <a:off x="551793" y="1492471"/>
          <a:ext cx="11088414" cy="4909879"/>
        </p:xfrm>
        <a:graphic>
          <a:graphicData uri="http://schemas.openxmlformats.org/drawingml/2006/table">
            <a:tbl>
              <a:tblPr/>
              <a:tblGrid>
                <a:gridCol w="2251214">
                  <a:extLst>
                    <a:ext uri="{9D8B030D-6E8A-4147-A177-3AD203B41FA5}">
                      <a16:colId xmlns:a16="http://schemas.microsoft.com/office/drawing/2014/main" val="1205027305"/>
                    </a:ext>
                  </a:extLst>
                </a:gridCol>
                <a:gridCol w="2942569">
                  <a:extLst>
                    <a:ext uri="{9D8B030D-6E8A-4147-A177-3AD203B41FA5}">
                      <a16:colId xmlns:a16="http://schemas.microsoft.com/office/drawing/2014/main" val="1718686011"/>
                    </a:ext>
                  </a:extLst>
                </a:gridCol>
                <a:gridCol w="3027999">
                  <a:extLst>
                    <a:ext uri="{9D8B030D-6E8A-4147-A177-3AD203B41FA5}">
                      <a16:colId xmlns:a16="http://schemas.microsoft.com/office/drawing/2014/main" val="2706507372"/>
                    </a:ext>
                  </a:extLst>
                </a:gridCol>
                <a:gridCol w="2866632">
                  <a:extLst>
                    <a:ext uri="{9D8B030D-6E8A-4147-A177-3AD203B41FA5}">
                      <a16:colId xmlns:a16="http://schemas.microsoft.com/office/drawing/2014/main" val="267792238"/>
                    </a:ext>
                  </a:extLst>
                </a:gridCol>
              </a:tblGrid>
              <a:tr h="61605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Intervention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Biology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Experience in  hyperinflammation</a:t>
                      </a:r>
                      <a:endParaRPr lang="en-US" sz="1600" b="1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When to start in MIS-C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56853"/>
                  </a:ext>
                </a:extLst>
              </a:tr>
              <a:tr h="983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Glucocorticoids </a:t>
                      </a:r>
                      <a:endParaRPr lang="en-US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mg/kg/day)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Transcriptional regulation via glucocorticoid receptor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Mainstay of treatment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Early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002478"/>
                  </a:ext>
                </a:extLst>
              </a:tr>
              <a:tr h="10354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Glucocorticoids </a:t>
                      </a:r>
                      <a:endParaRPr lang="en-US" sz="16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(&gt;250 mg/day)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Transcriptional regulation via glucocorticoid receptor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Commonly used during initiation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If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low concern for infection and nonresponsive to treatment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616986"/>
                  </a:ext>
                </a:extLst>
              </a:tr>
              <a:tr h="5639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IVIG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Unclear mechanism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reports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Early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173222"/>
                  </a:ext>
                </a:extLst>
              </a:tr>
              <a:tr h="10354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Anakinra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Block IL-1 signal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Sepsis trials, MAS, HLH, sJIA</a:t>
                      </a:r>
                      <a:endParaRPr lang="pt-BR" sz="160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If elevate</a:t>
                      </a:r>
                      <a:r>
                        <a:rPr lang="pt-BR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 ferritin, concern for MAS, unclear etiology (infection vs MIS-C)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921946"/>
                  </a:ext>
                </a:extLst>
              </a:tr>
              <a:tr h="5663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Tocilizumab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Block IL-6 signal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CAR-T CRS, sJIA</a:t>
                      </a:r>
                      <a:endParaRPr lang="en-US" sz="1600" dirty="0">
                        <a:effectLst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If nonresponsive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to treatment 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8616" marR="48616" marT="48616" marB="48616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1152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066623" y="6511946"/>
            <a:ext cx="30622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Adapted from Henderson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2020</a:t>
            </a:r>
            <a:endParaRPr lang="en-US" sz="1400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5349983" y="6463856"/>
            <a:ext cx="14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80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66425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Symptom Clusters According to Age, NY State data</a:t>
            </a:r>
            <a:endParaRPr lang="en-US" sz="4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4880" y="6238650"/>
            <a:ext cx="35009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From Dufort EM et al, Multisystem Inflammatory Syndrome in Children in New York State. </a:t>
            </a:r>
            <a:r>
              <a:rPr lang="en-US" sz="1100" dirty="0"/>
              <a:t>N Engl J Med </a:t>
            </a:r>
            <a:r>
              <a:rPr lang="en-US" sz="1100" dirty="0" smtClean="0"/>
              <a:t>2020;383:347-58.</a:t>
            </a:r>
            <a:endParaRPr lang="en-US" sz="1100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5349983" y="6463856"/>
            <a:ext cx="14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064" t="28564" r="20871" b="9075"/>
          <a:stretch/>
        </p:blipFill>
        <p:spPr>
          <a:xfrm>
            <a:off x="3627120" y="1030012"/>
            <a:ext cx="4937760" cy="54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66425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Reporting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5349983" y="6463856"/>
            <a:ext cx="14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284040"/>
            <a:ext cx="12077700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According to the CDC, cases of MIS-C should be reported to local, state or territorial health departments: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Instructions for MIS-C case report forms can be found at: 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https://www.cdc.gov/mis-c/pdfs/hcp/mis-c-form-instructions.pdf</a:t>
            </a:r>
            <a:endParaRPr lang="en-US" sz="2400" dirty="0"/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Electronic case report forms can be found at: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www.cdc.gov/mis-c/pdfs/hcp/mis-c-form-fillable.pdf</a:t>
            </a:r>
            <a:endParaRPr lang="en-US" sz="2400" dirty="0"/>
          </a:p>
          <a:p>
            <a:r>
              <a:rPr lang="en-US" sz="2400" dirty="0" smtClean="0"/>
              <a:t>Several registries and studies are collecting data about MIS-C patients: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World Health </a:t>
            </a:r>
            <a:r>
              <a:rPr lang="en-US" sz="2400" dirty="0" smtClean="0"/>
              <a:t>Organization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5"/>
              </a:rPr>
              <a:t>Multisystem inflammatory syndrome in children and adolescents temporally related to COVID-19</a:t>
            </a:r>
            <a:endParaRPr lang="en-US" sz="2000" dirty="0"/>
          </a:p>
          <a:p>
            <a:pPr marL="1257300" lvl="2" indent="-3429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WHO Case report form:  </a:t>
            </a:r>
            <a:r>
              <a:rPr lang="en-US" sz="2000" u="sng" dirty="0">
                <a:hlinkClick r:id="rId6"/>
              </a:rPr>
              <a:t>L'IV version 16-05-20</a:t>
            </a:r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BEST Study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7"/>
              </a:rPr>
              <a:t>https://bestavailabletreatmentstudy.co.uk/wp-content/uploads/2020/06/Best-available-trThe BEST </a:t>
            </a:r>
            <a:r>
              <a:rPr lang="en-US" sz="2000" u="sng" dirty="0" smtClean="0">
                <a:hlinkClick r:id="rId7"/>
              </a:rPr>
              <a:t>Studyeatment-for-paediatric-inflammatory-syndromes-associate-with-SARS_AC_ML_AC-1.pdf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61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9" y="185008"/>
            <a:ext cx="2493496" cy="46117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References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49" y="733639"/>
            <a:ext cx="11780874" cy="5943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 smtClean="0">
                <a:latin typeface="Calibri" panose="020F0502020204030204" pitchFamily="34" charset="0"/>
              </a:rPr>
              <a:t>Columbia </a:t>
            </a:r>
            <a:r>
              <a:rPr lang="en-US" sz="1150" dirty="0">
                <a:latin typeface="Calibri" panose="020F0502020204030204" pitchFamily="34" charset="0"/>
              </a:rPr>
              <a:t>University Vagelos College of Physicians and Surgeons </a:t>
            </a:r>
            <a:r>
              <a:rPr lang="en-US" sz="1150" dirty="0" smtClean="0">
                <a:latin typeface="Calibri" panose="020F0502020204030204" pitchFamily="34" charset="0"/>
              </a:rPr>
              <a:t>and New York-Presbyterian </a:t>
            </a:r>
            <a:r>
              <a:rPr lang="en-US" sz="1150" dirty="0">
                <a:latin typeface="Calibri" panose="020F0502020204030204" pitchFamily="34" charset="0"/>
              </a:rPr>
              <a:t>Morgan Stanley Children’s Hospital. COVID-19 and Heart Disease: The Pediatric </a:t>
            </a:r>
            <a:r>
              <a:rPr lang="en-US" sz="1150" dirty="0" smtClean="0">
                <a:latin typeface="Calibri" panose="020F0502020204030204" pitchFamily="34" charset="0"/>
              </a:rPr>
              <a:t>Experience. </a:t>
            </a:r>
            <a:r>
              <a:rPr lang="en-US" sz="1150" dirty="0" smtClean="0">
                <a:latin typeface="Calibri" panose="020F0502020204030204" pitchFamily="34" charset="0"/>
                <a:hlinkClick r:id="rId2"/>
              </a:rPr>
              <a:t>https</a:t>
            </a:r>
            <a:r>
              <a:rPr lang="en-US" sz="1150" dirty="0">
                <a:latin typeface="Calibri" panose="020F0502020204030204" pitchFamily="34" charset="0"/>
                <a:hlinkClick r:id="rId2"/>
              </a:rPr>
              <a:t>://</a:t>
            </a:r>
            <a:r>
              <a:rPr lang="en-US" sz="1150" dirty="0" smtClean="0">
                <a:latin typeface="Calibri" panose="020F0502020204030204" pitchFamily="34" charset="0"/>
                <a:hlinkClick r:id="rId2"/>
              </a:rPr>
              <a:t>www.youtube.com/watch?v=ea-H8a87bUs</a:t>
            </a:r>
            <a:endParaRPr lang="en-US" sz="115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 smtClean="0">
                <a:latin typeface="Calibri" panose="020F0502020204030204" pitchFamily="34" charset="0"/>
              </a:rPr>
              <a:t>Feldstein </a:t>
            </a:r>
            <a:r>
              <a:rPr lang="en-US" sz="1150" dirty="0">
                <a:latin typeface="Calibri" panose="020F0502020204030204" pitchFamily="34" charset="0"/>
              </a:rPr>
              <a:t>LR, </a:t>
            </a:r>
            <a:r>
              <a:rPr lang="en-US" sz="1150" dirty="0" smtClean="0">
                <a:latin typeface="Calibri" panose="020F0502020204030204" pitchFamily="34" charset="0"/>
              </a:rPr>
              <a:t>et al. </a:t>
            </a:r>
            <a:r>
              <a:rPr lang="en-US" sz="1150" dirty="0">
                <a:latin typeface="Calibri" panose="020F0502020204030204" pitchFamily="34" charset="0"/>
              </a:rPr>
              <a:t>Multisystem Inflammatory Syndrome in U.S. Children and </a:t>
            </a:r>
            <a:r>
              <a:rPr lang="en-US" sz="1150" dirty="0" smtClean="0">
                <a:latin typeface="Calibri" panose="020F0502020204030204" pitchFamily="34" charset="0"/>
              </a:rPr>
              <a:t>Adolescents.  N </a:t>
            </a:r>
            <a:r>
              <a:rPr lang="en-US" sz="1150" dirty="0">
                <a:latin typeface="Calibri" panose="020F0502020204030204" pitchFamily="34" charset="0"/>
              </a:rPr>
              <a:t>Engl J Med. 2020 Jun </a:t>
            </a:r>
            <a:r>
              <a:rPr lang="en-US" sz="1150" dirty="0" smtClean="0">
                <a:latin typeface="Calibri" panose="020F0502020204030204" pitchFamily="34" charset="0"/>
              </a:rPr>
              <a:t>29.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 smtClean="0">
                <a:latin typeface="Calibri" panose="020F0502020204030204" pitchFamily="34" charset="0"/>
              </a:rPr>
              <a:t>Dufort </a:t>
            </a:r>
            <a:r>
              <a:rPr lang="en-US" sz="1150" dirty="0">
                <a:latin typeface="Calibri" panose="020F0502020204030204" pitchFamily="34" charset="0"/>
              </a:rPr>
              <a:t>EM et </a:t>
            </a:r>
            <a:r>
              <a:rPr lang="en-US" sz="1150" dirty="0" smtClean="0">
                <a:latin typeface="Calibri" panose="020F0502020204030204" pitchFamily="34" charset="0"/>
              </a:rPr>
              <a:t>al. Multisystem </a:t>
            </a:r>
            <a:r>
              <a:rPr lang="en-US" sz="1150" dirty="0">
                <a:latin typeface="Calibri" panose="020F0502020204030204" pitchFamily="34" charset="0"/>
              </a:rPr>
              <a:t>Inflammatory Syndrome in Children in New York State. N Engl J Med </a:t>
            </a:r>
            <a:r>
              <a:rPr lang="en-US" sz="1150" dirty="0" smtClean="0">
                <a:latin typeface="Calibri" panose="020F0502020204030204" pitchFamily="34" charset="0"/>
              </a:rPr>
              <a:t>2020;383:347-5.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 smtClean="0">
                <a:latin typeface="Calibri" panose="020F0502020204030204" pitchFamily="34" charset="0"/>
              </a:rPr>
              <a:t>Riollano-Cruz </a:t>
            </a:r>
            <a:r>
              <a:rPr lang="en-US" sz="1150" dirty="0">
                <a:latin typeface="Calibri" panose="020F0502020204030204" pitchFamily="34" charset="0"/>
              </a:rPr>
              <a:t>M, </a:t>
            </a:r>
            <a:r>
              <a:rPr lang="en-US" sz="1150" dirty="0" smtClean="0">
                <a:latin typeface="Calibri" panose="020F0502020204030204" pitchFamily="34" charset="0"/>
              </a:rPr>
              <a:t>et al. </a:t>
            </a:r>
            <a:r>
              <a:rPr lang="en-US" sz="1150" dirty="0">
                <a:latin typeface="Calibri" panose="020F0502020204030204" pitchFamily="34" charset="0"/>
              </a:rPr>
              <a:t>Multisystem Inflammatory Syndrome in Children (MIS-C) Related to COVID-19: A New York City Experience</a:t>
            </a:r>
            <a:r>
              <a:rPr lang="en-US" sz="1150" dirty="0" smtClean="0">
                <a:latin typeface="Calibri" panose="020F0502020204030204" pitchFamily="34" charset="0"/>
              </a:rPr>
              <a:t>. J </a:t>
            </a:r>
            <a:r>
              <a:rPr lang="en-US" sz="1150" dirty="0">
                <a:latin typeface="Calibri" panose="020F0502020204030204" pitchFamily="34" charset="0"/>
              </a:rPr>
              <a:t>Med Virol. 2020 Jun </a:t>
            </a:r>
            <a:r>
              <a:rPr lang="en-US" sz="1150" dirty="0" smtClean="0">
                <a:latin typeface="Calibri" panose="020F0502020204030204" pitchFamily="34" charset="0"/>
              </a:rPr>
              <a:t>25.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 smtClean="0">
                <a:latin typeface="Calibri" panose="020F0502020204030204" pitchFamily="34" charset="0"/>
              </a:rPr>
              <a:t>Rowley AH, Multisystem </a:t>
            </a:r>
            <a:r>
              <a:rPr lang="en-US" sz="1150" dirty="0">
                <a:latin typeface="Calibri" panose="020F0502020204030204" pitchFamily="34" charset="0"/>
              </a:rPr>
              <a:t>Inflammatory Syndrome in Children (MIS-C) and Kawasaki Disease: Two Different Illnesses with Overlapping Clinical </a:t>
            </a:r>
            <a:r>
              <a:rPr lang="en-US" sz="1150" dirty="0" smtClean="0">
                <a:latin typeface="Calibri" panose="020F0502020204030204" pitchFamily="34" charset="0"/>
              </a:rPr>
              <a:t>Features.</a:t>
            </a:r>
            <a:r>
              <a:rPr lang="en-US" sz="1150" dirty="0">
                <a:latin typeface="Calibri" panose="020F0502020204030204" pitchFamily="34" charset="0"/>
              </a:rPr>
              <a:t> </a:t>
            </a:r>
            <a:r>
              <a:rPr lang="en-US" sz="1150" dirty="0" smtClean="0">
                <a:latin typeface="Calibri" panose="020F0502020204030204" pitchFamily="34" charset="0"/>
              </a:rPr>
              <a:t>J </a:t>
            </a:r>
            <a:r>
              <a:rPr lang="en-US" sz="1150" dirty="0">
                <a:latin typeface="Calibri" panose="020F0502020204030204" pitchFamily="34" charset="0"/>
              </a:rPr>
              <a:t>Pediatr. 2020 Jun 22:S0022-3476(20)30760-5</a:t>
            </a:r>
            <a:r>
              <a:rPr lang="en-US" sz="1150" dirty="0" smtClean="0">
                <a:latin typeface="Calibri" panose="020F0502020204030204" pitchFamily="34" charset="0"/>
              </a:rPr>
              <a:t>.</a:t>
            </a:r>
            <a:endParaRPr lang="en-US" sz="115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 smtClean="0">
                <a:latin typeface="Calibri" panose="020F0502020204030204" pitchFamily="34" charset="0"/>
              </a:rPr>
              <a:t>Capone, CA, et al. </a:t>
            </a:r>
            <a:r>
              <a:rPr lang="en-US" sz="1150" dirty="0">
                <a:latin typeface="Calibri" panose="020F0502020204030204" pitchFamily="34" charset="0"/>
              </a:rPr>
              <a:t>Characteristics, Cardiac involvement, and Outcomes of Multisystem Inflammatory Disease of Childhood (MIS-C) Associated with SARS-CoV-2 Infection</a:t>
            </a:r>
            <a:r>
              <a:rPr lang="en-US" sz="1150" dirty="0" smtClean="0">
                <a:latin typeface="Calibri" panose="020F0502020204030204" pitchFamily="34" charset="0"/>
              </a:rPr>
              <a:t>. </a:t>
            </a:r>
            <a:r>
              <a:rPr lang="pt-BR" sz="1150" dirty="0">
                <a:latin typeface="Calibri" panose="020F0502020204030204" pitchFamily="34" charset="0"/>
              </a:rPr>
              <a:t>J Pediatr. 2020 Jun 14:S0022-3476(20)30746-0</a:t>
            </a:r>
            <a:r>
              <a:rPr lang="pt-BR" sz="1150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latin typeface="Calibri" panose="020F0502020204030204" pitchFamily="34" charset="0"/>
              </a:rPr>
              <a:t>Kaushik S, </a:t>
            </a:r>
            <a:r>
              <a:rPr lang="en-US" sz="1150" dirty="0" smtClean="0">
                <a:latin typeface="Calibri" panose="020F0502020204030204" pitchFamily="34" charset="0"/>
              </a:rPr>
              <a:t>et al. </a:t>
            </a:r>
            <a:r>
              <a:rPr lang="en-US" sz="1150" dirty="0">
                <a:latin typeface="Calibri" panose="020F0502020204030204" pitchFamily="34" charset="0"/>
              </a:rPr>
              <a:t>Multisystem Inflammatory Syndrome in Children (MIS-C) Associated with SARS-CoV-2 Infection: A Multi-institutional Study from New York City</a:t>
            </a:r>
            <a:r>
              <a:rPr lang="en-US" sz="1150" dirty="0" smtClean="0">
                <a:latin typeface="Calibri" panose="020F0502020204030204" pitchFamily="34" charset="0"/>
              </a:rPr>
              <a:t>. J Pediatr</a:t>
            </a:r>
            <a:r>
              <a:rPr lang="en-US" sz="1150" dirty="0">
                <a:latin typeface="Calibri" panose="020F0502020204030204" pitchFamily="34" charset="0"/>
              </a:rPr>
              <a:t>. 2020 Jun 14:S0022-3476(20)30747-2.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latin typeface="Calibri" panose="020F0502020204030204" pitchFamily="34" charset="0"/>
              </a:rPr>
              <a:t>Simpson JM, Newburger JW</a:t>
            </a:r>
            <a:r>
              <a:rPr lang="en-US" sz="1150" dirty="0" smtClean="0">
                <a:latin typeface="Calibri" panose="020F0502020204030204" pitchFamily="34" charset="0"/>
              </a:rPr>
              <a:t>. </a:t>
            </a:r>
            <a:r>
              <a:rPr lang="en-US" sz="1150" dirty="0">
                <a:latin typeface="Calibri" panose="020F0502020204030204" pitchFamily="34" charset="0"/>
              </a:rPr>
              <a:t>Multi-System Inflammatory Syndrome in Children in Association with COVID-19</a:t>
            </a:r>
            <a:r>
              <a:rPr lang="en-US" sz="1150" dirty="0" smtClean="0">
                <a:latin typeface="Calibri" panose="020F0502020204030204" pitchFamily="34" charset="0"/>
              </a:rPr>
              <a:t>. </a:t>
            </a:r>
            <a:r>
              <a:rPr lang="en-US" sz="1150" dirty="0">
                <a:latin typeface="Calibri" panose="020F0502020204030204" pitchFamily="34" charset="0"/>
              </a:rPr>
              <a:t>Circulation. 2020 Jun 11. </a:t>
            </a:r>
            <a:endParaRPr lang="en-US" sz="115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latin typeface="Calibri" panose="020F0502020204030204" pitchFamily="34" charset="0"/>
              </a:rPr>
              <a:t>Whittaker </a:t>
            </a:r>
            <a:r>
              <a:rPr lang="en-US" sz="1150" dirty="0" smtClean="0">
                <a:latin typeface="Calibri" panose="020F0502020204030204" pitchFamily="34" charset="0"/>
              </a:rPr>
              <a:t>E, et al. </a:t>
            </a:r>
            <a:r>
              <a:rPr lang="en-US" sz="1150" dirty="0">
                <a:latin typeface="Calibri" panose="020F0502020204030204" pitchFamily="34" charset="0"/>
              </a:rPr>
              <a:t>Clinical Characteristics of 58 Children With a Pediatric Inflammatory Multisystem Syndrome Temporally Associated With SARS-CoV-2</a:t>
            </a:r>
            <a:r>
              <a:rPr lang="en-US" sz="1150" dirty="0" smtClean="0">
                <a:latin typeface="Calibri" panose="020F0502020204030204" pitchFamily="34" charset="0"/>
              </a:rPr>
              <a:t>. </a:t>
            </a:r>
            <a:r>
              <a:rPr lang="en-US" sz="1150" dirty="0">
                <a:latin typeface="Calibri" panose="020F0502020204030204" pitchFamily="34" charset="0"/>
              </a:rPr>
              <a:t>JAMA. 2020 Jun 8:e2010369.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latin typeface="Calibri" panose="020F0502020204030204" pitchFamily="34" charset="0"/>
              </a:rPr>
              <a:t>Miller J, </a:t>
            </a:r>
            <a:r>
              <a:rPr lang="en-US" sz="1150" dirty="0" smtClean="0">
                <a:latin typeface="Calibri" panose="020F0502020204030204" pitchFamily="34" charset="0"/>
              </a:rPr>
              <a:t>et al. </a:t>
            </a:r>
            <a:r>
              <a:rPr lang="en-US" sz="1150" dirty="0">
                <a:latin typeface="Calibri" panose="020F0502020204030204" pitchFamily="34" charset="0"/>
              </a:rPr>
              <a:t>Gastrointestinal symptoms as a major presentation component of a novel multisystem inflammatory syndrome in children (MIS-C) that is related to COVID-19: a single center experience of 44 cases</a:t>
            </a:r>
            <a:r>
              <a:rPr lang="en-US" sz="1150" dirty="0" smtClean="0">
                <a:latin typeface="Calibri" panose="020F0502020204030204" pitchFamily="34" charset="0"/>
              </a:rPr>
              <a:t>. </a:t>
            </a:r>
            <a:r>
              <a:rPr lang="en-US" sz="1150" dirty="0">
                <a:latin typeface="Calibri" panose="020F0502020204030204" pitchFamily="34" charset="0"/>
              </a:rPr>
              <a:t>Gastroenterology. 2020 Jun 4:S0016-5085(20)34753-3.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latin typeface="Calibri" panose="020F0502020204030204" pitchFamily="34" charset="0"/>
              </a:rPr>
              <a:t>Toubiana J</a:t>
            </a:r>
            <a:r>
              <a:rPr lang="en-US" sz="1150" dirty="0" smtClean="0">
                <a:latin typeface="Calibri" panose="020F0502020204030204" pitchFamily="34" charset="0"/>
              </a:rPr>
              <a:t>, et al. </a:t>
            </a:r>
            <a:r>
              <a:rPr lang="en-US" sz="1150" dirty="0">
                <a:latin typeface="Calibri" panose="020F0502020204030204" pitchFamily="34" charset="0"/>
              </a:rPr>
              <a:t>Kawasaki-like multisystem inflammatory syndrome in children during the covid-19 pandemic in Paris, France: prospective observational study</a:t>
            </a:r>
            <a:r>
              <a:rPr lang="en-US" sz="1150" dirty="0" smtClean="0">
                <a:latin typeface="Calibri" panose="020F0502020204030204" pitchFamily="34" charset="0"/>
              </a:rPr>
              <a:t>. </a:t>
            </a:r>
            <a:r>
              <a:rPr lang="en-US" sz="1150" dirty="0">
                <a:latin typeface="Calibri" panose="020F0502020204030204" pitchFamily="34" charset="0"/>
              </a:rPr>
              <a:t>BMJ. 2020 Jun 3;369:m2094.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latin typeface="Calibri" panose="020F0502020204030204" pitchFamily="34" charset="0"/>
              </a:rPr>
              <a:t>Zachariah P</a:t>
            </a:r>
            <a:r>
              <a:rPr lang="en-US" sz="1150" dirty="0" smtClean="0">
                <a:latin typeface="Calibri" panose="020F0502020204030204" pitchFamily="34" charset="0"/>
              </a:rPr>
              <a:t>, et al. </a:t>
            </a:r>
            <a:r>
              <a:rPr lang="en-US" sz="1150" dirty="0">
                <a:latin typeface="Calibri" panose="020F0502020204030204" pitchFamily="34" charset="0"/>
              </a:rPr>
              <a:t>Epidemiology, Clinical Features, and Disease Severity in Patients With Coronavirus Disease 2019 (COVID-19) in a Children's Hospital in New York City, New York</a:t>
            </a:r>
            <a:r>
              <a:rPr lang="en-US" sz="1150" dirty="0" smtClean="0">
                <a:latin typeface="Calibri" panose="020F0502020204030204" pitchFamily="34" charset="0"/>
              </a:rPr>
              <a:t>. </a:t>
            </a:r>
            <a:r>
              <a:rPr lang="pt-BR" sz="1150" dirty="0">
                <a:latin typeface="Calibri" panose="020F0502020204030204" pitchFamily="34" charset="0"/>
              </a:rPr>
              <a:t>JAMA Pediatr. 2020 Jun 3:e202430</a:t>
            </a:r>
            <a:r>
              <a:rPr lang="pt-BR" sz="1150" dirty="0" smtClean="0">
                <a:latin typeface="Calibri" panose="020F0502020204030204" pitchFamily="34" charset="0"/>
              </a:rPr>
              <a:t>.</a:t>
            </a:r>
            <a:endParaRPr lang="en-US" sz="115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latin typeface="Calibri" panose="020F0502020204030204" pitchFamily="34" charset="0"/>
              </a:rPr>
              <a:t>Grimaud M</a:t>
            </a:r>
            <a:r>
              <a:rPr lang="en-US" sz="1150" dirty="0" smtClean="0">
                <a:latin typeface="Calibri" panose="020F0502020204030204" pitchFamily="34" charset="0"/>
              </a:rPr>
              <a:t>, et al. </a:t>
            </a:r>
            <a:r>
              <a:rPr lang="en-US" sz="1150" dirty="0">
                <a:latin typeface="Calibri" panose="020F0502020204030204" pitchFamily="34" charset="0"/>
              </a:rPr>
              <a:t>Acute myocarditis and multisystem inflammatory emerging disease following SARS-CoV-2 infection in critically ill children</a:t>
            </a:r>
            <a:r>
              <a:rPr lang="en-US" sz="1150" dirty="0" smtClean="0">
                <a:latin typeface="Calibri" panose="020F0502020204030204" pitchFamily="34" charset="0"/>
              </a:rPr>
              <a:t>.</a:t>
            </a:r>
            <a:r>
              <a:rPr lang="en-US" sz="1150" dirty="0">
                <a:latin typeface="Calibri" panose="020F0502020204030204" pitchFamily="34" charset="0"/>
              </a:rPr>
              <a:t> Version 2. Ann Intensive Care. 2020 Jun 1;10(1):69</a:t>
            </a:r>
            <a:r>
              <a:rPr lang="en-US" sz="1150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latin typeface="Calibri" panose="020F0502020204030204" pitchFamily="34" charset="0"/>
              </a:rPr>
              <a:t>Chiotos K</a:t>
            </a:r>
            <a:r>
              <a:rPr lang="en-US" sz="1150" dirty="0" smtClean="0">
                <a:latin typeface="Calibri" panose="020F0502020204030204" pitchFamily="34" charset="0"/>
              </a:rPr>
              <a:t>, et al. </a:t>
            </a:r>
            <a:r>
              <a:rPr lang="en-US" sz="1150" dirty="0">
                <a:latin typeface="Calibri" panose="020F0502020204030204" pitchFamily="34" charset="0"/>
              </a:rPr>
              <a:t>Multisystem Inflammatory Syndrome in Children during the COVID-19 pandemic: a case series</a:t>
            </a:r>
            <a:r>
              <a:rPr lang="en-US" sz="1150" dirty="0" smtClean="0">
                <a:latin typeface="Calibri" panose="020F0502020204030204" pitchFamily="34" charset="0"/>
              </a:rPr>
              <a:t>. </a:t>
            </a:r>
            <a:r>
              <a:rPr lang="en-US" sz="1150" dirty="0">
                <a:latin typeface="Calibri" panose="020F0502020204030204" pitchFamily="34" charset="0"/>
              </a:rPr>
              <a:t>J Pediatric Infect Dis Soc. 2020 May 28:piaa069.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latin typeface="Calibri" panose="020F0502020204030204" pitchFamily="34" charset="0"/>
              </a:rPr>
              <a:t>Belhadjer Z</a:t>
            </a:r>
            <a:r>
              <a:rPr lang="en-US" sz="1150" dirty="0" smtClean="0">
                <a:latin typeface="Calibri" panose="020F0502020204030204" pitchFamily="34" charset="0"/>
              </a:rPr>
              <a:t>, et al. </a:t>
            </a:r>
            <a:r>
              <a:rPr lang="en-US" sz="1150" dirty="0">
                <a:latin typeface="Calibri" panose="020F0502020204030204" pitchFamily="34" charset="0"/>
              </a:rPr>
              <a:t>Acute heart failure in multisystem inflammatory syndrome in children (MIS-C) in the context of global SARS-CoV-2 pandemic</a:t>
            </a:r>
            <a:r>
              <a:rPr lang="en-US" sz="1150" dirty="0" smtClean="0">
                <a:latin typeface="Calibri" panose="020F0502020204030204" pitchFamily="34" charset="0"/>
              </a:rPr>
              <a:t>. </a:t>
            </a:r>
            <a:r>
              <a:rPr lang="en-US" sz="1150" dirty="0">
                <a:latin typeface="Calibri" panose="020F0502020204030204" pitchFamily="34" charset="0"/>
              </a:rPr>
              <a:t>Circulation. 2020 May 17</a:t>
            </a:r>
            <a:r>
              <a:rPr lang="en-US" sz="1150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latin typeface="Calibri" panose="020F0502020204030204" pitchFamily="34" charset="0"/>
              </a:rPr>
              <a:t>Verdoni L, </a:t>
            </a:r>
            <a:r>
              <a:rPr lang="en-US" sz="1150" dirty="0" smtClean="0">
                <a:latin typeface="Calibri" panose="020F0502020204030204" pitchFamily="34" charset="0"/>
              </a:rPr>
              <a:t> et al. </a:t>
            </a:r>
            <a:r>
              <a:rPr lang="en-US" sz="1150" dirty="0">
                <a:latin typeface="Calibri" panose="020F0502020204030204" pitchFamily="34" charset="0"/>
              </a:rPr>
              <a:t>An outbreak of severe Kawasaki-like disease at the Italian epicentre of the SARS-CoV-2 epidemic: an observational cohort study</a:t>
            </a:r>
            <a:r>
              <a:rPr lang="en-US" sz="1150" dirty="0" smtClean="0">
                <a:latin typeface="Calibri" panose="020F0502020204030204" pitchFamily="34" charset="0"/>
              </a:rPr>
              <a:t>. </a:t>
            </a:r>
            <a:r>
              <a:rPr lang="fr-FR" sz="1150" dirty="0">
                <a:latin typeface="Calibri" panose="020F0502020204030204" pitchFamily="34" charset="0"/>
              </a:rPr>
              <a:t>Lancet. 2020 Jun 6;395(10239):1771-1778</a:t>
            </a:r>
            <a:r>
              <a:rPr lang="fr-FR" sz="1150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latin typeface="Calibri" panose="020F0502020204030204" pitchFamily="34" charset="0"/>
              </a:rPr>
              <a:t>DeBiasi RL</a:t>
            </a:r>
            <a:r>
              <a:rPr lang="en-US" sz="1150" dirty="0" smtClean="0">
                <a:latin typeface="Calibri" panose="020F0502020204030204" pitchFamily="34" charset="0"/>
              </a:rPr>
              <a:t>,, et al. </a:t>
            </a:r>
            <a:r>
              <a:rPr lang="en-US" sz="1150" dirty="0">
                <a:latin typeface="Calibri" panose="020F0502020204030204" pitchFamily="34" charset="0"/>
              </a:rPr>
              <a:t>Severe COVID-19 in Children and Young Adults in the Washington, DC Metropolitan </a:t>
            </a:r>
            <a:r>
              <a:rPr lang="en-US" sz="1150" dirty="0" smtClean="0">
                <a:latin typeface="Calibri" panose="020F0502020204030204" pitchFamily="34" charset="0"/>
              </a:rPr>
              <a:t>Region. J </a:t>
            </a:r>
            <a:r>
              <a:rPr lang="en-US" sz="1150" dirty="0">
                <a:latin typeface="Calibri" panose="020F0502020204030204" pitchFamily="34" charset="0"/>
              </a:rPr>
              <a:t>Pediatr. 2020 May 13.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latin typeface="Calibri" panose="020F0502020204030204" pitchFamily="34" charset="0"/>
              </a:rPr>
              <a:t>Riphagen S</a:t>
            </a:r>
            <a:r>
              <a:rPr lang="en-US" sz="1150" dirty="0" smtClean="0">
                <a:latin typeface="Calibri" panose="020F0502020204030204" pitchFamily="34" charset="0"/>
              </a:rPr>
              <a:t>, et al. </a:t>
            </a:r>
            <a:r>
              <a:rPr lang="en-US" sz="1150" dirty="0">
                <a:latin typeface="Calibri" panose="020F0502020204030204" pitchFamily="34" charset="0"/>
              </a:rPr>
              <a:t>Hyperinflammatory shock in children during COVID-19 pandemic</a:t>
            </a:r>
            <a:r>
              <a:rPr lang="en-US" sz="1150" dirty="0" smtClean="0">
                <a:latin typeface="Calibri" panose="020F0502020204030204" pitchFamily="34" charset="0"/>
              </a:rPr>
              <a:t>. </a:t>
            </a:r>
            <a:r>
              <a:rPr lang="en-US" sz="1150" dirty="0">
                <a:latin typeface="Calibri" panose="020F0502020204030204" pitchFamily="34" charset="0"/>
              </a:rPr>
              <a:t>Lancet. 2020 May 23;395(10237):1607-1608</a:t>
            </a:r>
            <a:r>
              <a:rPr lang="en-US" sz="1150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 smtClean="0">
                <a:latin typeface="Calibri" panose="020F0502020204030204" pitchFamily="34" charset="0"/>
              </a:rPr>
              <a:t>Viner RM and Whitaker E. Kawasaki-like disease: emerging complication during the COVID-19 pandemic. Lancet. 2020 May 13.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hlinkClick r:id="rId3"/>
              </a:rPr>
              <a:t>https://</a:t>
            </a:r>
            <a:r>
              <a:rPr lang="en-US" sz="1150" dirty="0" smtClean="0">
                <a:hlinkClick r:id="rId3"/>
              </a:rPr>
              <a:t>www.cdc.gov/mis-c/hcp/index.html</a:t>
            </a:r>
            <a:endParaRPr lang="en-US" sz="1150" dirty="0" smtClean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>
                <a:hlinkClick r:id="rId4"/>
              </a:rPr>
              <a:t>https://</a:t>
            </a:r>
            <a:r>
              <a:rPr lang="en-US" sz="1150" dirty="0" smtClean="0">
                <a:hlinkClick r:id="rId4"/>
              </a:rPr>
              <a:t>emergency.cdc.gov/coca/calls/2020/callinfo_051920.asp</a:t>
            </a:r>
            <a:r>
              <a:rPr lang="en-US" sz="1150" dirty="0" smtClean="0"/>
              <a:t>:   </a:t>
            </a:r>
            <a:r>
              <a:rPr lang="en-US" sz="1150" dirty="0"/>
              <a:t>Multisystem Inflammatory Syndrome in Children (MIS-C) Associated with Coronavirus Disease 2019 (COVID-19</a:t>
            </a:r>
            <a:r>
              <a:rPr lang="en-US" sz="1150" dirty="0" smtClean="0"/>
              <a:t>)</a:t>
            </a:r>
            <a:r>
              <a:rPr lang="en-US" sz="1150" dirty="0" smtClean="0">
                <a:latin typeface="Calibri" panose="020F0502020204030204" pitchFamily="34" charset="0"/>
              </a:rPr>
              <a:t>.  May 19, 2020. 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50" dirty="0" smtClean="0">
                <a:latin typeface="Calibri" panose="020F0502020204030204" pitchFamily="34" charset="0"/>
              </a:rPr>
              <a:t>Pediatric Intensive Care- COVID-!( International Collaborative. Part II On the Multisystem Inflammatory Syndrome in Children and Adolescents temporarily related to COVID 19. May 23, 2020.  </a:t>
            </a:r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30177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5334433" y="6406643"/>
            <a:ext cx="152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  <p:sp>
        <p:nvSpPr>
          <p:cNvPr id="20" name="Google Shape;208;p31"/>
          <p:cNvSpPr/>
          <p:nvPr/>
        </p:nvSpPr>
        <p:spPr>
          <a:xfrm>
            <a:off x="4447693" y="1996387"/>
            <a:ext cx="2092807" cy="2749839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40" bIns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2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Initial Work-Up</a:t>
            </a:r>
            <a:r>
              <a:rPr lang="en-US" sz="2200" u="sng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/>
          </a:p>
          <a:p>
            <a:pPr marL="520700" indent="-173038">
              <a:spcBef>
                <a:spcPts val="450"/>
              </a:spcBef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CBC</a:t>
            </a:r>
            <a:endParaRPr sz="2200" dirty="0" smtClean="0"/>
          </a:p>
          <a:p>
            <a:pPr marL="5207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CMP</a:t>
            </a:r>
            <a:endParaRPr sz="2200" dirty="0" smtClean="0"/>
          </a:p>
          <a:p>
            <a:pPr marL="5207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ESR</a:t>
            </a:r>
            <a:endParaRPr sz="2200" dirty="0"/>
          </a:p>
          <a:p>
            <a:pPr marL="5207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CRP</a:t>
            </a:r>
            <a:endParaRPr sz="2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51259" y="182274"/>
            <a:ext cx="10976669" cy="1280160"/>
            <a:chOff x="651259" y="182274"/>
            <a:chExt cx="10976669" cy="1280160"/>
          </a:xfrm>
        </p:grpSpPr>
        <p:sp>
          <p:nvSpPr>
            <p:cNvPr id="4" name="Freeform 3"/>
            <p:cNvSpPr/>
            <p:nvPr/>
          </p:nvSpPr>
          <p:spPr>
            <a:xfrm>
              <a:off x="2123954" y="192784"/>
              <a:ext cx="9503974" cy="760117"/>
            </a:xfrm>
            <a:custGeom>
              <a:avLst/>
              <a:gdLst>
                <a:gd name="connsiteX0" fmla="*/ 142413 w 854458"/>
                <a:gd name="connsiteY0" fmla="*/ 0 h 9503974"/>
                <a:gd name="connsiteX1" fmla="*/ 712045 w 854458"/>
                <a:gd name="connsiteY1" fmla="*/ 0 h 9503974"/>
                <a:gd name="connsiteX2" fmla="*/ 854458 w 854458"/>
                <a:gd name="connsiteY2" fmla="*/ 142413 h 9503974"/>
                <a:gd name="connsiteX3" fmla="*/ 854458 w 854458"/>
                <a:gd name="connsiteY3" fmla="*/ 9503974 h 9503974"/>
                <a:gd name="connsiteX4" fmla="*/ 854458 w 854458"/>
                <a:gd name="connsiteY4" fmla="*/ 9503974 h 9503974"/>
                <a:gd name="connsiteX5" fmla="*/ 0 w 854458"/>
                <a:gd name="connsiteY5" fmla="*/ 9503974 h 9503974"/>
                <a:gd name="connsiteX6" fmla="*/ 0 w 854458"/>
                <a:gd name="connsiteY6" fmla="*/ 9503974 h 9503974"/>
                <a:gd name="connsiteX7" fmla="*/ 0 w 854458"/>
                <a:gd name="connsiteY7" fmla="*/ 142413 h 9503974"/>
                <a:gd name="connsiteX8" fmla="*/ 142413 w 854458"/>
                <a:gd name="connsiteY8" fmla="*/ 0 h 95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458" h="9503974">
                  <a:moveTo>
                    <a:pt x="854458" y="1584036"/>
                  </a:moveTo>
                  <a:lnTo>
                    <a:pt x="854458" y="7919938"/>
                  </a:lnTo>
                  <a:cubicBezTo>
                    <a:pt x="854458" y="8794779"/>
                    <a:pt x="848726" y="9503968"/>
                    <a:pt x="841654" y="9503968"/>
                  </a:cubicBezTo>
                  <a:lnTo>
                    <a:pt x="0" y="9503968"/>
                  </a:lnTo>
                  <a:lnTo>
                    <a:pt x="0" y="9503968"/>
                  </a:lnTo>
                  <a:lnTo>
                    <a:pt x="0" y="6"/>
                  </a:lnTo>
                  <a:lnTo>
                    <a:pt x="0" y="6"/>
                  </a:lnTo>
                  <a:lnTo>
                    <a:pt x="841654" y="6"/>
                  </a:lnTo>
                  <a:cubicBezTo>
                    <a:pt x="848726" y="6"/>
                    <a:pt x="854458" y="709195"/>
                    <a:pt x="854458" y="1584036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950" rIns="56950" bIns="56952" numCol="1" spcCol="1270" anchor="ctr" anchorCtr="0">
              <a:noAutofit/>
            </a:bodyPr>
            <a:lstStyle/>
            <a:p>
              <a:pPr marL="568325" lvl="1" indent="-515938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000" kern="1200" dirty="0" smtClean="0"/>
                <a:t>Well appearing child</a:t>
              </a:r>
              <a:endParaRPr lang="en-US" sz="4000" kern="120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51259" y="182274"/>
              <a:ext cx="1463040" cy="1280160"/>
              <a:chOff x="651259" y="497574"/>
              <a:chExt cx="1463040" cy="1280160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651259" y="497574"/>
                <a:ext cx="1463040" cy="1280160"/>
              </a:xfrm>
              <a:custGeom>
                <a:avLst/>
                <a:gdLst>
                  <a:gd name="connsiteX0" fmla="*/ 0 w 1314551"/>
                  <a:gd name="connsiteY0" fmla="*/ 0 h 1045266"/>
                  <a:gd name="connsiteX1" fmla="*/ 791918 w 1314551"/>
                  <a:gd name="connsiteY1" fmla="*/ 0 h 1045266"/>
                  <a:gd name="connsiteX2" fmla="*/ 1314551 w 1314551"/>
                  <a:gd name="connsiteY2" fmla="*/ 522633 h 1045266"/>
                  <a:gd name="connsiteX3" fmla="*/ 791918 w 1314551"/>
                  <a:gd name="connsiteY3" fmla="*/ 1045266 h 1045266"/>
                  <a:gd name="connsiteX4" fmla="*/ 0 w 1314551"/>
                  <a:gd name="connsiteY4" fmla="*/ 1045266 h 1045266"/>
                  <a:gd name="connsiteX5" fmla="*/ 522633 w 1314551"/>
                  <a:gd name="connsiteY5" fmla="*/ 522633 h 1045266"/>
                  <a:gd name="connsiteX6" fmla="*/ 0 w 1314551"/>
                  <a:gd name="connsiteY6" fmla="*/ 0 h 104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4551" h="1045266">
                    <a:moveTo>
                      <a:pt x="1314550" y="0"/>
                    </a:moveTo>
                    <a:lnTo>
                      <a:pt x="1314550" y="629694"/>
                    </a:lnTo>
                    <a:lnTo>
                      <a:pt x="657276" y="1045266"/>
                    </a:lnTo>
                    <a:lnTo>
                      <a:pt x="1" y="629694"/>
                    </a:lnTo>
                    <a:lnTo>
                      <a:pt x="1" y="0"/>
                    </a:lnTo>
                    <a:lnTo>
                      <a:pt x="657276" y="415572"/>
                    </a:lnTo>
                    <a:lnTo>
                      <a:pt x="1314550" y="0"/>
                    </a:lnTo>
                    <a:close/>
                  </a:path>
                </a:pathLst>
              </a:cu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6" tIns="533428" rIns="10795" bIns="533429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700" kern="12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51259" y="919588"/>
                <a:ext cx="13855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Office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943236" y="1996388"/>
            <a:ext cx="2434687" cy="2804021"/>
            <a:chOff x="7855891" y="3490015"/>
            <a:chExt cx="2681887" cy="1826817"/>
          </a:xfrm>
        </p:grpSpPr>
        <p:sp>
          <p:nvSpPr>
            <p:cNvPr id="12" name="Rectangle 11"/>
            <p:cNvSpPr/>
            <p:nvPr/>
          </p:nvSpPr>
          <p:spPr>
            <a:xfrm>
              <a:off x="7855891" y="3490015"/>
              <a:ext cx="2681887" cy="182681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52953" y="3559950"/>
              <a:ext cx="2359572" cy="1704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15888">
                <a:spcAft>
                  <a:spcPts val="1200"/>
                </a:spcAft>
              </a:pPr>
              <a:r>
                <a:rPr lang="en-US" sz="2200" u="sng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Do labs show</a:t>
              </a:r>
              <a:r>
                <a:rPr lang="en-US" sz="2200" u="sng" baseline="30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r>
                <a:rPr lang="en-US" sz="2200" u="sng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:</a:t>
              </a:r>
            </a:p>
            <a:p>
              <a:pPr marL="457200" indent="-168275"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CRP &gt;50</a:t>
              </a:r>
            </a:p>
            <a:p>
              <a:pPr marL="457200" indent="-168275" algn="ctr"/>
              <a:r>
                <a:rPr lang="en-US" sz="22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and</a:t>
              </a:r>
              <a:endParaRPr lang="en-US" sz="2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457200" indent="-168275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ESR </a:t>
              </a:r>
              <a:r>
                <a:rPr lang="en-US" sz="22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&gt;40</a:t>
              </a:r>
              <a:endParaRPr lang="en-US" sz="2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457200" indent="-168275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</a:rPr>
                <a:t>ALC </a:t>
              </a:r>
              <a:r>
                <a:rPr lang="en-US" sz="22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&lt; 1000</a:t>
              </a:r>
              <a:endParaRPr lang="en-US" sz="2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457200" indent="-168275">
                <a:buFont typeface="Arial" panose="020B0604020202020204" pitchFamily="34" charset="0"/>
                <a:buChar char="•"/>
              </a:pPr>
              <a:r>
                <a:rPr lang="en-US" sz="22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Plts</a:t>
              </a: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2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&lt;150</a:t>
              </a:r>
              <a:endParaRPr lang="en-US" sz="2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457200" indent="-168275">
                <a:buFont typeface="Arial" panose="020B0604020202020204" pitchFamily="34" charset="0"/>
                <a:buChar char="•"/>
              </a:pPr>
              <a:r>
                <a:rPr lang="en-US" sz="2200">
                  <a:solidFill>
                    <a:schemeClr val="bg1"/>
                  </a:solidFill>
                  <a:latin typeface="Calibri" panose="020F0502020204030204" pitchFamily="34" charset="0"/>
                </a:rPr>
                <a:t>Na </a:t>
              </a:r>
              <a:r>
                <a:rPr lang="en-US" sz="220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&lt;135</a:t>
              </a:r>
              <a:endParaRPr lang="en-US" sz="2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367466" y="2110767"/>
            <a:ext cx="1222199" cy="1275757"/>
          </a:xfrm>
          <a:prstGeom prst="rect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Home with f/u in 24-48h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367466" y="3647467"/>
            <a:ext cx="1694472" cy="1275757"/>
          </a:xfrm>
          <a:prstGeom prst="rect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To ED if </a:t>
            </a:r>
            <a:r>
              <a:rPr lang="en-US" sz="2000" dirty="0" smtClean="0">
                <a:latin typeface="Calibri" panose="020F0502020204030204" pitchFamily="34" charset="0"/>
              </a:rPr>
              <a:t>    signs </a:t>
            </a:r>
            <a:r>
              <a:rPr lang="en-US" sz="2000" dirty="0">
                <a:latin typeface="Calibri" panose="020F0502020204030204" pitchFamily="34" charset="0"/>
              </a:rPr>
              <a:t>of </a:t>
            </a:r>
            <a:r>
              <a:rPr lang="en-US" sz="2000" dirty="0" smtClean="0">
                <a:latin typeface="Calibri" panose="020F0502020204030204" pitchFamily="34" charset="0"/>
              </a:rPr>
              <a:t>inflammation</a:t>
            </a:r>
            <a:endParaRPr lang="en-US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239966" y="2222836"/>
            <a:ext cx="1088233" cy="1038988"/>
            <a:chOff x="9162084" y="4405749"/>
            <a:chExt cx="1088233" cy="1038988"/>
          </a:xfrm>
        </p:grpSpPr>
        <p:sp>
          <p:nvSpPr>
            <p:cNvPr id="17" name="Down Arrow 16"/>
            <p:cNvSpPr/>
            <p:nvPr/>
          </p:nvSpPr>
          <p:spPr>
            <a:xfrm>
              <a:off x="9162084" y="4405749"/>
              <a:ext cx="1088233" cy="1038988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41181" y="4455574"/>
              <a:ext cx="530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NO</a:t>
              </a:r>
              <a:endParaRPr lang="en-US" b="1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02429" y="2537376"/>
            <a:ext cx="3520271" cy="1804873"/>
          </a:xfrm>
          <a:prstGeom prst="rect">
            <a:avLst/>
          </a:prstGeom>
          <a:solidFill>
            <a:srgbClr val="EA365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indent="-1682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</a:rPr>
              <a:t>Well appearing child</a:t>
            </a:r>
          </a:p>
          <a:p>
            <a:pPr marL="284163" indent="-16827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 alternative diagnosis</a:t>
            </a:r>
            <a:r>
              <a:rPr lang="en-US" sz="2200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4163" indent="-16827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Quick 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</a:rPr>
              <a:t>turn-around </a:t>
            </a:r>
            <a:r>
              <a:rPr lang="en-US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lab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Google Shape;207;p31"/>
          <p:cNvSpPr/>
          <p:nvPr/>
        </p:nvSpPr>
        <p:spPr>
          <a:xfrm>
            <a:off x="3575880" y="2945791"/>
            <a:ext cx="1097280" cy="91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07;p31"/>
          <p:cNvSpPr/>
          <p:nvPr/>
        </p:nvSpPr>
        <p:spPr>
          <a:xfrm>
            <a:off x="6001580" y="2945791"/>
            <a:ext cx="1097280" cy="91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9239966" y="3757096"/>
            <a:ext cx="1088233" cy="1038988"/>
            <a:chOff x="10477348" y="4411004"/>
            <a:chExt cx="1088233" cy="1038988"/>
          </a:xfrm>
        </p:grpSpPr>
        <p:sp>
          <p:nvSpPr>
            <p:cNvPr id="40" name="Down Arrow 39"/>
            <p:cNvSpPr/>
            <p:nvPr/>
          </p:nvSpPr>
          <p:spPr>
            <a:xfrm>
              <a:off x="10477348" y="4411004"/>
              <a:ext cx="1088233" cy="1038988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760071" y="4463680"/>
              <a:ext cx="522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YES</a:t>
              </a:r>
              <a:endParaRPr lang="en-US" b="1" dirty="0"/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75760" y="5400315"/>
            <a:ext cx="5372540" cy="873857"/>
          </a:xfrm>
          <a:prstGeom prst="roundRect">
            <a:avLst/>
          </a:prstGeom>
          <a:solidFill>
            <a:srgbClr val="F71E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115888">
              <a:spcBef>
                <a:spcPts val="200"/>
              </a:spcBef>
            </a:pPr>
            <a:r>
              <a:rPr lang="en-US" baseline="30000" dirty="0" smtClean="0">
                <a:latin typeface="+mj-lt"/>
                <a:ea typeface="Calibri"/>
                <a:cs typeface="Calibri"/>
                <a:sym typeface="Calibri"/>
              </a:rPr>
              <a:t>1</a:t>
            </a:r>
            <a:r>
              <a:rPr lang="en-US" dirty="0" smtClean="0">
                <a:latin typeface="+mj-lt"/>
                <a:ea typeface="Calibri"/>
                <a:cs typeface="Calibri"/>
                <a:sym typeface="Calibri"/>
              </a:rPr>
              <a:t>Clinician to </a:t>
            </a:r>
            <a:r>
              <a:rPr lang="en-US" dirty="0">
                <a:latin typeface="+mj-lt"/>
                <a:ea typeface="Calibri"/>
                <a:cs typeface="Calibri"/>
                <a:sym typeface="Calibri"/>
              </a:rPr>
              <a:t>use judgement with </a:t>
            </a:r>
            <a:r>
              <a:rPr lang="en-US" dirty="0" smtClean="0">
                <a:latin typeface="+mj-lt"/>
                <a:ea typeface="Calibri"/>
                <a:cs typeface="Calibri"/>
                <a:sym typeface="Calibri"/>
              </a:rPr>
              <a:t>interpretation. MIS-C is a diagnosis of exclusion.  </a:t>
            </a:r>
          </a:p>
          <a:p>
            <a:pPr marL="115888">
              <a:spcBef>
                <a:spcPts val="200"/>
              </a:spcBef>
            </a:pPr>
            <a:r>
              <a:rPr lang="en-US" baseline="30000" dirty="0" smtClean="0">
                <a:latin typeface="+mj-lt"/>
                <a:ea typeface="Calibri"/>
                <a:cs typeface="Calibri"/>
                <a:sym typeface="Calibri"/>
              </a:rPr>
              <a:t>2</a:t>
            </a:r>
            <a:r>
              <a:rPr lang="en-US" dirty="0">
                <a:ea typeface="Calibri"/>
                <a:cs typeface="Calibri"/>
                <a:sym typeface="Calibri"/>
              </a:rPr>
              <a:t>ESR and CRP should be primary </a:t>
            </a:r>
            <a:r>
              <a:rPr lang="en-US" dirty="0" smtClean="0">
                <a:ea typeface="Calibri"/>
                <a:cs typeface="Calibri"/>
                <a:sym typeface="Calibri"/>
              </a:rPr>
              <a:t>determinates</a:t>
            </a:r>
            <a:endParaRPr lang="en-US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05;p31"/>
          <p:cNvSpPr/>
          <p:nvPr/>
        </p:nvSpPr>
        <p:spPr>
          <a:xfrm>
            <a:off x="1210396" y="1602942"/>
            <a:ext cx="3508741" cy="42497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Fever ≥ 3 days, PLUS at least 2: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06;p31"/>
          <p:cNvSpPr/>
          <p:nvPr/>
        </p:nvSpPr>
        <p:spPr>
          <a:xfrm>
            <a:off x="1072051" y="2046478"/>
            <a:ext cx="3850209" cy="4705538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4163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 symptoms (vomiting, diarrhea, abdominal pain)</a:t>
            </a:r>
            <a:endParaRPr lang="en-US" sz="2000" dirty="0" smtClean="0"/>
          </a:p>
          <a:p>
            <a:pPr marL="284163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Polymorphic rash </a:t>
            </a:r>
            <a:endParaRPr lang="en-US" sz="2000" dirty="0"/>
          </a:p>
          <a:p>
            <a:pPr marL="284163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Conjunctivitis/mucous membrane changes</a:t>
            </a:r>
            <a:endParaRPr lang="en-US" sz="2000" dirty="0" smtClean="0"/>
          </a:p>
          <a:p>
            <a:pPr marL="284163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Headache</a:t>
            </a: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mental status changes </a:t>
            </a:r>
          </a:p>
          <a:p>
            <a:pPr marL="284163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Extremity changes (hand/foot swelling, erythema)</a:t>
            </a:r>
            <a:endParaRPr sz="2000" dirty="0" smtClean="0"/>
          </a:p>
          <a:p>
            <a:pPr marL="284163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Cervical LAD</a:t>
            </a:r>
          </a:p>
          <a:p>
            <a:pPr marL="284163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potential for exposure or known COVID exposure within past 4-6 weeks</a:t>
            </a:r>
            <a:endParaRPr sz="2000" dirty="0"/>
          </a:p>
        </p:txBody>
      </p:sp>
      <p:sp>
        <p:nvSpPr>
          <p:cNvPr id="30" name="Google Shape;208;p31"/>
          <p:cNvSpPr/>
          <p:nvPr/>
        </p:nvSpPr>
        <p:spPr>
          <a:xfrm>
            <a:off x="5244754" y="2431017"/>
            <a:ext cx="2687965" cy="3454778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u="sng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Primary </a:t>
            </a:r>
            <a:r>
              <a:rPr lang="en-US" sz="2200" u="sng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Work-Up: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173831">
              <a:spcBef>
                <a:spcPts val="100"/>
              </a:spcBef>
              <a:spcAft>
                <a:spcPts val="100"/>
              </a:spcAft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ESR</a:t>
            </a:r>
            <a:r>
              <a:rPr lang="en-US" sz="2200" baseline="3000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173831">
              <a:spcBef>
                <a:spcPts val="100"/>
              </a:spcBef>
              <a:spcAft>
                <a:spcPts val="100"/>
              </a:spcAft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CRP</a:t>
            </a:r>
            <a:r>
              <a:rPr lang="en-US" sz="2200" baseline="3000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173831">
              <a:spcBef>
                <a:spcPts val="100"/>
              </a:spcBef>
              <a:spcAft>
                <a:spcPts val="100"/>
              </a:spcAft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CBCD</a:t>
            </a:r>
            <a:r>
              <a:rPr lang="en-US" sz="2200" baseline="3000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2</a:t>
            </a:r>
            <a:endParaRPr lang="en-US" sz="2200" baseline="30000" dirty="0">
              <a:latin typeface="Calibri" panose="020F0502020204030204" pitchFamily="34" charset="0"/>
            </a:endParaRPr>
          </a:p>
          <a:p>
            <a:pPr marL="342900" indent="-173831">
              <a:spcBef>
                <a:spcPts val="100"/>
              </a:spcBef>
              <a:spcAft>
                <a:spcPts val="100"/>
              </a:spcAft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CMP</a:t>
            </a:r>
            <a:r>
              <a:rPr lang="en-US" sz="2200" baseline="3000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2</a:t>
            </a:r>
            <a:endParaRPr lang="en-US" sz="2200" baseline="30000" dirty="0">
              <a:latin typeface="Calibri" panose="020F0502020204030204" pitchFamily="34" charset="0"/>
            </a:endParaRPr>
          </a:p>
          <a:p>
            <a:pPr marL="342900" indent="-173831">
              <a:spcBef>
                <a:spcPts val="100"/>
              </a:spcBef>
              <a:spcAft>
                <a:spcPts val="100"/>
              </a:spcAft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COVID </a:t>
            </a:r>
            <a:r>
              <a:rPr lang="en-US" sz="22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PCR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173831">
              <a:spcBef>
                <a:spcPts val="100"/>
              </a:spcBef>
              <a:spcAft>
                <a:spcPts val="100"/>
              </a:spcAft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Blood culture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173831">
              <a:spcBef>
                <a:spcPts val="100"/>
              </a:spcBef>
              <a:spcAft>
                <a:spcPts val="100"/>
              </a:spcAft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2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Other testing as </a:t>
            </a:r>
            <a:r>
              <a:rPr lang="en-US" sz="220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clinically indicated</a:t>
            </a:r>
            <a:endParaRPr lang="en-US" sz="22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6231" y="205395"/>
            <a:ext cx="10889482" cy="1280160"/>
            <a:chOff x="656231" y="205395"/>
            <a:chExt cx="10889482" cy="1280160"/>
          </a:xfrm>
        </p:grpSpPr>
        <p:sp>
          <p:nvSpPr>
            <p:cNvPr id="28" name="Freeform 27"/>
            <p:cNvSpPr/>
            <p:nvPr/>
          </p:nvSpPr>
          <p:spPr>
            <a:xfrm>
              <a:off x="2041739" y="247437"/>
              <a:ext cx="9503974" cy="740764"/>
            </a:xfrm>
            <a:custGeom>
              <a:avLst/>
              <a:gdLst>
                <a:gd name="connsiteX0" fmla="*/ 142413 w 854458"/>
                <a:gd name="connsiteY0" fmla="*/ 0 h 9503974"/>
                <a:gd name="connsiteX1" fmla="*/ 712045 w 854458"/>
                <a:gd name="connsiteY1" fmla="*/ 0 h 9503974"/>
                <a:gd name="connsiteX2" fmla="*/ 854458 w 854458"/>
                <a:gd name="connsiteY2" fmla="*/ 142413 h 9503974"/>
                <a:gd name="connsiteX3" fmla="*/ 854458 w 854458"/>
                <a:gd name="connsiteY3" fmla="*/ 9503974 h 9503974"/>
                <a:gd name="connsiteX4" fmla="*/ 854458 w 854458"/>
                <a:gd name="connsiteY4" fmla="*/ 9503974 h 9503974"/>
                <a:gd name="connsiteX5" fmla="*/ 0 w 854458"/>
                <a:gd name="connsiteY5" fmla="*/ 9503974 h 9503974"/>
                <a:gd name="connsiteX6" fmla="*/ 0 w 854458"/>
                <a:gd name="connsiteY6" fmla="*/ 9503974 h 9503974"/>
                <a:gd name="connsiteX7" fmla="*/ 0 w 854458"/>
                <a:gd name="connsiteY7" fmla="*/ 142413 h 9503974"/>
                <a:gd name="connsiteX8" fmla="*/ 142413 w 854458"/>
                <a:gd name="connsiteY8" fmla="*/ 0 h 95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458" h="9503974">
                  <a:moveTo>
                    <a:pt x="854458" y="1584036"/>
                  </a:moveTo>
                  <a:lnTo>
                    <a:pt x="854458" y="7919938"/>
                  </a:lnTo>
                  <a:cubicBezTo>
                    <a:pt x="854458" y="8794779"/>
                    <a:pt x="848726" y="9503968"/>
                    <a:pt x="841654" y="9503968"/>
                  </a:cubicBezTo>
                  <a:lnTo>
                    <a:pt x="0" y="9503968"/>
                  </a:lnTo>
                  <a:lnTo>
                    <a:pt x="0" y="9503968"/>
                  </a:lnTo>
                  <a:lnTo>
                    <a:pt x="0" y="6"/>
                  </a:lnTo>
                  <a:lnTo>
                    <a:pt x="0" y="6"/>
                  </a:lnTo>
                  <a:lnTo>
                    <a:pt x="841654" y="6"/>
                  </a:lnTo>
                  <a:cubicBezTo>
                    <a:pt x="848726" y="6"/>
                    <a:pt x="854458" y="709195"/>
                    <a:pt x="854458" y="1584036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3506125"/>
                <a:satOff val="-20632"/>
                <a:lumOff val="78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950" rIns="56950" bIns="56952" numCol="1" spcCol="1270" anchor="ctr" anchorCtr="0">
              <a:noAutofit/>
            </a:bodyPr>
            <a:lstStyle/>
            <a:p>
              <a:pPr marL="568325" lvl="1" indent="-515938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000" kern="1200" dirty="0" smtClean="0"/>
                <a:t>Well appearing child</a:t>
              </a:r>
              <a:endParaRPr lang="en-US" sz="40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56231" y="205395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3506125"/>
                <a:satOff val="-20632"/>
                <a:lumOff val="785"/>
                <a:alphaOff val="0"/>
              </a:schemeClr>
            </a:lnRef>
            <a:fillRef idx="3">
              <a:schemeClr val="accent2">
                <a:hueOff val="3506125"/>
                <a:satOff val="-20632"/>
                <a:lumOff val="785"/>
                <a:alphaOff val="0"/>
              </a:schemeClr>
            </a:fillRef>
            <a:effectRef idx="2">
              <a:schemeClr val="accent2">
                <a:hueOff val="3506125"/>
                <a:satOff val="-20632"/>
                <a:lumOff val="7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4997" y="627409"/>
              <a:ext cx="1385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ED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18365" y="6463856"/>
            <a:ext cx="115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Next page</a:t>
            </a:r>
            <a:endParaRPr lang="en-US" i="1" dirty="0"/>
          </a:p>
        </p:txBody>
      </p:sp>
      <p:sp>
        <p:nvSpPr>
          <p:cNvPr id="33" name="Rounded Rectangle 32"/>
          <p:cNvSpPr/>
          <p:nvPr/>
        </p:nvSpPr>
        <p:spPr>
          <a:xfrm>
            <a:off x="8341031" y="2920123"/>
            <a:ext cx="3345652" cy="2011680"/>
          </a:xfrm>
          <a:prstGeom prst="roundRect">
            <a:avLst/>
          </a:prstGeom>
          <a:solidFill>
            <a:srgbClr val="F71E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225425" defTabSz="1009650">
              <a:spcAft>
                <a:spcPts val="600"/>
              </a:spcAft>
            </a:pPr>
            <a:r>
              <a:rPr lang="en-US" baseline="30000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ESR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and CRP should be primary determinates</a:t>
            </a:r>
          </a:p>
          <a:p>
            <a:pPr marL="225425" defTabSz="1009650">
              <a:spcBef>
                <a:spcPts val="200"/>
              </a:spcBef>
            </a:pPr>
            <a:r>
              <a:rPr lang="en-US" sz="2000" baseline="30000" dirty="0" smtClean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Clinician to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use judgement with interpretation</a:t>
            </a:r>
          </a:p>
        </p:txBody>
      </p:sp>
      <p:sp>
        <p:nvSpPr>
          <p:cNvPr id="9" name="Google Shape;207;p31"/>
          <p:cNvSpPr/>
          <p:nvPr/>
        </p:nvSpPr>
        <p:spPr>
          <a:xfrm>
            <a:off x="4347465" y="3166685"/>
            <a:ext cx="1144204" cy="13815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07;p31"/>
          <p:cNvSpPr/>
          <p:nvPr/>
        </p:nvSpPr>
        <p:spPr>
          <a:xfrm>
            <a:off x="7419992" y="3166685"/>
            <a:ext cx="1144204" cy="13815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48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205;p31"/>
          <p:cNvSpPr/>
          <p:nvPr/>
        </p:nvSpPr>
        <p:spPr>
          <a:xfrm>
            <a:off x="290653" y="1589376"/>
            <a:ext cx="2255721" cy="957799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Fever and ≥ 2 </a:t>
            </a: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symptoms </a:t>
            </a:r>
            <a:r>
              <a:rPr lang="en-US" sz="2000" i="1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PLUS</a:t>
            </a: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: </a:t>
            </a:r>
            <a:endParaRPr sz="20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6231" y="245147"/>
            <a:ext cx="10889482" cy="1280160"/>
            <a:chOff x="656231" y="205395"/>
            <a:chExt cx="10889482" cy="1280160"/>
          </a:xfrm>
        </p:grpSpPr>
        <p:sp>
          <p:nvSpPr>
            <p:cNvPr id="22" name="Freeform 21"/>
            <p:cNvSpPr/>
            <p:nvPr/>
          </p:nvSpPr>
          <p:spPr>
            <a:xfrm>
              <a:off x="2041739" y="247437"/>
              <a:ext cx="9503974" cy="740764"/>
            </a:xfrm>
            <a:custGeom>
              <a:avLst/>
              <a:gdLst>
                <a:gd name="connsiteX0" fmla="*/ 142413 w 854458"/>
                <a:gd name="connsiteY0" fmla="*/ 0 h 9503974"/>
                <a:gd name="connsiteX1" fmla="*/ 712045 w 854458"/>
                <a:gd name="connsiteY1" fmla="*/ 0 h 9503974"/>
                <a:gd name="connsiteX2" fmla="*/ 854458 w 854458"/>
                <a:gd name="connsiteY2" fmla="*/ 142413 h 9503974"/>
                <a:gd name="connsiteX3" fmla="*/ 854458 w 854458"/>
                <a:gd name="connsiteY3" fmla="*/ 9503974 h 9503974"/>
                <a:gd name="connsiteX4" fmla="*/ 854458 w 854458"/>
                <a:gd name="connsiteY4" fmla="*/ 9503974 h 9503974"/>
                <a:gd name="connsiteX5" fmla="*/ 0 w 854458"/>
                <a:gd name="connsiteY5" fmla="*/ 9503974 h 9503974"/>
                <a:gd name="connsiteX6" fmla="*/ 0 w 854458"/>
                <a:gd name="connsiteY6" fmla="*/ 9503974 h 9503974"/>
                <a:gd name="connsiteX7" fmla="*/ 0 w 854458"/>
                <a:gd name="connsiteY7" fmla="*/ 142413 h 9503974"/>
                <a:gd name="connsiteX8" fmla="*/ 142413 w 854458"/>
                <a:gd name="connsiteY8" fmla="*/ 0 h 95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458" h="9503974">
                  <a:moveTo>
                    <a:pt x="854458" y="1584036"/>
                  </a:moveTo>
                  <a:lnTo>
                    <a:pt x="854458" y="7919938"/>
                  </a:lnTo>
                  <a:cubicBezTo>
                    <a:pt x="854458" y="8794779"/>
                    <a:pt x="848726" y="9503968"/>
                    <a:pt x="841654" y="9503968"/>
                  </a:cubicBezTo>
                  <a:lnTo>
                    <a:pt x="0" y="9503968"/>
                  </a:lnTo>
                  <a:lnTo>
                    <a:pt x="0" y="9503968"/>
                  </a:lnTo>
                  <a:lnTo>
                    <a:pt x="0" y="6"/>
                  </a:lnTo>
                  <a:lnTo>
                    <a:pt x="0" y="6"/>
                  </a:lnTo>
                  <a:lnTo>
                    <a:pt x="841654" y="6"/>
                  </a:lnTo>
                  <a:cubicBezTo>
                    <a:pt x="848726" y="6"/>
                    <a:pt x="854458" y="709195"/>
                    <a:pt x="854458" y="1584036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3506125"/>
                <a:satOff val="-20632"/>
                <a:lumOff val="78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950" rIns="56950" bIns="56952" numCol="1" spcCol="1270" anchor="ctr" anchorCtr="0">
              <a:noAutofit/>
            </a:bodyPr>
            <a:lstStyle/>
            <a:p>
              <a:pPr marL="568325" lvl="1" indent="-515938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000" kern="1200" dirty="0" smtClean="0">
                  <a:latin typeface="Gadugi" panose="020B0502040204020203" pitchFamily="34" charset="0"/>
                </a:rPr>
                <a:t>Well appearing child</a:t>
              </a:r>
              <a:endParaRPr lang="en-US" sz="4000" kern="1200" dirty="0">
                <a:latin typeface="Gadugi" panose="020B0502040204020203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56231" y="205395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3506125"/>
                <a:satOff val="-20632"/>
                <a:lumOff val="785"/>
                <a:alphaOff val="0"/>
              </a:schemeClr>
            </a:lnRef>
            <a:fillRef idx="3">
              <a:schemeClr val="accent2">
                <a:hueOff val="3506125"/>
                <a:satOff val="-20632"/>
                <a:lumOff val="785"/>
                <a:alphaOff val="0"/>
              </a:schemeClr>
            </a:fillRef>
            <a:effectRef idx="2">
              <a:schemeClr val="accent2">
                <a:hueOff val="3506125"/>
                <a:satOff val="-20632"/>
                <a:lumOff val="7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4997" y="627409"/>
              <a:ext cx="1385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Gadugi" panose="020B0502040204020203" pitchFamily="34" charset="0"/>
                </a:rPr>
                <a:t>ED</a:t>
              </a:r>
              <a:endParaRPr lang="en-US" sz="2800" dirty="0">
                <a:solidFill>
                  <a:schemeClr val="bg1"/>
                </a:solidFill>
                <a:latin typeface="Gadug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1934" y="2547173"/>
            <a:ext cx="2643333" cy="3675089"/>
            <a:chOff x="7855891" y="3909788"/>
            <a:chExt cx="2681887" cy="3241784"/>
          </a:xfrm>
        </p:grpSpPr>
        <p:sp>
          <p:nvSpPr>
            <p:cNvPr id="13" name="Rectangle 12"/>
            <p:cNvSpPr/>
            <p:nvPr/>
          </p:nvSpPr>
          <p:spPr>
            <a:xfrm>
              <a:off x="7855891" y="3909788"/>
              <a:ext cx="2681887" cy="324178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98966" y="4007502"/>
              <a:ext cx="2563552" cy="2839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ESR &gt; 40</a:t>
              </a:r>
              <a:r>
                <a:rPr lang="en-US" sz="2000" baseline="30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1</a:t>
              </a:r>
              <a:r>
                <a:rPr lang="en-US" sz="2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1" i="1" dirty="0" smtClean="0">
                  <a:solidFill>
                    <a:srgbClr val="002060"/>
                  </a:solidFill>
                  <a:latin typeface="+mj-lt"/>
                  <a:ea typeface="Calibri"/>
                  <a:cs typeface="Calibri"/>
                  <a:sym typeface="Calibri"/>
                </a:rPr>
                <a:t>OR</a:t>
              </a:r>
            </a:p>
            <a:p>
              <a:pPr marL="168275" indent="-168275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CRP </a:t>
              </a:r>
              <a:r>
                <a:rPr lang="en-US" sz="2000" dirty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&gt; 5</a:t>
              </a:r>
              <a:r>
                <a:rPr lang="en-US" sz="2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0</a:t>
              </a:r>
              <a:r>
                <a:rPr lang="en-US" sz="2000" baseline="30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1</a:t>
              </a:r>
            </a:p>
            <a:p>
              <a:pPr algn="ctr"/>
              <a:r>
                <a:rPr lang="en-US" sz="2000" b="1" i="1" dirty="0" smtClean="0">
                  <a:solidFill>
                    <a:srgbClr val="002060"/>
                  </a:solidFill>
                  <a:latin typeface="+mj-lt"/>
                  <a:ea typeface="Calibri"/>
                  <a:cs typeface="Calibri"/>
                  <a:sym typeface="Calibri"/>
                </a:rPr>
                <a:t>PLUS</a:t>
              </a:r>
              <a:endParaRPr lang="en-US" sz="2000" b="1" i="1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endParaRPr>
            </a:p>
            <a:p>
              <a:pPr>
                <a:spcAft>
                  <a:spcPts val="300"/>
                </a:spcAft>
              </a:pPr>
              <a:r>
                <a:rPr lang="en-US" sz="2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1 of the following</a:t>
              </a:r>
              <a:r>
                <a:rPr lang="en-US" sz="2000" dirty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ancillary labs</a:t>
              </a:r>
              <a:r>
                <a:rPr lang="en-US" sz="2000" baseline="30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2</a:t>
              </a:r>
              <a:r>
                <a:rPr lang="en-US" sz="2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:</a:t>
              </a:r>
              <a:endParaRPr lang="en-US" sz="2000" baseline="30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endParaRPr>
            </a:p>
            <a:p>
              <a:pPr marL="396875" lvl="2" indent="-228600" defTabSz="568325">
                <a:spcBef>
                  <a:spcPts val="200"/>
                </a:spcBef>
                <a:buFontTx/>
                <a:buChar char="-"/>
              </a:pPr>
              <a:r>
                <a:rPr lang="en-US" sz="2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ALC &lt;1000</a:t>
              </a:r>
              <a:endPara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endParaRPr>
            </a:p>
            <a:p>
              <a:pPr marL="396875" lvl="2" indent="-228600" defTabSz="568325">
                <a:spcBef>
                  <a:spcPts val="200"/>
                </a:spcBef>
                <a:buFontTx/>
                <a:buChar char="-"/>
              </a:pPr>
              <a:r>
                <a:rPr lang="en-US" sz="2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Platelets &lt;150</a:t>
              </a:r>
              <a:endPara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endParaRPr>
            </a:p>
            <a:p>
              <a:pPr marL="396875" lvl="2" indent="-228600" defTabSz="568325">
                <a:spcBef>
                  <a:spcPts val="200"/>
                </a:spcBef>
                <a:buFontTx/>
                <a:buChar char="-"/>
              </a:pPr>
              <a:r>
                <a:rPr lang="en-US" sz="2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Na </a:t>
              </a:r>
              <a:r>
                <a:rPr lang="en-US" sz="2000" dirty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&lt;</a:t>
              </a:r>
              <a:r>
                <a:rPr lang="en-US" sz="2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135</a:t>
              </a:r>
            </a:p>
            <a:p>
              <a:pPr marL="396875" lvl="2" indent="-228600" defTabSz="568325">
                <a:spcBef>
                  <a:spcPts val="200"/>
                </a:spcBef>
                <a:buFontTx/>
                <a:buChar char="-"/>
              </a:pPr>
              <a:r>
                <a:rPr lang="en-US" sz="2000" dirty="0" smtClean="0">
                  <a:solidFill>
                    <a:schemeClr val="lt1"/>
                  </a:solidFill>
                  <a:latin typeface="+mj-lt"/>
                  <a:ea typeface="Calibri"/>
                  <a:cs typeface="Calibri"/>
                  <a:sym typeface="Calibri"/>
                </a:rPr>
                <a:t>High serum creatinine for age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72260" y="6463857"/>
            <a:ext cx="152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" action="ppaction://hlinkshowjump?jump=firstslide"/>
              </a:rPr>
              <a:t>Back to Menu</a:t>
            </a:r>
            <a:endParaRPr lang="en-US" i="1" dirty="0"/>
          </a:p>
        </p:txBody>
      </p:sp>
      <p:sp>
        <p:nvSpPr>
          <p:cNvPr id="33" name="Rounded Rectangle 32"/>
          <p:cNvSpPr/>
          <p:nvPr/>
        </p:nvSpPr>
        <p:spPr>
          <a:xfrm>
            <a:off x="65782" y="5908341"/>
            <a:ext cx="4881350" cy="873857"/>
          </a:xfrm>
          <a:prstGeom prst="roundRect">
            <a:avLst/>
          </a:prstGeom>
          <a:solidFill>
            <a:srgbClr val="F71E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115888"/>
            <a:r>
              <a:rPr lang="en-US" sz="1700" baseline="30000" dirty="0">
                <a:latin typeface="+mj-lt"/>
                <a:ea typeface="Calibri"/>
                <a:cs typeface="Calibri"/>
                <a:sym typeface="Calibri"/>
              </a:rPr>
              <a:t>1</a:t>
            </a:r>
            <a:r>
              <a:rPr lang="en-US" sz="1700" dirty="0" smtClean="0">
                <a:latin typeface="+mj-lt"/>
                <a:ea typeface="Calibri"/>
                <a:cs typeface="Calibri"/>
                <a:sym typeface="Calibri"/>
              </a:rPr>
              <a:t>ESR </a:t>
            </a:r>
            <a:r>
              <a:rPr lang="en-US" sz="1700" dirty="0">
                <a:latin typeface="+mj-lt"/>
                <a:ea typeface="Calibri"/>
                <a:cs typeface="Calibri"/>
                <a:sym typeface="Calibri"/>
              </a:rPr>
              <a:t>and CRP should be primary determinates</a:t>
            </a:r>
          </a:p>
          <a:p>
            <a:pPr marL="115888">
              <a:spcBef>
                <a:spcPts val="200"/>
              </a:spcBef>
            </a:pPr>
            <a:r>
              <a:rPr lang="en-US" sz="1700" baseline="30000" dirty="0">
                <a:latin typeface="+mj-lt"/>
                <a:ea typeface="Calibri"/>
                <a:cs typeface="Calibri"/>
                <a:sym typeface="Calibri"/>
              </a:rPr>
              <a:t>2</a:t>
            </a:r>
            <a:r>
              <a:rPr lang="en-US" sz="1700" dirty="0" smtClean="0">
                <a:latin typeface="+mj-lt"/>
                <a:ea typeface="Calibri"/>
                <a:cs typeface="Calibri"/>
                <a:sym typeface="Calibri"/>
              </a:rPr>
              <a:t>Clinician to </a:t>
            </a:r>
            <a:r>
              <a:rPr lang="en-US" sz="1700" dirty="0">
                <a:latin typeface="+mj-lt"/>
                <a:ea typeface="Calibri"/>
                <a:cs typeface="Calibri"/>
                <a:sym typeface="Calibri"/>
              </a:rPr>
              <a:t>use judgement with </a:t>
            </a:r>
            <a:r>
              <a:rPr lang="en-US" sz="1700" dirty="0" smtClean="0">
                <a:latin typeface="+mj-lt"/>
                <a:ea typeface="Calibri"/>
                <a:cs typeface="Calibri"/>
                <a:sym typeface="Calibri"/>
              </a:rPr>
              <a:t>interpretation. MIS-C is a diagnosis of exclusion.  </a:t>
            </a:r>
            <a:endParaRPr lang="en-US" sz="17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08;p31"/>
          <p:cNvSpPr/>
          <p:nvPr/>
        </p:nvSpPr>
        <p:spPr>
          <a:xfrm>
            <a:off x="5985165" y="1516676"/>
            <a:ext cx="2545128" cy="4918420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en-US" sz="2000" u="sng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Secondary </a:t>
            </a:r>
            <a:r>
              <a:rPr lang="en-US" sz="2000" u="sng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Work-Up:</a:t>
            </a:r>
            <a:endParaRPr lang="en-US" sz="2000" u="sng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03225" lvl="0" indent="-11747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 D-dimer</a:t>
            </a:r>
            <a:endParaRPr lang="en-US" sz="22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03225" lvl="0" indent="-1174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 Troponin</a:t>
            </a:r>
          </a:p>
          <a:p>
            <a:pPr marL="403225" lvl="0" indent="-1174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 12 lead EKG</a:t>
            </a:r>
          </a:p>
          <a:p>
            <a:pPr marL="403225" lvl="0" indent="-1174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 BNP</a:t>
            </a:r>
          </a:p>
          <a:p>
            <a:pPr marL="403225" lvl="0" indent="-1174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 PT/PTT</a:t>
            </a:r>
          </a:p>
          <a:p>
            <a:pPr marL="403225" lvl="0" indent="-1174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 Fibrinogen</a:t>
            </a:r>
          </a:p>
          <a:p>
            <a:pPr marL="403225" lvl="0" indent="-1174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 Ferritin</a:t>
            </a:r>
          </a:p>
          <a:p>
            <a:pPr marL="403225" lvl="0" indent="-1174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 SARS CoV2 IgG</a:t>
            </a:r>
          </a:p>
          <a:p>
            <a:pPr marL="403225" lvl="0" indent="-1174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COVID PCR</a:t>
            </a:r>
          </a:p>
          <a:p>
            <a:pPr marL="403225" lvl="0" indent="-1174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 UA</a:t>
            </a:r>
          </a:p>
          <a:p>
            <a:pPr marL="403225" lvl="0" indent="-1174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 Cytokine </a:t>
            </a:r>
            <a:r>
              <a:rPr lang="en-US" sz="22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profile</a:t>
            </a:r>
            <a:endParaRPr lang="en-US" sz="22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82401" y="1516676"/>
            <a:ext cx="3319139" cy="4918420"/>
          </a:xfrm>
          <a:prstGeom prst="rect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179388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Transfer to tertiary pediatric hospital</a:t>
            </a:r>
          </a:p>
          <a:p>
            <a:pPr marL="228600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b="1" i="1" dirty="0" smtClean="0">
                <a:solidFill>
                  <a:schemeClr val="bg1"/>
                </a:solidFill>
                <a:latin typeface="+mj-lt"/>
              </a:rPr>
              <a:t>After admission to acute care unit consider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consults to:</a:t>
            </a:r>
          </a:p>
          <a:p>
            <a:pPr marL="463550" lvl="1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C000"/>
                </a:solidFill>
                <a:latin typeface="+mj-lt"/>
              </a:rPr>
              <a:t>Peds ID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to assist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ddx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pPr marL="463550" lvl="1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C000"/>
                </a:solidFill>
                <a:latin typeface="+mj-lt"/>
              </a:rPr>
              <a:t>Peds Cards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if</a:t>
            </a:r>
          </a:p>
          <a:p>
            <a:pPr marL="685800" lvl="2" indent="-179388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↑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BNP,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troponin</a:t>
            </a:r>
          </a:p>
          <a:p>
            <a:pPr marL="685800" lvl="2" indent="-179388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Abnormal EKG</a:t>
            </a:r>
          </a:p>
          <a:p>
            <a:pPr marL="228600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ECHO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per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cardiology</a:t>
            </a:r>
          </a:p>
          <a:p>
            <a:pPr marL="228600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Admit to pediatric COVID bed if COVID +</a:t>
            </a:r>
          </a:p>
        </p:txBody>
      </p:sp>
      <p:sp>
        <p:nvSpPr>
          <p:cNvPr id="32" name="Google Shape;207;p31"/>
          <p:cNvSpPr/>
          <p:nvPr/>
        </p:nvSpPr>
        <p:spPr>
          <a:xfrm>
            <a:off x="7820847" y="3267429"/>
            <a:ext cx="1188720" cy="82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5186" y="1596188"/>
            <a:ext cx="2374712" cy="1430592"/>
          </a:xfrm>
          <a:prstGeom prst="rect">
            <a:avLst/>
          </a:prstGeom>
          <a:solidFill>
            <a:srgbClr val="D024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 anchorCtr="1"/>
          <a:lstStyle/>
          <a:p>
            <a:pPr algn="ctr"/>
            <a:r>
              <a:rPr lang="en-US" sz="2200" dirty="0" smtClean="0">
                <a:latin typeface="+mj-lt"/>
              </a:rPr>
              <a:t>Consider home </a:t>
            </a:r>
            <a:r>
              <a:rPr lang="en-US" sz="2200" dirty="0">
                <a:latin typeface="+mj-lt"/>
              </a:rPr>
              <a:t>with f/u in </a:t>
            </a:r>
            <a:r>
              <a:rPr lang="en-US" sz="2200" dirty="0" smtClean="0">
                <a:latin typeface="+mj-lt"/>
              </a:rPr>
              <a:t>24-48h</a:t>
            </a:r>
            <a:endParaRPr lang="en-US" sz="2200" dirty="0">
              <a:latin typeface="+mj-lt"/>
            </a:endParaRPr>
          </a:p>
        </p:txBody>
      </p:sp>
      <p:sp>
        <p:nvSpPr>
          <p:cNvPr id="35" name="Down Arrow 34"/>
          <p:cNvSpPr/>
          <p:nvPr/>
        </p:nvSpPr>
        <p:spPr>
          <a:xfrm flipV="1">
            <a:off x="4078222" y="2721085"/>
            <a:ext cx="548640" cy="237744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Alternate Process 28"/>
          <p:cNvSpPr/>
          <p:nvPr/>
        </p:nvSpPr>
        <p:spPr>
          <a:xfrm>
            <a:off x="3269104" y="3197038"/>
            <a:ext cx="2166877" cy="1327499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1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Consider Peds ID consult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9679" y="4681601"/>
            <a:ext cx="2365726" cy="11951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+mj-lt"/>
                <a:hlinkClick r:id="rId2" action="ppaction://hlinksldjump"/>
              </a:rPr>
              <a:t>Alternate</a:t>
            </a:r>
            <a:r>
              <a:rPr lang="en-US" sz="2800" dirty="0">
                <a:solidFill>
                  <a:srgbClr val="E6E6E6"/>
                </a:solidFill>
                <a:latin typeface="+mj-lt"/>
                <a:hlinkClick r:id="rId2" action="ppaction://hlinksldjump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+mj-lt"/>
                <a:hlinkClick r:id="rId2" action="ppaction://hlinksldjump"/>
              </a:rPr>
              <a:t>dx</a:t>
            </a:r>
            <a:r>
              <a:rPr lang="en-US" sz="2800" dirty="0" smtClean="0">
                <a:solidFill>
                  <a:srgbClr val="E6E6E6"/>
                </a:solidFill>
                <a:latin typeface="+mj-lt"/>
                <a:hlinkClick r:id="rId2" action="ppaction://hlinksldjump"/>
              </a:rPr>
              <a:t>?</a:t>
            </a:r>
            <a:endParaRPr lang="en-US" sz="2800" dirty="0" smtClean="0">
              <a:solidFill>
                <a:srgbClr val="E6E6E6"/>
              </a:solidFill>
              <a:latin typeface="+mj-lt"/>
            </a:endParaRPr>
          </a:p>
          <a:p>
            <a:pPr algn="ctr"/>
            <a:r>
              <a:rPr lang="en-US" sz="2200" dirty="0" smtClean="0">
                <a:solidFill>
                  <a:srgbClr val="E6E6E6"/>
                </a:solidFill>
                <a:latin typeface="+mj-lt"/>
              </a:rPr>
              <a:t>MIS-C is a dx</a:t>
            </a:r>
          </a:p>
          <a:p>
            <a:pPr algn="ctr"/>
            <a:r>
              <a:rPr lang="en-US" sz="2200" dirty="0" smtClean="0">
                <a:solidFill>
                  <a:srgbClr val="E6E6E6"/>
                </a:solidFill>
                <a:latin typeface="+mj-lt"/>
              </a:rPr>
              <a:t> of </a:t>
            </a:r>
            <a:r>
              <a:rPr lang="en-US" sz="2200" b="1" i="1" dirty="0" smtClean="0">
                <a:solidFill>
                  <a:srgbClr val="E6E6E6"/>
                </a:solidFill>
                <a:latin typeface="+mj-lt"/>
              </a:rPr>
              <a:t>exclusion</a:t>
            </a:r>
            <a:endParaRPr lang="en-US" sz="2200" b="1" i="1" dirty="0">
              <a:solidFill>
                <a:srgbClr val="E6E6E6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92831" y="4980366"/>
            <a:ext cx="1188720" cy="822960"/>
            <a:chOff x="5606045" y="4930153"/>
            <a:chExt cx="1326966" cy="1005840"/>
          </a:xfrm>
        </p:grpSpPr>
        <p:sp>
          <p:nvSpPr>
            <p:cNvPr id="37" name="Google Shape;207;p31"/>
            <p:cNvSpPr/>
            <p:nvPr/>
          </p:nvSpPr>
          <p:spPr>
            <a:xfrm>
              <a:off x="5606045" y="4930153"/>
              <a:ext cx="1326966" cy="10058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 w="254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97217" y="5208103"/>
              <a:ext cx="601734" cy="48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NO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55332" y="4980366"/>
            <a:ext cx="1188720" cy="822960"/>
            <a:chOff x="5635631" y="4930153"/>
            <a:chExt cx="1326966" cy="1005840"/>
          </a:xfrm>
        </p:grpSpPr>
        <p:sp>
          <p:nvSpPr>
            <p:cNvPr id="40" name="Google Shape;207;p31"/>
            <p:cNvSpPr/>
            <p:nvPr/>
          </p:nvSpPr>
          <p:spPr>
            <a:xfrm>
              <a:off x="5635631" y="4930153"/>
              <a:ext cx="1326966" cy="10058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 w="254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70752" y="5208103"/>
              <a:ext cx="762059" cy="48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YES</a:t>
              </a:r>
              <a:endParaRPr lang="en-US" sz="2400" b="1" dirty="0">
                <a:latin typeface="+mj-lt"/>
              </a:endParaRPr>
            </a:p>
          </p:txBody>
        </p:sp>
      </p:grpSp>
      <p:sp>
        <p:nvSpPr>
          <p:cNvPr id="50" name="Google Shape;207;p31"/>
          <p:cNvSpPr/>
          <p:nvPr/>
        </p:nvSpPr>
        <p:spPr>
          <a:xfrm rot="19620000">
            <a:off x="2227749" y="2789731"/>
            <a:ext cx="1188720" cy="82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 rot="19620000">
            <a:off x="2476410" y="3052575"/>
            <a:ext cx="539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NO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23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06;p31"/>
          <p:cNvSpPr/>
          <p:nvPr/>
        </p:nvSpPr>
        <p:spPr>
          <a:xfrm>
            <a:off x="130639" y="1718388"/>
            <a:ext cx="4497059" cy="4745468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" tIns="45700" rIns="91425" bIns="45700" anchor="ctr" anchorCtr="0">
            <a:noAutofit/>
          </a:bodyPr>
          <a:lstStyle/>
          <a:p>
            <a:pPr marL="173038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GI symptoms (vomiting, diarrhea, abdominal pain)</a:t>
            </a:r>
            <a:endParaRPr lang="en-US" sz="2000" i="1" dirty="0" smtClean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73038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Polymorphic rash</a:t>
            </a:r>
            <a:endParaRPr lang="en-US" sz="2000" dirty="0">
              <a:latin typeface="+mj-lt"/>
            </a:endParaRPr>
          </a:p>
          <a:p>
            <a:pPr marL="173038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Conjunctivitis/mucous membrane changes</a:t>
            </a:r>
            <a:endParaRPr lang="en-US" sz="2000" dirty="0" smtClean="0">
              <a:latin typeface="+mj-lt"/>
            </a:endParaRPr>
          </a:p>
          <a:p>
            <a:pPr marL="173038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Headache</a:t>
            </a:r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mental status </a:t>
            </a:r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changes </a:t>
            </a:r>
          </a:p>
          <a:p>
            <a:pPr marL="173038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Extremity changes (hand/foot swelling, erythema)</a:t>
            </a:r>
            <a:endParaRPr sz="2000" dirty="0" smtClean="0">
              <a:latin typeface="+mj-lt"/>
            </a:endParaRPr>
          </a:p>
          <a:p>
            <a:pPr marL="173038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Cervical </a:t>
            </a: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LAD, neck pain</a:t>
            </a:r>
            <a:endParaRPr lang="en-US" sz="20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73038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H</a:t>
            </a: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igh potential for/known exposure to COVID-19 within past 4-6 weeks</a:t>
            </a:r>
          </a:p>
          <a:p>
            <a:pPr marL="173038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Evidence of cardiac </a:t>
            </a: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dysfunction (i.e., </a:t>
            </a:r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hypotension, </a:t>
            </a: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shock)</a:t>
            </a:r>
            <a:endParaRPr lang="en-US" sz="2000" dirty="0">
              <a:latin typeface="+mj-lt"/>
            </a:endParaRPr>
          </a:p>
        </p:txBody>
      </p:sp>
      <p:sp>
        <p:nvSpPr>
          <p:cNvPr id="30" name="Google Shape;208;p31"/>
          <p:cNvSpPr/>
          <p:nvPr/>
        </p:nvSpPr>
        <p:spPr>
          <a:xfrm>
            <a:off x="4801730" y="1150629"/>
            <a:ext cx="3393998" cy="5341611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algn="ctr"/>
            <a:r>
              <a:rPr lang="en-US" sz="2000" u="sng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Work-Up</a:t>
            </a:r>
            <a:r>
              <a:rPr lang="en-US" sz="2000" u="sng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:</a:t>
            </a:r>
            <a:endParaRPr lang="en-US" sz="2000" dirty="0">
              <a:latin typeface="+mj-lt"/>
            </a:endParaRP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CBCD</a:t>
            </a:r>
            <a:endParaRPr lang="en-US" sz="2000" dirty="0">
              <a:latin typeface="+mj-lt"/>
            </a:endParaRP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CMP</a:t>
            </a:r>
            <a:endParaRPr lang="en-US" sz="2000" dirty="0">
              <a:latin typeface="+mj-lt"/>
            </a:endParaRP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ESR</a:t>
            </a:r>
            <a:endParaRPr lang="en-US" sz="2000" dirty="0" smtClean="0">
              <a:latin typeface="+mj-lt"/>
            </a:endParaRP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CRP</a:t>
            </a: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sym typeface="Calibri"/>
              </a:rPr>
              <a:t>PT/PTT/Fibrinogen</a:t>
            </a:r>
            <a:endParaRPr lang="en-US" sz="2000" dirty="0">
              <a:solidFill>
                <a:schemeClr val="lt1"/>
              </a:solidFill>
              <a:latin typeface="+mj-lt"/>
              <a:sym typeface="Calibri"/>
            </a:endParaRP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sym typeface="Calibri"/>
              </a:rPr>
              <a:t>D-dimer</a:t>
            </a: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sym typeface="Calibri"/>
              </a:rPr>
              <a:t>BNP</a:t>
            </a: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sym typeface="Calibri"/>
              </a:rPr>
              <a:t>Troponin</a:t>
            </a: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sym typeface="Calibri"/>
              </a:rPr>
              <a:t>Ferritin</a:t>
            </a:r>
            <a:endParaRPr lang="en-US" sz="2000" dirty="0">
              <a:latin typeface="+mj-lt"/>
            </a:endParaRP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COVID PCR</a:t>
            </a: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sym typeface="Calibri"/>
              </a:rPr>
              <a:t>SARS CoV Antibody (IgG) </a:t>
            </a:r>
            <a:endParaRPr lang="en-US" sz="2000" dirty="0">
              <a:solidFill>
                <a:schemeClr val="lt1"/>
              </a:solidFill>
              <a:latin typeface="+mj-lt"/>
              <a:sym typeface="Calibri"/>
            </a:endParaRP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sym typeface="Calibri"/>
              </a:rPr>
              <a:t>Cytokine profile</a:t>
            </a:r>
            <a:endParaRPr lang="en-US" sz="2000" dirty="0">
              <a:latin typeface="+mj-lt"/>
            </a:endParaRP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Blood </a:t>
            </a: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culture, UA</a:t>
            </a:r>
            <a:endParaRPr lang="en-US" sz="2000" dirty="0">
              <a:solidFill>
                <a:schemeClr val="lt1"/>
              </a:solidFill>
              <a:latin typeface="+mj-lt"/>
              <a:sym typeface="Calibri"/>
            </a:endParaRP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sym typeface="Calibri"/>
              </a:rPr>
              <a:t>EKG</a:t>
            </a: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+mj-lt"/>
                <a:sym typeface="Calibri"/>
              </a:rPr>
              <a:t>STAT </a:t>
            </a:r>
            <a:r>
              <a:rPr lang="en-US" sz="2000" dirty="0" smtClean="0">
                <a:solidFill>
                  <a:schemeClr val="lt1"/>
                </a:solidFill>
                <a:latin typeface="+mj-lt"/>
                <a:sym typeface="Calibri"/>
              </a:rPr>
              <a:t>ECHO/POCUS</a:t>
            </a:r>
          </a:p>
          <a:p>
            <a:pPr marL="228600" indent="-173038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Other </a:t>
            </a:r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testing as </a:t>
            </a: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indicated</a:t>
            </a:r>
            <a:endParaRPr lang="en-US" sz="20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5;p31"/>
          <p:cNvSpPr/>
          <p:nvPr/>
        </p:nvSpPr>
        <p:spPr>
          <a:xfrm>
            <a:off x="976123" y="1150629"/>
            <a:ext cx="2897579" cy="777724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" tIns="45700" rIns="45720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Fever ≥ </a:t>
            </a: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1d </a:t>
            </a:r>
            <a:r>
              <a:rPr lang="en-US" sz="2000" b="1" i="1" dirty="0" smtClean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PLUS</a:t>
            </a: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at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least 2:</a:t>
            </a:r>
            <a:endParaRPr sz="20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5356333" y="6463856"/>
            <a:ext cx="147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  <p:sp>
        <p:nvSpPr>
          <p:cNvPr id="9" name="Google Shape;207;p31"/>
          <p:cNvSpPr/>
          <p:nvPr/>
        </p:nvSpPr>
        <p:spPr>
          <a:xfrm>
            <a:off x="3976823" y="2499137"/>
            <a:ext cx="1005840" cy="548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48740" y="1150630"/>
            <a:ext cx="3661456" cy="3946887"/>
          </a:xfrm>
          <a:prstGeom prst="rect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Resuscitate per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hlinkClick r:id="rId3" action="ppaction://hlinksldjump"/>
              </a:rPr>
              <a:t>2020 Pediatric Surviving Sepsis Guidelines: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463550" lvl="1" indent="-1190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Recommend fluid boluses 10-20ml/kg of buffered IVF</a:t>
            </a:r>
          </a:p>
          <a:p>
            <a:pPr marL="463550" lvl="1" indent="-1190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Assess for fluid overload between boluses</a:t>
            </a:r>
          </a:p>
          <a:p>
            <a:pPr marL="463550" lvl="1" indent="-1190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Consider initiating epinephrine or norepinephrine</a:t>
            </a:r>
            <a:r>
              <a:rPr lang="en-US" baseline="30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if abnormal perfusion after 40-60mL/kg</a:t>
            </a:r>
          </a:p>
          <a:p>
            <a:pPr marL="225425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Transfer or admit to hospital with PICU</a:t>
            </a:r>
            <a:r>
              <a:rPr lang="en-US" sz="2000" baseline="30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48740" y="5144793"/>
            <a:ext cx="3813545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>
                <a:latin typeface="+mj-lt"/>
              </a:rPr>
              <a:t>1</a:t>
            </a:r>
            <a:r>
              <a:rPr lang="en-US" sz="1600" dirty="0" smtClean="0">
                <a:latin typeface="+mj-lt"/>
              </a:rPr>
              <a:t>Epinephrine (0.03-2 mcg/kg/min IV) recommended  for cold and cardiogenic shock.  Norepinephrine (0.05-2 mcg/kg/ min IV) recommended for warm shock.</a:t>
            </a:r>
          </a:p>
          <a:p>
            <a:pPr>
              <a:spcBef>
                <a:spcPts val="450"/>
              </a:spcBef>
            </a:pPr>
            <a:r>
              <a:rPr lang="en-US" sz="1600" baseline="30000" dirty="0" smtClean="0">
                <a:latin typeface="+mj-lt"/>
              </a:rPr>
              <a:t>2</a:t>
            </a:r>
            <a:r>
              <a:rPr lang="en-US" sz="1600" dirty="0" smtClean="0">
                <a:latin typeface="+mj-lt"/>
              </a:rPr>
              <a:t>Brenner Physician Access Line: 336-716-7654/800-277-7654</a:t>
            </a:r>
            <a:endParaRPr lang="en-US" sz="1600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6231" y="16214"/>
            <a:ext cx="10889482" cy="1280160"/>
            <a:chOff x="656231" y="205395"/>
            <a:chExt cx="10889482" cy="1280160"/>
          </a:xfrm>
        </p:grpSpPr>
        <p:sp>
          <p:nvSpPr>
            <p:cNvPr id="15" name="Freeform 14"/>
            <p:cNvSpPr/>
            <p:nvPr/>
          </p:nvSpPr>
          <p:spPr>
            <a:xfrm>
              <a:off x="2041739" y="247437"/>
              <a:ext cx="9503974" cy="740764"/>
            </a:xfrm>
            <a:custGeom>
              <a:avLst/>
              <a:gdLst>
                <a:gd name="connsiteX0" fmla="*/ 142413 w 854458"/>
                <a:gd name="connsiteY0" fmla="*/ 0 h 9503974"/>
                <a:gd name="connsiteX1" fmla="*/ 712045 w 854458"/>
                <a:gd name="connsiteY1" fmla="*/ 0 h 9503974"/>
                <a:gd name="connsiteX2" fmla="*/ 854458 w 854458"/>
                <a:gd name="connsiteY2" fmla="*/ 142413 h 9503974"/>
                <a:gd name="connsiteX3" fmla="*/ 854458 w 854458"/>
                <a:gd name="connsiteY3" fmla="*/ 9503974 h 9503974"/>
                <a:gd name="connsiteX4" fmla="*/ 854458 w 854458"/>
                <a:gd name="connsiteY4" fmla="*/ 9503974 h 9503974"/>
                <a:gd name="connsiteX5" fmla="*/ 0 w 854458"/>
                <a:gd name="connsiteY5" fmla="*/ 9503974 h 9503974"/>
                <a:gd name="connsiteX6" fmla="*/ 0 w 854458"/>
                <a:gd name="connsiteY6" fmla="*/ 9503974 h 9503974"/>
                <a:gd name="connsiteX7" fmla="*/ 0 w 854458"/>
                <a:gd name="connsiteY7" fmla="*/ 142413 h 9503974"/>
                <a:gd name="connsiteX8" fmla="*/ 142413 w 854458"/>
                <a:gd name="connsiteY8" fmla="*/ 0 h 95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458" h="9503974">
                  <a:moveTo>
                    <a:pt x="854458" y="1584036"/>
                  </a:moveTo>
                  <a:lnTo>
                    <a:pt x="854458" y="7919938"/>
                  </a:lnTo>
                  <a:cubicBezTo>
                    <a:pt x="854458" y="8794779"/>
                    <a:pt x="848726" y="9503968"/>
                    <a:pt x="841654" y="9503968"/>
                  </a:cubicBezTo>
                  <a:lnTo>
                    <a:pt x="0" y="9503968"/>
                  </a:lnTo>
                  <a:lnTo>
                    <a:pt x="0" y="9503968"/>
                  </a:lnTo>
                  <a:lnTo>
                    <a:pt x="0" y="6"/>
                  </a:lnTo>
                  <a:lnTo>
                    <a:pt x="0" y="6"/>
                  </a:lnTo>
                  <a:lnTo>
                    <a:pt x="841654" y="6"/>
                  </a:lnTo>
                  <a:cubicBezTo>
                    <a:pt x="848726" y="6"/>
                    <a:pt x="854458" y="709195"/>
                    <a:pt x="854458" y="1584036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3506125"/>
                <a:satOff val="-20632"/>
                <a:lumOff val="78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6950" rIns="56950" bIns="56952" numCol="1" spcCol="1270" anchor="ctr" anchorCtr="0">
              <a:noAutofit/>
            </a:bodyPr>
            <a:lstStyle/>
            <a:p>
              <a:pPr marL="568325" lvl="1" indent="-515938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000" kern="1200" dirty="0" smtClean="0">
                  <a:latin typeface="Gadugi" panose="020B0502040204020203" pitchFamily="34" charset="0"/>
                </a:rPr>
                <a:t>Toxic appearing child</a:t>
              </a:r>
              <a:endParaRPr lang="en-US" sz="4000" kern="1200" dirty="0">
                <a:latin typeface="Gadugi" panose="020B0502040204020203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56231" y="205395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3506125"/>
                <a:satOff val="-20632"/>
                <a:lumOff val="785"/>
                <a:alphaOff val="0"/>
              </a:schemeClr>
            </a:lnRef>
            <a:fillRef idx="3">
              <a:schemeClr val="accent2">
                <a:hueOff val="3506125"/>
                <a:satOff val="-20632"/>
                <a:lumOff val="785"/>
                <a:alphaOff val="0"/>
              </a:schemeClr>
            </a:fillRef>
            <a:effectRef idx="2">
              <a:schemeClr val="accent2">
                <a:hueOff val="3506125"/>
                <a:satOff val="-20632"/>
                <a:lumOff val="7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4997" y="627409"/>
              <a:ext cx="1385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Gadugi" panose="020B0502040204020203" pitchFamily="34" charset="0"/>
                </a:rPr>
                <a:t>ED</a:t>
              </a:r>
              <a:endParaRPr lang="en-US" sz="2800" dirty="0">
                <a:solidFill>
                  <a:schemeClr val="bg1"/>
                </a:solidFill>
                <a:latin typeface="Gadugi" panose="020B0502040204020203" pitchFamily="34" charset="0"/>
              </a:endParaRPr>
            </a:p>
          </p:txBody>
        </p:sp>
      </p:grpSp>
      <p:sp>
        <p:nvSpPr>
          <p:cNvPr id="19" name="Google Shape;207;p31"/>
          <p:cNvSpPr/>
          <p:nvPr/>
        </p:nvSpPr>
        <p:spPr>
          <a:xfrm>
            <a:off x="7763676" y="2478417"/>
            <a:ext cx="1005840" cy="548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5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2041739" y="435115"/>
            <a:ext cx="9503974" cy="777504"/>
          </a:xfrm>
          <a:custGeom>
            <a:avLst/>
            <a:gdLst>
              <a:gd name="connsiteX0" fmla="*/ 142413 w 854458"/>
              <a:gd name="connsiteY0" fmla="*/ 0 h 9503974"/>
              <a:gd name="connsiteX1" fmla="*/ 712045 w 854458"/>
              <a:gd name="connsiteY1" fmla="*/ 0 h 9503974"/>
              <a:gd name="connsiteX2" fmla="*/ 854458 w 854458"/>
              <a:gd name="connsiteY2" fmla="*/ 142413 h 9503974"/>
              <a:gd name="connsiteX3" fmla="*/ 854458 w 854458"/>
              <a:gd name="connsiteY3" fmla="*/ 9503974 h 9503974"/>
              <a:gd name="connsiteX4" fmla="*/ 854458 w 854458"/>
              <a:gd name="connsiteY4" fmla="*/ 9503974 h 9503974"/>
              <a:gd name="connsiteX5" fmla="*/ 0 w 854458"/>
              <a:gd name="connsiteY5" fmla="*/ 9503974 h 9503974"/>
              <a:gd name="connsiteX6" fmla="*/ 0 w 854458"/>
              <a:gd name="connsiteY6" fmla="*/ 9503974 h 9503974"/>
              <a:gd name="connsiteX7" fmla="*/ 0 w 854458"/>
              <a:gd name="connsiteY7" fmla="*/ 142413 h 9503974"/>
              <a:gd name="connsiteX8" fmla="*/ 142413 w 854458"/>
              <a:gd name="connsiteY8" fmla="*/ 0 h 95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58" h="9503974">
                <a:moveTo>
                  <a:pt x="854458" y="1584036"/>
                </a:moveTo>
                <a:lnTo>
                  <a:pt x="854458" y="7919938"/>
                </a:lnTo>
                <a:cubicBezTo>
                  <a:pt x="854458" y="8794779"/>
                  <a:pt x="848726" y="9503968"/>
                  <a:pt x="841654" y="9503968"/>
                </a:cubicBezTo>
                <a:lnTo>
                  <a:pt x="0" y="9503968"/>
                </a:lnTo>
                <a:lnTo>
                  <a:pt x="0" y="9503968"/>
                </a:lnTo>
                <a:lnTo>
                  <a:pt x="0" y="6"/>
                </a:lnTo>
                <a:lnTo>
                  <a:pt x="0" y="6"/>
                </a:lnTo>
                <a:lnTo>
                  <a:pt x="841654" y="6"/>
                </a:lnTo>
                <a:cubicBezTo>
                  <a:pt x="848726" y="6"/>
                  <a:pt x="854458" y="709195"/>
                  <a:pt x="854458" y="1584036"/>
                </a:cubicBezTo>
                <a:close/>
              </a:path>
            </a:pathLst>
          </a:custGeom>
        </p:spPr>
        <p:style>
          <a:lnRef idx="1">
            <a:schemeClr val="accent2">
              <a:hueOff val="3506125"/>
              <a:satOff val="-20632"/>
              <a:lumOff val="78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6950" rIns="56950" bIns="56952" numCol="1" spcCol="1270" anchor="ctr" anchorCtr="0">
            <a:noAutofit/>
          </a:bodyPr>
          <a:lstStyle/>
          <a:p>
            <a:pPr marL="568325" lvl="1" indent="-515938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4000" kern="1200" dirty="0" smtClean="0">
                <a:latin typeface="Gadugi" panose="020B0502040204020203" pitchFamily="34" charset="0"/>
              </a:rPr>
              <a:t>Triage</a:t>
            </a:r>
            <a:endParaRPr lang="en-US" sz="4000" kern="1200" dirty="0">
              <a:latin typeface="Gadugi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6231" y="435115"/>
            <a:ext cx="1463040" cy="1280160"/>
            <a:chOff x="656231" y="457637"/>
            <a:chExt cx="1463040" cy="1280160"/>
          </a:xfrm>
        </p:grpSpPr>
        <p:sp>
          <p:nvSpPr>
            <p:cNvPr id="24" name="Freeform 23"/>
            <p:cNvSpPr/>
            <p:nvPr/>
          </p:nvSpPr>
          <p:spPr>
            <a:xfrm>
              <a:off x="656231" y="457637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3506125"/>
                <a:satOff val="-20632"/>
                <a:lumOff val="785"/>
                <a:alphaOff val="0"/>
              </a:schemeClr>
            </a:lnRef>
            <a:fillRef idx="3">
              <a:schemeClr val="accent2">
                <a:hueOff val="3506125"/>
                <a:satOff val="-20632"/>
                <a:lumOff val="785"/>
                <a:alphaOff val="0"/>
              </a:schemeClr>
            </a:fillRef>
            <a:effectRef idx="2">
              <a:schemeClr val="accent2">
                <a:hueOff val="3506125"/>
                <a:satOff val="-20632"/>
                <a:lumOff val="7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7117" y="879651"/>
              <a:ext cx="1385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Gadugi" panose="020B0502040204020203" pitchFamily="34" charset="0"/>
                </a:rPr>
                <a:t>ED</a:t>
              </a:r>
              <a:endParaRPr lang="en-US" sz="2800" dirty="0">
                <a:solidFill>
                  <a:schemeClr val="bg1"/>
                </a:solidFill>
                <a:latin typeface="Gadugi" panose="020B0502040204020203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43633" y="6463856"/>
            <a:ext cx="150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  <p:sp>
        <p:nvSpPr>
          <p:cNvPr id="13" name="Google Shape;205;p31"/>
          <p:cNvSpPr/>
          <p:nvPr/>
        </p:nvSpPr>
        <p:spPr>
          <a:xfrm>
            <a:off x="410209" y="2716254"/>
            <a:ext cx="2204909" cy="1844427"/>
          </a:xfrm>
          <a:prstGeom prst="rect">
            <a:avLst/>
          </a:prstGeom>
          <a:solidFill>
            <a:srgbClr val="EA3658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Consider direct admission to PICU if:</a:t>
            </a:r>
            <a:endParaRPr sz="24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06;p31"/>
          <p:cNvSpPr/>
          <p:nvPr/>
        </p:nvSpPr>
        <p:spPr>
          <a:xfrm>
            <a:off x="3149238" y="1864360"/>
            <a:ext cx="8563201" cy="4413322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Vasoactive infusion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Active, ongoing fluid resuscitation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Requiring positive pressure ventilation, including HFNC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+mj-lt"/>
                <a:sym typeface="Calibri"/>
              </a:rPr>
              <a:t>Obtundation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+mj-lt"/>
                <a:sym typeface="Calibri"/>
              </a:rPr>
              <a:t>Evidence of cardiac dysfunction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+mj-lt"/>
                <a:sym typeface="Calibri"/>
              </a:rPr>
              <a:t>Need for advanced hemodynamic monitoring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400" dirty="0">
                <a:solidFill>
                  <a:schemeClr val="lt1"/>
                </a:solidFill>
                <a:latin typeface="+mj-lt"/>
                <a:sym typeface="Calibri"/>
              </a:rPr>
              <a:t>Severe electrolyte or other lab derangement needing frequent monitoring</a:t>
            </a:r>
          </a:p>
          <a:p>
            <a:pPr marL="685800" indent="-279400">
              <a:buClr>
                <a:schemeClr val="lt1"/>
              </a:buClr>
              <a:buSzPts val="1950"/>
              <a:buFont typeface="Arial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+mj-lt"/>
                <a:sym typeface="Calibri"/>
              </a:rPr>
              <a:t>Organ failure requiring frequent monitoring    (&gt; q4h) or intervention (e.g., AKI)</a:t>
            </a:r>
            <a:endParaRPr sz="2400" dirty="0" smtClean="0">
              <a:latin typeface="+mj-lt"/>
            </a:endParaRPr>
          </a:p>
        </p:txBody>
      </p:sp>
      <p:sp>
        <p:nvSpPr>
          <p:cNvPr id="15" name="Google Shape;207;p31"/>
          <p:cNvSpPr/>
          <p:nvPr/>
        </p:nvSpPr>
        <p:spPr>
          <a:xfrm>
            <a:off x="2445012" y="3325161"/>
            <a:ext cx="1097280" cy="91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5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2041739" y="435115"/>
            <a:ext cx="9503974" cy="777504"/>
          </a:xfrm>
          <a:custGeom>
            <a:avLst/>
            <a:gdLst>
              <a:gd name="connsiteX0" fmla="*/ 142413 w 854458"/>
              <a:gd name="connsiteY0" fmla="*/ 0 h 9503974"/>
              <a:gd name="connsiteX1" fmla="*/ 712045 w 854458"/>
              <a:gd name="connsiteY1" fmla="*/ 0 h 9503974"/>
              <a:gd name="connsiteX2" fmla="*/ 854458 w 854458"/>
              <a:gd name="connsiteY2" fmla="*/ 142413 h 9503974"/>
              <a:gd name="connsiteX3" fmla="*/ 854458 w 854458"/>
              <a:gd name="connsiteY3" fmla="*/ 9503974 h 9503974"/>
              <a:gd name="connsiteX4" fmla="*/ 854458 w 854458"/>
              <a:gd name="connsiteY4" fmla="*/ 9503974 h 9503974"/>
              <a:gd name="connsiteX5" fmla="*/ 0 w 854458"/>
              <a:gd name="connsiteY5" fmla="*/ 9503974 h 9503974"/>
              <a:gd name="connsiteX6" fmla="*/ 0 w 854458"/>
              <a:gd name="connsiteY6" fmla="*/ 9503974 h 9503974"/>
              <a:gd name="connsiteX7" fmla="*/ 0 w 854458"/>
              <a:gd name="connsiteY7" fmla="*/ 142413 h 9503974"/>
              <a:gd name="connsiteX8" fmla="*/ 142413 w 854458"/>
              <a:gd name="connsiteY8" fmla="*/ 0 h 95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58" h="9503974">
                <a:moveTo>
                  <a:pt x="854458" y="1584036"/>
                </a:moveTo>
                <a:lnTo>
                  <a:pt x="854458" y="7919938"/>
                </a:lnTo>
                <a:cubicBezTo>
                  <a:pt x="854458" y="8794779"/>
                  <a:pt x="848726" y="9503968"/>
                  <a:pt x="841654" y="9503968"/>
                </a:cubicBezTo>
                <a:lnTo>
                  <a:pt x="0" y="9503968"/>
                </a:lnTo>
                <a:lnTo>
                  <a:pt x="0" y="9503968"/>
                </a:lnTo>
                <a:lnTo>
                  <a:pt x="0" y="6"/>
                </a:lnTo>
                <a:lnTo>
                  <a:pt x="0" y="6"/>
                </a:lnTo>
                <a:lnTo>
                  <a:pt x="841654" y="6"/>
                </a:lnTo>
                <a:cubicBezTo>
                  <a:pt x="848726" y="6"/>
                  <a:pt x="854458" y="709195"/>
                  <a:pt x="854458" y="1584036"/>
                </a:cubicBezTo>
                <a:close/>
              </a:path>
            </a:pathLst>
          </a:custGeom>
        </p:spPr>
        <p:style>
          <a:lnRef idx="1">
            <a:schemeClr val="accent2">
              <a:hueOff val="3506125"/>
              <a:satOff val="-20632"/>
              <a:lumOff val="78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6950" rIns="56950" bIns="56952" numCol="1" spcCol="1270" anchor="ctr" anchorCtr="0">
            <a:noAutofit/>
          </a:bodyPr>
          <a:lstStyle/>
          <a:p>
            <a:pPr marL="568325" lvl="1" indent="-515938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4000" dirty="0" smtClean="0">
                <a:latin typeface="Gadugi" panose="020B0502040204020203" pitchFamily="34" charset="0"/>
              </a:rPr>
              <a:t>BCH MIS-C Taskforce Members</a:t>
            </a:r>
            <a:endParaRPr lang="en-US" sz="4000" kern="1200" dirty="0">
              <a:latin typeface="Gadugi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6231" y="435115"/>
            <a:ext cx="1463040" cy="1280160"/>
            <a:chOff x="656231" y="457637"/>
            <a:chExt cx="1463040" cy="1280160"/>
          </a:xfrm>
        </p:grpSpPr>
        <p:sp>
          <p:nvSpPr>
            <p:cNvPr id="24" name="Freeform 23"/>
            <p:cNvSpPr/>
            <p:nvPr/>
          </p:nvSpPr>
          <p:spPr>
            <a:xfrm>
              <a:off x="656231" y="457637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3506125"/>
                <a:satOff val="-20632"/>
                <a:lumOff val="785"/>
                <a:alphaOff val="0"/>
              </a:schemeClr>
            </a:lnRef>
            <a:fillRef idx="3">
              <a:schemeClr val="accent2">
                <a:hueOff val="3506125"/>
                <a:satOff val="-20632"/>
                <a:lumOff val="785"/>
                <a:alphaOff val="0"/>
              </a:schemeClr>
            </a:fillRef>
            <a:effectRef idx="2">
              <a:schemeClr val="accent2">
                <a:hueOff val="3506125"/>
                <a:satOff val="-20632"/>
                <a:lumOff val="7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7117" y="879651"/>
              <a:ext cx="1385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Gadugi" panose="020B0502040204020203" pitchFamily="34" charset="0"/>
                </a:rPr>
                <a:t>ED</a:t>
              </a:r>
              <a:endParaRPr lang="en-US" sz="2800" dirty="0">
                <a:solidFill>
                  <a:schemeClr val="bg1"/>
                </a:solidFill>
                <a:latin typeface="Gadugi" panose="020B0502040204020203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43633" y="6463856"/>
            <a:ext cx="150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Back to Menu</a:t>
            </a:r>
            <a:endParaRPr lang="en-US" i="1" dirty="0"/>
          </a:p>
        </p:txBody>
      </p:sp>
      <p:sp>
        <p:nvSpPr>
          <p:cNvPr id="10" name="Google Shape;87;p2"/>
          <p:cNvSpPr txBox="1">
            <a:spLocks/>
          </p:cNvSpPr>
          <p:nvPr/>
        </p:nvSpPr>
        <p:spPr>
          <a:xfrm>
            <a:off x="2932589" y="3251200"/>
            <a:ext cx="6337536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2400"/>
            </a:pPr>
            <a:r>
              <a:rPr lang="it-IT" sz="2200" dirty="0" smtClean="0">
                <a:latin typeface="+mj-lt"/>
              </a:rPr>
              <a:t>Dr. John Darby, Pediatric Hospitalist</a:t>
            </a:r>
          </a:p>
          <a:p>
            <a:pPr marL="231775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2400"/>
            </a:pPr>
            <a:r>
              <a:rPr lang="it-IT" sz="2200" dirty="0" smtClean="0">
                <a:latin typeface="+mj-lt"/>
              </a:rPr>
              <a:t>Dr. Cara Haberman, Pediatric Hospitalist</a:t>
            </a:r>
          </a:p>
          <a:p>
            <a:pPr marL="231775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2400"/>
            </a:pPr>
            <a:r>
              <a:rPr lang="it-IT" sz="2200" dirty="0" smtClean="0">
                <a:latin typeface="+mj-lt"/>
              </a:rPr>
              <a:t>Dr. Brandon Hays, Pediatric Cardiology</a:t>
            </a:r>
          </a:p>
          <a:p>
            <a:pPr marL="231775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400"/>
            </a:pPr>
            <a:r>
              <a:rPr lang="it-IT" sz="2200" dirty="0" smtClean="0">
                <a:latin typeface="+mj-lt"/>
              </a:rPr>
              <a:t>Dr. Rima Jarrah, Pediatric Critical Care</a:t>
            </a:r>
          </a:p>
          <a:p>
            <a:pPr marL="231775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2400"/>
            </a:pPr>
            <a:r>
              <a:rPr lang="it-IT" sz="2200" dirty="0" smtClean="0">
                <a:latin typeface="+mj-lt"/>
              </a:rPr>
              <a:t>Dr. Chad McCalla, Pediatric Emergency Medicine</a:t>
            </a:r>
          </a:p>
          <a:p>
            <a:pPr marL="231775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2400"/>
            </a:pPr>
            <a:r>
              <a:rPr lang="it-IT" sz="2200" dirty="0" smtClean="0">
                <a:latin typeface="+mj-lt"/>
              </a:rPr>
              <a:t>Dr. Kacy Ramirez, Pediatric Infectious Disease</a:t>
            </a:r>
          </a:p>
          <a:p>
            <a:pPr marL="231775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2400"/>
            </a:pPr>
            <a:r>
              <a:rPr lang="it-IT" sz="2200" dirty="0" smtClean="0">
                <a:latin typeface="+mj-lt"/>
              </a:rPr>
              <a:t>Dr. Alysha Taxter, Pediatric Rheumatology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669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j-lt"/>
              </a:rPr>
              <a:t>You may contact us to discuss an MIS-C case, to help with reporting requirements, or to help facilitate testing/outpatient scheduling.  To contact us, or to arrange for transport to Brenner Children’s Hospital, call the Brenner </a:t>
            </a:r>
            <a:r>
              <a:rPr lang="en-US" sz="2400" i="1" dirty="0">
                <a:latin typeface="+mj-lt"/>
              </a:rPr>
              <a:t>Physician Access Line: </a:t>
            </a:r>
            <a:r>
              <a:rPr lang="en-US" sz="2400" i="1" dirty="0" smtClean="0">
                <a:latin typeface="+mj-lt"/>
              </a:rPr>
              <a:t>336-716-7654/800-277-7654.</a:t>
            </a:r>
            <a:endParaRPr lang="en-US" sz="2400" i="1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8950" y="3092629"/>
            <a:ext cx="11214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2041739" y="337221"/>
            <a:ext cx="9503974" cy="601475"/>
          </a:xfrm>
          <a:custGeom>
            <a:avLst/>
            <a:gdLst>
              <a:gd name="connsiteX0" fmla="*/ 142413 w 854458"/>
              <a:gd name="connsiteY0" fmla="*/ 0 h 9503974"/>
              <a:gd name="connsiteX1" fmla="*/ 712045 w 854458"/>
              <a:gd name="connsiteY1" fmla="*/ 0 h 9503974"/>
              <a:gd name="connsiteX2" fmla="*/ 854458 w 854458"/>
              <a:gd name="connsiteY2" fmla="*/ 142413 h 9503974"/>
              <a:gd name="connsiteX3" fmla="*/ 854458 w 854458"/>
              <a:gd name="connsiteY3" fmla="*/ 9503974 h 9503974"/>
              <a:gd name="connsiteX4" fmla="*/ 854458 w 854458"/>
              <a:gd name="connsiteY4" fmla="*/ 9503974 h 9503974"/>
              <a:gd name="connsiteX5" fmla="*/ 0 w 854458"/>
              <a:gd name="connsiteY5" fmla="*/ 9503974 h 9503974"/>
              <a:gd name="connsiteX6" fmla="*/ 0 w 854458"/>
              <a:gd name="connsiteY6" fmla="*/ 9503974 h 9503974"/>
              <a:gd name="connsiteX7" fmla="*/ 0 w 854458"/>
              <a:gd name="connsiteY7" fmla="*/ 142413 h 9503974"/>
              <a:gd name="connsiteX8" fmla="*/ 142413 w 854458"/>
              <a:gd name="connsiteY8" fmla="*/ 0 h 95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458" h="9503974">
                <a:moveTo>
                  <a:pt x="854458" y="1584036"/>
                </a:moveTo>
                <a:lnTo>
                  <a:pt x="854458" y="7919938"/>
                </a:lnTo>
                <a:cubicBezTo>
                  <a:pt x="854458" y="8794779"/>
                  <a:pt x="848726" y="9503968"/>
                  <a:pt x="841654" y="9503968"/>
                </a:cubicBezTo>
                <a:lnTo>
                  <a:pt x="0" y="9503968"/>
                </a:lnTo>
                <a:lnTo>
                  <a:pt x="0" y="9503968"/>
                </a:lnTo>
                <a:lnTo>
                  <a:pt x="0" y="6"/>
                </a:lnTo>
                <a:lnTo>
                  <a:pt x="0" y="6"/>
                </a:lnTo>
                <a:lnTo>
                  <a:pt x="841654" y="6"/>
                </a:lnTo>
                <a:cubicBezTo>
                  <a:pt x="848726" y="6"/>
                  <a:pt x="854458" y="709195"/>
                  <a:pt x="854458" y="1584036"/>
                </a:cubicBezTo>
                <a:close/>
              </a:path>
            </a:pathLst>
          </a:custGeom>
        </p:spPr>
        <p:style>
          <a:lnRef idx="1">
            <a:schemeClr val="accent2">
              <a:hueOff val="7012249"/>
              <a:satOff val="-41263"/>
              <a:lumOff val="157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6950" rIns="56950" bIns="56952" numCol="1" spcCol="1270" anchor="ctr" anchorCtr="0">
            <a:noAutofit/>
          </a:bodyPr>
          <a:lstStyle/>
          <a:p>
            <a:pPr marL="568325" lvl="1" indent="-515938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4000" dirty="0" smtClean="0">
                <a:latin typeface="Gadugi" panose="020B0502040204020203" pitchFamily="34" charset="0"/>
              </a:rPr>
              <a:t>Acute care floor/Wards</a:t>
            </a:r>
            <a:endParaRPr lang="en-US" sz="4000" dirty="0">
              <a:latin typeface="Gadugi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5641" y="248115"/>
            <a:ext cx="1554480" cy="1280160"/>
            <a:chOff x="665031" y="456029"/>
            <a:chExt cx="1463040" cy="1314566"/>
          </a:xfrm>
        </p:grpSpPr>
        <p:sp>
          <p:nvSpPr>
            <p:cNvPr id="14" name="Freeform 13"/>
            <p:cNvSpPr/>
            <p:nvPr/>
          </p:nvSpPr>
          <p:spPr>
            <a:xfrm>
              <a:off x="665031" y="456029"/>
              <a:ext cx="1463040" cy="1280160"/>
            </a:xfrm>
            <a:custGeom>
              <a:avLst/>
              <a:gdLst>
                <a:gd name="connsiteX0" fmla="*/ 0 w 1314551"/>
                <a:gd name="connsiteY0" fmla="*/ 0 h 1045266"/>
                <a:gd name="connsiteX1" fmla="*/ 791918 w 1314551"/>
                <a:gd name="connsiteY1" fmla="*/ 0 h 1045266"/>
                <a:gd name="connsiteX2" fmla="*/ 1314551 w 1314551"/>
                <a:gd name="connsiteY2" fmla="*/ 522633 h 1045266"/>
                <a:gd name="connsiteX3" fmla="*/ 791918 w 1314551"/>
                <a:gd name="connsiteY3" fmla="*/ 1045266 h 1045266"/>
                <a:gd name="connsiteX4" fmla="*/ 0 w 1314551"/>
                <a:gd name="connsiteY4" fmla="*/ 1045266 h 1045266"/>
                <a:gd name="connsiteX5" fmla="*/ 522633 w 1314551"/>
                <a:gd name="connsiteY5" fmla="*/ 522633 h 1045266"/>
                <a:gd name="connsiteX6" fmla="*/ 0 w 1314551"/>
                <a:gd name="connsiteY6" fmla="*/ 0 h 10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551" h="1045266">
                  <a:moveTo>
                    <a:pt x="1314550" y="0"/>
                  </a:moveTo>
                  <a:lnTo>
                    <a:pt x="1314550" y="629694"/>
                  </a:lnTo>
                  <a:lnTo>
                    <a:pt x="657276" y="1045266"/>
                  </a:lnTo>
                  <a:lnTo>
                    <a:pt x="1" y="629694"/>
                  </a:lnTo>
                  <a:lnTo>
                    <a:pt x="1" y="0"/>
                  </a:lnTo>
                  <a:lnTo>
                    <a:pt x="657276" y="415572"/>
                  </a:lnTo>
                  <a:lnTo>
                    <a:pt x="131455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7012249"/>
                <a:satOff val="-41263"/>
                <a:lumOff val="1570"/>
                <a:alphaOff val="0"/>
              </a:schemeClr>
            </a:lnRef>
            <a:fillRef idx="3">
              <a:schemeClr val="accent2">
                <a:hueOff val="7012249"/>
                <a:satOff val="-41263"/>
                <a:lumOff val="1570"/>
                <a:alphaOff val="0"/>
              </a:schemeClr>
            </a:fillRef>
            <a:effectRef idx="2">
              <a:schemeClr val="accent2">
                <a:hueOff val="7012249"/>
                <a:satOff val="-41263"/>
                <a:lumOff val="15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533428" rIns="10795" bIns="5334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031" y="878043"/>
              <a:ext cx="140727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chemeClr val="bg1"/>
                  </a:solidFill>
                  <a:latin typeface="Gadugi" panose="020B0502040204020203" pitchFamily="34" charset="0"/>
                </a:rPr>
                <a:t>Inpatient</a:t>
              </a:r>
              <a:endParaRPr lang="en-US" sz="2600" dirty="0">
                <a:solidFill>
                  <a:schemeClr val="bg1"/>
                </a:solidFill>
                <a:latin typeface="Gadugi" panose="020B0502040204020203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18365" y="6480830"/>
            <a:ext cx="115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2" action="ppaction://hlinksldjump"/>
              </a:rPr>
              <a:t>Next page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6468896" y="1106906"/>
            <a:ext cx="5678699" cy="5090080"/>
          </a:xfrm>
          <a:prstGeom prst="rect">
            <a:avLst/>
          </a:prstGeom>
          <a:solidFill>
            <a:srgbClr val="D02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marL="49212" algn="ctr">
              <a:spcBef>
                <a:spcPts val="400"/>
              </a:spcBef>
            </a:pPr>
            <a:r>
              <a:rPr lang="en-US" sz="2400" b="1" u="sng" dirty="0" smtClean="0">
                <a:solidFill>
                  <a:schemeClr val="bg1"/>
                </a:solidFill>
                <a:latin typeface="+mj-lt"/>
              </a:rPr>
              <a:t>Consider</a:t>
            </a:r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 following consults</a:t>
            </a:r>
            <a:endParaRPr lang="en-US" sz="2400" u="sng" dirty="0">
              <a:solidFill>
                <a:schemeClr val="bg1"/>
              </a:solidFill>
              <a:latin typeface="+mj-lt"/>
            </a:endParaRPr>
          </a:p>
          <a:p>
            <a:pPr marL="285750" lvl="1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Peds</a:t>
            </a:r>
            <a:r>
              <a:rPr lang="en-US" sz="2400" b="1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ID</a:t>
            </a:r>
            <a:r>
              <a:rPr lang="en-US" sz="2400" b="1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to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assist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ddx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285750" lvl="1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+mj-lt"/>
              </a:rPr>
              <a:t>Peds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Cards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if</a:t>
            </a:r>
          </a:p>
          <a:p>
            <a:pPr marL="511175" lvl="2" indent="-17938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↑ BNP, troponin</a:t>
            </a:r>
          </a:p>
          <a:p>
            <a:pPr marL="511175" lvl="2" indent="-17938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Abnormal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EKG</a:t>
            </a:r>
          </a:p>
          <a:p>
            <a:pPr marL="511175" lvl="2" indent="-179388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Rpt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ECHOs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per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Peds Cards </a:t>
            </a:r>
          </a:p>
          <a:p>
            <a:pPr marL="285750" lvl="1" indent="-179388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+mj-lt"/>
              </a:rPr>
              <a:t>Peds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Rheum (attending-to-attending, please)</a:t>
            </a:r>
          </a:p>
          <a:p>
            <a:pPr marL="512763" lvl="2" indent="-179388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After ID consult made and MIS-C diagnosis has been established</a:t>
            </a:r>
          </a:p>
          <a:p>
            <a:pPr marL="511175" lvl="2" indent="-179388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If worsening clinical picture despite IVIG and BID steroids</a:t>
            </a:r>
          </a:p>
          <a:p>
            <a:pPr marL="511175" lvl="2" indent="-179388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If MIS-C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pt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transferred to  PIMC/PICU</a:t>
            </a:r>
          </a:p>
          <a:p>
            <a:pPr marL="511175" lvl="2" indent="-179388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If concern for MAS, or rising ferritin</a:t>
            </a:r>
          </a:p>
        </p:txBody>
      </p:sp>
      <p:sp>
        <p:nvSpPr>
          <p:cNvPr id="4" name="Flowchart: Decision 3"/>
          <p:cNvSpPr/>
          <p:nvPr/>
        </p:nvSpPr>
        <p:spPr>
          <a:xfrm>
            <a:off x="39411" y="1715657"/>
            <a:ext cx="2346437" cy="2445544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COVID isolation until PCR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neg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ctagon 4"/>
          <p:cNvSpPr/>
          <p:nvPr/>
        </p:nvSpPr>
        <p:spPr>
          <a:xfrm>
            <a:off x="22533" y="4184241"/>
            <a:ext cx="2377785" cy="2468880"/>
          </a:xfrm>
          <a:prstGeom prst="oc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Continue to consider alternative diagnoses, treat/triage appropriately</a:t>
            </a:r>
            <a:endParaRPr lang="en-US" sz="2000" dirty="0">
              <a:latin typeface="+mj-lt"/>
            </a:endParaRPr>
          </a:p>
        </p:txBody>
      </p:sp>
      <p:sp>
        <p:nvSpPr>
          <p:cNvPr id="17" name="Google Shape;216;p32"/>
          <p:cNvSpPr/>
          <p:nvPr/>
        </p:nvSpPr>
        <p:spPr>
          <a:xfrm>
            <a:off x="2452994" y="1388871"/>
            <a:ext cx="3942332" cy="480811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45700" rIns="91425" bIns="4570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u="sng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Monitoring</a:t>
            </a:r>
            <a:endParaRPr lang="en-US" sz="2400" b="1" u="sng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92100" indent="-182563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Telemetry</a:t>
            </a:r>
          </a:p>
          <a:p>
            <a:pPr marL="292100" indent="-182563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Consider </a:t>
            </a:r>
            <a:r>
              <a:rPr lang="en-US" sz="20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daily EKGs while </a:t>
            </a: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febrile or if having arrhythmias</a:t>
            </a:r>
          </a:p>
          <a:p>
            <a:pPr marL="292100" indent="-182563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Follow closely for clinical signs of progressive heart failure and/or fluid overload:</a:t>
            </a:r>
          </a:p>
          <a:p>
            <a:pPr marL="622300" lvl="1" indent="-2333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Edema</a:t>
            </a:r>
          </a:p>
          <a:p>
            <a:pPr marL="622300" lvl="1" indent="-2333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Hepatomegaly</a:t>
            </a:r>
          </a:p>
          <a:p>
            <a:pPr marL="622300" lvl="1" indent="-2333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Rales</a:t>
            </a:r>
          </a:p>
          <a:p>
            <a:pPr marL="622300" lvl="1" indent="-23336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Increased WOB or new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O2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requirement</a:t>
            </a:r>
            <a:endParaRPr lang="en-US" sz="20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2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eline 04 16x9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4700FDD-2FF0-484D-80BE-EF80863ACB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Chevron List Diagram SmartArt Slide (multicolor on white, widescreen)</Template>
  <TotalTime>0</TotalTime>
  <Words>2955</Words>
  <Application>Microsoft Office PowerPoint</Application>
  <PresentationFormat>Widescreen</PresentationFormat>
  <Paragraphs>431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Berlin Sans FB</vt:lpstr>
      <vt:lpstr>Calibri</vt:lpstr>
      <vt:lpstr>Cambria</vt:lpstr>
      <vt:lpstr>Gadugi</vt:lpstr>
      <vt:lpstr>Symbol</vt:lpstr>
      <vt:lpstr>Wingdings</vt:lpstr>
      <vt:lpstr>Timeline 04 16x9</vt:lpstr>
      <vt:lpstr>Suggested MIS-C Patient Management Guidelines, by Clinical Setting and Acuity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CDC Definition MIS-C</vt:lpstr>
      <vt:lpstr>Differential Diagnosis</vt:lpstr>
      <vt:lpstr>PowerPoint Presentation</vt:lpstr>
      <vt:lpstr>Anti-Inflammatory Agents being Used for MIS-C</vt:lpstr>
      <vt:lpstr>Symptom Clusters According to Age, NY State data</vt:lpstr>
      <vt:lpstr>Reporting</vt:lpstr>
      <vt:lpstr>References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2020-06-29T20:39:35Z</dcterms:created>
  <dcterms:modified xsi:type="dcterms:W3CDTF">2021-08-27T15:50:47Z</dcterms:modified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TC028891779991</vt:lpwstr>
  </property>
</Properties>
</file>