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5" r:id="rId3"/>
  </p:sldMasterIdLst>
  <p:notesMasterIdLst>
    <p:notesMasterId r:id="rId35"/>
  </p:notesMasterIdLst>
  <p:sldIdLst>
    <p:sldId id="2147374308" r:id="rId4"/>
    <p:sldId id="2147374326" r:id="rId5"/>
    <p:sldId id="2147374314" r:id="rId6"/>
    <p:sldId id="2147374298" r:id="rId7"/>
    <p:sldId id="2147374363" r:id="rId8"/>
    <p:sldId id="2147374364" r:id="rId9"/>
    <p:sldId id="2147374291" r:id="rId10"/>
    <p:sldId id="2147374295" r:id="rId11"/>
    <p:sldId id="2147374360" r:id="rId12"/>
    <p:sldId id="2147374361" r:id="rId13"/>
    <p:sldId id="2147374335" r:id="rId14"/>
    <p:sldId id="2147374318" r:id="rId15"/>
    <p:sldId id="2147374327" r:id="rId16"/>
    <p:sldId id="2147374333" r:id="rId17"/>
    <p:sldId id="2147374367" r:id="rId18"/>
    <p:sldId id="2147347088" r:id="rId19"/>
    <p:sldId id="2147374340" r:id="rId20"/>
    <p:sldId id="2147374303" r:id="rId21"/>
    <p:sldId id="2147374341" r:id="rId22"/>
    <p:sldId id="2147374342" r:id="rId23"/>
    <p:sldId id="2147374343" r:id="rId24"/>
    <p:sldId id="2147374344" r:id="rId25"/>
    <p:sldId id="2147374366" r:id="rId26"/>
    <p:sldId id="2147374365" r:id="rId27"/>
    <p:sldId id="2147374336" r:id="rId28"/>
    <p:sldId id="769" r:id="rId29"/>
    <p:sldId id="2147374337" r:id="rId30"/>
    <p:sldId id="2147374339" r:id="rId31"/>
    <p:sldId id="2147374311" r:id="rId32"/>
    <p:sldId id="2147374321" r:id="rId33"/>
    <p:sldId id="21473743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67"/>
    <p:restoredTop sz="94376"/>
  </p:normalViewPr>
  <p:slideViewPr>
    <p:cSldViewPr snapToGrid="0">
      <p:cViewPr varScale="1">
        <p:scale>
          <a:sx n="120" d="100"/>
          <a:sy n="120"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OCR%20Survey%20Result%20Summary%2001_02_2023%20through%2004_21_23%202023Apr21%5b46%5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OCR%20Survey%20Result%20Summary%2001_02_2023%20through%2004_21_23%202023Apr21%5b46%5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OCR%20Survey%20Result%20Summary%2001_02_2023%20through%2004_21_23%202023Apr21%5b46%5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OCR%20Survey%20Result%20Summary%2001_02_2023%20through%2004_21_23%202023Apr21%5b46%5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OCR%20Survey%20Result%20Summary%2001_02_2023%20through%2004_21_23%202023Apr21%5b46%5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OCR%20Clinical%20Trial%20Agreement%20Average%20Days%20Q1%20Q4%202022%20and%20Q1%202023%20Summary%202023Apr24%5b11%5d.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var/folders/0m/_71m88f11r18x3h5_2mkz6mn_wcjhd/T/com.microsoft.Outlook/Outlook%20Temp/75%20Day%20Challenge%20Summary%20v2%202023Apr20%5b83%5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FY15</c:v>
                </c:pt>
                <c:pt idx="1">
                  <c:v>FY16</c:v>
                </c:pt>
                <c:pt idx="2">
                  <c:v>FY17</c:v>
                </c:pt>
                <c:pt idx="3">
                  <c:v>FY18</c:v>
                </c:pt>
                <c:pt idx="4">
                  <c:v>FY19</c:v>
                </c:pt>
                <c:pt idx="5">
                  <c:v>2020</c:v>
                </c:pt>
                <c:pt idx="6">
                  <c:v>2021</c:v>
                </c:pt>
                <c:pt idx="7">
                  <c:v>2022</c:v>
                </c:pt>
              </c:strCache>
            </c:strRef>
          </c:cat>
          <c:val>
            <c:numRef>
              <c:f>Sheet1!$B$2:$B$9</c:f>
              <c:numCache>
                <c:formatCode>"$"#,##0</c:formatCode>
                <c:ptCount val="8"/>
                <c:pt idx="0">
                  <c:v>172.1</c:v>
                </c:pt>
                <c:pt idx="1">
                  <c:v>177.3</c:v>
                </c:pt>
                <c:pt idx="2">
                  <c:v>205</c:v>
                </c:pt>
                <c:pt idx="3">
                  <c:v>212.4</c:v>
                </c:pt>
                <c:pt idx="4">
                  <c:v>223.4</c:v>
                </c:pt>
                <c:pt idx="5">
                  <c:v>301.60000000000002</c:v>
                </c:pt>
                <c:pt idx="6">
                  <c:v>290</c:v>
                </c:pt>
                <c:pt idx="7">
                  <c:v>319</c:v>
                </c:pt>
              </c:numCache>
            </c:numRef>
          </c:val>
          <c:extLst>
            <c:ext xmlns:c16="http://schemas.microsoft.com/office/drawing/2014/chart" uri="{C3380CC4-5D6E-409C-BE32-E72D297353CC}">
              <c16:uniqueId val="{00000000-C0B2-BD49-9649-55F39F1DAAF6}"/>
            </c:ext>
          </c:extLst>
        </c:ser>
        <c:dLbls>
          <c:showLegendKey val="0"/>
          <c:showVal val="0"/>
          <c:showCatName val="0"/>
          <c:showSerName val="0"/>
          <c:showPercent val="0"/>
          <c:showBubbleSize val="0"/>
        </c:dLbls>
        <c:gapWidth val="100"/>
        <c:axId val="122084047"/>
        <c:axId val="225004255"/>
      </c:barChart>
      <c:catAx>
        <c:axId val="12208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004255"/>
        <c:crosses val="autoZero"/>
        <c:auto val="1"/>
        <c:lblAlgn val="ctr"/>
        <c:lblOffset val="100"/>
        <c:noMultiLvlLbl val="0"/>
      </c:catAx>
      <c:valAx>
        <c:axId val="2250042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84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LDR'</a:t>
            </a:r>
            <a:r>
              <a:rPr lang="en-US" baseline="0"/>
              <a:t>s per Month</a:t>
            </a:r>
            <a:endParaRPr lang="en-US"/>
          </a:p>
        </c:rich>
      </c:tx>
      <c:layout>
        <c:manualLayout>
          <c:xMode val="edge"/>
          <c:yMode val="edge"/>
          <c:x val="0.3719221746664751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781001716888285E-2"/>
          <c:y val="0.16132384581713818"/>
          <c:w val="0.89956743697907682"/>
          <c:h val="0.61336389252031076"/>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81CF-4935-81CE-E82ACE87404B}"/>
              </c:ext>
            </c:extLst>
          </c:dPt>
          <c:dPt>
            <c:idx val="5"/>
            <c:invertIfNegative val="0"/>
            <c:bubble3D val="0"/>
            <c:spPr>
              <a:solidFill>
                <a:srgbClr val="FF0000"/>
              </a:solidFill>
              <a:ln>
                <a:noFill/>
              </a:ln>
              <a:effectLst/>
            </c:spPr>
            <c:extLst>
              <c:ext xmlns:c16="http://schemas.microsoft.com/office/drawing/2014/chart" uri="{C3380CC4-5D6E-409C-BE32-E72D297353CC}">
                <c16:uniqueId val="{00000006-81CF-4935-81CE-E82ACE87404B}"/>
              </c:ext>
            </c:extLst>
          </c:dPt>
          <c:dPt>
            <c:idx val="7"/>
            <c:invertIfNegative val="0"/>
            <c:bubble3D val="0"/>
            <c:spPr>
              <a:solidFill>
                <a:srgbClr val="FF0000"/>
              </a:solidFill>
              <a:ln>
                <a:noFill/>
              </a:ln>
              <a:effectLst/>
            </c:spPr>
            <c:extLst>
              <c:ext xmlns:c16="http://schemas.microsoft.com/office/drawing/2014/chart" uri="{C3380CC4-5D6E-409C-BE32-E72D297353CC}">
                <c16:uniqueId val="{00000003-81CF-4935-81CE-E82ACE87404B}"/>
              </c:ext>
            </c:extLst>
          </c:dPt>
          <c:cat>
            <c:strRef>
              <c:f>Sheet1!$A$1:$A$9</c:f>
              <c:strCache>
                <c:ptCount val="9"/>
                <c:pt idx="0">
                  <c:v>July '22</c:v>
                </c:pt>
                <c:pt idx="1">
                  <c:v>August '22</c:v>
                </c:pt>
                <c:pt idx="2">
                  <c:v>September</c:v>
                </c:pt>
                <c:pt idx="3">
                  <c:v>October '22</c:v>
                </c:pt>
                <c:pt idx="4">
                  <c:v>November '22</c:v>
                </c:pt>
                <c:pt idx="5">
                  <c:v>December '22</c:v>
                </c:pt>
                <c:pt idx="6">
                  <c:v>January '23</c:v>
                </c:pt>
                <c:pt idx="7">
                  <c:v>February '23</c:v>
                </c:pt>
                <c:pt idx="8">
                  <c:v>March '23</c:v>
                </c:pt>
              </c:strCache>
            </c:strRef>
          </c:cat>
          <c:val>
            <c:numRef>
              <c:f>Sheet1!$B$1:$B$9</c:f>
              <c:numCache>
                <c:formatCode>General</c:formatCode>
                <c:ptCount val="9"/>
                <c:pt idx="0">
                  <c:v>489</c:v>
                </c:pt>
                <c:pt idx="1">
                  <c:v>720</c:v>
                </c:pt>
                <c:pt idx="2">
                  <c:v>573</c:v>
                </c:pt>
                <c:pt idx="3">
                  <c:v>602</c:v>
                </c:pt>
                <c:pt idx="4">
                  <c:v>655</c:v>
                </c:pt>
                <c:pt idx="5">
                  <c:v>696</c:v>
                </c:pt>
                <c:pt idx="6">
                  <c:v>581</c:v>
                </c:pt>
                <c:pt idx="7">
                  <c:v>640</c:v>
                </c:pt>
                <c:pt idx="8">
                  <c:v>438</c:v>
                </c:pt>
              </c:numCache>
            </c:numRef>
          </c:val>
          <c:extLst>
            <c:ext xmlns:c16="http://schemas.microsoft.com/office/drawing/2014/chart" uri="{C3380CC4-5D6E-409C-BE32-E72D297353CC}">
              <c16:uniqueId val="{00000004-81CF-4935-81CE-E82ACE87404B}"/>
            </c:ext>
          </c:extLst>
        </c:ser>
        <c:dLbls>
          <c:showLegendKey val="0"/>
          <c:showVal val="0"/>
          <c:showCatName val="0"/>
          <c:showSerName val="0"/>
          <c:showPercent val="0"/>
          <c:showBubbleSize val="0"/>
        </c:dLbls>
        <c:gapWidth val="219"/>
        <c:overlap val="-27"/>
        <c:axId val="502179960"/>
        <c:axId val="502181272"/>
      </c:barChart>
      <c:catAx>
        <c:axId val="50217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181272"/>
        <c:crosses val="autoZero"/>
        <c:auto val="1"/>
        <c:lblAlgn val="ctr"/>
        <c:lblOffset val="100"/>
        <c:noMultiLvlLbl val="0"/>
      </c:catAx>
      <c:valAx>
        <c:axId val="502181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179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Survey Completion Totals</a:t>
            </a:r>
          </a:p>
        </c:rich>
      </c:tx>
      <c:layout>
        <c:manualLayout>
          <c:xMode val="edge"/>
          <c:yMode val="edge"/>
          <c:x val="0.3301155772539624"/>
          <c:y val="5.3170773008212685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s>
    <c:plotArea>
      <c:layout/>
      <c:pieChart>
        <c:varyColors val="1"/>
        <c:ser>
          <c:idx val="0"/>
          <c:order val="0"/>
          <c:tx>
            <c:v>Total</c:v>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875-6A4A-A226-C0F786ABCE7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875-6A4A-A226-C0F786ABCE7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Lit>
              <c:ptCount val="2"/>
              <c:pt idx="0">
                <c:v>Complete</c:v>
              </c:pt>
              <c:pt idx="1">
                <c:v>Incomplete</c:v>
              </c:pt>
            </c:strLit>
          </c:cat>
          <c:val>
            <c:numLit>
              <c:formatCode>General</c:formatCode>
              <c:ptCount val="2"/>
              <c:pt idx="0">
                <c:v>10</c:v>
              </c:pt>
              <c:pt idx="1">
                <c:v>36</c:v>
              </c:pt>
            </c:numLit>
          </c:val>
          <c:extLst>
            <c:ext xmlns:c16="http://schemas.microsoft.com/office/drawing/2014/chart" uri="{C3380CC4-5D6E-409C-BE32-E72D297353CC}">
              <c16:uniqueId val="{00000004-4875-6A4A-A226-C0F786ABCE7D}"/>
            </c:ext>
          </c:extLst>
        </c:ser>
        <c:dLbls>
          <c:showLegendKey val="0"/>
          <c:showVal val="0"/>
          <c:showCatName val="1"/>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[OCR Survey Result Summary 01_02_2023 through 04_21_23 2023Apr21(46).xlsx]Pre-Award Survey Pivot 1.1-4.21!PivotTable14</c:name>
    <c:fmtId val="4"/>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Survey</a:t>
            </a:r>
            <a:r>
              <a:rPr lang="en-US" baseline="0" dirty="0"/>
              <a:t> Responses</a:t>
            </a:r>
          </a:p>
          <a:p>
            <a:pPr>
              <a:defRPr/>
            </a:pPr>
            <a:r>
              <a:rPr lang="en-US" baseline="0" dirty="0"/>
              <a:t>Did the Service Meet the Need?</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'Pre-Award Survey Pivot 1.1-4.21'!$B$54</c:f>
              <c:strCache>
                <c:ptCount val="1"/>
                <c:pt idx="0">
                  <c:v>'Did not meet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1.1-4.21'!$A$55:$A$58</c:f>
              <c:strCache>
                <c:ptCount val="3"/>
                <c:pt idx="0">
                  <c:v>Budget</c:v>
                </c:pt>
                <c:pt idx="1">
                  <c:v>Contract</c:v>
                </c:pt>
                <c:pt idx="2">
                  <c:v>OnCore Support</c:v>
                </c:pt>
              </c:strCache>
            </c:strRef>
          </c:cat>
          <c:val>
            <c:numRef>
              <c:f>'Pre-Award Survey Pivot 1.1-4.21'!$B$55:$B$58</c:f>
              <c:numCache>
                <c:formatCode>General</c:formatCode>
                <c:ptCount val="3"/>
                <c:pt idx="0">
                  <c:v>1</c:v>
                </c:pt>
                <c:pt idx="1">
                  <c:v>3</c:v>
                </c:pt>
                <c:pt idx="2">
                  <c:v>1</c:v>
                </c:pt>
              </c:numCache>
            </c:numRef>
          </c:val>
          <c:extLst>
            <c:ext xmlns:c16="http://schemas.microsoft.com/office/drawing/2014/chart" uri="{C3380CC4-5D6E-409C-BE32-E72D297353CC}">
              <c16:uniqueId val="{00000000-6D55-1444-8CB1-3E70D4BB7D63}"/>
            </c:ext>
          </c:extLst>
        </c:ser>
        <c:ser>
          <c:idx val="1"/>
          <c:order val="1"/>
          <c:tx>
            <c:strRef>
              <c:f>'Pre-Award Survey Pivot 1.1-4.21'!$C$54</c:f>
              <c:strCache>
                <c:ptCount val="1"/>
                <c:pt idx="0">
                  <c:v>'Partially met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1.1-4.21'!$A$55:$A$58</c:f>
              <c:strCache>
                <c:ptCount val="3"/>
                <c:pt idx="0">
                  <c:v>Budget</c:v>
                </c:pt>
                <c:pt idx="1">
                  <c:v>Contract</c:v>
                </c:pt>
                <c:pt idx="2">
                  <c:v>OnCore Support</c:v>
                </c:pt>
              </c:strCache>
            </c:strRef>
          </c:cat>
          <c:val>
            <c:numRef>
              <c:f>'Pre-Award Survey Pivot 1.1-4.21'!$C$55:$C$58</c:f>
              <c:numCache>
                <c:formatCode>General</c:formatCode>
                <c:ptCount val="3"/>
                <c:pt idx="0">
                  <c:v>1</c:v>
                </c:pt>
                <c:pt idx="1">
                  <c:v>1</c:v>
                </c:pt>
                <c:pt idx="2">
                  <c:v>1</c:v>
                </c:pt>
              </c:numCache>
            </c:numRef>
          </c:val>
          <c:extLst>
            <c:ext xmlns:c16="http://schemas.microsoft.com/office/drawing/2014/chart" uri="{C3380CC4-5D6E-409C-BE32-E72D297353CC}">
              <c16:uniqueId val="{00000001-6D55-1444-8CB1-3E70D4BB7D63}"/>
            </c:ext>
          </c:extLst>
        </c:ser>
        <c:ser>
          <c:idx val="2"/>
          <c:order val="2"/>
          <c:tx>
            <c:strRef>
              <c:f>'Pre-Award Survey Pivot 1.1-4.21'!$D$54</c:f>
              <c:strCache>
                <c:ptCount val="1"/>
                <c:pt idx="0">
                  <c:v>'Fully met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1.1-4.21'!$A$55:$A$58</c:f>
              <c:strCache>
                <c:ptCount val="3"/>
                <c:pt idx="0">
                  <c:v>Budget</c:v>
                </c:pt>
                <c:pt idx="1">
                  <c:v>Contract</c:v>
                </c:pt>
                <c:pt idx="2">
                  <c:v>OnCore Support</c:v>
                </c:pt>
              </c:strCache>
            </c:strRef>
          </c:cat>
          <c:val>
            <c:numRef>
              <c:f>'Pre-Award Survey Pivot 1.1-4.21'!$D$55:$D$58</c:f>
              <c:numCache>
                <c:formatCode>General</c:formatCode>
                <c:ptCount val="3"/>
                <c:pt idx="0">
                  <c:v>5</c:v>
                </c:pt>
                <c:pt idx="1">
                  <c:v>5</c:v>
                </c:pt>
                <c:pt idx="2">
                  <c:v>7</c:v>
                </c:pt>
              </c:numCache>
            </c:numRef>
          </c:val>
          <c:extLst>
            <c:ext xmlns:c16="http://schemas.microsoft.com/office/drawing/2014/chart" uri="{C3380CC4-5D6E-409C-BE32-E72D297353CC}">
              <c16:uniqueId val="{00000002-6D55-1444-8CB1-3E70D4BB7D63}"/>
            </c:ext>
          </c:extLst>
        </c:ser>
        <c:ser>
          <c:idx val="3"/>
          <c:order val="3"/>
          <c:tx>
            <c:strRef>
              <c:f>'Pre-Award Survey Pivot 1.1-4.21'!$E$54</c:f>
              <c:strCache>
                <c:ptCount val="1"/>
                <c:pt idx="0">
                  <c:v>'Not Applicable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1.1-4.21'!$A$55:$A$58</c:f>
              <c:strCache>
                <c:ptCount val="3"/>
                <c:pt idx="0">
                  <c:v>Budget</c:v>
                </c:pt>
                <c:pt idx="1">
                  <c:v>Contract</c:v>
                </c:pt>
                <c:pt idx="2">
                  <c:v>OnCore Support</c:v>
                </c:pt>
              </c:strCache>
            </c:strRef>
          </c:cat>
          <c:val>
            <c:numRef>
              <c:f>'Pre-Award Survey Pivot 1.1-4.21'!$E$55:$E$58</c:f>
              <c:numCache>
                <c:formatCode>General</c:formatCode>
                <c:ptCount val="3"/>
                <c:pt idx="0">
                  <c:v>3</c:v>
                </c:pt>
                <c:pt idx="1">
                  <c:v>1</c:v>
                </c:pt>
                <c:pt idx="2">
                  <c:v>1</c:v>
                </c:pt>
              </c:numCache>
            </c:numRef>
          </c:val>
          <c:extLst>
            <c:ext xmlns:c16="http://schemas.microsoft.com/office/drawing/2014/chart" uri="{C3380CC4-5D6E-409C-BE32-E72D297353CC}">
              <c16:uniqueId val="{00000003-6D55-1444-8CB1-3E70D4BB7D63}"/>
            </c:ext>
          </c:extLst>
        </c:ser>
        <c:dLbls>
          <c:dLblPos val="outEnd"/>
          <c:showLegendKey val="0"/>
          <c:showVal val="1"/>
          <c:showCatName val="0"/>
          <c:showSerName val="0"/>
          <c:showPercent val="0"/>
          <c:showBubbleSize val="0"/>
        </c:dLbls>
        <c:gapWidth val="150"/>
        <c:axId val="1165912672"/>
        <c:axId val="1102784432"/>
      </c:barChart>
      <c:catAx>
        <c:axId val="116591267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30 Total responses (budget, contract, Oncore</a:t>
                </a:r>
                <a:r>
                  <a:rPr lang="en-US" baseline="0"/>
                  <a:t> support)</a:t>
                </a:r>
                <a:endParaRPr lang="en-US"/>
              </a:p>
            </c:rich>
          </c:tx>
          <c:layout>
            <c:manualLayout>
              <c:xMode val="edge"/>
              <c:yMode val="edge"/>
              <c:x val="0.25781214161416638"/>
              <c:y val="0.9341025612495566"/>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1102784432"/>
        <c:crosses val="autoZero"/>
        <c:auto val="1"/>
        <c:lblAlgn val="ctr"/>
        <c:lblOffset val="100"/>
        <c:noMultiLvlLbl val="0"/>
      </c:catAx>
      <c:valAx>
        <c:axId val="11027844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crossAx val="11659126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 what</a:t>
            </a:r>
            <a:r>
              <a:rPr lang="en-US" baseline="0"/>
              <a:t> extent did the s</a:t>
            </a:r>
            <a:r>
              <a:rPr lang="en-US"/>
              <a:t>ervices</a:t>
            </a:r>
            <a:r>
              <a:rPr lang="en-US" baseline="0"/>
              <a:t> meet the need?</a:t>
            </a:r>
          </a:p>
          <a:p>
            <a:pPr>
              <a:defRPr/>
            </a:pPr>
            <a:r>
              <a:rPr lang="en-US" sz="1000"/>
              <a:t>30 Total Responses (Budget, Contract, and OnCore Support)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3"/>
          <c:order val="3"/>
          <c:tx>
            <c:strRef>
              <c:f>[1]Sheet2!$A$21</c:f>
              <c:strCache>
                <c:ptCount val="1"/>
                <c:pt idx="0">
                  <c:v>30 Total Responses (Contract, OnCore Support and Budget)</c:v>
                </c:pt>
              </c:strCache>
            </c:strRef>
          </c:tx>
          <c:spPr>
            <a:gradFill rotWithShape="1">
              <a:gsLst>
                <a:gs pos="0">
                  <a:schemeClr val="accent1">
                    <a:tint val="58000"/>
                    <a:satMod val="103000"/>
                    <a:lumMod val="102000"/>
                    <a:tint val="94000"/>
                  </a:schemeClr>
                </a:gs>
                <a:gs pos="50000">
                  <a:schemeClr val="accent1">
                    <a:tint val="58000"/>
                    <a:satMod val="110000"/>
                    <a:lumMod val="100000"/>
                    <a:shade val="100000"/>
                  </a:schemeClr>
                </a:gs>
                <a:gs pos="100000">
                  <a:schemeClr val="accent1">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4BC-FD42-97E9-BAB48EE6956D}"/>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4BC-FD42-97E9-BAB48EE6956D}"/>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4BC-FD42-97E9-BAB48EE6956D}"/>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4BC-FD42-97E9-BAB48EE695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[1]Sheet2!$B$17:$E$17</c:f>
              <c:strCache>
                <c:ptCount val="4"/>
                <c:pt idx="0">
                  <c:v>Did not meet</c:v>
                </c:pt>
                <c:pt idx="1">
                  <c:v>Partially met</c:v>
                </c:pt>
                <c:pt idx="2">
                  <c:v>Fully met</c:v>
                </c:pt>
                <c:pt idx="3">
                  <c:v>Not Applicable</c:v>
                </c:pt>
              </c:strCache>
            </c:strRef>
          </c:cat>
          <c:val>
            <c:numRef>
              <c:f>[1]Sheet2!$B$21:$E$21</c:f>
              <c:numCache>
                <c:formatCode>General</c:formatCode>
                <c:ptCount val="4"/>
                <c:pt idx="0">
                  <c:v>5</c:v>
                </c:pt>
                <c:pt idx="1">
                  <c:v>3</c:v>
                </c:pt>
                <c:pt idx="2">
                  <c:v>17</c:v>
                </c:pt>
                <c:pt idx="3">
                  <c:v>5</c:v>
                </c:pt>
              </c:numCache>
            </c:numRef>
          </c:val>
          <c:extLst>
            <c:ext xmlns:c16="http://schemas.microsoft.com/office/drawing/2014/chart" uri="{C3380CC4-5D6E-409C-BE32-E72D297353CC}">
              <c16:uniqueId val="{00000008-24BC-FD42-97E9-BAB48EE6956D}"/>
            </c:ext>
          </c:extLst>
        </c:ser>
        <c:dLbls>
          <c:showLegendKey val="0"/>
          <c:showVal val="1"/>
          <c:showCatName val="0"/>
          <c:showSerName val="0"/>
          <c:showPercent val="0"/>
          <c:showBubbleSize val="0"/>
        </c:dLbls>
        <c:gapWidth val="150"/>
        <c:overlap val="-25"/>
        <c:axId val="1096150543"/>
        <c:axId val="1100023535"/>
        <c:extLst>
          <c:ext xmlns:c15="http://schemas.microsoft.com/office/drawing/2012/chart" uri="{02D57815-91ED-43cb-92C2-25804820EDAC}">
            <c15:filteredBarSeries>
              <c15:ser>
                <c:idx val="0"/>
                <c:order val="0"/>
                <c:tx>
                  <c:strRef>
                    <c:extLst>
                      <c:ext uri="{02D57815-91ED-43cb-92C2-25804820EDAC}">
                        <c15:formulaRef>
                          <c15:sqref>[1]Sheet2!$A$18</c15:sqref>
                        </c15:formulaRef>
                      </c:ext>
                    </c:extLst>
                    <c:strCache>
                      <c:ptCount val="1"/>
                      <c:pt idx="0">
                        <c:v>Contract</c:v>
                      </c:pt>
                    </c:strCache>
                  </c:strRef>
                </c:tx>
                <c:spPr>
                  <a:gradFill rotWithShape="1">
                    <a:gsLst>
                      <a:gs pos="0">
                        <a:schemeClr val="accent1">
                          <a:shade val="58000"/>
                          <a:satMod val="103000"/>
                          <a:lumMod val="102000"/>
                          <a:tint val="94000"/>
                        </a:schemeClr>
                      </a:gs>
                      <a:gs pos="50000">
                        <a:schemeClr val="accent1">
                          <a:shade val="58000"/>
                          <a:satMod val="110000"/>
                          <a:lumMod val="100000"/>
                          <a:shade val="100000"/>
                        </a:schemeClr>
                      </a:gs>
                      <a:gs pos="100000">
                        <a:schemeClr val="accent1">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[1]Sheet2!$B$17:$E$17</c15:sqref>
                        </c15:formulaRef>
                      </c:ext>
                    </c:extLst>
                    <c:strCache>
                      <c:ptCount val="4"/>
                      <c:pt idx="0">
                        <c:v>Did not meet</c:v>
                      </c:pt>
                      <c:pt idx="1">
                        <c:v>Partially met</c:v>
                      </c:pt>
                      <c:pt idx="2">
                        <c:v>Fully met</c:v>
                      </c:pt>
                      <c:pt idx="3">
                        <c:v>Not Applicable</c:v>
                      </c:pt>
                    </c:strCache>
                  </c:strRef>
                </c:cat>
                <c:val>
                  <c:numRef>
                    <c:extLst>
                      <c:ext uri="{02D57815-91ED-43cb-92C2-25804820EDAC}">
                        <c15:formulaRef>
                          <c15:sqref>[1]Sheet2!$B$18:$E$18</c15:sqref>
                        </c15:formulaRef>
                      </c:ext>
                    </c:extLst>
                    <c:numCache>
                      <c:formatCode>General</c:formatCode>
                      <c:ptCount val="4"/>
                      <c:pt idx="0">
                        <c:v>3</c:v>
                      </c:pt>
                      <c:pt idx="1">
                        <c:v>1</c:v>
                      </c:pt>
                      <c:pt idx="2">
                        <c:v>5</c:v>
                      </c:pt>
                      <c:pt idx="3">
                        <c:v>1</c:v>
                      </c:pt>
                    </c:numCache>
                  </c:numRef>
                </c:val>
                <c:extLst>
                  <c:ext xmlns:c16="http://schemas.microsoft.com/office/drawing/2014/chart" uri="{C3380CC4-5D6E-409C-BE32-E72D297353CC}">
                    <c16:uniqueId val="{00000009-24BC-FD42-97E9-BAB48EE6956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[1]Sheet2!$A$19</c15:sqref>
                        </c15:formulaRef>
                      </c:ext>
                    </c:extLst>
                    <c:strCache>
                      <c:ptCount val="1"/>
                      <c:pt idx="0">
                        <c:v>OnCore Support</c:v>
                      </c:pt>
                    </c:strCache>
                  </c:strRef>
                </c:tx>
                <c:spPr>
                  <a:gradFill rotWithShape="1">
                    <a:gsLst>
                      <a:gs pos="0">
                        <a:schemeClr val="accent1">
                          <a:shade val="86000"/>
                          <a:satMod val="103000"/>
                          <a:lumMod val="102000"/>
                          <a:tint val="94000"/>
                        </a:schemeClr>
                      </a:gs>
                      <a:gs pos="50000">
                        <a:schemeClr val="accent1">
                          <a:shade val="86000"/>
                          <a:satMod val="110000"/>
                          <a:lumMod val="100000"/>
                          <a:shade val="100000"/>
                        </a:schemeClr>
                      </a:gs>
                      <a:gs pos="100000">
                        <a:schemeClr val="accent1">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[1]Sheet2!$B$17:$E$17</c15:sqref>
                        </c15:formulaRef>
                      </c:ext>
                    </c:extLst>
                    <c:strCache>
                      <c:ptCount val="4"/>
                      <c:pt idx="0">
                        <c:v>Did not meet</c:v>
                      </c:pt>
                      <c:pt idx="1">
                        <c:v>Partially met</c:v>
                      </c:pt>
                      <c:pt idx="2">
                        <c:v>Fully met</c:v>
                      </c:pt>
                      <c:pt idx="3">
                        <c:v>Not Applicable</c:v>
                      </c:pt>
                    </c:strCache>
                  </c:strRef>
                </c:cat>
                <c:val>
                  <c:numRef>
                    <c:extLst xmlns:c15="http://schemas.microsoft.com/office/drawing/2012/chart">
                      <c:ext xmlns:c15="http://schemas.microsoft.com/office/drawing/2012/chart" uri="{02D57815-91ED-43cb-92C2-25804820EDAC}">
                        <c15:formulaRef>
                          <c15:sqref>[1]Sheet2!$B$19:$E$19</c15:sqref>
                        </c15:formulaRef>
                      </c:ext>
                    </c:extLst>
                    <c:numCache>
                      <c:formatCode>General</c:formatCode>
                      <c:ptCount val="4"/>
                      <c:pt idx="0">
                        <c:v>1</c:v>
                      </c:pt>
                      <c:pt idx="1">
                        <c:v>1</c:v>
                      </c:pt>
                      <c:pt idx="2">
                        <c:v>7</c:v>
                      </c:pt>
                      <c:pt idx="3">
                        <c:v>1</c:v>
                      </c:pt>
                    </c:numCache>
                  </c:numRef>
                </c:val>
                <c:extLst xmlns:c15="http://schemas.microsoft.com/office/drawing/2012/chart">
                  <c:ext xmlns:c16="http://schemas.microsoft.com/office/drawing/2014/chart" uri="{C3380CC4-5D6E-409C-BE32-E72D297353CC}">
                    <c16:uniqueId val="{0000000A-24BC-FD42-97E9-BAB48EE6956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[1]Sheet2!$A$20</c15:sqref>
                        </c15:formulaRef>
                      </c:ext>
                    </c:extLst>
                    <c:strCache>
                      <c:ptCount val="1"/>
                      <c:pt idx="0">
                        <c:v>Budget</c:v>
                      </c:pt>
                    </c:strCache>
                  </c:strRef>
                </c:tx>
                <c:spPr>
                  <a:gradFill rotWithShape="1">
                    <a:gsLst>
                      <a:gs pos="0">
                        <a:schemeClr val="accent1">
                          <a:tint val="86000"/>
                          <a:satMod val="103000"/>
                          <a:lumMod val="102000"/>
                          <a:tint val="94000"/>
                        </a:schemeClr>
                      </a:gs>
                      <a:gs pos="50000">
                        <a:schemeClr val="accent1">
                          <a:tint val="86000"/>
                          <a:satMod val="110000"/>
                          <a:lumMod val="100000"/>
                          <a:shade val="100000"/>
                        </a:schemeClr>
                      </a:gs>
                      <a:gs pos="100000">
                        <a:schemeClr val="accent1">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[1]Sheet2!$B$17:$E$17</c15:sqref>
                        </c15:formulaRef>
                      </c:ext>
                    </c:extLst>
                    <c:strCache>
                      <c:ptCount val="4"/>
                      <c:pt idx="0">
                        <c:v>Did not meet</c:v>
                      </c:pt>
                      <c:pt idx="1">
                        <c:v>Partially met</c:v>
                      </c:pt>
                      <c:pt idx="2">
                        <c:v>Fully met</c:v>
                      </c:pt>
                      <c:pt idx="3">
                        <c:v>Not Applicable</c:v>
                      </c:pt>
                    </c:strCache>
                  </c:strRef>
                </c:cat>
                <c:val>
                  <c:numRef>
                    <c:extLst xmlns:c15="http://schemas.microsoft.com/office/drawing/2012/chart">
                      <c:ext xmlns:c15="http://schemas.microsoft.com/office/drawing/2012/chart" uri="{02D57815-91ED-43cb-92C2-25804820EDAC}">
                        <c15:formulaRef>
                          <c15:sqref>[1]Sheet2!$B$20:$E$20</c15:sqref>
                        </c15:formulaRef>
                      </c:ext>
                    </c:extLst>
                    <c:numCache>
                      <c:formatCode>General</c:formatCode>
                      <c:ptCount val="4"/>
                      <c:pt idx="0">
                        <c:v>1</c:v>
                      </c:pt>
                      <c:pt idx="1">
                        <c:v>1</c:v>
                      </c:pt>
                      <c:pt idx="2">
                        <c:v>5</c:v>
                      </c:pt>
                      <c:pt idx="3">
                        <c:v>3</c:v>
                      </c:pt>
                    </c:numCache>
                  </c:numRef>
                </c:val>
                <c:extLst xmlns:c15="http://schemas.microsoft.com/office/drawing/2012/chart">
                  <c:ext xmlns:c16="http://schemas.microsoft.com/office/drawing/2014/chart" uri="{C3380CC4-5D6E-409C-BE32-E72D297353CC}">
                    <c16:uniqueId val="{0000000B-24BC-FD42-97E9-BAB48EE6956D}"/>
                  </c:ext>
                </c:extLst>
              </c15:ser>
            </c15:filteredBarSeries>
          </c:ext>
        </c:extLst>
      </c:barChart>
      <c:catAx>
        <c:axId val="1096150543"/>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00023535"/>
        <c:crosses val="autoZero"/>
        <c:auto val="1"/>
        <c:lblAlgn val="ctr"/>
        <c:lblOffset val="100"/>
        <c:noMultiLvlLbl val="0"/>
      </c:catAx>
      <c:valAx>
        <c:axId val="1100023535"/>
        <c:scaling>
          <c:orientation val="minMax"/>
        </c:scaling>
        <c:delete val="1"/>
        <c:axPos val="b"/>
        <c:numFmt formatCode="General" sourceLinked="1"/>
        <c:majorTickMark val="none"/>
        <c:minorTickMark val="none"/>
        <c:tickLblPos val="nextTo"/>
        <c:crossAx val="10961505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[OCR Survey Result Summary 01_02_2023 through 04_21_23 2023Apr21(46).xlsx]Pre-Award Survey Pivot 1.1-4.21!PivotTable16</c:name>
    <c:fmtId val="4"/>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Survey Responses</a:t>
            </a:r>
          </a:p>
          <a:p>
            <a:pPr>
              <a:defRPr/>
            </a:pPr>
            <a:r>
              <a:rPr lang="en-US"/>
              <a:t>Satisfaction with the quality of interactions with the service team</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solidFill>
            <a:srgbClr val="FF5050"/>
          </a:soli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8"/>
        <c:spPr>
          <a:solidFill>
            <a:srgbClr val="FF5050"/>
          </a:soli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FF5050"/>
          </a:soli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5050"/>
          </a:soli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'Pre-Award Survey Pivot 1.1-4.21'!$B$81</c:f>
              <c:strCache>
                <c:ptCount val="1"/>
                <c:pt idx="0">
                  <c:v>'Very dissatisfied</c:v>
                </c:pt>
              </c:strCache>
            </c:strRef>
          </c:tx>
          <c:spPr>
            <a:solidFill>
              <a:srgbClr val="FF5050"/>
            </a:solidFill>
            <a:ln>
              <a:noFill/>
            </a:ln>
            <a:effectLst>
              <a:outerShdw blurRad="57150" dist="19050" dir="5400000" algn="ctr" rotWithShape="0">
                <a:srgbClr val="000000">
                  <a:alpha val="63000"/>
                </a:srgbClr>
              </a:outerShdw>
            </a:effectLst>
          </c:spPr>
          <c:invertIfNegative val="0"/>
          <c:dPt>
            <c:idx val="2"/>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C173-634A-B43C-CFBFCFE4366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1.1-4.21'!$A$82:$A$85</c:f>
              <c:strCache>
                <c:ptCount val="3"/>
                <c:pt idx="0">
                  <c:v>Budget</c:v>
                </c:pt>
                <c:pt idx="1">
                  <c:v>Contract</c:v>
                </c:pt>
                <c:pt idx="2">
                  <c:v>OnCore Support</c:v>
                </c:pt>
              </c:strCache>
            </c:strRef>
          </c:cat>
          <c:val>
            <c:numRef>
              <c:f>'Pre-Award Survey Pivot 1.1-4.21'!$B$82:$B$85</c:f>
              <c:numCache>
                <c:formatCode>General</c:formatCode>
                <c:ptCount val="3"/>
                <c:pt idx="0">
                  <c:v>1</c:v>
                </c:pt>
                <c:pt idx="1">
                  <c:v>1</c:v>
                </c:pt>
              </c:numCache>
            </c:numRef>
          </c:val>
          <c:extLst>
            <c:ext xmlns:c16="http://schemas.microsoft.com/office/drawing/2014/chart" uri="{C3380CC4-5D6E-409C-BE32-E72D297353CC}">
              <c16:uniqueId val="{00000002-C173-634A-B43C-CFBFCFE43663}"/>
            </c:ext>
          </c:extLst>
        </c:ser>
        <c:ser>
          <c:idx val="1"/>
          <c:order val="1"/>
          <c:tx>
            <c:strRef>
              <c:f>'Pre-Award Survey Pivot 1.1-4.21'!$C$81</c:f>
              <c:strCache>
                <c:ptCount val="1"/>
                <c:pt idx="0">
                  <c:v>'Dissatisfied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1.1-4.21'!$A$82:$A$85</c:f>
              <c:strCache>
                <c:ptCount val="3"/>
                <c:pt idx="0">
                  <c:v>Budget</c:v>
                </c:pt>
                <c:pt idx="1">
                  <c:v>Contract</c:v>
                </c:pt>
                <c:pt idx="2">
                  <c:v>OnCore Support</c:v>
                </c:pt>
              </c:strCache>
            </c:strRef>
          </c:cat>
          <c:val>
            <c:numRef>
              <c:f>'Pre-Award Survey Pivot 1.1-4.21'!$C$82:$C$85</c:f>
              <c:numCache>
                <c:formatCode>General</c:formatCode>
                <c:ptCount val="3"/>
                <c:pt idx="0">
                  <c:v>1</c:v>
                </c:pt>
                <c:pt idx="1">
                  <c:v>1</c:v>
                </c:pt>
                <c:pt idx="2">
                  <c:v>2</c:v>
                </c:pt>
              </c:numCache>
            </c:numRef>
          </c:val>
          <c:extLst>
            <c:ext xmlns:c16="http://schemas.microsoft.com/office/drawing/2014/chart" uri="{C3380CC4-5D6E-409C-BE32-E72D297353CC}">
              <c16:uniqueId val="{00000003-C173-634A-B43C-CFBFCFE43663}"/>
            </c:ext>
          </c:extLst>
        </c:ser>
        <c:ser>
          <c:idx val="2"/>
          <c:order val="2"/>
          <c:tx>
            <c:strRef>
              <c:f>'Pre-Award Survey Pivot 1.1-4.21'!$D$81</c:f>
              <c:strCache>
                <c:ptCount val="1"/>
                <c:pt idx="0">
                  <c:v>'Mixed Satisfaction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1.1-4.21'!$A$82:$A$85</c:f>
              <c:strCache>
                <c:ptCount val="3"/>
                <c:pt idx="0">
                  <c:v>Budget</c:v>
                </c:pt>
                <c:pt idx="1">
                  <c:v>Contract</c:v>
                </c:pt>
                <c:pt idx="2">
                  <c:v>OnCore Support</c:v>
                </c:pt>
              </c:strCache>
            </c:strRef>
          </c:cat>
          <c:val>
            <c:numRef>
              <c:f>'Pre-Award Survey Pivot 1.1-4.21'!$D$82:$D$85</c:f>
              <c:numCache>
                <c:formatCode>General</c:formatCode>
                <c:ptCount val="3"/>
                <c:pt idx="1">
                  <c:v>2</c:v>
                </c:pt>
              </c:numCache>
            </c:numRef>
          </c:val>
          <c:extLst>
            <c:ext xmlns:c16="http://schemas.microsoft.com/office/drawing/2014/chart" uri="{C3380CC4-5D6E-409C-BE32-E72D297353CC}">
              <c16:uniqueId val="{00000004-C173-634A-B43C-CFBFCFE43663}"/>
            </c:ext>
          </c:extLst>
        </c:ser>
        <c:ser>
          <c:idx val="3"/>
          <c:order val="3"/>
          <c:tx>
            <c:strRef>
              <c:f>'Pre-Award Survey Pivot 1.1-4.21'!$E$81</c:f>
              <c:strCache>
                <c:ptCount val="1"/>
                <c:pt idx="0">
                  <c:v>'Satisfied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1.1-4.21'!$A$82:$A$85</c:f>
              <c:strCache>
                <c:ptCount val="3"/>
                <c:pt idx="0">
                  <c:v>Budget</c:v>
                </c:pt>
                <c:pt idx="1">
                  <c:v>Contract</c:v>
                </c:pt>
                <c:pt idx="2">
                  <c:v>OnCore Support</c:v>
                </c:pt>
              </c:strCache>
            </c:strRef>
          </c:cat>
          <c:val>
            <c:numRef>
              <c:f>'Pre-Award Survey Pivot 1.1-4.21'!$E$82:$E$85</c:f>
              <c:numCache>
                <c:formatCode>General</c:formatCode>
                <c:ptCount val="3"/>
                <c:pt idx="0">
                  <c:v>3</c:v>
                </c:pt>
                <c:pt idx="1">
                  <c:v>3</c:v>
                </c:pt>
                <c:pt idx="2">
                  <c:v>4</c:v>
                </c:pt>
              </c:numCache>
            </c:numRef>
          </c:val>
          <c:extLst>
            <c:ext xmlns:c16="http://schemas.microsoft.com/office/drawing/2014/chart" uri="{C3380CC4-5D6E-409C-BE32-E72D297353CC}">
              <c16:uniqueId val="{00000005-C173-634A-B43C-CFBFCFE43663}"/>
            </c:ext>
          </c:extLst>
        </c:ser>
        <c:ser>
          <c:idx val="4"/>
          <c:order val="4"/>
          <c:tx>
            <c:strRef>
              <c:f>'Pre-Award Survey Pivot 1.1-4.21'!$F$81</c:f>
              <c:strCache>
                <c:ptCount val="1"/>
                <c:pt idx="0">
                  <c:v>'Very Satisfied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1.1-4.21'!$A$82:$A$85</c:f>
              <c:strCache>
                <c:ptCount val="3"/>
                <c:pt idx="0">
                  <c:v>Budget</c:v>
                </c:pt>
                <c:pt idx="1">
                  <c:v>Contract</c:v>
                </c:pt>
                <c:pt idx="2">
                  <c:v>OnCore Support</c:v>
                </c:pt>
              </c:strCache>
            </c:strRef>
          </c:cat>
          <c:val>
            <c:numRef>
              <c:f>'Pre-Award Survey Pivot 1.1-4.21'!$F$82:$F$85</c:f>
              <c:numCache>
                <c:formatCode>General</c:formatCode>
                <c:ptCount val="3"/>
                <c:pt idx="0">
                  <c:v>3</c:v>
                </c:pt>
                <c:pt idx="1">
                  <c:v>2</c:v>
                </c:pt>
                <c:pt idx="2">
                  <c:v>3</c:v>
                </c:pt>
              </c:numCache>
            </c:numRef>
          </c:val>
          <c:extLst>
            <c:ext xmlns:c16="http://schemas.microsoft.com/office/drawing/2014/chart" uri="{C3380CC4-5D6E-409C-BE32-E72D297353CC}">
              <c16:uniqueId val="{00000006-C173-634A-B43C-CFBFCFE43663}"/>
            </c:ext>
          </c:extLst>
        </c:ser>
        <c:ser>
          <c:idx val="5"/>
          <c:order val="5"/>
          <c:tx>
            <c:strRef>
              <c:f>'Pre-Award Survey Pivot 1.1-4.21'!$G$81</c:f>
              <c:strCache>
                <c:ptCount val="1"/>
                <c:pt idx="0">
                  <c:v>'Not Applicable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'Pre-Award Survey Pivot 1.1-4.21'!$A$82:$A$85</c:f>
              <c:strCache>
                <c:ptCount val="3"/>
                <c:pt idx="0">
                  <c:v>Budget</c:v>
                </c:pt>
                <c:pt idx="1">
                  <c:v>Contract</c:v>
                </c:pt>
                <c:pt idx="2">
                  <c:v>OnCore Support</c:v>
                </c:pt>
              </c:strCache>
            </c:strRef>
          </c:cat>
          <c:val>
            <c:numRef>
              <c:f>'Pre-Award Survey Pivot 1.1-4.21'!$G$82:$G$85</c:f>
              <c:numCache>
                <c:formatCode>General</c:formatCode>
                <c:ptCount val="3"/>
                <c:pt idx="0">
                  <c:v>2</c:v>
                </c:pt>
                <c:pt idx="1">
                  <c:v>1</c:v>
                </c:pt>
                <c:pt idx="2">
                  <c:v>1</c:v>
                </c:pt>
              </c:numCache>
            </c:numRef>
          </c:val>
          <c:extLst>
            <c:ext xmlns:c16="http://schemas.microsoft.com/office/drawing/2014/chart" uri="{C3380CC4-5D6E-409C-BE32-E72D297353CC}">
              <c16:uniqueId val="{00000007-C173-634A-B43C-CFBFCFE43663}"/>
            </c:ext>
          </c:extLst>
        </c:ser>
        <c:dLbls>
          <c:dLblPos val="outEnd"/>
          <c:showLegendKey val="0"/>
          <c:showVal val="1"/>
          <c:showCatName val="0"/>
          <c:showSerName val="0"/>
          <c:showPercent val="0"/>
          <c:showBubbleSize val="0"/>
        </c:dLbls>
        <c:gapWidth val="150"/>
        <c:axId val="859977136"/>
        <c:axId val="774251232"/>
      </c:barChart>
      <c:catAx>
        <c:axId val="85997713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30 total</a:t>
                </a:r>
                <a:r>
                  <a:rPr lang="en-US" baseline="0"/>
                  <a:t> responses (Budget, contract, OnCore Support)</a:t>
                </a:r>
                <a:endParaRPr lang="en-US"/>
              </a:p>
            </c:rich>
          </c:tx>
          <c:layout>
            <c:manualLayout>
              <c:xMode val="edge"/>
              <c:yMode val="edge"/>
              <c:x val="0.28588801266624958"/>
              <c:y val="0.92785877155019281"/>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4251232"/>
        <c:crosses val="autoZero"/>
        <c:auto val="1"/>
        <c:lblAlgn val="ctr"/>
        <c:lblOffset val="100"/>
        <c:noMultiLvlLbl val="0"/>
      </c:catAx>
      <c:valAx>
        <c:axId val="7742512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9977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a:t>Satisfaction with the quality of interactions with the service team</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 lastClr="FFFFFF">
                    <a:lumMod val="95000"/>
                  </a:sysClr>
                </a:solidFill>
              </a:defRPr>
            </a:pPr>
            <a:r>
              <a:rPr lang="en-US" sz="1000" b="1" i="0" baseline="0">
                <a:effectLst>
                  <a:outerShdw blurRad="50800" dist="38100" dir="5400000" algn="t" rotWithShape="0">
                    <a:srgbClr val="000000">
                      <a:alpha val="40000"/>
                    </a:srgbClr>
                  </a:outerShdw>
                </a:effectLst>
              </a:rPr>
              <a:t>30 Total Responses (Budget, Contract, and OnCore Support)</a:t>
            </a: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3"/>
          <c:order val="3"/>
          <c:tx>
            <c:strRef>
              <c:f>[1]Sheet2!$A$27</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5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7E9-DD46-99D9-2EB35E17C206}"/>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7E9-DD46-99D9-2EB35E17C206}"/>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7E9-DD46-99D9-2EB35E17C206}"/>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7E9-DD46-99D9-2EB35E17C206}"/>
              </c:ext>
            </c:extLst>
          </c:dPt>
          <c:dPt>
            <c:idx val="4"/>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7E9-DD46-99D9-2EB35E17C206}"/>
              </c:ext>
            </c:extLst>
          </c:dPt>
          <c:dPt>
            <c:idx val="5"/>
            <c:invertIfNegative val="0"/>
            <c:bubble3D val="0"/>
            <c:spPr>
              <a:solidFill>
                <a:schemeClr val="accent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7E9-DD46-99D9-2EB35E17C2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[1]Sheet2!$B$23:$G$23</c:f>
              <c:strCache>
                <c:ptCount val="6"/>
                <c:pt idx="0">
                  <c:v>Very dissatisfied</c:v>
                </c:pt>
                <c:pt idx="1">
                  <c:v>Dissatisfied</c:v>
                </c:pt>
                <c:pt idx="2">
                  <c:v>Mixed Satisfaction</c:v>
                </c:pt>
                <c:pt idx="3">
                  <c:v>Satisfied</c:v>
                </c:pt>
                <c:pt idx="4">
                  <c:v>Very Satisfied</c:v>
                </c:pt>
                <c:pt idx="5">
                  <c:v>Not Applicable</c:v>
                </c:pt>
              </c:strCache>
            </c:strRef>
          </c:cat>
          <c:val>
            <c:numRef>
              <c:f>[1]Sheet2!$B$27:$G$27</c:f>
              <c:numCache>
                <c:formatCode>General</c:formatCode>
                <c:ptCount val="6"/>
                <c:pt idx="0">
                  <c:v>2</c:v>
                </c:pt>
                <c:pt idx="1">
                  <c:v>4</c:v>
                </c:pt>
                <c:pt idx="2">
                  <c:v>2</c:v>
                </c:pt>
                <c:pt idx="3">
                  <c:v>10</c:v>
                </c:pt>
                <c:pt idx="4">
                  <c:v>8</c:v>
                </c:pt>
                <c:pt idx="5">
                  <c:v>4</c:v>
                </c:pt>
              </c:numCache>
            </c:numRef>
          </c:val>
          <c:extLst>
            <c:ext xmlns:c16="http://schemas.microsoft.com/office/drawing/2014/chart" uri="{C3380CC4-5D6E-409C-BE32-E72D297353CC}">
              <c16:uniqueId val="{0000000C-67E9-DD46-99D9-2EB35E17C206}"/>
            </c:ext>
          </c:extLst>
        </c:ser>
        <c:dLbls>
          <c:showLegendKey val="0"/>
          <c:showVal val="1"/>
          <c:showCatName val="0"/>
          <c:showSerName val="0"/>
          <c:showPercent val="0"/>
          <c:showBubbleSize val="0"/>
        </c:dLbls>
        <c:gapWidth val="150"/>
        <c:overlap val="-25"/>
        <c:axId val="1509476415"/>
        <c:axId val="1214902831"/>
        <c:extLst>
          <c:ext xmlns:c15="http://schemas.microsoft.com/office/drawing/2012/chart" uri="{02D57815-91ED-43cb-92C2-25804820EDAC}">
            <c15:filteredBarSeries>
              <c15:ser>
                <c:idx val="0"/>
                <c:order val="0"/>
                <c:tx>
                  <c:strRef>
                    <c:extLst>
                      <c:ext uri="{02D57815-91ED-43cb-92C2-25804820EDAC}">
                        <c15:formulaRef>
                          <c15:sqref>[1]Sheet2!$A$24</c15:sqref>
                        </c15:formulaRef>
                      </c:ext>
                    </c:extLst>
                    <c:strCache>
                      <c:ptCount val="1"/>
                      <c:pt idx="0">
                        <c:v>Contract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[1]Sheet2!$B$23:$G$23</c15:sqref>
                        </c15:formulaRef>
                      </c:ext>
                    </c:extLst>
                    <c:strCache>
                      <c:ptCount val="6"/>
                      <c:pt idx="0">
                        <c:v>Very dissatisfied</c:v>
                      </c:pt>
                      <c:pt idx="1">
                        <c:v>Dissatisfied</c:v>
                      </c:pt>
                      <c:pt idx="2">
                        <c:v>Mixed Satisfaction</c:v>
                      </c:pt>
                      <c:pt idx="3">
                        <c:v>Satisfied</c:v>
                      </c:pt>
                      <c:pt idx="4">
                        <c:v>Very Satisfied</c:v>
                      </c:pt>
                      <c:pt idx="5">
                        <c:v>Not Applicable</c:v>
                      </c:pt>
                    </c:strCache>
                  </c:strRef>
                </c:cat>
                <c:val>
                  <c:numRef>
                    <c:extLst>
                      <c:ext uri="{02D57815-91ED-43cb-92C2-25804820EDAC}">
                        <c15:formulaRef>
                          <c15:sqref>[1]Sheet2!$B$24:$G$24</c15:sqref>
                        </c15:formulaRef>
                      </c:ext>
                    </c:extLst>
                    <c:numCache>
                      <c:formatCode>General</c:formatCode>
                      <c:ptCount val="6"/>
                      <c:pt idx="0">
                        <c:v>1</c:v>
                      </c:pt>
                      <c:pt idx="1">
                        <c:v>1</c:v>
                      </c:pt>
                      <c:pt idx="2">
                        <c:v>2</c:v>
                      </c:pt>
                      <c:pt idx="3">
                        <c:v>3</c:v>
                      </c:pt>
                      <c:pt idx="4">
                        <c:v>2</c:v>
                      </c:pt>
                      <c:pt idx="5">
                        <c:v>1</c:v>
                      </c:pt>
                    </c:numCache>
                  </c:numRef>
                </c:val>
                <c:extLst>
                  <c:ext xmlns:c16="http://schemas.microsoft.com/office/drawing/2014/chart" uri="{C3380CC4-5D6E-409C-BE32-E72D297353CC}">
                    <c16:uniqueId val="{0000000D-67E9-DD46-99D9-2EB35E17C20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[1]Sheet2!$A$25</c15:sqref>
                        </c15:formulaRef>
                      </c:ext>
                    </c:extLst>
                    <c:strCache>
                      <c:ptCount val="1"/>
                      <c:pt idx="0">
                        <c:v>OnCore Support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[1]Sheet2!$B$23:$G$23</c15:sqref>
                        </c15:formulaRef>
                      </c:ext>
                    </c:extLst>
                    <c:strCache>
                      <c:ptCount val="6"/>
                      <c:pt idx="0">
                        <c:v>Very dissatisfied</c:v>
                      </c:pt>
                      <c:pt idx="1">
                        <c:v>Dissatisfied</c:v>
                      </c:pt>
                      <c:pt idx="2">
                        <c:v>Mixed Satisfaction</c:v>
                      </c:pt>
                      <c:pt idx="3">
                        <c:v>Satisfied</c:v>
                      </c:pt>
                      <c:pt idx="4">
                        <c:v>Very Satisfied</c:v>
                      </c:pt>
                      <c:pt idx="5">
                        <c:v>Not Applicable</c:v>
                      </c:pt>
                    </c:strCache>
                  </c:strRef>
                </c:cat>
                <c:val>
                  <c:numRef>
                    <c:extLst xmlns:c15="http://schemas.microsoft.com/office/drawing/2012/chart">
                      <c:ext xmlns:c15="http://schemas.microsoft.com/office/drawing/2012/chart" uri="{02D57815-91ED-43cb-92C2-25804820EDAC}">
                        <c15:formulaRef>
                          <c15:sqref>[1]Sheet2!$B$25:$G$25</c15:sqref>
                        </c15:formulaRef>
                      </c:ext>
                    </c:extLst>
                    <c:numCache>
                      <c:formatCode>General</c:formatCode>
                      <c:ptCount val="6"/>
                      <c:pt idx="1">
                        <c:v>2</c:v>
                      </c:pt>
                      <c:pt idx="3">
                        <c:v>4</c:v>
                      </c:pt>
                      <c:pt idx="4">
                        <c:v>3</c:v>
                      </c:pt>
                      <c:pt idx="5">
                        <c:v>1</c:v>
                      </c:pt>
                    </c:numCache>
                  </c:numRef>
                </c:val>
                <c:extLst xmlns:c15="http://schemas.microsoft.com/office/drawing/2012/chart">
                  <c:ext xmlns:c16="http://schemas.microsoft.com/office/drawing/2014/chart" uri="{C3380CC4-5D6E-409C-BE32-E72D297353CC}">
                    <c16:uniqueId val="{0000000E-67E9-DD46-99D9-2EB35E17C20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[1]Sheet2!$A$26</c15:sqref>
                        </c15:formulaRef>
                      </c:ext>
                    </c:extLst>
                    <c:strCache>
                      <c:ptCount val="1"/>
                      <c:pt idx="0">
                        <c:v>Budget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[1]Sheet2!$B$23:$G$23</c15:sqref>
                        </c15:formulaRef>
                      </c:ext>
                    </c:extLst>
                    <c:strCache>
                      <c:ptCount val="6"/>
                      <c:pt idx="0">
                        <c:v>Very dissatisfied</c:v>
                      </c:pt>
                      <c:pt idx="1">
                        <c:v>Dissatisfied</c:v>
                      </c:pt>
                      <c:pt idx="2">
                        <c:v>Mixed Satisfaction</c:v>
                      </c:pt>
                      <c:pt idx="3">
                        <c:v>Satisfied</c:v>
                      </c:pt>
                      <c:pt idx="4">
                        <c:v>Very Satisfied</c:v>
                      </c:pt>
                      <c:pt idx="5">
                        <c:v>Not Applicable</c:v>
                      </c:pt>
                    </c:strCache>
                  </c:strRef>
                </c:cat>
                <c:val>
                  <c:numRef>
                    <c:extLst xmlns:c15="http://schemas.microsoft.com/office/drawing/2012/chart">
                      <c:ext xmlns:c15="http://schemas.microsoft.com/office/drawing/2012/chart" uri="{02D57815-91ED-43cb-92C2-25804820EDAC}">
                        <c15:formulaRef>
                          <c15:sqref>[1]Sheet2!$B$26:$G$26</c15:sqref>
                        </c15:formulaRef>
                      </c:ext>
                    </c:extLst>
                    <c:numCache>
                      <c:formatCode>General</c:formatCode>
                      <c:ptCount val="6"/>
                      <c:pt idx="0">
                        <c:v>1</c:v>
                      </c:pt>
                      <c:pt idx="1">
                        <c:v>1</c:v>
                      </c:pt>
                      <c:pt idx="3">
                        <c:v>3</c:v>
                      </c:pt>
                      <c:pt idx="4">
                        <c:v>3</c:v>
                      </c:pt>
                      <c:pt idx="5">
                        <c:v>2</c:v>
                      </c:pt>
                    </c:numCache>
                  </c:numRef>
                </c:val>
                <c:extLst xmlns:c15="http://schemas.microsoft.com/office/drawing/2012/chart">
                  <c:ext xmlns:c16="http://schemas.microsoft.com/office/drawing/2014/chart" uri="{C3380CC4-5D6E-409C-BE32-E72D297353CC}">
                    <c16:uniqueId val="{0000000F-67E9-DD46-99D9-2EB35E17C206}"/>
                  </c:ext>
                </c:extLst>
              </c15:ser>
            </c15:filteredBarSeries>
          </c:ext>
        </c:extLst>
      </c:barChart>
      <c:catAx>
        <c:axId val="1509476415"/>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14902831"/>
        <c:crosses val="autoZero"/>
        <c:auto val="1"/>
        <c:lblAlgn val="ctr"/>
        <c:lblOffset val="100"/>
        <c:noMultiLvlLbl val="0"/>
      </c:catAx>
      <c:valAx>
        <c:axId val="1214902831"/>
        <c:scaling>
          <c:orientation val="minMax"/>
        </c:scaling>
        <c:delete val="1"/>
        <c:axPos val="b"/>
        <c:numFmt formatCode="General" sourceLinked="1"/>
        <c:majorTickMark val="none"/>
        <c:minorTickMark val="none"/>
        <c:tickLblPos val="nextTo"/>
        <c:crossAx val="15094764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[OCR Clinical Trial Agreement Average Days Q1 Q4 2022 and Q1 2023 Summary 2023Apr24(11).xlsx]OCR CTAs Avg Day to LangFinal!PivotTable2</c:name>
    <c:fmtId val="15"/>
  </c:pivotSource>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OCR Clinical Trial Agreement </a:t>
            </a:r>
          </a:p>
          <a:p>
            <a:pPr>
              <a:defRPr/>
            </a:pPr>
            <a:r>
              <a:rPr lang="en-US"/>
              <a:t>Average Days to </a:t>
            </a:r>
            <a:r>
              <a:rPr lang="en-US" sz="1600" baseline="0"/>
              <a:t>Language Finalized</a:t>
            </a:r>
            <a:endParaRPr lang="en-US" sz="1600"/>
          </a:p>
        </c:rich>
      </c:tx>
      <c:layout>
        <c:manualLayout>
          <c:xMode val="edge"/>
          <c:yMode val="edge"/>
          <c:x val="0.2857126588071372"/>
          <c:y val="1.5286268477427478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'OCR CTAs Avg Day to LangFinal'!$B$3</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'OCR CTAs Avg Day to LangFinal'!$A$4:$A$10</c:f>
              <c:multiLvlStrCache>
                <c:ptCount val="4"/>
                <c:lvl>
                  <c:pt idx="0">
                    <c:v>Qtr2</c:v>
                  </c:pt>
                  <c:pt idx="1">
                    <c:v>Qtr3</c:v>
                  </c:pt>
                  <c:pt idx="2">
                    <c:v>Qtr4</c:v>
                  </c:pt>
                  <c:pt idx="3">
                    <c:v>Qtr1</c:v>
                  </c:pt>
                </c:lvl>
                <c:lvl>
                  <c:pt idx="0">
                    <c:v>2022</c:v>
                  </c:pt>
                  <c:pt idx="3">
                    <c:v>2023</c:v>
                  </c:pt>
                </c:lvl>
              </c:multiLvlStrCache>
            </c:multiLvlStrRef>
          </c:cat>
          <c:val>
            <c:numRef>
              <c:f>'OCR CTAs Avg Day to LangFinal'!$B$4:$B$10</c:f>
              <c:numCache>
                <c:formatCode>0</c:formatCode>
                <c:ptCount val="4"/>
                <c:pt idx="0">
                  <c:v>103.7354377104383</c:v>
                </c:pt>
                <c:pt idx="1">
                  <c:v>99.004074074075234</c:v>
                </c:pt>
                <c:pt idx="2">
                  <c:v>108.35369047619004</c:v>
                </c:pt>
                <c:pt idx="3">
                  <c:v>67.18621031746045</c:v>
                </c:pt>
              </c:numCache>
            </c:numRef>
          </c:val>
          <c:extLst>
            <c:ext xmlns:c16="http://schemas.microsoft.com/office/drawing/2014/chart" uri="{C3380CC4-5D6E-409C-BE32-E72D297353CC}">
              <c16:uniqueId val="{00000000-91C7-144B-9C23-A8ED82DD341A}"/>
            </c:ext>
          </c:extLst>
        </c:ser>
        <c:dLbls>
          <c:showLegendKey val="0"/>
          <c:showVal val="1"/>
          <c:showCatName val="0"/>
          <c:showSerName val="0"/>
          <c:showPercent val="0"/>
          <c:showBubbleSize val="0"/>
        </c:dLbls>
        <c:gapWidth val="150"/>
        <c:axId val="197019120"/>
        <c:axId val="133960784"/>
      </c:barChart>
      <c:catAx>
        <c:axId val="19701912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Q2-Q4</a:t>
                </a:r>
                <a:r>
                  <a:rPr lang="en-US" baseline="0"/>
                  <a:t> 2022 and Q1 2023</a:t>
                </a:r>
                <a:endParaRPr lang="en-US"/>
              </a:p>
            </c:rich>
          </c:tx>
          <c:layout>
            <c:manualLayout>
              <c:xMode val="edge"/>
              <c:yMode val="edge"/>
              <c:x val="0.41911236542506214"/>
              <c:y val="0.95289652224749566"/>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33960784"/>
        <c:crossesAt val="0"/>
        <c:auto val="1"/>
        <c:lblAlgn val="ctr"/>
        <c:lblOffset val="100"/>
        <c:noMultiLvlLbl val="0"/>
      </c:catAx>
      <c:valAx>
        <c:axId val="133960784"/>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Average Days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7019120"/>
        <c:crosses val="autoZero"/>
        <c:crossBetween val="between"/>
        <c:majorUnit val="10"/>
        <c:minorUnit val="4"/>
      </c:valAx>
      <c:spPr>
        <a:noFill/>
        <a:ln>
          <a:noFill/>
        </a:ln>
        <a:effectLst/>
      </c:spPr>
    </c:plotArea>
    <c:legend>
      <c:legendPos val="t"/>
      <c:layout>
        <c:manualLayout>
          <c:xMode val="edge"/>
          <c:yMode val="edge"/>
          <c:x val="0.40697816790311703"/>
          <c:y val="0.12344377510040161"/>
          <c:w val="5.0809371726986748E-2"/>
          <c:h val="4.25715171652519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[75 Day Challenge Summary v2 2023Apr20(83).xlsx]YTD Jan-Apr 2023 Pivot!PivotTable9</c:name>
    <c:fmtId val="4"/>
  </c:pivotSource>
  <c:chart>
    <c:title>
      <c:tx>
        <c:rich>
          <a:bodyPr rot="0" spcFirstLastPara="1" vertOverflow="ellipsis" vert="horz" wrap="square" anchor="ctr" anchorCtr="1"/>
          <a:lstStyle/>
          <a:p>
            <a:pPr>
              <a:defRPr sz="1600" b="1" i="0" u="sng"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u="sng"/>
              <a:t>75 Day Challenge</a:t>
            </a:r>
          </a:p>
        </c:rich>
      </c:tx>
      <c:layout>
        <c:manualLayout>
          <c:xMode val="edge"/>
          <c:yMode val="edge"/>
          <c:x val="0.38230960521005364"/>
          <c:y val="4.2102072900301685E-2"/>
        </c:manualLayout>
      </c:layout>
      <c:overlay val="0"/>
      <c:spPr>
        <a:noFill/>
        <a:ln>
          <a:noFill/>
        </a:ln>
        <a:effectLst/>
      </c:spPr>
      <c:txPr>
        <a:bodyPr rot="0" spcFirstLastPara="1" vertOverflow="ellipsis" vert="horz" wrap="square" anchor="ctr" anchorCtr="1"/>
        <a:lstStyle/>
        <a:p>
          <a:pPr>
            <a:defRPr sz="1600" b="1" i="0" u="sng"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
          <c:idx val="0"/>
          <c:dLblPos val="inEnd"/>
          <c:showLegendKey val="0"/>
          <c:showVal val="1"/>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2"/>
        <c:spPr>
          <a:solidFill>
            <a:srgbClr val="C00000"/>
          </a:solidFill>
          <a:ln>
            <a:noFill/>
          </a:ln>
          <a:effectLst>
            <a:outerShdw blurRad="57150" dist="19050" dir="5400000" algn="ctr" rotWithShape="0">
              <a:srgbClr val="000000">
                <a:alpha val="63000"/>
              </a:srgbClr>
            </a:outerShdw>
          </a:effectLst>
        </c:spPr>
      </c:pivotFmt>
      <c:pivotFmt>
        <c:idx val="3"/>
        <c:spPr>
          <a:solidFill>
            <a:schemeClr val="accent6"/>
          </a:solidFill>
          <a:ln>
            <a:noFill/>
          </a:ln>
          <a:effectLst>
            <a:outerShdw blurRad="57150" dist="19050" dir="5400000" algn="ctr" rotWithShape="0">
              <a:srgbClr val="000000">
                <a:alpha val="63000"/>
              </a:srgbClr>
            </a:outerShdw>
          </a:effectLst>
        </c:spPr>
      </c:pivotFmt>
      <c:pivotFmt>
        <c:idx val="4"/>
        <c:spPr>
          <a:solidFill>
            <a:schemeClr val="accent3">
              <a:lumMod val="75000"/>
            </a:schemeClr>
          </a:solidFill>
          <a:ln>
            <a:noFill/>
          </a:ln>
          <a:effectLst>
            <a:outerShdw blurRad="57150" dist="19050" dir="5400000" algn="ctr" rotWithShape="0">
              <a:srgbClr val="000000">
                <a:alpha val="63000"/>
              </a:srgbClr>
            </a:outerShdw>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6"/>
        <c:spPr>
          <a:solidFill>
            <a:schemeClr val="accent4"/>
          </a:solidFill>
          <a:ln>
            <a:noFill/>
          </a:ln>
          <a:effectLst>
            <a:outerShdw blurRad="57150" dist="19050" dir="5400000" algn="ctr" rotWithShape="0">
              <a:srgbClr val="000000">
                <a:alpha val="63000"/>
              </a:srgbClr>
            </a:outerShdw>
          </a:effectLst>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8"/>
        <c:spPr>
          <a:solidFill>
            <a:schemeClr val="accent2"/>
          </a:solidFill>
          <a:ln>
            <a:noFill/>
          </a:ln>
          <a:effectLst>
            <a:outerShdw blurRad="57150" dist="19050" dir="5400000" algn="ctr" rotWithShape="0">
              <a:srgbClr val="000000">
                <a:alpha val="63000"/>
              </a:srgbClr>
            </a:outerShdw>
          </a:effectLst>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10"/>
        <c:spPr>
          <a:solidFill>
            <a:schemeClr val="accent2"/>
          </a:solidFill>
          <a:ln>
            <a:noFill/>
          </a:ln>
          <a:effectLst>
            <a:outerShdw blurRad="57150" dist="19050" dir="5400000" algn="ctr" rotWithShape="0">
              <a:srgbClr val="000000">
                <a:alpha val="63000"/>
              </a:srgbClr>
            </a:outerShdw>
          </a:effectLst>
        </c:spPr>
      </c:pivotFmt>
      <c:pivotFmt>
        <c:idx val="11"/>
        <c:spPr>
          <a:solidFill>
            <a:srgbClr val="C00000"/>
          </a:solidFill>
          <a:ln>
            <a:noFill/>
          </a:ln>
          <a:effectLst>
            <a:outerShdw blurRad="57150" dist="19050" dir="5400000" algn="ctr" rotWithShape="0">
              <a:srgbClr val="000000">
                <a:alpha val="63000"/>
              </a:srgbClr>
            </a:outerShdw>
          </a:effectLst>
        </c:spPr>
      </c:pivotFmt>
      <c:pivotFmt>
        <c:idx val="12"/>
        <c:spPr>
          <a:solidFill>
            <a:schemeClr val="accent6"/>
          </a:solidFill>
          <a:ln>
            <a:noFill/>
          </a:ln>
          <a:effectLst>
            <a:outerShdw blurRad="57150" dist="19050" dir="5400000" algn="ctr" rotWithShape="0">
              <a:srgbClr val="000000">
                <a:alpha val="63000"/>
              </a:srgbClr>
            </a:outerShdw>
          </a:effectLst>
        </c:spPr>
      </c:pivotFmt>
      <c:pivotFmt>
        <c:idx val="13"/>
        <c:spPr>
          <a:solidFill>
            <a:schemeClr val="accent4"/>
          </a:solidFill>
          <a:ln>
            <a:noFill/>
          </a:ln>
          <a:effectLst>
            <a:outerShdw blurRad="57150" dist="19050" dir="5400000" algn="ctr" rotWithShape="0">
              <a:srgbClr val="000000">
                <a:alpha val="63000"/>
              </a:srgbClr>
            </a:outerShdw>
          </a:effectLst>
        </c:spP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15"/>
        <c:spPr>
          <a:solidFill>
            <a:schemeClr val="accent2"/>
          </a:solidFill>
          <a:ln>
            <a:noFill/>
          </a:ln>
          <a:effectLst>
            <a:outerShdw blurRad="57150" dist="19050" dir="5400000" algn="ctr" rotWithShape="0">
              <a:srgbClr val="000000">
                <a:alpha val="63000"/>
              </a:srgbClr>
            </a:outerShdw>
          </a:effectLst>
        </c:spPr>
      </c:pivotFmt>
      <c:pivotFmt>
        <c:idx val="16"/>
        <c:spPr>
          <a:solidFill>
            <a:srgbClr val="C00000"/>
          </a:solidFill>
          <a:ln>
            <a:noFill/>
          </a:ln>
          <a:effectLst>
            <a:outerShdw blurRad="57150" dist="19050" dir="5400000" algn="ctr" rotWithShape="0">
              <a:srgbClr val="000000">
                <a:alpha val="63000"/>
              </a:srgbClr>
            </a:outerShdw>
          </a:effectLst>
        </c:spPr>
      </c:pivotFmt>
      <c:pivotFmt>
        <c:idx val="17"/>
        <c:spPr>
          <a:solidFill>
            <a:schemeClr val="accent6"/>
          </a:solidFill>
          <a:ln>
            <a:noFill/>
          </a:ln>
          <a:effectLst>
            <a:outerShdw blurRad="57150" dist="19050" dir="5400000" algn="ctr" rotWithShape="0">
              <a:srgbClr val="000000">
                <a:alpha val="63000"/>
              </a:srgbClr>
            </a:outerShdw>
          </a:effectLst>
        </c:spPr>
      </c:pivotFmt>
      <c:pivotFmt>
        <c:idx val="18"/>
        <c:spPr>
          <a:solidFill>
            <a:schemeClr val="accent4"/>
          </a:solidFill>
          <a:ln>
            <a:noFill/>
          </a:ln>
          <a:effectLst>
            <a:outerShdw blurRad="57150" dist="19050" dir="5400000" algn="ctr" rotWithShape="0">
              <a:srgbClr val="000000">
                <a:alpha val="63000"/>
              </a:srgbClr>
            </a:outerShdw>
          </a:effectLst>
        </c:spP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20"/>
        <c:spPr>
          <a:solidFill>
            <a:schemeClr val="accent2"/>
          </a:solidFill>
          <a:ln>
            <a:noFill/>
          </a:ln>
          <a:effectLst>
            <a:outerShdw blurRad="57150" dist="19050" dir="5400000" algn="ctr" rotWithShape="0">
              <a:srgbClr val="000000">
                <a:alpha val="63000"/>
              </a:srgbClr>
            </a:outerShdw>
          </a:effectLst>
        </c:spPr>
      </c:pivotFmt>
      <c:pivotFmt>
        <c:idx val="21"/>
        <c:spPr>
          <a:solidFill>
            <a:srgbClr val="C00000"/>
          </a:solidFill>
          <a:ln>
            <a:noFill/>
          </a:ln>
          <a:effectLst>
            <a:outerShdw blurRad="57150" dist="19050" dir="5400000" algn="ctr" rotWithShape="0">
              <a:srgbClr val="000000">
                <a:alpha val="63000"/>
              </a:srgbClr>
            </a:outerShdw>
          </a:effectLst>
        </c:spPr>
      </c:pivotFmt>
      <c:pivotFmt>
        <c:idx val="22"/>
        <c:spPr>
          <a:solidFill>
            <a:schemeClr val="accent6"/>
          </a:solidFill>
          <a:ln>
            <a:noFill/>
          </a:ln>
          <a:effectLst>
            <a:outerShdw blurRad="57150" dist="19050" dir="5400000" algn="ctr" rotWithShape="0">
              <a:srgbClr val="000000">
                <a:alpha val="63000"/>
              </a:srgbClr>
            </a:outerShdw>
          </a:effectLst>
        </c:spPr>
      </c:pivotFmt>
      <c:pivotFmt>
        <c:idx val="23"/>
        <c:spPr>
          <a:solidFill>
            <a:schemeClr val="accent4"/>
          </a:solidFill>
          <a:ln>
            <a:noFill/>
          </a:ln>
          <a:effectLst>
            <a:outerShdw blurRad="57150" dist="19050" dir="5400000" algn="ctr" rotWithShape="0">
              <a:srgbClr val="000000">
                <a:alpha val="63000"/>
              </a:srgbClr>
            </a:outerShdw>
          </a:effectLst>
        </c:spPr>
      </c:pivotFmt>
    </c:pivotFmts>
    <c:plotArea>
      <c:layout/>
      <c:pieChart>
        <c:varyColors val="1"/>
        <c:ser>
          <c:idx val="0"/>
          <c:order val="0"/>
          <c:tx>
            <c:strRef>
              <c:f>'YTD Jan-Apr 2023 Pivot'!$B$36</c:f>
              <c:strCache>
                <c:ptCount val="1"/>
                <c:pt idx="0">
                  <c:v>Total</c:v>
                </c:pt>
              </c:strCache>
            </c:strRef>
          </c:tx>
          <c:dPt>
            <c:idx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D84-CF48-8596-2E2988F7B72C}"/>
              </c:ext>
            </c:extLst>
          </c:dPt>
          <c:dPt>
            <c:idx val="1"/>
            <c:bubble3D val="0"/>
            <c:spPr>
              <a:solidFill>
                <a:srgbClr val="C0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D84-CF48-8596-2E2988F7B72C}"/>
              </c:ext>
            </c:extLst>
          </c:dPt>
          <c:dPt>
            <c:idx val="2"/>
            <c:bubble3D val="0"/>
            <c:spPr>
              <a:solidFill>
                <a:schemeClr val="accent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D84-CF48-8596-2E2988F7B72C}"/>
              </c:ext>
            </c:extLst>
          </c:dPt>
          <c:dPt>
            <c:idx val="3"/>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1D84-CF48-8596-2E2988F7B72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1D84-CF48-8596-2E2988F7B72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1D84-CF48-8596-2E2988F7B72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'YTD Jan-Apr 2023 Pivot'!$A$37:$A$41</c:f>
              <c:strCache>
                <c:ptCount val="4"/>
                <c:pt idx="0">
                  <c:v>At risk</c:v>
                </c:pt>
                <c:pt idx="1">
                  <c:v>Did not meet aim</c:v>
                </c:pt>
                <c:pt idx="2">
                  <c:v>Met Aim</c:v>
                </c:pt>
                <c:pt idx="3">
                  <c:v>On target</c:v>
                </c:pt>
              </c:strCache>
            </c:strRef>
          </c:cat>
          <c:val>
            <c:numRef>
              <c:f>'YTD Jan-Apr 2023 Pivot'!$B$37:$B$41</c:f>
              <c:numCache>
                <c:formatCode>General</c:formatCode>
                <c:ptCount val="4"/>
                <c:pt idx="0">
                  <c:v>10</c:v>
                </c:pt>
                <c:pt idx="1">
                  <c:v>2</c:v>
                </c:pt>
                <c:pt idx="2">
                  <c:v>3</c:v>
                </c:pt>
                <c:pt idx="3">
                  <c:v>15</c:v>
                </c:pt>
              </c:numCache>
            </c:numRef>
          </c:val>
          <c:extLst>
            <c:ext xmlns:c16="http://schemas.microsoft.com/office/drawing/2014/chart" uri="{C3380CC4-5D6E-409C-BE32-E72D297353CC}">
              <c16:uniqueId val="{0000000C-1D84-CF48-8596-2E2988F7B72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48FCA-21BB-4073-89EC-7D7AFE68A1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56D3D0D-BC97-48A4-97AB-2EE84FC68E31}">
      <dgm:prSet phldrT="[Text]" custT="1"/>
      <dgm:spPr>
        <a:xfrm>
          <a:off x="0" y="3732615"/>
          <a:ext cx="3389376" cy="1130663"/>
        </a:xfrm>
        <a:prstGeom prst="roundRect">
          <a:avLst/>
        </a:prstGeom>
        <a:solidFill>
          <a:srgbClr val="008C95"/>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600" dirty="0">
              <a:solidFill>
                <a:sysClr val="window" lastClr="FFFFFF"/>
              </a:solidFill>
              <a:latin typeface="Calibri" panose="020F0502020204030204"/>
              <a:ea typeface="+mn-ea"/>
              <a:cs typeface="+mn-cs"/>
            </a:rPr>
            <a:t>Axiom Win Phase 1</a:t>
          </a:r>
        </a:p>
        <a:p>
          <a:pPr algn="l">
            <a:buNone/>
          </a:pPr>
          <a:r>
            <a:rPr lang="en-US" sz="1600" i="1" u="sng" dirty="0">
              <a:solidFill>
                <a:sysClr val="window" lastClr="FFFFFF"/>
              </a:solidFill>
              <a:latin typeface="Calibri" panose="020F0502020204030204"/>
              <a:ea typeface="+mn-ea"/>
              <a:cs typeface="+mn-cs"/>
            </a:rPr>
            <a:t>Jan close</a:t>
          </a:r>
        </a:p>
      </dgm:t>
    </dgm:pt>
    <dgm:pt modelId="{AFACEF44-A6F9-469B-9796-22F06B4106EB}" type="parTrans" cxnId="{C7BEC4AC-BF34-46EA-A340-87D53C79053A}">
      <dgm:prSet/>
      <dgm:spPr/>
      <dgm:t>
        <a:bodyPr/>
        <a:lstStyle/>
        <a:p>
          <a:pPr algn="l"/>
          <a:endParaRPr lang="en-US"/>
        </a:p>
      </dgm:t>
    </dgm:pt>
    <dgm:pt modelId="{BD11E205-2FA2-4F38-8937-F8DF022BBAB3}" type="sibTrans" cxnId="{C7BEC4AC-BF34-46EA-A340-87D53C79053A}">
      <dgm:prSet/>
      <dgm:spPr/>
      <dgm:t>
        <a:bodyPr/>
        <a:lstStyle/>
        <a:p>
          <a:pPr algn="l"/>
          <a:endParaRPr lang="en-US"/>
        </a:p>
      </dgm:t>
    </dgm:pt>
    <dgm:pt modelId="{F82BFE3F-17D7-432D-99FA-636465CB097D}">
      <dgm:prSet phldrT="[Text]" custT="1"/>
      <dgm:spPr>
        <a:xfrm>
          <a:off x="3389376" y="3732615"/>
          <a:ext cx="5084064" cy="1130663"/>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Payroll Detail by Jobcode by Employee</a:t>
          </a:r>
        </a:p>
      </dgm:t>
    </dgm:pt>
    <dgm:pt modelId="{3FFF5D29-3370-4FE6-BCF8-AB067750A991}" type="parTrans" cxnId="{05ADF0E0-ABCA-4EB4-8D59-D8DAF8228A2F}">
      <dgm:prSet/>
      <dgm:spPr/>
      <dgm:t>
        <a:bodyPr/>
        <a:lstStyle/>
        <a:p>
          <a:pPr algn="l"/>
          <a:endParaRPr lang="en-US"/>
        </a:p>
      </dgm:t>
    </dgm:pt>
    <dgm:pt modelId="{BCF96020-51BF-4983-8BE0-8E58EAF8238A}" type="sibTrans" cxnId="{05ADF0E0-ABCA-4EB4-8D59-D8DAF8228A2F}">
      <dgm:prSet/>
      <dgm:spPr/>
      <dgm:t>
        <a:bodyPr/>
        <a:lstStyle/>
        <a:p>
          <a:pPr algn="l"/>
          <a:endParaRPr lang="en-US"/>
        </a:p>
      </dgm:t>
    </dgm:pt>
    <dgm:pt modelId="{978D1FD2-7378-4639-9C41-5EF15B7F0C9C}">
      <dgm:prSet phldrT="[Text]" custT="1"/>
      <dgm:spPr>
        <a:xfrm>
          <a:off x="3389376" y="3732615"/>
          <a:ext cx="5084064" cy="1130663"/>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Account balance support through the General Ledger Detail / Accounts Payable Detail / Materials Management Detail</a:t>
          </a:r>
        </a:p>
      </dgm:t>
    </dgm:pt>
    <dgm:pt modelId="{9630C151-A800-4845-88EB-1E4742BE29CF}" type="parTrans" cxnId="{B9A3BBBA-7F09-4261-BC1F-18AF21624E7B}">
      <dgm:prSet/>
      <dgm:spPr/>
      <dgm:t>
        <a:bodyPr/>
        <a:lstStyle/>
        <a:p>
          <a:pPr algn="l"/>
          <a:endParaRPr lang="en-US"/>
        </a:p>
      </dgm:t>
    </dgm:pt>
    <dgm:pt modelId="{67C24FF2-40BB-4E30-B758-DFE8582D7876}" type="sibTrans" cxnId="{B9A3BBBA-7F09-4261-BC1F-18AF21624E7B}">
      <dgm:prSet/>
      <dgm:spPr/>
      <dgm:t>
        <a:bodyPr/>
        <a:lstStyle/>
        <a:p>
          <a:pPr algn="l"/>
          <a:endParaRPr lang="en-US"/>
        </a:p>
      </dgm:t>
    </dgm:pt>
    <dgm:pt modelId="{7A18E01F-73A4-4911-A832-C9F8275FB321}">
      <dgm:prSet phldrT="[Text]" custT="1"/>
      <dgm:spPr>
        <a:xfrm>
          <a:off x="3389376" y="3732615"/>
          <a:ext cx="5084064" cy="1130663"/>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Payroll and Account details in one report</a:t>
          </a:r>
        </a:p>
      </dgm:t>
    </dgm:pt>
    <dgm:pt modelId="{E53AED11-4FE9-4550-A9C1-C2B0FE49F219}" type="parTrans" cxnId="{241787F4-8812-445F-B360-43AC84A285EC}">
      <dgm:prSet/>
      <dgm:spPr/>
      <dgm:t>
        <a:bodyPr/>
        <a:lstStyle/>
        <a:p>
          <a:pPr algn="l"/>
          <a:endParaRPr lang="en-US"/>
        </a:p>
      </dgm:t>
    </dgm:pt>
    <dgm:pt modelId="{B0B1B2C8-383F-4557-BB84-678925BFB422}" type="sibTrans" cxnId="{241787F4-8812-445F-B360-43AC84A285EC}">
      <dgm:prSet/>
      <dgm:spPr/>
      <dgm:t>
        <a:bodyPr/>
        <a:lstStyle/>
        <a:p>
          <a:pPr algn="l"/>
          <a:endParaRPr lang="en-US"/>
        </a:p>
      </dgm:t>
    </dgm:pt>
    <dgm:pt modelId="{6DF076AE-576F-4FB6-A680-414DF742FD1D}">
      <dgm:prSet phldrT="[Text]" custT="1"/>
      <dgm:spPr>
        <a:xfrm>
          <a:off x="3389376" y="3732615"/>
          <a:ext cx="5084064" cy="1130663"/>
        </a:xfr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Infrastructure built for Phase 2 initiatives and enhancements </a:t>
          </a:r>
          <a:r>
            <a:rPr lang="en-US" sz="1200" dirty="0">
              <a:solidFill>
                <a:sysClr val="windowText" lastClr="000000">
                  <a:hueOff val="0"/>
                  <a:satOff val="0"/>
                  <a:lumOff val="0"/>
                  <a:alphaOff val="0"/>
                </a:sysClr>
              </a:solidFill>
              <a:latin typeface="Calibri" panose="020F0502020204030204"/>
              <a:ea typeface="+mn-ea"/>
              <a:cs typeface="+mn-cs"/>
            </a:rPr>
            <a:t>(System and Resources)</a:t>
          </a:r>
        </a:p>
      </dgm:t>
    </dgm:pt>
    <dgm:pt modelId="{98A8E2BC-276C-4210-9DFD-AD00AC6AD9A9}" type="parTrans" cxnId="{EFDE0994-F0D4-46F8-AF40-D8C274FA5A14}">
      <dgm:prSet/>
      <dgm:spPr/>
      <dgm:t>
        <a:bodyPr/>
        <a:lstStyle/>
        <a:p>
          <a:pPr algn="l"/>
          <a:endParaRPr lang="en-US"/>
        </a:p>
      </dgm:t>
    </dgm:pt>
    <dgm:pt modelId="{C101B7D6-9BD5-4D0D-87FB-760BB8FD9508}" type="sibTrans" cxnId="{EFDE0994-F0D4-46F8-AF40-D8C274FA5A14}">
      <dgm:prSet/>
      <dgm:spPr/>
      <dgm:t>
        <a:bodyPr/>
        <a:lstStyle/>
        <a:p>
          <a:pPr algn="l"/>
          <a:endParaRPr lang="en-US"/>
        </a:p>
      </dgm:t>
    </dgm:pt>
    <dgm:pt modelId="{BE0460F9-A5D3-471C-852B-3C277FEAD09D}" type="pres">
      <dgm:prSet presAssocID="{05948FCA-21BB-4073-89EC-7D7AFE68A15C}" presName="Name0" presStyleCnt="0">
        <dgm:presLayoutVars>
          <dgm:dir/>
          <dgm:animLvl val="lvl"/>
          <dgm:resizeHandles/>
        </dgm:presLayoutVars>
      </dgm:prSet>
      <dgm:spPr/>
    </dgm:pt>
    <dgm:pt modelId="{BF9CA240-61FB-4ADA-9143-03B779DED6DF}" type="pres">
      <dgm:prSet presAssocID="{156D3D0D-BC97-48A4-97AB-2EE84FC68E31}" presName="linNode" presStyleCnt="0"/>
      <dgm:spPr/>
    </dgm:pt>
    <dgm:pt modelId="{44C1106E-974C-475A-BB79-55BF9B90FB39}" type="pres">
      <dgm:prSet presAssocID="{156D3D0D-BC97-48A4-97AB-2EE84FC68E31}" presName="parentShp" presStyleLbl="node1" presStyleIdx="0" presStyleCnt="1" custScaleX="48191" custScaleY="84435">
        <dgm:presLayoutVars>
          <dgm:bulletEnabled val="1"/>
        </dgm:presLayoutVars>
      </dgm:prSet>
      <dgm:spPr/>
    </dgm:pt>
    <dgm:pt modelId="{A1875E14-0AC0-40A5-9AA1-D05EA89C8FF7}" type="pres">
      <dgm:prSet presAssocID="{156D3D0D-BC97-48A4-97AB-2EE84FC68E31}" presName="childShp" presStyleLbl="bgAccFollowNode1" presStyleIdx="0" presStyleCnt="1" custScaleX="133744">
        <dgm:presLayoutVars>
          <dgm:bulletEnabled val="1"/>
        </dgm:presLayoutVars>
      </dgm:prSet>
      <dgm:spPr>
        <a:prstGeom prst="rightArrow">
          <a:avLst>
            <a:gd name="adj1" fmla="val 75000"/>
            <a:gd name="adj2" fmla="val 50000"/>
          </a:avLst>
        </a:prstGeom>
      </dgm:spPr>
    </dgm:pt>
  </dgm:ptLst>
  <dgm:cxnLst>
    <dgm:cxn modelId="{1CAC4801-0585-4DCA-AC2F-340FF353EA0D}" type="presOf" srcId="{F82BFE3F-17D7-432D-99FA-636465CB097D}" destId="{A1875E14-0AC0-40A5-9AA1-D05EA89C8FF7}" srcOrd="0" destOrd="0" presId="urn:microsoft.com/office/officeart/2005/8/layout/vList6"/>
    <dgm:cxn modelId="{D143F110-36A1-429A-873C-1052875042FC}" type="presOf" srcId="{978D1FD2-7378-4639-9C41-5EF15B7F0C9C}" destId="{A1875E14-0AC0-40A5-9AA1-D05EA89C8FF7}" srcOrd="0" destOrd="1" presId="urn:microsoft.com/office/officeart/2005/8/layout/vList6"/>
    <dgm:cxn modelId="{D0F21912-355F-4588-AE5E-1D0ACE926980}" type="presOf" srcId="{6DF076AE-576F-4FB6-A680-414DF742FD1D}" destId="{A1875E14-0AC0-40A5-9AA1-D05EA89C8FF7}" srcOrd="0" destOrd="3" presId="urn:microsoft.com/office/officeart/2005/8/layout/vList6"/>
    <dgm:cxn modelId="{9585204F-9CAC-49EA-86C3-1CAF1291A13D}" type="presOf" srcId="{156D3D0D-BC97-48A4-97AB-2EE84FC68E31}" destId="{44C1106E-974C-475A-BB79-55BF9B90FB39}" srcOrd="0" destOrd="0" presId="urn:microsoft.com/office/officeart/2005/8/layout/vList6"/>
    <dgm:cxn modelId="{8101C17F-13F4-4DB8-B2C3-FAB8672E2DEA}" type="presOf" srcId="{05948FCA-21BB-4073-89EC-7D7AFE68A15C}" destId="{BE0460F9-A5D3-471C-852B-3C277FEAD09D}" srcOrd="0" destOrd="0" presId="urn:microsoft.com/office/officeart/2005/8/layout/vList6"/>
    <dgm:cxn modelId="{EFDE0994-F0D4-46F8-AF40-D8C274FA5A14}" srcId="{156D3D0D-BC97-48A4-97AB-2EE84FC68E31}" destId="{6DF076AE-576F-4FB6-A680-414DF742FD1D}" srcOrd="3" destOrd="0" parTransId="{98A8E2BC-276C-4210-9DFD-AD00AC6AD9A9}" sibTransId="{C101B7D6-9BD5-4D0D-87FB-760BB8FD9508}"/>
    <dgm:cxn modelId="{C7BEC4AC-BF34-46EA-A340-87D53C79053A}" srcId="{05948FCA-21BB-4073-89EC-7D7AFE68A15C}" destId="{156D3D0D-BC97-48A4-97AB-2EE84FC68E31}" srcOrd="0" destOrd="0" parTransId="{AFACEF44-A6F9-469B-9796-22F06B4106EB}" sibTransId="{BD11E205-2FA2-4F38-8937-F8DF022BBAB3}"/>
    <dgm:cxn modelId="{052BFAB7-0881-4FF6-9B2B-276EF3AD6E06}" type="presOf" srcId="{7A18E01F-73A4-4911-A832-C9F8275FB321}" destId="{A1875E14-0AC0-40A5-9AA1-D05EA89C8FF7}" srcOrd="0" destOrd="2" presId="urn:microsoft.com/office/officeart/2005/8/layout/vList6"/>
    <dgm:cxn modelId="{B9A3BBBA-7F09-4261-BC1F-18AF21624E7B}" srcId="{156D3D0D-BC97-48A4-97AB-2EE84FC68E31}" destId="{978D1FD2-7378-4639-9C41-5EF15B7F0C9C}" srcOrd="1" destOrd="0" parTransId="{9630C151-A800-4845-88EB-1E4742BE29CF}" sibTransId="{67C24FF2-40BB-4E30-B758-DFE8582D7876}"/>
    <dgm:cxn modelId="{05ADF0E0-ABCA-4EB4-8D59-D8DAF8228A2F}" srcId="{156D3D0D-BC97-48A4-97AB-2EE84FC68E31}" destId="{F82BFE3F-17D7-432D-99FA-636465CB097D}" srcOrd="0" destOrd="0" parTransId="{3FFF5D29-3370-4FE6-BCF8-AB067750A991}" sibTransId="{BCF96020-51BF-4983-8BE0-8E58EAF8238A}"/>
    <dgm:cxn modelId="{241787F4-8812-445F-B360-43AC84A285EC}" srcId="{156D3D0D-BC97-48A4-97AB-2EE84FC68E31}" destId="{7A18E01F-73A4-4911-A832-C9F8275FB321}" srcOrd="2" destOrd="0" parTransId="{E53AED11-4FE9-4550-A9C1-C2B0FE49F219}" sibTransId="{B0B1B2C8-383F-4557-BB84-678925BFB422}"/>
    <dgm:cxn modelId="{ACAD22E2-1C65-46C3-B854-1D20B316EEF0}" type="presParOf" srcId="{BE0460F9-A5D3-471C-852B-3C277FEAD09D}" destId="{BF9CA240-61FB-4ADA-9143-03B779DED6DF}" srcOrd="0" destOrd="0" presId="urn:microsoft.com/office/officeart/2005/8/layout/vList6"/>
    <dgm:cxn modelId="{F815C23E-ABC8-441B-BB82-C1135FF6B841}" type="presParOf" srcId="{BF9CA240-61FB-4ADA-9143-03B779DED6DF}" destId="{44C1106E-974C-475A-BB79-55BF9B90FB39}" srcOrd="0" destOrd="0" presId="urn:microsoft.com/office/officeart/2005/8/layout/vList6"/>
    <dgm:cxn modelId="{F55EBD81-5E68-4ECC-84C6-76E1942F1A3B}" type="presParOf" srcId="{BF9CA240-61FB-4ADA-9143-03B779DED6DF}" destId="{A1875E14-0AC0-40A5-9AA1-D05EA89C8FF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48FCA-21BB-4073-89EC-7D7AFE68A15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56D3D0D-BC97-48A4-97AB-2EE84FC68E31}">
      <dgm:prSet phldrT="[Text]" custT="1"/>
      <dgm:spPr>
        <a:xfrm>
          <a:off x="0" y="3732615"/>
          <a:ext cx="3389376" cy="1130663"/>
        </a:xfrm>
        <a:prstGeom prst="roundRect">
          <a:avLst/>
        </a:prstGeom>
        <a:solidFill>
          <a:srgbClr val="008C95"/>
        </a:solidFill>
        <a:ln w="12700" cap="flat" cmpd="sng" algn="ctr">
          <a:solidFill>
            <a:sysClr val="window" lastClr="FFFFFF">
              <a:hueOff val="0"/>
              <a:satOff val="0"/>
              <a:lumOff val="0"/>
              <a:alphaOff val="0"/>
            </a:sysClr>
          </a:solidFill>
          <a:prstDash val="solid"/>
          <a:miter lim="800000"/>
        </a:ln>
        <a:effectLst/>
      </dgm:spPr>
      <dgm:t>
        <a:bodyPr/>
        <a:lstStyle/>
        <a:p>
          <a:pPr algn="l">
            <a:buNone/>
          </a:pPr>
          <a:r>
            <a:rPr lang="en-US" sz="1600" dirty="0">
              <a:solidFill>
                <a:sysClr val="window" lastClr="FFFFFF"/>
              </a:solidFill>
              <a:latin typeface="Calibri" panose="020F0502020204030204"/>
              <a:ea typeface="+mn-ea"/>
              <a:cs typeface="+mn-cs"/>
            </a:rPr>
            <a:t>Axiom Win Phase 2 </a:t>
          </a:r>
        </a:p>
        <a:p>
          <a:pPr algn="l">
            <a:buNone/>
          </a:pPr>
          <a:r>
            <a:rPr lang="en-US" sz="1600" i="1" u="sng" dirty="0">
              <a:solidFill>
                <a:sysClr val="window" lastClr="FFFFFF"/>
              </a:solidFill>
              <a:latin typeface="Calibri" panose="020F0502020204030204"/>
              <a:ea typeface="+mn-ea"/>
              <a:cs typeface="+mn-cs"/>
            </a:rPr>
            <a:t>Targeted for April close</a:t>
          </a:r>
        </a:p>
      </dgm:t>
    </dgm:pt>
    <dgm:pt modelId="{AFACEF44-A6F9-469B-9796-22F06B4106EB}" type="parTrans" cxnId="{C7BEC4AC-BF34-46EA-A340-87D53C79053A}">
      <dgm:prSet/>
      <dgm:spPr/>
      <dgm:t>
        <a:bodyPr/>
        <a:lstStyle/>
        <a:p>
          <a:pPr algn="l"/>
          <a:endParaRPr lang="en-US"/>
        </a:p>
      </dgm:t>
    </dgm:pt>
    <dgm:pt modelId="{BD11E205-2FA2-4F38-8937-F8DF022BBAB3}" type="sibTrans" cxnId="{C7BEC4AC-BF34-46EA-A340-87D53C79053A}">
      <dgm:prSet/>
      <dgm:spPr/>
      <dgm:t>
        <a:bodyPr/>
        <a:lstStyle/>
        <a:p>
          <a:pPr algn="l"/>
          <a:endParaRPr lang="en-US"/>
        </a:p>
      </dgm:t>
    </dgm:pt>
    <dgm:pt modelId="{F82BFE3F-17D7-432D-99FA-636465CB097D}">
      <dgm:prSet phldrT="[Text]" custT="1"/>
      <dgm:spPr>
        <a:xfrm>
          <a:off x="3389376" y="3732615"/>
          <a:ext cx="5084064" cy="1130663"/>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Payroll Hours to GL (Wake) </a:t>
          </a:r>
          <a:r>
            <a:rPr lang="en-US" sz="1200" dirty="0">
              <a:solidFill>
                <a:sysClr val="windowText" lastClr="000000">
                  <a:hueOff val="0"/>
                  <a:satOff val="0"/>
                  <a:lumOff val="0"/>
                  <a:alphaOff val="0"/>
                </a:sysClr>
              </a:solidFill>
              <a:latin typeface="Calibri" panose="020F0502020204030204"/>
              <a:ea typeface="+mn-ea"/>
              <a:cs typeface="+mn-cs"/>
            </a:rPr>
            <a:t>– this isn’t a report,  but the integration behind the scenes</a:t>
          </a:r>
        </a:p>
      </dgm:t>
    </dgm:pt>
    <dgm:pt modelId="{3FFF5D29-3370-4FE6-BCF8-AB067750A991}" type="parTrans" cxnId="{05ADF0E0-ABCA-4EB4-8D59-D8DAF8228A2F}">
      <dgm:prSet/>
      <dgm:spPr/>
      <dgm:t>
        <a:bodyPr/>
        <a:lstStyle/>
        <a:p>
          <a:pPr algn="l"/>
          <a:endParaRPr lang="en-US"/>
        </a:p>
      </dgm:t>
    </dgm:pt>
    <dgm:pt modelId="{BCF96020-51BF-4983-8BE0-8E58EAF8238A}" type="sibTrans" cxnId="{05ADF0E0-ABCA-4EB4-8D59-D8DAF8228A2F}">
      <dgm:prSet/>
      <dgm:spPr/>
      <dgm:t>
        <a:bodyPr/>
        <a:lstStyle/>
        <a:p>
          <a:pPr algn="l"/>
          <a:endParaRPr lang="en-US"/>
        </a:p>
      </dgm:t>
    </dgm:pt>
    <dgm:pt modelId="{978D1FD2-7378-4639-9C41-5EF15B7F0C9C}">
      <dgm:prSet phldrT="[Text]" custT="1"/>
      <dgm:spPr>
        <a:xfrm>
          <a:off x="3389376" y="3732615"/>
          <a:ext cx="5084064" cy="1130663"/>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PPM Labor Distribution (Academic Split for Dollars; Hours pending) </a:t>
          </a:r>
          <a:r>
            <a:rPr lang="en-US" sz="1200" dirty="0">
              <a:solidFill>
                <a:sysClr val="windowText" lastClr="000000">
                  <a:hueOff val="0"/>
                  <a:satOff val="0"/>
                  <a:lumOff val="0"/>
                  <a:alphaOff val="0"/>
                </a:sysClr>
              </a:solidFill>
              <a:latin typeface="Calibri" panose="020F0502020204030204"/>
              <a:ea typeface="+mn-ea"/>
              <a:cs typeface="+mn-cs"/>
            </a:rPr>
            <a:t>– team is getting close on this,  Chris confirming with FIN team whether this will be available with March close</a:t>
          </a:r>
        </a:p>
      </dgm:t>
    </dgm:pt>
    <dgm:pt modelId="{9630C151-A800-4845-88EB-1E4742BE29CF}" type="parTrans" cxnId="{B9A3BBBA-7F09-4261-BC1F-18AF21624E7B}">
      <dgm:prSet/>
      <dgm:spPr/>
      <dgm:t>
        <a:bodyPr/>
        <a:lstStyle/>
        <a:p>
          <a:pPr algn="l"/>
          <a:endParaRPr lang="en-US"/>
        </a:p>
      </dgm:t>
    </dgm:pt>
    <dgm:pt modelId="{67C24FF2-40BB-4E30-B758-DFE8582D7876}" type="sibTrans" cxnId="{B9A3BBBA-7F09-4261-BC1F-18AF21624E7B}">
      <dgm:prSet/>
      <dgm:spPr/>
      <dgm:t>
        <a:bodyPr/>
        <a:lstStyle/>
        <a:p>
          <a:pPr algn="l"/>
          <a:endParaRPr lang="en-US"/>
        </a:p>
      </dgm:t>
    </dgm:pt>
    <dgm:pt modelId="{53E916EB-C262-44C5-97E1-B59FE09A1A83}">
      <dgm:prSet phldrT="[Text]" custT="1"/>
      <dgm:spPr>
        <a:xfrm>
          <a:off x="3389376" y="3732615"/>
          <a:ext cx="5084064" cy="1130663"/>
        </a:xfr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Calibri" panose="020F0502020204030204"/>
              <a:ea typeface="+mn-ea"/>
              <a:cs typeface="+mn-cs"/>
            </a:rPr>
            <a:t>Payroll GL </a:t>
          </a:r>
          <a:r>
            <a:rPr lang="en-US" sz="1200" b="1" dirty="0" err="1">
              <a:solidFill>
                <a:sysClr val="windowText" lastClr="000000">
                  <a:hueOff val="0"/>
                  <a:satOff val="0"/>
                  <a:lumOff val="0"/>
                  <a:alphaOff val="0"/>
                </a:sysClr>
              </a:solidFill>
              <a:latin typeface="Calibri" panose="020F0502020204030204"/>
              <a:ea typeface="+mn-ea"/>
              <a:cs typeface="+mn-cs"/>
            </a:rPr>
            <a:t>Dist</a:t>
          </a:r>
          <a:r>
            <a:rPr lang="en-US" sz="1200" b="1" dirty="0">
              <a:solidFill>
                <a:sysClr val="windowText" lastClr="000000">
                  <a:hueOff val="0"/>
                  <a:satOff val="0"/>
                  <a:lumOff val="0"/>
                  <a:alphaOff val="0"/>
                </a:sysClr>
              </a:solidFill>
              <a:latin typeface="Calibri" panose="020F0502020204030204"/>
              <a:ea typeface="+mn-ea"/>
              <a:cs typeface="+mn-cs"/>
            </a:rPr>
            <a:t> Report</a:t>
          </a:r>
        </a:p>
      </dgm:t>
    </dgm:pt>
    <dgm:pt modelId="{9ED867D3-BC97-4D5A-BD9D-D62C96F57F28}" type="parTrans" cxnId="{1533D3DD-C17E-4649-B6D1-14B1E99FCF89}">
      <dgm:prSet/>
      <dgm:spPr/>
      <dgm:t>
        <a:bodyPr/>
        <a:lstStyle/>
        <a:p>
          <a:endParaRPr lang="en-US"/>
        </a:p>
      </dgm:t>
    </dgm:pt>
    <dgm:pt modelId="{D8D24159-A82A-410F-9677-7CB2E74EB5E4}" type="sibTrans" cxnId="{1533D3DD-C17E-4649-B6D1-14B1E99FCF89}">
      <dgm:prSet/>
      <dgm:spPr/>
      <dgm:t>
        <a:bodyPr/>
        <a:lstStyle/>
        <a:p>
          <a:endParaRPr lang="en-US"/>
        </a:p>
      </dgm:t>
    </dgm:pt>
    <dgm:pt modelId="{6579BA15-8E26-413B-AEF0-BBDA21749234}">
      <dgm:prSet phldrT="[Text]" custT="1"/>
      <dgm:spPr>
        <a:xfrm>
          <a:off x="3389376" y="3732615"/>
          <a:ext cx="5084064" cy="1130663"/>
        </a:xfr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gm:spPr>
      <dgm:t>
        <a:bodyPr/>
        <a:lstStyle/>
        <a:p>
          <a:pPr algn="l">
            <a:buFont typeface="Wingdings" panose="05000000000000000000" pitchFamily="2" charset="2"/>
            <a:buChar char="ü"/>
          </a:pPr>
          <a:r>
            <a:rPr lang="en-US" sz="1200" b="1" dirty="0">
              <a:solidFill>
                <a:sysClr val="windowText" lastClr="000000">
                  <a:hueOff val="0"/>
                  <a:satOff val="0"/>
                  <a:lumOff val="0"/>
                  <a:alphaOff val="0"/>
                </a:sysClr>
              </a:solidFill>
              <a:latin typeface="+mn-lt"/>
              <a:ea typeface="+mn-ea"/>
              <a:cs typeface="+mn-cs"/>
            </a:rPr>
            <a:t>PPM Actual Data (Fund Balance Report) </a:t>
          </a:r>
          <a:r>
            <a:rPr lang="en-US" sz="1200" dirty="0">
              <a:solidFill>
                <a:sysClr val="windowText" lastClr="000000">
                  <a:hueOff val="0"/>
                  <a:satOff val="0"/>
                  <a:lumOff val="0"/>
                  <a:alphaOff val="0"/>
                </a:sysClr>
              </a:solidFill>
              <a:latin typeface="+mn-lt"/>
              <a:ea typeface="+mn-ea"/>
              <a:cs typeface="+mn-cs"/>
            </a:rPr>
            <a:t>- R</a:t>
          </a:r>
          <a:r>
            <a:rPr lang="en-US" sz="1200" dirty="0">
              <a:latin typeface="+mn-lt"/>
            </a:rPr>
            <a:t>eport is written with all data elements in place.  Marsha and Jeremy Smith are validating it now; if approved, this will be deployed with the reports for March close.  </a:t>
          </a:r>
          <a:r>
            <a:rPr lang="en-US" sz="1200" i="1" dirty="0">
              <a:latin typeface="+mn-lt"/>
            </a:rPr>
            <a:t>Note that the report will be limited to one cost center at a time; we’ve also created a separate report with the same data that includes all projects at once.  This can be filtered by PI, status, start date, end data, balances, </a:t>
          </a:r>
          <a:r>
            <a:rPr lang="en-US" sz="1200" i="1" dirty="0" err="1">
              <a:latin typeface="+mn-lt"/>
            </a:rPr>
            <a:t>etc</a:t>
          </a:r>
          <a:r>
            <a:rPr lang="en-US" sz="1200" i="1" dirty="0">
              <a:latin typeface="+mn-lt"/>
            </a:rPr>
            <a:t> – it will roll up any parameter within the report itself.</a:t>
          </a:r>
          <a:endParaRPr lang="en-US" sz="1200" b="1" dirty="0">
            <a:solidFill>
              <a:sysClr val="windowText" lastClr="000000">
                <a:hueOff val="0"/>
                <a:satOff val="0"/>
                <a:lumOff val="0"/>
                <a:alphaOff val="0"/>
              </a:sysClr>
            </a:solidFill>
            <a:latin typeface="Calibri" panose="020F0502020204030204"/>
            <a:ea typeface="+mn-ea"/>
            <a:cs typeface="+mn-cs"/>
          </a:endParaRPr>
        </a:p>
      </dgm:t>
    </dgm:pt>
    <dgm:pt modelId="{78378BBA-C377-42EC-880A-0FB18624FC6A}" type="parTrans" cxnId="{9026B40B-4073-48F2-BBD2-240678FA2C07}">
      <dgm:prSet/>
      <dgm:spPr/>
      <dgm:t>
        <a:bodyPr/>
        <a:lstStyle/>
        <a:p>
          <a:endParaRPr lang="en-US"/>
        </a:p>
      </dgm:t>
    </dgm:pt>
    <dgm:pt modelId="{D36251AF-9467-404B-BBFC-77ACD4F6AE20}" type="sibTrans" cxnId="{9026B40B-4073-48F2-BBD2-240678FA2C07}">
      <dgm:prSet/>
      <dgm:spPr/>
      <dgm:t>
        <a:bodyPr/>
        <a:lstStyle/>
        <a:p>
          <a:endParaRPr lang="en-US"/>
        </a:p>
      </dgm:t>
    </dgm:pt>
    <dgm:pt modelId="{BE0460F9-A5D3-471C-852B-3C277FEAD09D}" type="pres">
      <dgm:prSet presAssocID="{05948FCA-21BB-4073-89EC-7D7AFE68A15C}" presName="Name0" presStyleCnt="0">
        <dgm:presLayoutVars>
          <dgm:dir/>
          <dgm:animLvl val="lvl"/>
          <dgm:resizeHandles/>
        </dgm:presLayoutVars>
      </dgm:prSet>
      <dgm:spPr/>
    </dgm:pt>
    <dgm:pt modelId="{BF9CA240-61FB-4ADA-9143-03B779DED6DF}" type="pres">
      <dgm:prSet presAssocID="{156D3D0D-BC97-48A4-97AB-2EE84FC68E31}" presName="linNode" presStyleCnt="0"/>
      <dgm:spPr/>
    </dgm:pt>
    <dgm:pt modelId="{44C1106E-974C-475A-BB79-55BF9B90FB39}" type="pres">
      <dgm:prSet presAssocID="{156D3D0D-BC97-48A4-97AB-2EE84FC68E31}" presName="parentShp" presStyleLbl="node1" presStyleIdx="0" presStyleCnt="1" custScaleX="48191" custScaleY="75708" custLinFactNeighborX="-398" custLinFactNeighborY="-58690">
        <dgm:presLayoutVars>
          <dgm:bulletEnabled val="1"/>
        </dgm:presLayoutVars>
      </dgm:prSet>
      <dgm:spPr/>
    </dgm:pt>
    <dgm:pt modelId="{A1875E14-0AC0-40A5-9AA1-D05EA89C8FF7}" type="pres">
      <dgm:prSet presAssocID="{156D3D0D-BC97-48A4-97AB-2EE84FC68E31}" presName="childShp" presStyleLbl="bgAccFollowNode1" presStyleIdx="0" presStyleCnt="1" custScaleX="133744">
        <dgm:presLayoutVars>
          <dgm:bulletEnabled val="1"/>
        </dgm:presLayoutVars>
      </dgm:prSet>
      <dgm:spPr>
        <a:prstGeom prst="rightArrow">
          <a:avLst>
            <a:gd name="adj1" fmla="val 75000"/>
            <a:gd name="adj2" fmla="val 50000"/>
          </a:avLst>
        </a:prstGeom>
      </dgm:spPr>
    </dgm:pt>
  </dgm:ptLst>
  <dgm:cxnLst>
    <dgm:cxn modelId="{1CAC4801-0585-4DCA-AC2F-340FF353EA0D}" type="presOf" srcId="{F82BFE3F-17D7-432D-99FA-636465CB097D}" destId="{A1875E14-0AC0-40A5-9AA1-D05EA89C8FF7}" srcOrd="0" destOrd="0" presId="urn:microsoft.com/office/officeart/2005/8/layout/vList6"/>
    <dgm:cxn modelId="{9026B40B-4073-48F2-BBD2-240678FA2C07}" srcId="{156D3D0D-BC97-48A4-97AB-2EE84FC68E31}" destId="{6579BA15-8E26-413B-AEF0-BBDA21749234}" srcOrd="3" destOrd="0" parTransId="{78378BBA-C377-42EC-880A-0FB18624FC6A}" sibTransId="{D36251AF-9467-404B-BBFC-77ACD4F6AE20}"/>
    <dgm:cxn modelId="{D143F110-36A1-429A-873C-1052875042FC}" type="presOf" srcId="{978D1FD2-7378-4639-9C41-5EF15B7F0C9C}" destId="{A1875E14-0AC0-40A5-9AA1-D05EA89C8FF7}" srcOrd="0" destOrd="1" presId="urn:microsoft.com/office/officeart/2005/8/layout/vList6"/>
    <dgm:cxn modelId="{9585204F-9CAC-49EA-86C3-1CAF1291A13D}" type="presOf" srcId="{156D3D0D-BC97-48A4-97AB-2EE84FC68E31}" destId="{44C1106E-974C-475A-BB79-55BF9B90FB39}" srcOrd="0" destOrd="0" presId="urn:microsoft.com/office/officeart/2005/8/layout/vList6"/>
    <dgm:cxn modelId="{8101C17F-13F4-4DB8-B2C3-FAB8672E2DEA}" type="presOf" srcId="{05948FCA-21BB-4073-89EC-7D7AFE68A15C}" destId="{BE0460F9-A5D3-471C-852B-3C277FEAD09D}" srcOrd="0" destOrd="0" presId="urn:microsoft.com/office/officeart/2005/8/layout/vList6"/>
    <dgm:cxn modelId="{C7BEC4AC-BF34-46EA-A340-87D53C79053A}" srcId="{05948FCA-21BB-4073-89EC-7D7AFE68A15C}" destId="{156D3D0D-BC97-48A4-97AB-2EE84FC68E31}" srcOrd="0" destOrd="0" parTransId="{AFACEF44-A6F9-469B-9796-22F06B4106EB}" sibTransId="{BD11E205-2FA2-4F38-8937-F8DF022BBAB3}"/>
    <dgm:cxn modelId="{E6B153B8-7343-4E37-B832-921BF1227ADB}" type="presOf" srcId="{53E916EB-C262-44C5-97E1-B59FE09A1A83}" destId="{A1875E14-0AC0-40A5-9AA1-D05EA89C8FF7}" srcOrd="0" destOrd="2" presId="urn:microsoft.com/office/officeart/2005/8/layout/vList6"/>
    <dgm:cxn modelId="{B9A3BBBA-7F09-4261-BC1F-18AF21624E7B}" srcId="{156D3D0D-BC97-48A4-97AB-2EE84FC68E31}" destId="{978D1FD2-7378-4639-9C41-5EF15B7F0C9C}" srcOrd="1" destOrd="0" parTransId="{9630C151-A800-4845-88EB-1E4742BE29CF}" sibTransId="{67C24FF2-40BB-4E30-B758-DFE8582D7876}"/>
    <dgm:cxn modelId="{1533D3DD-C17E-4649-B6D1-14B1E99FCF89}" srcId="{156D3D0D-BC97-48A4-97AB-2EE84FC68E31}" destId="{53E916EB-C262-44C5-97E1-B59FE09A1A83}" srcOrd="2" destOrd="0" parTransId="{9ED867D3-BC97-4D5A-BD9D-D62C96F57F28}" sibTransId="{D8D24159-A82A-410F-9677-7CB2E74EB5E4}"/>
    <dgm:cxn modelId="{05ADF0E0-ABCA-4EB4-8D59-D8DAF8228A2F}" srcId="{156D3D0D-BC97-48A4-97AB-2EE84FC68E31}" destId="{F82BFE3F-17D7-432D-99FA-636465CB097D}" srcOrd="0" destOrd="0" parTransId="{3FFF5D29-3370-4FE6-BCF8-AB067750A991}" sibTransId="{BCF96020-51BF-4983-8BE0-8E58EAF8238A}"/>
    <dgm:cxn modelId="{1A124DFA-D1CB-4848-9C8A-80F398BF9480}" type="presOf" srcId="{6579BA15-8E26-413B-AEF0-BBDA21749234}" destId="{A1875E14-0AC0-40A5-9AA1-D05EA89C8FF7}" srcOrd="0" destOrd="3" presId="urn:microsoft.com/office/officeart/2005/8/layout/vList6"/>
    <dgm:cxn modelId="{ACAD22E2-1C65-46C3-B854-1D20B316EEF0}" type="presParOf" srcId="{BE0460F9-A5D3-471C-852B-3C277FEAD09D}" destId="{BF9CA240-61FB-4ADA-9143-03B779DED6DF}" srcOrd="0" destOrd="0" presId="urn:microsoft.com/office/officeart/2005/8/layout/vList6"/>
    <dgm:cxn modelId="{F815C23E-ABC8-441B-BB82-C1135FF6B841}" type="presParOf" srcId="{BF9CA240-61FB-4ADA-9143-03B779DED6DF}" destId="{44C1106E-974C-475A-BB79-55BF9B90FB39}" srcOrd="0" destOrd="0" presId="urn:microsoft.com/office/officeart/2005/8/layout/vList6"/>
    <dgm:cxn modelId="{F55EBD81-5E68-4ECC-84C6-76E1942F1A3B}" type="presParOf" srcId="{BF9CA240-61FB-4ADA-9143-03B779DED6DF}" destId="{A1875E14-0AC0-40A5-9AA1-D05EA89C8FF7}"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75E14-0AC0-40A5-9AA1-D05EA89C8FF7}">
      <dsp:nvSpPr>
        <dsp:cNvPr id="0" name=""/>
        <dsp:cNvSpPr/>
      </dsp:nvSpPr>
      <dsp:spPr>
        <a:xfrm>
          <a:off x="2246378" y="510"/>
          <a:ext cx="9237189" cy="1045418"/>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Payroll Detail by Jobcode by Employee</a:t>
          </a:r>
        </a:p>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Account balance support through the General Ledger Detail / Accounts Payable Detail / Materials Management Detail</a:t>
          </a:r>
        </a:p>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Payroll and Account details in one report</a:t>
          </a:r>
        </a:p>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Infrastructure built for Phase 2 initiatives and enhancements </a:t>
          </a:r>
          <a:r>
            <a:rPr lang="en-US" sz="1200" kern="1200" dirty="0">
              <a:solidFill>
                <a:sysClr val="windowText" lastClr="000000">
                  <a:hueOff val="0"/>
                  <a:satOff val="0"/>
                  <a:lumOff val="0"/>
                  <a:alphaOff val="0"/>
                </a:sysClr>
              </a:solidFill>
              <a:latin typeface="Calibri" panose="020F0502020204030204"/>
              <a:ea typeface="+mn-ea"/>
              <a:cs typeface="+mn-cs"/>
            </a:rPr>
            <a:t>(System and Resources)</a:t>
          </a:r>
        </a:p>
      </dsp:txBody>
      <dsp:txXfrm>
        <a:off x="2246378" y="131187"/>
        <a:ext cx="8845157" cy="784064"/>
      </dsp:txXfrm>
    </dsp:sp>
    <dsp:sp modelId="{44C1106E-974C-475A-BB79-55BF9B90FB39}">
      <dsp:nvSpPr>
        <dsp:cNvPr id="0" name=""/>
        <dsp:cNvSpPr/>
      </dsp:nvSpPr>
      <dsp:spPr>
        <a:xfrm>
          <a:off x="27465" y="81870"/>
          <a:ext cx="2218912" cy="882698"/>
        </a:xfrm>
        <a:prstGeom prst="roundRect">
          <a:avLst/>
        </a:prstGeom>
        <a:solidFill>
          <a:srgbClr val="008C9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Axiom Win Phase 1</a:t>
          </a:r>
        </a:p>
        <a:p>
          <a:pPr marL="0" lvl="0" indent="0" algn="l" defTabSz="711200">
            <a:lnSpc>
              <a:spcPct val="90000"/>
            </a:lnSpc>
            <a:spcBef>
              <a:spcPct val="0"/>
            </a:spcBef>
            <a:spcAft>
              <a:spcPct val="35000"/>
            </a:spcAft>
            <a:buNone/>
          </a:pPr>
          <a:r>
            <a:rPr lang="en-US" sz="1600" i="1" u="sng" kern="1200" dirty="0">
              <a:solidFill>
                <a:sysClr val="window" lastClr="FFFFFF"/>
              </a:solidFill>
              <a:latin typeface="Calibri" panose="020F0502020204030204"/>
              <a:ea typeface="+mn-ea"/>
              <a:cs typeface="+mn-cs"/>
            </a:rPr>
            <a:t>Jan close</a:t>
          </a:r>
        </a:p>
      </dsp:txBody>
      <dsp:txXfrm>
        <a:off x="70555" y="124960"/>
        <a:ext cx="2132732" cy="796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75E14-0AC0-40A5-9AA1-D05EA89C8FF7}">
      <dsp:nvSpPr>
        <dsp:cNvPr id="0" name=""/>
        <dsp:cNvSpPr/>
      </dsp:nvSpPr>
      <dsp:spPr>
        <a:xfrm>
          <a:off x="2246378" y="510"/>
          <a:ext cx="9237189" cy="1045418"/>
        </a:xfrm>
        <a:prstGeom prst="rightArrow">
          <a:avLst>
            <a:gd name="adj1" fmla="val 75000"/>
            <a:gd name="adj2" fmla="val 50000"/>
          </a:avLst>
        </a:prstGeom>
        <a:solidFill>
          <a:sysClr val="window" lastClr="FFFFFF">
            <a:lumMod val="85000"/>
            <a:alpha val="90000"/>
          </a:sys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Payroll Hours to GL (Wake) </a:t>
          </a:r>
          <a:r>
            <a:rPr lang="en-US" sz="1200" kern="1200" dirty="0">
              <a:solidFill>
                <a:sysClr val="windowText" lastClr="000000">
                  <a:hueOff val="0"/>
                  <a:satOff val="0"/>
                  <a:lumOff val="0"/>
                  <a:alphaOff val="0"/>
                </a:sysClr>
              </a:solidFill>
              <a:latin typeface="Calibri" panose="020F0502020204030204"/>
              <a:ea typeface="+mn-ea"/>
              <a:cs typeface="+mn-cs"/>
            </a:rPr>
            <a:t>– this isn’t a report,  but the integration behind the scenes</a:t>
          </a:r>
        </a:p>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PPM Labor Distribution (Academic Split for Dollars; Hours pending) </a:t>
          </a:r>
          <a:r>
            <a:rPr lang="en-US" sz="1200" kern="1200" dirty="0">
              <a:solidFill>
                <a:sysClr val="windowText" lastClr="000000">
                  <a:hueOff val="0"/>
                  <a:satOff val="0"/>
                  <a:lumOff val="0"/>
                  <a:alphaOff val="0"/>
                </a:sysClr>
              </a:solidFill>
              <a:latin typeface="Calibri" panose="020F0502020204030204"/>
              <a:ea typeface="+mn-ea"/>
              <a:cs typeface="+mn-cs"/>
            </a:rPr>
            <a:t>– team is getting close on this,  Chris confirming with FIN team whether this will be available with March close</a:t>
          </a:r>
        </a:p>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Calibri" panose="020F0502020204030204"/>
              <a:ea typeface="+mn-ea"/>
              <a:cs typeface="+mn-cs"/>
            </a:rPr>
            <a:t>Payroll GL </a:t>
          </a:r>
          <a:r>
            <a:rPr lang="en-US" sz="1200" b="1" kern="1200" dirty="0" err="1">
              <a:solidFill>
                <a:sysClr val="windowText" lastClr="000000">
                  <a:hueOff val="0"/>
                  <a:satOff val="0"/>
                  <a:lumOff val="0"/>
                  <a:alphaOff val="0"/>
                </a:sysClr>
              </a:solidFill>
              <a:latin typeface="Calibri" panose="020F0502020204030204"/>
              <a:ea typeface="+mn-ea"/>
              <a:cs typeface="+mn-cs"/>
            </a:rPr>
            <a:t>Dist</a:t>
          </a:r>
          <a:r>
            <a:rPr lang="en-US" sz="1200" b="1" kern="1200" dirty="0">
              <a:solidFill>
                <a:sysClr val="windowText" lastClr="000000">
                  <a:hueOff val="0"/>
                  <a:satOff val="0"/>
                  <a:lumOff val="0"/>
                  <a:alphaOff val="0"/>
                </a:sysClr>
              </a:solidFill>
              <a:latin typeface="Calibri" panose="020F0502020204030204"/>
              <a:ea typeface="+mn-ea"/>
              <a:cs typeface="+mn-cs"/>
            </a:rPr>
            <a:t> Report</a:t>
          </a:r>
        </a:p>
        <a:p>
          <a:pPr marL="114300" lvl="1" indent="-114300" algn="l" defTabSz="533400">
            <a:lnSpc>
              <a:spcPct val="90000"/>
            </a:lnSpc>
            <a:spcBef>
              <a:spcPct val="0"/>
            </a:spcBef>
            <a:spcAft>
              <a:spcPct val="15000"/>
            </a:spcAft>
            <a:buFont typeface="Wingdings" panose="05000000000000000000" pitchFamily="2" charset="2"/>
            <a:buChar char="ü"/>
          </a:pPr>
          <a:r>
            <a:rPr lang="en-US" sz="1200" b="1" kern="1200" dirty="0">
              <a:solidFill>
                <a:sysClr val="windowText" lastClr="000000">
                  <a:hueOff val="0"/>
                  <a:satOff val="0"/>
                  <a:lumOff val="0"/>
                  <a:alphaOff val="0"/>
                </a:sysClr>
              </a:solidFill>
              <a:latin typeface="+mn-lt"/>
              <a:ea typeface="+mn-ea"/>
              <a:cs typeface="+mn-cs"/>
            </a:rPr>
            <a:t>PPM Actual Data (Fund Balance Report) </a:t>
          </a:r>
          <a:r>
            <a:rPr lang="en-US" sz="1200" kern="1200" dirty="0">
              <a:solidFill>
                <a:sysClr val="windowText" lastClr="000000">
                  <a:hueOff val="0"/>
                  <a:satOff val="0"/>
                  <a:lumOff val="0"/>
                  <a:alphaOff val="0"/>
                </a:sysClr>
              </a:solidFill>
              <a:latin typeface="+mn-lt"/>
              <a:ea typeface="+mn-ea"/>
              <a:cs typeface="+mn-cs"/>
            </a:rPr>
            <a:t>- R</a:t>
          </a:r>
          <a:r>
            <a:rPr lang="en-US" sz="1200" kern="1200" dirty="0">
              <a:latin typeface="+mn-lt"/>
            </a:rPr>
            <a:t>eport is written with all data elements in place.  Marsha and Jeremy Smith are validating it now; if approved, this will be deployed with the reports for March close.  </a:t>
          </a:r>
          <a:r>
            <a:rPr lang="en-US" sz="1200" i="1" kern="1200" dirty="0">
              <a:latin typeface="+mn-lt"/>
            </a:rPr>
            <a:t>Note that the report will be limited to one cost center at a time; we’ve also created a separate report with the same data that includes all projects at once.  This can be filtered by PI, status, start date, end data, balances, </a:t>
          </a:r>
          <a:r>
            <a:rPr lang="en-US" sz="1200" i="1" kern="1200" dirty="0" err="1">
              <a:latin typeface="+mn-lt"/>
            </a:rPr>
            <a:t>etc</a:t>
          </a:r>
          <a:r>
            <a:rPr lang="en-US" sz="1200" i="1" kern="1200" dirty="0">
              <a:latin typeface="+mn-lt"/>
            </a:rPr>
            <a:t> – it will roll up any parameter within the report itself.</a:t>
          </a:r>
          <a:endParaRPr lang="en-US" sz="1200" b="1" kern="1200" dirty="0">
            <a:solidFill>
              <a:sysClr val="windowText" lastClr="000000">
                <a:hueOff val="0"/>
                <a:satOff val="0"/>
                <a:lumOff val="0"/>
                <a:alphaOff val="0"/>
              </a:sysClr>
            </a:solidFill>
            <a:latin typeface="Calibri" panose="020F0502020204030204"/>
            <a:ea typeface="+mn-ea"/>
            <a:cs typeface="+mn-cs"/>
          </a:endParaRPr>
        </a:p>
      </dsp:txBody>
      <dsp:txXfrm>
        <a:off x="2246378" y="131187"/>
        <a:ext cx="8845157" cy="784064"/>
      </dsp:txXfrm>
    </dsp:sp>
    <dsp:sp modelId="{44C1106E-974C-475A-BB79-55BF9B90FB39}">
      <dsp:nvSpPr>
        <dsp:cNvPr id="0" name=""/>
        <dsp:cNvSpPr/>
      </dsp:nvSpPr>
      <dsp:spPr>
        <a:xfrm>
          <a:off x="0" y="0"/>
          <a:ext cx="2218912" cy="791465"/>
        </a:xfrm>
        <a:prstGeom prst="roundRect">
          <a:avLst/>
        </a:prstGeom>
        <a:solidFill>
          <a:srgbClr val="008C9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Axiom Win Phase 2 </a:t>
          </a:r>
        </a:p>
        <a:p>
          <a:pPr marL="0" lvl="0" indent="0" algn="l" defTabSz="711200">
            <a:lnSpc>
              <a:spcPct val="90000"/>
            </a:lnSpc>
            <a:spcBef>
              <a:spcPct val="0"/>
            </a:spcBef>
            <a:spcAft>
              <a:spcPct val="35000"/>
            </a:spcAft>
            <a:buNone/>
          </a:pPr>
          <a:r>
            <a:rPr lang="en-US" sz="1600" i="1" u="sng" kern="1200" dirty="0">
              <a:solidFill>
                <a:sysClr val="window" lastClr="FFFFFF"/>
              </a:solidFill>
              <a:latin typeface="Calibri" panose="020F0502020204030204"/>
              <a:ea typeface="+mn-ea"/>
              <a:cs typeface="+mn-cs"/>
            </a:rPr>
            <a:t>Targeted for April close</a:t>
          </a:r>
        </a:p>
      </dsp:txBody>
      <dsp:txXfrm>
        <a:off x="38636" y="38636"/>
        <a:ext cx="2141640" cy="7141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0.17188</cdr:x>
      <cdr:y>0.52593</cdr:y>
    </cdr:from>
    <cdr:to>
      <cdr:x>0.87366</cdr:x>
      <cdr:y>0.52593</cdr:y>
    </cdr:to>
    <cdr:cxnSp macro="">
      <cdr:nvCxnSpPr>
        <cdr:cNvPr id="5" name="Straight Connector 4">
          <a:extLst xmlns:a="http://schemas.openxmlformats.org/drawingml/2006/main">
            <a:ext uri="{FF2B5EF4-FFF2-40B4-BE49-F238E27FC236}">
              <a16:creationId xmlns:a16="http://schemas.microsoft.com/office/drawing/2014/main" id="{DCDD9D79-6447-B0C3-B6C3-7302A961DCA2}"/>
            </a:ext>
          </a:extLst>
        </cdr:cNvPr>
        <cdr:cNvCxnSpPr/>
      </cdr:nvCxnSpPr>
      <cdr:spPr>
        <a:xfrm xmlns:a="http://schemas.openxmlformats.org/drawingml/2006/main" flipV="1">
          <a:off x="1388547" y="2621698"/>
          <a:ext cx="5669280" cy="0"/>
        </a:xfrm>
        <a:prstGeom xmlns:a="http://schemas.openxmlformats.org/drawingml/2006/main" prst="line">
          <a:avLst/>
        </a:prstGeom>
        <a:ln xmlns:a="http://schemas.openxmlformats.org/drawingml/2006/main">
          <a:solidFill>
            <a:srgbClr val="FFFF00"/>
          </a:solidFill>
          <a:prstDash val="soli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CDE3E-6944-8E48-ABF1-9B8D124299F1}" type="datetimeFigureOut">
              <a:rPr lang="en-US" smtClean="0"/>
              <a:t>4/27/23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4F568-913C-A644-A89B-E4B0E17C6A11}" type="slidenum">
              <a:rPr lang="en-US" smtClean="0"/>
              <a:t>‹#›</a:t>
            </a:fld>
            <a:endParaRPr lang="en-US"/>
          </a:p>
        </p:txBody>
      </p:sp>
    </p:spTree>
    <p:extLst>
      <p:ext uri="{BB962C8B-B14F-4D97-AF65-F5344CB8AC3E}">
        <p14:creationId xmlns:p14="http://schemas.microsoft.com/office/powerpoint/2010/main" val="359741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a:t>
            </a:fld>
            <a:endParaRPr lang="en-US"/>
          </a:p>
        </p:txBody>
      </p:sp>
    </p:spTree>
    <p:extLst>
      <p:ext uri="{BB962C8B-B14F-4D97-AF65-F5344CB8AC3E}">
        <p14:creationId xmlns:p14="http://schemas.microsoft.com/office/powerpoint/2010/main" val="7990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19</a:t>
            </a:fld>
            <a:endParaRPr lang="en-US"/>
          </a:p>
        </p:txBody>
      </p:sp>
    </p:spTree>
    <p:extLst>
      <p:ext uri="{BB962C8B-B14F-4D97-AF65-F5344CB8AC3E}">
        <p14:creationId xmlns:p14="http://schemas.microsoft.com/office/powerpoint/2010/main" val="362261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20</a:t>
            </a:fld>
            <a:endParaRPr lang="en-US"/>
          </a:p>
        </p:txBody>
      </p:sp>
    </p:spTree>
    <p:extLst>
      <p:ext uri="{BB962C8B-B14F-4D97-AF65-F5344CB8AC3E}">
        <p14:creationId xmlns:p14="http://schemas.microsoft.com/office/powerpoint/2010/main" val="124090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21</a:t>
            </a:fld>
            <a:endParaRPr lang="en-US"/>
          </a:p>
        </p:txBody>
      </p:sp>
    </p:spTree>
    <p:extLst>
      <p:ext uri="{BB962C8B-B14F-4D97-AF65-F5344CB8AC3E}">
        <p14:creationId xmlns:p14="http://schemas.microsoft.com/office/powerpoint/2010/main" val="359395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22</a:t>
            </a:fld>
            <a:endParaRPr lang="en-US"/>
          </a:p>
        </p:txBody>
      </p:sp>
    </p:spTree>
    <p:extLst>
      <p:ext uri="{BB962C8B-B14F-4D97-AF65-F5344CB8AC3E}">
        <p14:creationId xmlns:p14="http://schemas.microsoft.com/office/powerpoint/2010/main" val="240984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23</a:t>
            </a:fld>
            <a:endParaRPr lang="en-US"/>
          </a:p>
        </p:txBody>
      </p:sp>
    </p:spTree>
    <p:extLst>
      <p:ext uri="{BB962C8B-B14F-4D97-AF65-F5344CB8AC3E}">
        <p14:creationId xmlns:p14="http://schemas.microsoft.com/office/powerpoint/2010/main" val="249640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24</a:t>
            </a:fld>
            <a:endParaRPr lang="en-US"/>
          </a:p>
        </p:txBody>
      </p:sp>
    </p:spTree>
    <p:extLst>
      <p:ext uri="{BB962C8B-B14F-4D97-AF65-F5344CB8AC3E}">
        <p14:creationId xmlns:p14="http://schemas.microsoft.com/office/powerpoint/2010/main" val="268490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26</a:t>
            </a:fld>
            <a:endParaRPr lang="en-US"/>
          </a:p>
        </p:txBody>
      </p:sp>
    </p:spTree>
    <p:extLst>
      <p:ext uri="{BB962C8B-B14F-4D97-AF65-F5344CB8AC3E}">
        <p14:creationId xmlns:p14="http://schemas.microsoft.com/office/powerpoint/2010/main" val="104410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27</a:t>
            </a:fld>
            <a:endParaRPr lang="en-US"/>
          </a:p>
        </p:txBody>
      </p:sp>
    </p:spTree>
    <p:extLst>
      <p:ext uri="{BB962C8B-B14F-4D97-AF65-F5344CB8AC3E}">
        <p14:creationId xmlns:p14="http://schemas.microsoft.com/office/powerpoint/2010/main" val="2143323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28</a:t>
            </a:fld>
            <a:endParaRPr lang="en-US"/>
          </a:p>
        </p:txBody>
      </p:sp>
    </p:spTree>
    <p:extLst>
      <p:ext uri="{BB962C8B-B14F-4D97-AF65-F5344CB8AC3E}">
        <p14:creationId xmlns:p14="http://schemas.microsoft.com/office/powerpoint/2010/main" val="8172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29</a:t>
            </a:fld>
            <a:endParaRPr lang="en-US"/>
          </a:p>
        </p:txBody>
      </p:sp>
    </p:spTree>
    <p:extLst>
      <p:ext uri="{BB962C8B-B14F-4D97-AF65-F5344CB8AC3E}">
        <p14:creationId xmlns:p14="http://schemas.microsoft.com/office/powerpoint/2010/main" val="265432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464F568-913C-A644-A89B-E4B0E17C6A11}" type="slidenum">
              <a:rPr lang="en-US" smtClean="0"/>
              <a:t>10</a:t>
            </a:fld>
            <a:endParaRPr lang="en-US"/>
          </a:p>
        </p:txBody>
      </p:sp>
    </p:spTree>
    <p:extLst>
      <p:ext uri="{BB962C8B-B14F-4D97-AF65-F5344CB8AC3E}">
        <p14:creationId xmlns:p14="http://schemas.microsoft.com/office/powerpoint/2010/main" val="4291915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30</a:t>
            </a:fld>
            <a:endParaRPr lang="en-US"/>
          </a:p>
        </p:txBody>
      </p:sp>
    </p:spTree>
    <p:extLst>
      <p:ext uri="{BB962C8B-B14F-4D97-AF65-F5344CB8AC3E}">
        <p14:creationId xmlns:p14="http://schemas.microsoft.com/office/powerpoint/2010/main" val="18641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12</a:t>
            </a:fld>
            <a:endParaRPr lang="en-US"/>
          </a:p>
        </p:txBody>
      </p:sp>
    </p:spTree>
    <p:extLst>
      <p:ext uri="{BB962C8B-B14F-4D97-AF65-F5344CB8AC3E}">
        <p14:creationId xmlns:p14="http://schemas.microsoft.com/office/powerpoint/2010/main" val="426099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13</a:t>
            </a:fld>
            <a:endParaRPr lang="en-US"/>
          </a:p>
        </p:txBody>
      </p:sp>
    </p:spTree>
    <p:extLst>
      <p:ext uri="{BB962C8B-B14F-4D97-AF65-F5344CB8AC3E}">
        <p14:creationId xmlns:p14="http://schemas.microsoft.com/office/powerpoint/2010/main" val="196482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14</a:t>
            </a:fld>
            <a:endParaRPr lang="en-US"/>
          </a:p>
        </p:txBody>
      </p:sp>
    </p:spTree>
    <p:extLst>
      <p:ext uri="{BB962C8B-B14F-4D97-AF65-F5344CB8AC3E}">
        <p14:creationId xmlns:p14="http://schemas.microsoft.com/office/powerpoint/2010/main" val="137116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15</a:t>
            </a:fld>
            <a:endParaRPr lang="en-US"/>
          </a:p>
        </p:txBody>
      </p:sp>
    </p:spTree>
    <p:extLst>
      <p:ext uri="{BB962C8B-B14F-4D97-AF65-F5344CB8AC3E}">
        <p14:creationId xmlns:p14="http://schemas.microsoft.com/office/powerpoint/2010/main" val="352174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A1B55-B25D-4A75-BF67-AEF1AFFA9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17</a:t>
            </a:fld>
            <a:endParaRPr lang="en-US"/>
          </a:p>
        </p:txBody>
      </p:sp>
    </p:spTree>
    <p:extLst>
      <p:ext uri="{BB962C8B-B14F-4D97-AF65-F5344CB8AC3E}">
        <p14:creationId xmlns:p14="http://schemas.microsoft.com/office/powerpoint/2010/main" val="148634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64F568-913C-A644-A89B-E4B0E17C6A11}" type="slidenum">
              <a:rPr lang="en-US" smtClean="0"/>
              <a:t>18</a:t>
            </a:fld>
            <a:endParaRPr lang="en-US"/>
          </a:p>
        </p:txBody>
      </p:sp>
    </p:spTree>
    <p:extLst>
      <p:ext uri="{BB962C8B-B14F-4D97-AF65-F5344CB8AC3E}">
        <p14:creationId xmlns:p14="http://schemas.microsoft.com/office/powerpoint/2010/main" val="29120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506381-18E8-9CC2-A40D-6DE5717687F4}"/>
              </a:ext>
            </a:extLst>
          </p:cNvPr>
          <p:cNvSpPr/>
          <p:nvPr userDrawn="1"/>
        </p:nvSpPr>
        <p:spPr>
          <a:xfrm>
            <a:off x="-2743204" y="-873457"/>
            <a:ext cx="8488912" cy="8299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E5A59-52F3-9E67-1292-ADFA286C143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D7CB9C5-44BD-E0DE-724A-537754D32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1B4C8-CE40-BB34-B5A2-996FC7081EBE}"/>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5" name="Footer Placeholder 4">
            <a:extLst>
              <a:ext uri="{FF2B5EF4-FFF2-40B4-BE49-F238E27FC236}">
                <a16:creationId xmlns:a16="http://schemas.microsoft.com/office/drawing/2014/main" id="{787B7E29-6B91-DDCD-FD2B-1585DE0B5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A91A0-F8D6-F7AA-8931-2D52D7C27151}"/>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10" name="Rectangle 9">
            <a:extLst>
              <a:ext uri="{FF2B5EF4-FFF2-40B4-BE49-F238E27FC236}">
                <a16:creationId xmlns:a16="http://schemas.microsoft.com/office/drawing/2014/main" id="{84F5113E-2C8F-7D7B-8A93-838999051B08}"/>
              </a:ext>
            </a:extLst>
          </p:cNvPr>
          <p:cNvSpPr/>
          <p:nvPr userDrawn="1"/>
        </p:nvSpPr>
        <p:spPr>
          <a:xfrm>
            <a:off x="-2019868" y="-464023"/>
            <a:ext cx="7397086" cy="7451677"/>
          </a:xfrm>
          <a:prstGeom prst="rect">
            <a:avLst/>
          </a:prstGeom>
          <a:solidFill>
            <a:srgbClr val="AD8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F536F4-4FAE-C6C8-244B-EB8092F8B85A}"/>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1703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1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63AD1-37BB-329D-4D08-310135831E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9B1F0-FE6F-012A-8EC2-063051F559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D1B3D-7E6A-DE9C-85BF-047F5C22ECA0}"/>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5" name="Footer Placeholder 4">
            <a:extLst>
              <a:ext uri="{FF2B5EF4-FFF2-40B4-BE49-F238E27FC236}">
                <a16:creationId xmlns:a16="http://schemas.microsoft.com/office/drawing/2014/main" id="{5EC0C921-1B98-98D3-28A9-58A30B56A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E277F-F692-0C74-D5D5-B9A7C716100E}"/>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7" name="Rectangle 6">
            <a:extLst>
              <a:ext uri="{FF2B5EF4-FFF2-40B4-BE49-F238E27FC236}">
                <a16:creationId xmlns:a16="http://schemas.microsoft.com/office/drawing/2014/main" id="{F5757229-60F1-A772-6B8D-B8A501FEA976}"/>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4F21D501-6AC9-0930-F1F7-A5FC1C87642C}"/>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274472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5_Full 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BF720E9-38FE-454D-B264-54B7D8E907A4}"/>
              </a:ext>
            </a:extLst>
          </p:cNvPr>
          <p:cNvSpPr>
            <a:spLocks noGrp="1"/>
          </p:cNvSpPr>
          <p:nvPr>
            <p:ph type="pic" sz="quarter" idx="10"/>
          </p:nvPr>
        </p:nvSpPr>
        <p:spPr>
          <a:xfrm>
            <a:off x="9210675" y="1645606"/>
            <a:ext cx="2981325" cy="4402770"/>
          </a:xfrm>
          <a:custGeom>
            <a:avLst/>
            <a:gdLst>
              <a:gd name="connsiteX0" fmla="*/ 0 w 2331832"/>
              <a:gd name="connsiteY0" fmla="*/ 0 h 4402770"/>
              <a:gd name="connsiteX1" fmla="*/ 2331832 w 2331832"/>
              <a:gd name="connsiteY1" fmla="*/ 0 h 4402770"/>
              <a:gd name="connsiteX2" fmla="*/ 2331832 w 2331832"/>
              <a:gd name="connsiteY2" fmla="*/ 4402770 h 4402770"/>
              <a:gd name="connsiteX3" fmla="*/ 0 w 2331832"/>
              <a:gd name="connsiteY3" fmla="*/ 4402770 h 4402770"/>
            </a:gdLst>
            <a:ahLst/>
            <a:cxnLst>
              <a:cxn ang="0">
                <a:pos x="connsiteX0" y="connsiteY0"/>
              </a:cxn>
              <a:cxn ang="0">
                <a:pos x="connsiteX1" y="connsiteY1"/>
              </a:cxn>
              <a:cxn ang="0">
                <a:pos x="connsiteX2" y="connsiteY2"/>
              </a:cxn>
              <a:cxn ang="0">
                <a:pos x="connsiteX3" y="connsiteY3"/>
              </a:cxn>
            </a:cxnLst>
            <a:rect l="l" t="t" r="r" b="b"/>
            <a:pathLst>
              <a:path w="2331832" h="4402770">
                <a:moveTo>
                  <a:pt x="0" y="0"/>
                </a:moveTo>
                <a:lnTo>
                  <a:pt x="2331832" y="0"/>
                </a:lnTo>
                <a:lnTo>
                  <a:pt x="2331832" y="4402770"/>
                </a:lnTo>
                <a:lnTo>
                  <a:pt x="0" y="4402770"/>
                </a:lnTo>
                <a:close/>
              </a:path>
            </a:pathLst>
          </a:custGeom>
        </p:spPr>
        <p:txBody>
          <a:bodyPr wrap="square">
            <a:noAutofit/>
          </a:bodyPr>
          <a:lstStyle/>
          <a:p>
            <a:endParaRPr lang="en-US" dirty="0"/>
          </a:p>
        </p:txBody>
      </p:sp>
      <p:sp>
        <p:nvSpPr>
          <p:cNvPr id="15" name="Picture Placeholder 14">
            <a:extLst>
              <a:ext uri="{FF2B5EF4-FFF2-40B4-BE49-F238E27FC236}">
                <a16:creationId xmlns:a16="http://schemas.microsoft.com/office/drawing/2014/main" id="{762DA71D-507A-4067-852B-B0074B650D07}"/>
              </a:ext>
            </a:extLst>
          </p:cNvPr>
          <p:cNvSpPr>
            <a:spLocks noGrp="1"/>
          </p:cNvSpPr>
          <p:nvPr>
            <p:ph type="pic" sz="quarter" idx="11"/>
          </p:nvPr>
        </p:nvSpPr>
        <p:spPr>
          <a:xfrm>
            <a:off x="6915058" y="1645606"/>
            <a:ext cx="2230107" cy="4402770"/>
          </a:xfrm>
          <a:custGeom>
            <a:avLst/>
            <a:gdLst>
              <a:gd name="connsiteX0" fmla="*/ 0 w 2230107"/>
              <a:gd name="connsiteY0" fmla="*/ 0 h 4402770"/>
              <a:gd name="connsiteX1" fmla="*/ 2230107 w 2230107"/>
              <a:gd name="connsiteY1" fmla="*/ 0 h 4402770"/>
              <a:gd name="connsiteX2" fmla="*/ 2230107 w 2230107"/>
              <a:gd name="connsiteY2" fmla="*/ 4402770 h 4402770"/>
              <a:gd name="connsiteX3" fmla="*/ 0 w 2230107"/>
              <a:gd name="connsiteY3" fmla="*/ 4402770 h 4402770"/>
            </a:gdLst>
            <a:ahLst/>
            <a:cxnLst>
              <a:cxn ang="0">
                <a:pos x="connsiteX0" y="connsiteY0"/>
              </a:cxn>
              <a:cxn ang="0">
                <a:pos x="connsiteX1" y="connsiteY1"/>
              </a:cxn>
              <a:cxn ang="0">
                <a:pos x="connsiteX2" y="connsiteY2"/>
              </a:cxn>
              <a:cxn ang="0">
                <a:pos x="connsiteX3" y="connsiteY3"/>
              </a:cxn>
            </a:cxnLst>
            <a:rect l="l" t="t" r="r" b="b"/>
            <a:pathLst>
              <a:path w="2230107" h="4402770">
                <a:moveTo>
                  <a:pt x="0" y="0"/>
                </a:moveTo>
                <a:lnTo>
                  <a:pt x="2230107" y="0"/>
                </a:lnTo>
                <a:lnTo>
                  <a:pt x="2230107" y="4402770"/>
                </a:lnTo>
                <a:lnTo>
                  <a:pt x="0" y="4402770"/>
                </a:lnTo>
                <a:close/>
              </a:path>
            </a:pathLst>
          </a:custGeom>
        </p:spPr>
        <p:txBody>
          <a:bodyPr wrap="square">
            <a:noAutofit/>
          </a:bodyPr>
          <a:lstStyle/>
          <a:p>
            <a:endParaRPr lang="en-US" dirty="0"/>
          </a:p>
        </p:txBody>
      </p:sp>
      <p:sp>
        <p:nvSpPr>
          <p:cNvPr id="2" name="Rectangle 1">
            <a:extLst>
              <a:ext uri="{FF2B5EF4-FFF2-40B4-BE49-F238E27FC236}">
                <a16:creationId xmlns:a16="http://schemas.microsoft.com/office/drawing/2014/main" id="{B429BE0D-E07D-E1C7-F7AB-62C36FE213C8}"/>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F484C3B5-54EB-5828-CBB7-174E9FC6D5BE}"/>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40454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A statue of a person&#10;&#10;Description automatically generated with medium confidence">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DAAE54B9-B8B3-124A-93C9-E236C4AB6B74}"/>
              </a:ext>
            </a:extLst>
          </p:cNvPr>
          <p:cNvSpPr/>
          <p:nvPr userDrawn="1"/>
        </p:nvSpPr>
        <p:spPr>
          <a:xfrm>
            <a:off x="0" y="-1"/>
            <a:ext cx="7098384" cy="6858001"/>
          </a:xfrm>
          <a:prstGeom prst="rect">
            <a:avLst/>
          </a:prstGeom>
          <a:gradFill>
            <a:gsLst>
              <a:gs pos="6000">
                <a:schemeClr val="tx2">
                  <a:alpha val="75000"/>
                  <a:lumMod val="0"/>
                </a:schemeClr>
              </a:gs>
              <a:gs pos="100000">
                <a:schemeClr val="bg1">
                  <a:lumMod val="0"/>
                  <a:lumOff val="100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36512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spTree>
    <p:extLst>
      <p:ext uri="{BB962C8B-B14F-4D97-AF65-F5344CB8AC3E}">
        <p14:creationId xmlns:p14="http://schemas.microsoft.com/office/powerpoint/2010/main" val="202969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p:nvPr>
        </p:nvSpPr>
        <p:spPr>
          <a:xfrm>
            <a:off x="838200" y="344764"/>
            <a:ext cx="9892748" cy="877266"/>
          </a:xfrm>
          <a:prstGeom prst="rect">
            <a:avLst/>
          </a:prstGeom>
        </p:spPr>
        <p:txBody>
          <a:bodyPr>
            <a:normAutofit/>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p:nvPr>
        </p:nvSpPr>
        <p:spPr>
          <a:xfrm>
            <a:off x="838199" y="1401417"/>
            <a:ext cx="9892749"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6022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9423A-1805-8C40-98A3-C1BA83BF899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
        <p:nvSpPr>
          <p:cNvPr id="2" name="Title 1">
            <a:extLst>
              <a:ext uri="{FF2B5EF4-FFF2-40B4-BE49-F238E27FC236}">
                <a16:creationId xmlns:a16="http://schemas.microsoft.com/office/drawing/2014/main" id="{B40B9485-3680-554B-A5D6-C6CF2C77F982}"/>
              </a:ext>
            </a:extLst>
          </p:cNvPr>
          <p:cNvSpPr>
            <a:spLocks noGrp="1"/>
          </p:cNvSpPr>
          <p:nvPr>
            <p:ph type="title"/>
          </p:nvPr>
        </p:nvSpPr>
        <p:spPr>
          <a:xfrm>
            <a:off x="838200" y="344764"/>
            <a:ext cx="9892748" cy="877266"/>
          </a:xfrm>
          <a:prstGeom prst="rect">
            <a:avLst/>
          </a:prstGeom>
        </p:spPr>
        <p:txBody>
          <a:bodyPr>
            <a:normAutofit/>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p:nvPr>
        </p:nvSpPr>
        <p:spPr>
          <a:xfrm>
            <a:off x="838199" y="1401417"/>
            <a:ext cx="9892749"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AAA131B-86A3-3B4F-8637-AD2B7BE7472B}"/>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881231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p:nvPr>
        </p:nvSpPr>
        <p:spPr>
          <a:xfrm>
            <a:off x="838200" y="344764"/>
            <a:ext cx="9892748" cy="877266"/>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p:nvPr>
        </p:nvSpPr>
        <p:spPr>
          <a:xfrm>
            <a:off x="1165891" y="1825625"/>
            <a:ext cx="491320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862E3C3-C5E5-004A-AE8F-EEDC1DECEE3E}"/>
              </a:ext>
            </a:extLst>
          </p:cNvPr>
          <p:cNvSpPr>
            <a:spLocks noGrp="1"/>
          </p:cNvSpPr>
          <p:nvPr>
            <p:ph sz="half" idx="2"/>
          </p:nvPr>
        </p:nvSpPr>
        <p:spPr>
          <a:xfrm>
            <a:off x="6366776" y="1825625"/>
            <a:ext cx="467559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40258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p:nvPr>
        </p:nvSpPr>
        <p:spPr>
          <a:xfrm>
            <a:off x="838200" y="344764"/>
            <a:ext cx="9892748" cy="877266"/>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76242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p:nvPr>
        </p:nvSpPr>
        <p:spPr>
          <a:xfrm>
            <a:off x="838200" y="344764"/>
            <a:ext cx="10204174" cy="877266"/>
          </a:xfrm>
          <a:prstGeom prst="rect">
            <a:avLst/>
          </a:prstGeom>
        </p:spPr>
        <p:txBody>
          <a:bodyPr/>
          <a:lstStyle/>
          <a:p>
            <a:r>
              <a:rPr lang="en-US"/>
              <a:t>Click to edit Master title style</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35715" y="344765"/>
            <a:ext cx="5056285"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3431319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C3DA-0E5B-6248-82CE-7463506CCE04}"/>
              </a:ext>
            </a:extLst>
          </p:cNvPr>
          <p:cNvSpPr>
            <a:spLocks noGrp="1"/>
          </p:cNvSpPr>
          <p:nvPr>
            <p:ph type="title"/>
          </p:nvPr>
        </p:nvSpPr>
        <p:spPr>
          <a:xfrm>
            <a:off x="838200" y="946080"/>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B9AC937-B8ED-564D-807B-422FEC2054A4}"/>
              </a:ext>
            </a:extLst>
          </p:cNvPr>
          <p:cNvSpPr>
            <a:spLocks noGrp="1"/>
          </p:cNvSpPr>
          <p:nvPr>
            <p:ph type="body" idx="1"/>
          </p:nvPr>
        </p:nvSpPr>
        <p:spPr>
          <a:xfrm>
            <a:off x="838200" y="3798817"/>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F59EAD7D-5C72-3E42-8C41-1081C8C9F5D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840365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Photo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75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00A74B-69FB-633B-DAD9-F8A430C71EE3}"/>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5A77D-206F-669F-BDEC-2F614ED3C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124E5-3586-49D9-071A-D761D7672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A4563-A058-EA56-C604-84200474423E}"/>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5" name="Footer Placeholder 4">
            <a:extLst>
              <a:ext uri="{FF2B5EF4-FFF2-40B4-BE49-F238E27FC236}">
                <a16:creationId xmlns:a16="http://schemas.microsoft.com/office/drawing/2014/main" id="{5D66F218-F911-D625-27FE-376A62B5C4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C526BE-5439-FDF0-F88E-078D2AADA3EC}"/>
              </a:ext>
            </a:extLst>
          </p:cNvPr>
          <p:cNvSpPr>
            <a:spLocks noGrp="1"/>
          </p:cNvSpPr>
          <p:nvPr>
            <p:ph type="sldNum" sz="quarter" idx="12"/>
          </p:nvPr>
        </p:nvSpPr>
        <p:spPr/>
        <p:txBody>
          <a:bodyPr/>
          <a:lstStyle/>
          <a:p>
            <a:fld id="{ADB45288-DBA4-F940-8419-D8ACB4A1BE1B}" type="slidenum">
              <a:rPr lang="en-US" smtClean="0"/>
              <a:t>‹#›</a:t>
            </a:fld>
            <a:endParaRPr lang="en-US"/>
          </a:p>
        </p:txBody>
      </p:sp>
      <p:pic>
        <p:nvPicPr>
          <p:cNvPr id="12" name="Picture 11" descr="Text&#10;&#10;Description automatically generated">
            <a:extLst>
              <a:ext uri="{FF2B5EF4-FFF2-40B4-BE49-F238E27FC236}">
                <a16:creationId xmlns:a16="http://schemas.microsoft.com/office/drawing/2014/main" id="{9429BFF0-085B-F23C-666E-F5EF6331C7D6}"/>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2279754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Photo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4" name="Rectangle 13">
            <a:extLst>
              <a:ext uri="{FF2B5EF4-FFF2-40B4-BE49-F238E27FC236}">
                <a16:creationId xmlns:a16="http://schemas.microsoft.com/office/drawing/2014/main" id="{E18438CC-030F-CE4C-8051-1A81A43D710C}"/>
              </a:ext>
            </a:extLst>
          </p:cNvPr>
          <p:cNvSpPr/>
          <p:nvPr userDrawn="1"/>
        </p:nvSpPr>
        <p:spPr>
          <a:xfrm>
            <a:off x="5093616" y="-1"/>
            <a:ext cx="7098384" cy="6858001"/>
          </a:xfrm>
          <a:prstGeom prst="rect">
            <a:avLst/>
          </a:prstGeom>
          <a:gradFill flip="none" rotWithShape="0">
            <a:gsLst>
              <a:gs pos="0">
                <a:schemeClr val="tx1">
                  <a:alpha val="35605"/>
                </a:schemeClr>
              </a:gs>
              <a:gs pos="100000">
                <a:schemeClr val="bg1">
                  <a:lumMod val="0"/>
                  <a:lumOff val="10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DE20A9E-C9C7-6648-8725-58BBBF5B228A}"/>
              </a:ext>
            </a:extLst>
          </p:cNvPr>
          <p:cNvSpPr/>
          <p:nvPr userDrawn="1"/>
        </p:nvSpPr>
        <p:spPr>
          <a:xfrm>
            <a:off x="5250730" y="2017336"/>
            <a:ext cx="6941270" cy="20836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364012"/>
            <a:ext cx="5637229" cy="706660"/>
          </a:xfrm>
          <a:prstGeom prst="rect">
            <a:avLst/>
          </a:prstGeom>
        </p:spPr>
        <p:txBody>
          <a:bodyPr anchor="b">
            <a:noAutofit/>
          </a:bodyPr>
          <a:lstStyle>
            <a:lvl1pPr algn="ctr">
              <a:defRPr sz="4800">
                <a:solidFill>
                  <a:schemeClr val="bg1"/>
                </a:solidFill>
              </a:defRPr>
            </a:lvl1pPr>
          </a:lstStyle>
          <a:p>
            <a:r>
              <a:rPr lang="en-US" dirty="0"/>
              <a:t>Section Title #2</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450210"/>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230828"/>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72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7F30ED-1E1E-5A47-A6BF-7698B3B20690}"/>
              </a:ext>
            </a:extLst>
          </p:cNvPr>
          <p:cNvSpPr>
            <a:spLocks noGrp="1"/>
          </p:cNvSpPr>
          <p:nvPr>
            <p:ph type="dt" sz="half" idx="10"/>
          </p:nvPr>
        </p:nvSpPr>
        <p:spPr/>
        <p:txBody>
          <a:bodyPr/>
          <a:lstStyle/>
          <a:p>
            <a:fld id="{FB2E96C3-6D6B-1746-AA0F-657575A48C5A}" type="datetimeFigureOut">
              <a:rPr lang="en-US" smtClean="0"/>
              <a:t>4/27/23</a:t>
            </a:fld>
            <a:endParaRPr lang="en-US" dirty="0"/>
          </a:p>
        </p:txBody>
      </p:sp>
      <p:sp>
        <p:nvSpPr>
          <p:cNvPr id="3" name="Footer Placeholder 2">
            <a:extLst>
              <a:ext uri="{FF2B5EF4-FFF2-40B4-BE49-F238E27FC236}">
                <a16:creationId xmlns:a16="http://schemas.microsoft.com/office/drawing/2014/main" id="{B8636297-65B0-4E44-9956-25DCC0E4CB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64ADAB-7E10-5C42-AB28-DDD39AC363BD}"/>
              </a:ext>
            </a:extLst>
          </p:cNvPr>
          <p:cNvSpPr>
            <a:spLocks noGrp="1"/>
          </p:cNvSpPr>
          <p:nvPr>
            <p:ph type="sldNum" sz="quarter" idx="12"/>
          </p:nvPr>
        </p:nvSpPr>
        <p:spPr/>
        <p:txBody>
          <a:bodyPr/>
          <a:lstStyle/>
          <a:p>
            <a:fld id="{FD40DC7F-7F3E-A540-BFF0-D6FA685D67DD}" type="slidenum">
              <a:rPr lang="en-US" smtClean="0"/>
              <a:t>‹#›</a:t>
            </a:fld>
            <a:endParaRPr lang="en-US" dirty="0"/>
          </a:p>
        </p:txBody>
      </p:sp>
    </p:spTree>
    <p:extLst>
      <p:ext uri="{BB962C8B-B14F-4D97-AF65-F5344CB8AC3E}">
        <p14:creationId xmlns:p14="http://schemas.microsoft.com/office/powerpoint/2010/main" val="3740293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A statue of a person&#10;&#10;Description automatically generated with medium confidence">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DAAE54B9-B8B3-124A-93C9-E236C4AB6B74}"/>
              </a:ext>
            </a:extLst>
          </p:cNvPr>
          <p:cNvSpPr/>
          <p:nvPr userDrawn="1"/>
        </p:nvSpPr>
        <p:spPr>
          <a:xfrm>
            <a:off x="0" y="-1"/>
            <a:ext cx="7098384" cy="6858001"/>
          </a:xfrm>
          <a:prstGeom prst="rect">
            <a:avLst/>
          </a:prstGeom>
          <a:gradFill>
            <a:gsLst>
              <a:gs pos="6000">
                <a:schemeClr val="tx2">
                  <a:alpha val="75000"/>
                  <a:lumMod val="0"/>
                </a:schemeClr>
              </a:gs>
              <a:gs pos="100000">
                <a:schemeClr val="bg1">
                  <a:lumMod val="0"/>
                  <a:lumOff val="100000"/>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36512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spTree>
    <p:extLst>
      <p:ext uri="{BB962C8B-B14F-4D97-AF65-F5344CB8AC3E}">
        <p14:creationId xmlns:p14="http://schemas.microsoft.com/office/powerpoint/2010/main" val="2823250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p:nvPr>
        </p:nvSpPr>
        <p:spPr>
          <a:xfrm>
            <a:off x="838200" y="344764"/>
            <a:ext cx="9892748" cy="877266"/>
          </a:xfrm>
          <a:prstGeom prst="rect">
            <a:avLst/>
          </a:prstGeom>
        </p:spPr>
        <p:txBody>
          <a:bodyPr>
            <a:normAutofit/>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p:nvPr>
        </p:nvSpPr>
        <p:spPr>
          <a:xfrm>
            <a:off x="838199" y="1401417"/>
            <a:ext cx="9892749"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004267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9423A-1805-8C40-98A3-C1BA83BF899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
        <p:nvSpPr>
          <p:cNvPr id="2" name="Title 1">
            <a:extLst>
              <a:ext uri="{FF2B5EF4-FFF2-40B4-BE49-F238E27FC236}">
                <a16:creationId xmlns:a16="http://schemas.microsoft.com/office/drawing/2014/main" id="{B40B9485-3680-554B-A5D6-C6CF2C77F982}"/>
              </a:ext>
            </a:extLst>
          </p:cNvPr>
          <p:cNvSpPr>
            <a:spLocks noGrp="1"/>
          </p:cNvSpPr>
          <p:nvPr>
            <p:ph type="title"/>
          </p:nvPr>
        </p:nvSpPr>
        <p:spPr>
          <a:xfrm>
            <a:off x="838200" y="344764"/>
            <a:ext cx="9892748" cy="877266"/>
          </a:xfrm>
          <a:prstGeom prst="rect">
            <a:avLst/>
          </a:prstGeom>
        </p:spPr>
        <p:txBody>
          <a:bodyPr>
            <a:normAutofit/>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p:nvPr>
        </p:nvSpPr>
        <p:spPr>
          <a:xfrm>
            <a:off x="838199" y="1401417"/>
            <a:ext cx="9892749"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AAA131B-86A3-3B4F-8637-AD2B7BE7472B}"/>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4162514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p:nvPr>
        </p:nvSpPr>
        <p:spPr>
          <a:xfrm>
            <a:off x="838200" y="344764"/>
            <a:ext cx="9892748" cy="877266"/>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p:nvPr>
        </p:nvSpPr>
        <p:spPr>
          <a:xfrm>
            <a:off x="1165891" y="1825625"/>
            <a:ext cx="491320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862E3C3-C5E5-004A-AE8F-EEDC1DECEE3E}"/>
              </a:ext>
            </a:extLst>
          </p:cNvPr>
          <p:cNvSpPr>
            <a:spLocks noGrp="1"/>
          </p:cNvSpPr>
          <p:nvPr>
            <p:ph sz="half" idx="2"/>
          </p:nvPr>
        </p:nvSpPr>
        <p:spPr>
          <a:xfrm>
            <a:off x="6366776" y="1825625"/>
            <a:ext cx="467559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83907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p:nvPr>
        </p:nvSpPr>
        <p:spPr>
          <a:xfrm>
            <a:off x="838200" y="344764"/>
            <a:ext cx="9892748" cy="877266"/>
          </a:xfrm>
          <a:prstGeom prst="rect">
            <a:avLst/>
          </a:prstGeo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3140492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p:nvPr>
        </p:nvSpPr>
        <p:spPr>
          <a:xfrm>
            <a:off x="838200" y="344764"/>
            <a:ext cx="10204174" cy="877266"/>
          </a:xfrm>
          <a:prstGeom prst="rect">
            <a:avLst/>
          </a:prstGeom>
        </p:spPr>
        <p:txBody>
          <a:bodyPr/>
          <a:lstStyle/>
          <a:p>
            <a:r>
              <a:rPr lang="en-US"/>
              <a:t>Click to edit Master title style</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35715" y="344765"/>
            <a:ext cx="5056285"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984084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C3DA-0E5B-6248-82CE-7463506CCE04}"/>
              </a:ext>
            </a:extLst>
          </p:cNvPr>
          <p:cNvSpPr>
            <a:spLocks noGrp="1"/>
          </p:cNvSpPr>
          <p:nvPr>
            <p:ph type="title"/>
          </p:nvPr>
        </p:nvSpPr>
        <p:spPr>
          <a:xfrm>
            <a:off x="838200" y="946080"/>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B9AC937-B8ED-564D-807B-422FEC2054A4}"/>
              </a:ext>
            </a:extLst>
          </p:cNvPr>
          <p:cNvSpPr>
            <a:spLocks noGrp="1"/>
          </p:cNvSpPr>
          <p:nvPr>
            <p:ph type="body" idx="1"/>
          </p:nvPr>
        </p:nvSpPr>
        <p:spPr>
          <a:xfrm>
            <a:off x="838200" y="3798817"/>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F59EAD7D-5C72-3E42-8C41-1081C8C9F5D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964813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Photo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5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1970-B743-3A9D-A84B-C7DBE27AB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6AD05C-7D12-7D0B-1022-B165DB648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76433-332B-FAEA-59A0-46E31CA218B6}"/>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5" name="Footer Placeholder 4">
            <a:extLst>
              <a:ext uri="{FF2B5EF4-FFF2-40B4-BE49-F238E27FC236}">
                <a16:creationId xmlns:a16="http://schemas.microsoft.com/office/drawing/2014/main" id="{48940D1F-2BFF-3214-14C5-176DD150D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A657E-65A8-2685-387C-A31C9EF9D131}"/>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9" name="Rectangle 8">
            <a:extLst>
              <a:ext uri="{FF2B5EF4-FFF2-40B4-BE49-F238E27FC236}">
                <a16:creationId xmlns:a16="http://schemas.microsoft.com/office/drawing/2014/main" id="{A0978ED8-55C7-00EA-077A-34B8DED8A9AA}"/>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11386901-C5E8-12FB-BF09-9248035EA7A6}"/>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1550768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Photo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4" name="Rectangle 13">
            <a:extLst>
              <a:ext uri="{FF2B5EF4-FFF2-40B4-BE49-F238E27FC236}">
                <a16:creationId xmlns:a16="http://schemas.microsoft.com/office/drawing/2014/main" id="{E18438CC-030F-CE4C-8051-1A81A43D710C}"/>
              </a:ext>
            </a:extLst>
          </p:cNvPr>
          <p:cNvSpPr/>
          <p:nvPr userDrawn="1"/>
        </p:nvSpPr>
        <p:spPr>
          <a:xfrm>
            <a:off x="5093616" y="-1"/>
            <a:ext cx="7098384" cy="6858001"/>
          </a:xfrm>
          <a:prstGeom prst="rect">
            <a:avLst/>
          </a:prstGeom>
          <a:gradFill flip="none" rotWithShape="0">
            <a:gsLst>
              <a:gs pos="0">
                <a:schemeClr val="tx1">
                  <a:alpha val="35605"/>
                </a:schemeClr>
              </a:gs>
              <a:gs pos="100000">
                <a:schemeClr val="bg1">
                  <a:lumMod val="0"/>
                  <a:lumOff val="100000"/>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DE20A9E-C9C7-6648-8725-58BBBF5B228A}"/>
              </a:ext>
            </a:extLst>
          </p:cNvPr>
          <p:cNvSpPr/>
          <p:nvPr userDrawn="1"/>
        </p:nvSpPr>
        <p:spPr>
          <a:xfrm>
            <a:off x="5250730" y="2017336"/>
            <a:ext cx="6941270" cy="20836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364012"/>
            <a:ext cx="5637229" cy="706660"/>
          </a:xfrm>
          <a:prstGeom prst="rect">
            <a:avLst/>
          </a:prstGeom>
        </p:spPr>
        <p:txBody>
          <a:bodyPr anchor="b">
            <a:noAutofit/>
          </a:bodyPr>
          <a:lstStyle>
            <a:lvl1pPr algn="ctr">
              <a:defRPr sz="4800">
                <a:solidFill>
                  <a:schemeClr val="bg1"/>
                </a:solidFill>
              </a:defRPr>
            </a:lvl1pPr>
          </a:lstStyle>
          <a:p>
            <a:r>
              <a:rPr lang="en-US" dirty="0"/>
              <a:t>Section Title #2</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450210"/>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230828"/>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37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7F30ED-1E1E-5A47-A6BF-7698B3B20690}"/>
              </a:ext>
            </a:extLst>
          </p:cNvPr>
          <p:cNvSpPr>
            <a:spLocks noGrp="1"/>
          </p:cNvSpPr>
          <p:nvPr>
            <p:ph type="dt" sz="half" idx="10"/>
          </p:nvPr>
        </p:nvSpPr>
        <p:spPr/>
        <p:txBody>
          <a:bodyPr/>
          <a:lstStyle/>
          <a:p>
            <a:fld id="{FB2E96C3-6D6B-1746-AA0F-657575A48C5A}" type="datetimeFigureOut">
              <a:rPr lang="en-US" smtClean="0"/>
              <a:t>4/27/23</a:t>
            </a:fld>
            <a:endParaRPr lang="en-US" dirty="0"/>
          </a:p>
        </p:txBody>
      </p:sp>
      <p:sp>
        <p:nvSpPr>
          <p:cNvPr id="3" name="Footer Placeholder 2">
            <a:extLst>
              <a:ext uri="{FF2B5EF4-FFF2-40B4-BE49-F238E27FC236}">
                <a16:creationId xmlns:a16="http://schemas.microsoft.com/office/drawing/2014/main" id="{B8636297-65B0-4E44-9956-25DCC0E4CB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64ADAB-7E10-5C42-AB28-DDD39AC363BD}"/>
              </a:ext>
            </a:extLst>
          </p:cNvPr>
          <p:cNvSpPr>
            <a:spLocks noGrp="1"/>
          </p:cNvSpPr>
          <p:nvPr>
            <p:ph type="sldNum" sz="quarter" idx="12"/>
          </p:nvPr>
        </p:nvSpPr>
        <p:spPr/>
        <p:txBody>
          <a:bodyPr/>
          <a:lstStyle/>
          <a:p>
            <a:fld id="{FD40DC7F-7F3E-A540-BFF0-D6FA685D67DD}" type="slidenum">
              <a:rPr lang="en-US" smtClean="0"/>
              <a:t>‹#›</a:t>
            </a:fld>
            <a:endParaRPr lang="en-US" dirty="0"/>
          </a:p>
        </p:txBody>
      </p:sp>
    </p:spTree>
    <p:extLst>
      <p:ext uri="{BB962C8B-B14F-4D97-AF65-F5344CB8AC3E}">
        <p14:creationId xmlns:p14="http://schemas.microsoft.com/office/powerpoint/2010/main" val="356430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ingle Column Text">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219200" y="1600201"/>
            <a:ext cx="9753600" cy="954107"/>
          </a:xfrm>
        </p:spPr>
        <p:txBody>
          <a:bodyPr/>
          <a:lstStyle>
            <a:lvl1pPr algn="l">
              <a:buSzPct val="70000"/>
              <a:buFontTx/>
              <a:buBlip>
                <a:blip r:embed="rId2"/>
              </a:buBlip>
              <a:defRPr>
                <a:solidFill>
                  <a:srgbClr val="000000"/>
                </a:solidFill>
              </a:defRPr>
            </a:lvl1pPr>
            <a:lvl2pPr algn="l">
              <a:buFont typeface="Arial"/>
              <a:buChar char="•"/>
              <a:defRPr/>
            </a:lvl2pPr>
            <a:lvl3pPr algn="l">
              <a:buFont typeface="Arial"/>
              <a:buChar char="•"/>
              <a:defRPr/>
            </a:lvl3pPr>
            <a:lvl4pPr algn="l">
              <a:buFont typeface="Arial"/>
              <a:buChar char="•"/>
              <a:defRPr/>
            </a:lvl4pPr>
            <a:lvl5pPr algn="l">
              <a:buFont typeface="Arial"/>
              <a:buChar char="•"/>
              <a:defRPr/>
            </a:lvl5pPr>
          </a:lstStyle>
          <a:p>
            <a:pPr lvl="0"/>
            <a:r>
              <a:rPr lang="en-US" dirty="0"/>
              <a:t>Click to add bullet</a:t>
            </a:r>
          </a:p>
          <a:p>
            <a:pPr lvl="1"/>
            <a:r>
              <a:rPr lang="en-US" dirty="0"/>
              <a:t>Second level</a:t>
            </a:r>
          </a:p>
        </p:txBody>
      </p:sp>
      <p:sp>
        <p:nvSpPr>
          <p:cNvPr id="15" name="Title 1"/>
          <p:cNvSpPr>
            <a:spLocks noGrp="1"/>
          </p:cNvSpPr>
          <p:nvPr>
            <p:ph type="ctrTitle" hasCustomPrompt="1"/>
          </p:nvPr>
        </p:nvSpPr>
        <p:spPr>
          <a:xfrm>
            <a:off x="1219200" y="589002"/>
            <a:ext cx="9753600" cy="609398"/>
          </a:xfrm>
        </p:spPr>
        <p:txBody>
          <a:bodyPr vert="horz" wrap="square" lIns="0" tIns="0" rIns="0" bIns="0" rtlCol="0" anchor="t" anchorCtr="0">
            <a:spAutoFit/>
          </a:bodyPr>
          <a:lstStyle>
            <a:lvl1pPr>
              <a:defRPr lang="en-US" dirty="0">
                <a:solidFill>
                  <a:schemeClr val="tx1"/>
                </a:solidFill>
              </a:defRPr>
            </a:lvl1pPr>
          </a:lstStyle>
          <a:p>
            <a:pPr lvl="0"/>
            <a:r>
              <a:rPr lang="en-US" dirty="0"/>
              <a:t>Click to add title</a:t>
            </a:r>
          </a:p>
        </p:txBody>
      </p:sp>
    </p:spTree>
    <p:extLst>
      <p:ext uri="{BB962C8B-B14F-4D97-AF65-F5344CB8AC3E}">
        <p14:creationId xmlns:p14="http://schemas.microsoft.com/office/powerpoint/2010/main" val="13653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57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D472-55B5-9446-05F5-EBB075E9A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0EA8B-7414-D0A7-B422-6D28BA84D6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26DAD-F8DC-7E8C-AB23-342F7EDCD8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89A35-9488-7675-D346-4C1A80383417}"/>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6" name="Footer Placeholder 5">
            <a:extLst>
              <a:ext uri="{FF2B5EF4-FFF2-40B4-BE49-F238E27FC236}">
                <a16:creationId xmlns:a16="http://schemas.microsoft.com/office/drawing/2014/main" id="{04278D4E-973F-DCBC-37C8-3B89B3E84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5212E-56D0-475F-8949-96D70E0C4606}"/>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9" name="Rectangle 8">
            <a:extLst>
              <a:ext uri="{FF2B5EF4-FFF2-40B4-BE49-F238E27FC236}">
                <a16:creationId xmlns:a16="http://schemas.microsoft.com/office/drawing/2014/main" id="{5FBB43FF-B55F-A06B-D9ED-C05D8B991FFF}"/>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5F1F549-582B-1E44-7B2C-178D13F782AD}"/>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11576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0A82-83C3-459F-1616-73CCDFD12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E754C-B92A-C40C-91DC-CAA006006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1EEE22-00BE-D984-F8F0-22BAEE105E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019FEC-BCDF-721F-7F3A-691B86015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F10CC-17F5-792E-BAC7-B67061FC98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BF5AA3-B00F-4EE2-D079-73D50E8F3877}"/>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8" name="Footer Placeholder 7">
            <a:extLst>
              <a:ext uri="{FF2B5EF4-FFF2-40B4-BE49-F238E27FC236}">
                <a16:creationId xmlns:a16="http://schemas.microsoft.com/office/drawing/2014/main" id="{4FFDE333-7D99-E5A4-F379-E2E614965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1DC2B-1E27-0978-8AFD-CF457F48050D}"/>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15" name="Rectangle 14">
            <a:extLst>
              <a:ext uri="{FF2B5EF4-FFF2-40B4-BE49-F238E27FC236}">
                <a16:creationId xmlns:a16="http://schemas.microsoft.com/office/drawing/2014/main" id="{82FD7631-434C-C395-9E64-69CF476954DD}"/>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ext&#10;&#10;Description automatically generated">
            <a:extLst>
              <a:ext uri="{FF2B5EF4-FFF2-40B4-BE49-F238E27FC236}">
                <a16:creationId xmlns:a16="http://schemas.microsoft.com/office/drawing/2014/main" id="{B78335E4-DDBA-46F9-54D2-E29AC4D67262}"/>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167931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6112-D824-C4B3-5C59-E6203A96F3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B102FD-B0FF-DB91-0FA8-A1E0951DDA58}"/>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4" name="Footer Placeholder 3">
            <a:extLst>
              <a:ext uri="{FF2B5EF4-FFF2-40B4-BE49-F238E27FC236}">
                <a16:creationId xmlns:a16="http://schemas.microsoft.com/office/drawing/2014/main" id="{ED7CDAA1-8EDB-70FA-0BE7-1C378856A3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DE2E98-D157-C5B4-E067-0A199A7D86E5}"/>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14" name="Rectangle 13">
            <a:extLst>
              <a:ext uri="{FF2B5EF4-FFF2-40B4-BE49-F238E27FC236}">
                <a16:creationId xmlns:a16="http://schemas.microsoft.com/office/drawing/2014/main" id="{91A30F7E-8191-17CA-D7A6-8E16B47F240E}"/>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BDEBEB8D-3443-E972-97A5-4C7FF49A69A8}"/>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6094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2791-7160-2A0B-B351-4DC4B2AB6110}"/>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3" name="Footer Placeholder 2">
            <a:extLst>
              <a:ext uri="{FF2B5EF4-FFF2-40B4-BE49-F238E27FC236}">
                <a16:creationId xmlns:a16="http://schemas.microsoft.com/office/drawing/2014/main" id="{D1D231EF-430D-0555-A716-572BC825A7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487676-E0A6-C3A0-AE94-EFFF1A6945C4}"/>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10" name="Rectangle 9">
            <a:extLst>
              <a:ext uri="{FF2B5EF4-FFF2-40B4-BE49-F238E27FC236}">
                <a16:creationId xmlns:a16="http://schemas.microsoft.com/office/drawing/2014/main" id="{FED26260-2307-828A-04B5-AEE1BF17E3EC}"/>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56937A1-C455-0688-B896-4DC4C828ACFD}"/>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353839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2BD-A1E9-0732-3449-1C5A00909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416D1-E385-3AF6-D79D-E66AE371F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27A51F-7FC9-A2A8-DFB6-3234C70B3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33D92-2343-E708-BCD2-B9EDA3DC2B46}"/>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6" name="Footer Placeholder 5">
            <a:extLst>
              <a:ext uri="{FF2B5EF4-FFF2-40B4-BE49-F238E27FC236}">
                <a16:creationId xmlns:a16="http://schemas.microsoft.com/office/drawing/2014/main" id="{C62568B3-06F7-DBEB-7C84-ADE0481AC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3881F-85A3-E457-B237-D05F2E2EA392}"/>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13" name="Rectangle 12">
            <a:extLst>
              <a:ext uri="{FF2B5EF4-FFF2-40B4-BE49-F238E27FC236}">
                <a16:creationId xmlns:a16="http://schemas.microsoft.com/office/drawing/2014/main" id="{0974302D-1EAF-9ED8-5308-8D4EDF9F0CF6}"/>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9BC946AB-1403-FBDD-08B5-9451EB767ACB}"/>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300962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56B3-ED49-DA16-E7DF-47A4DBFBBF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4007E7-7B73-5A98-C2DE-BD0BB6DF0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E5F9A-972B-89CB-3EE2-3879E53B0640}"/>
              </a:ext>
            </a:extLst>
          </p:cNvPr>
          <p:cNvSpPr>
            <a:spLocks noGrp="1"/>
          </p:cNvSpPr>
          <p:nvPr>
            <p:ph type="dt" sz="half" idx="10"/>
          </p:nvPr>
        </p:nvSpPr>
        <p:spPr/>
        <p:txBody>
          <a:bodyPr/>
          <a:lstStyle/>
          <a:p>
            <a:fld id="{4AECDEBB-8DDC-264C-98DE-1F48C4213B4E}" type="datetimeFigureOut">
              <a:rPr lang="en-US" smtClean="0"/>
              <a:t>4/27/23</a:t>
            </a:fld>
            <a:endParaRPr lang="en-US"/>
          </a:p>
        </p:txBody>
      </p:sp>
      <p:sp>
        <p:nvSpPr>
          <p:cNvPr id="5" name="Footer Placeholder 4">
            <a:extLst>
              <a:ext uri="{FF2B5EF4-FFF2-40B4-BE49-F238E27FC236}">
                <a16:creationId xmlns:a16="http://schemas.microsoft.com/office/drawing/2014/main" id="{29CBBA20-8679-435C-EDFB-611F9D81A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394EE-4A17-0227-2772-C2B7BF107B29}"/>
              </a:ext>
            </a:extLst>
          </p:cNvPr>
          <p:cNvSpPr>
            <a:spLocks noGrp="1"/>
          </p:cNvSpPr>
          <p:nvPr>
            <p:ph type="sldNum" sz="quarter" idx="12"/>
          </p:nvPr>
        </p:nvSpPr>
        <p:spPr/>
        <p:txBody>
          <a:bodyPr/>
          <a:lstStyle/>
          <a:p>
            <a:fld id="{ADB45288-DBA4-F940-8419-D8ACB4A1BE1B}" type="slidenum">
              <a:rPr lang="en-US" smtClean="0"/>
              <a:t>‹#›</a:t>
            </a:fld>
            <a:endParaRPr lang="en-US"/>
          </a:p>
        </p:txBody>
      </p:sp>
      <p:sp>
        <p:nvSpPr>
          <p:cNvPr id="8" name="Rectangle 7">
            <a:extLst>
              <a:ext uri="{FF2B5EF4-FFF2-40B4-BE49-F238E27FC236}">
                <a16:creationId xmlns:a16="http://schemas.microsoft.com/office/drawing/2014/main" id="{1BB43DFA-A511-4669-FA2E-A93665F3FD63}"/>
              </a:ext>
            </a:extLst>
          </p:cNvPr>
          <p:cNvSpPr/>
          <p:nvPr userDrawn="1"/>
        </p:nvSpPr>
        <p:spPr>
          <a:xfrm>
            <a:off x="0" y="6096000"/>
            <a:ext cx="12192000" cy="762000"/>
          </a:xfrm>
          <a:prstGeom prst="rect">
            <a:avLst/>
          </a:prstGeom>
          <a:gradFill flip="none" rotWithShape="1">
            <a:gsLst>
              <a:gs pos="60000">
                <a:schemeClr val="accent3">
                  <a:lumMod val="0"/>
                  <a:lumOff val="100000"/>
                </a:schemeClr>
              </a:gs>
              <a:gs pos="100000">
                <a:schemeClr val="accent3">
                  <a:lumMod val="0"/>
                  <a:lumOff val="100000"/>
                </a:schemeClr>
              </a:gs>
              <a:gs pos="36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E8169CE5-9485-DBB6-2791-FDB9BDE7A5FC}"/>
              </a:ext>
            </a:extLst>
          </p:cNvPr>
          <p:cNvPicPr>
            <a:picLocks noChangeAspect="1"/>
          </p:cNvPicPr>
          <p:nvPr userDrawn="1"/>
        </p:nvPicPr>
        <p:blipFill>
          <a:blip r:embed="rId2"/>
          <a:stretch>
            <a:fillRect/>
          </a:stretch>
        </p:blipFill>
        <p:spPr>
          <a:xfrm>
            <a:off x="7315204" y="6229186"/>
            <a:ext cx="4031672" cy="573393"/>
          </a:xfrm>
          <a:prstGeom prst="rect">
            <a:avLst/>
          </a:prstGeom>
        </p:spPr>
      </p:pic>
    </p:spTree>
    <p:extLst>
      <p:ext uri="{BB962C8B-B14F-4D97-AF65-F5344CB8AC3E}">
        <p14:creationId xmlns:p14="http://schemas.microsoft.com/office/powerpoint/2010/main" val="203353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094F5-78AC-5979-CA85-9B9C04D35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84764-AF73-84DE-FDD5-DCF31111A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5C6FC-2DAF-1897-B458-6551505FC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CDEBB-8DDC-264C-98DE-1F48C4213B4E}" type="datetimeFigureOut">
              <a:rPr lang="en-US" smtClean="0"/>
              <a:t>4/27/23</a:t>
            </a:fld>
            <a:endParaRPr lang="en-US"/>
          </a:p>
        </p:txBody>
      </p:sp>
      <p:sp>
        <p:nvSpPr>
          <p:cNvPr id="5" name="Footer Placeholder 4">
            <a:extLst>
              <a:ext uri="{FF2B5EF4-FFF2-40B4-BE49-F238E27FC236}">
                <a16:creationId xmlns:a16="http://schemas.microsoft.com/office/drawing/2014/main" id="{3FAEF80E-F545-031A-C912-84F67A9A4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5812BC-8264-38E7-1A9F-998FFDFF3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45288-DBA4-F940-8419-D8ACB4A1BE1B}" type="slidenum">
              <a:rPr lang="en-US" smtClean="0"/>
              <a:t>‹#›</a:t>
            </a:fld>
            <a:endParaRPr lang="en-US"/>
          </a:p>
        </p:txBody>
      </p:sp>
    </p:spTree>
    <p:extLst>
      <p:ext uri="{BB962C8B-B14F-4D97-AF65-F5344CB8AC3E}">
        <p14:creationId xmlns:p14="http://schemas.microsoft.com/office/powerpoint/2010/main" val="4179010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baseline="0">
                <a:solidFill>
                  <a:srgbClr val="000000"/>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328826" y="6341857"/>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236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p:txStyles>
    <p:titleStyle>
      <a:lvl1pPr algn="l" defTabSz="914400" rtl="0" eaLnBrk="1" latinLnBrk="0" hangingPunct="1">
        <a:lnSpc>
          <a:spcPct val="90000"/>
        </a:lnSpc>
        <a:spcBef>
          <a:spcPct val="0"/>
        </a:spcBef>
        <a:buNone/>
        <a:defRPr sz="48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8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4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baseline="0">
                <a:solidFill>
                  <a:srgbClr val="000000"/>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28826" y="6341857"/>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79988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p:txStyles>
    <p:titleStyle>
      <a:lvl1pPr algn="l" defTabSz="914400" rtl="0" eaLnBrk="1" latinLnBrk="0" hangingPunct="1">
        <a:lnSpc>
          <a:spcPct val="90000"/>
        </a:lnSpc>
        <a:spcBef>
          <a:spcPct val="0"/>
        </a:spcBef>
        <a:buNone/>
        <a:defRPr sz="48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8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4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tsi.wakehealth.edu/-/media/wakeforest/ctsi/files/announcement-files/2023/axiom-reporting-gui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Christina.Rivera@atriumhealth.org" TargetMode="External"/><Relationship Id="rId3" Type="http://schemas.openxmlformats.org/officeDocument/2006/relationships/hyperlink" Target="mailto:dsanabri@wakehealth.edu" TargetMode="External"/><Relationship Id="rId7" Type="http://schemas.openxmlformats.org/officeDocument/2006/relationships/hyperlink" Target="mailto:Kara.King@atriumhealth.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rfavreau@wakehealth.edu" TargetMode="External"/><Relationship Id="rId5" Type="http://schemas.openxmlformats.org/officeDocument/2006/relationships/hyperlink" Target="mailto:mgordon@wakehealth.edu" TargetMode="External"/><Relationship Id="rId4" Type="http://schemas.openxmlformats.org/officeDocument/2006/relationships/hyperlink" Target="mailto:sgbrooks@wakehealth.edu"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urldefense.com/v3/__https:/teams.microsoft.com/l/meetup-join/19*3ameeting_YmVlNmY5NGMtMzg4Yy00Mzg2LTg1NzItZTkyY2MzYzYzNDc4*40thread.v2/0?context=*7b*22Tid*22*3a*223fc2e695-283d-4e4e-ad46-e437d11b18ab*22*2c*22Oid*22*3a*22169a346d-836c-4eea-9d94-3a5906dc43fe*22*7d__;JSUlJSUlJSUlJSUlJSUl!!GA8Xfdg!xPDRwwgeFr-ST6a_LkWdPIQq98jPmit9ALLKOve80-hSEa_lNqNTmksxOt-5MRKeIxxrAqc8ebHAJ_NukFmBGh3fpKQJ4QEi$" TargetMode="External"/><Relationship Id="rId3" Type="http://schemas.openxmlformats.org/officeDocument/2006/relationships/hyperlink" Target="https://urldefense.com/v3/__https:/wakehealth.webex.com/meet/jbmoore__;!!GA8Xfdg!wQ1Tmfam3IygD2zl5W3dO_8WHnFdtPKqyuZJx7wuTLH8kDXAZQXBsuAnoSZSdqyJFTk8sXYjQsF49I_GfENXoRSDXSmDMZSq$" TargetMode="External"/><Relationship Id="rId7" Type="http://schemas.openxmlformats.org/officeDocument/2006/relationships/hyperlink" Target="https://urldefense.com/v3/__https:/teams.microsoft.com/l/meetup-join/19*3ameeting_OGFiNmJlYmYtMzY3Ni00MWYzLWJiMWMtYzBjM2JmODI0NDNj*40thread.v2/0?context=*7b*22Tid*22*3a*223fc2e695-283d-4e4e-ad46-e437d11b18ab*22*2c*22Oid*22*3a*22e28f999e-3c9b-4272-a67b-094e6623fab8*22*7d__;JSUlJSUlJSUlJSUlJSUl!!GA8Xfdg!xPDRwwgeFr-ST6a_LkWdPIQq98jPmit9ALLKOve80-hSEa_lNqNTmksxOt-5MRKeIxxrAqc8ebHAJ_NukFmBGh3fpPRNP-a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urldefense.com/v3/__https:/teams.microsoft.com/l/meetup-join/19*3ameeting_Nzc2NjQ0NmQtODI4ZS00YzJlLTk5NGEtODkwN2JiMmI1NTJj*40thread.v2/0?context=*7b*22Tid*22*3a*223fc2e695-283d-4e4e-ad46-e437d11b18ab*22*2c*22Oid*22*3a*22e28f999e-3c9b-4272-a67b-094e6623fab8*22*7d__;JSUlJSUlJSUlJSUlJSUl!!GA8Xfdg!xPDRwwgeFr-ST6a_LkWdPIQq98jPmit9ALLKOve80-hSEa_lNqNTmksxOt-5MRKeIxxrAqc8ebHAJ_NukFmBGh3fpObghj6f$" TargetMode="External"/><Relationship Id="rId5" Type="http://schemas.openxmlformats.org/officeDocument/2006/relationships/hyperlink" Target="https://urldefense.com/v3/__https:/teams.microsoft.com/l/meetup-join/19*3ameeting_NjQ3MjVlMTMtOWQ5Ni00ZjI2LTliYzAtNmUzMjUxZjAwNGVh*40thread.v2/0?context=*7b*22Tid*22*3a*223fc2e695-283d-4e4e-ad46-e437d11b18ab*22*2c*22Oid*22*3a*2208903b18-e523-4a3a-8743-21f4f2439cf9*22*7d__;JSUlJSUlJSUlJSUlJSUl!!GA8Xfdg!xPDRwwgeFr-ST6a_LkWdPIQq98jPmit9ALLKOve80-hSEa_lNqNTmksxOt-5MRKeIxxrAqc8ebHAJ_NukFmBGh3fpK21I0_A$" TargetMode="External"/><Relationship Id="rId10" Type="http://schemas.openxmlformats.org/officeDocument/2006/relationships/hyperlink" Target="https://urldefense.com/v3/__https:/teams.microsoft.com/l/meetup-join/19*3ameeting_MjVmMDM2Y2EtOWNlMS00M2ZjLThlODAtNDJjNGUyMTRmYTQ1*40thread.v2/0?context=*7b*22Tid*22*3a*22d196a604-d993-4028-90df-e223d68126d2*22*2c*22Oid*22*3a*22d4ce1b09-b64d-486c-9f3d-d766eb29db9c*22*7d__;JSUlJSUlJSUlJSUlJSUl!!GA8Xfdg!xPDRwwgeFr-ST6a_LkWdPIQq98jPmit9ALLKOve80-hSEa_lNqNTmksxOt-5MRKeIxxrAqc8ebHAJ_NukFmBGh3fpO2szj9V$" TargetMode="External"/><Relationship Id="rId4" Type="http://schemas.openxmlformats.org/officeDocument/2006/relationships/hyperlink" Target="https://wakehealth.webex.com/wakehealth/j.php?MTID=m3187657c6490c5e0197efc0a2fcd1acf" TargetMode="External"/><Relationship Id="rId9" Type="http://schemas.openxmlformats.org/officeDocument/2006/relationships/hyperlink" Target="https://urldefense.com/v3/__https:/teams.microsoft.com/l/meetup-join/19*3ameeting_ZThmNzM0NTQtNGU2MC00ZGY5LTg0YjMtYTljYmVhNjhmY2E5*40thread.v2/0?context=*7b*22Tid*22*3a*223fc2e695-283d-4e4e-ad46-e437d11b18ab*22*2c*22Oid*22*3a*22169a346d-836c-4eea-9d94-3a5906dc43fe*22*7d__;JSUlJSUlJSUlJSUlJSUl!!Kv7QgGdTlhIaqSqT!IWtrBS7_OKmqiu8JtovwJ3MeNhhx8A-yl_pPylOZ9uPA339uTMQpqbpevuf2-OEyk5DKcgKK93DNXCyJlnI7TFxN1kYh$"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teams.microsoft.com/l/meetup-join/19%3ameeting_NmM2MGE4MzYtNDlkMi00Mjg1LTgwMzQtNjk3OWM0MzY0MDBh%40thread.v2/0?context=%7b%22Tid%22%3a%223fc2e695-283d-4e4e-ad46-e437d11b18ab%22%2c%22Oid%22%3a%22aea9369a-a0eb-431a-a5ad-0da760847ecc%22%7d" TargetMode="External"/><Relationship Id="rId7" Type="http://schemas.openxmlformats.org/officeDocument/2006/relationships/hyperlink" Target="https://teams.microsoft.com/l/meetup-join/19%3ameeting_NjkyNmYwMTQtZjkxYi00ZTViLTk1MTgtNjE4MTQ3MWNkZjFh%40thread.v2/0?context=%7b%22Tid%22%3a%223fc2e695-283d-4e4e-ad46-e437d11b18ab%22%2c%22Oid%22%3a%22e4986faf-6041-4c23-9f04-5d1f7f98840e%22%7d"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urldefense.com/v3/__https:/teams.microsoft.com/l/meetup-join/19*3ameeting_ZTkzYWIwNTgtZGZkZC00YTVkLTg4NjgtNzlkNDFkOTViNzhm*40thread.v2/0?context=*7b*22Tid*22*3a*22d196a604-d993-4028-90df-e223d68126d2*22*2c*22Oid*22*3a*22e8fdf9fd-908e-47a0-8329-af1bf22adbb4*22*7d__;JSUlJSUlJSUlJSUlJSUl!!GA8Xfdg!z2nRQhijbU3_4Y7SXU3MDKih9UzjPHuxkv_mDR4Q3o50HRM11phUUEDd8oVbOTL2fYy5ogqGaXsetZ4ZAC-I2-cAVNz4ESCR$" TargetMode="External"/><Relationship Id="rId5" Type="http://schemas.openxmlformats.org/officeDocument/2006/relationships/hyperlink" Target="https://teams.microsoft.com/l/meetup-join/19%3ameeting_ZDMwNDg0Y2MtZDllMS00YThlLWFhZDAtYWJhOThjMzNhNjFh%40thread.v2/0?context=%7b%22Tid%22%3a%223fc2e695-283d-4e4e-ad46-e437d11b18ab%22%2c%22Oid%22%3a%22bb892ede-ed3b-4d35-85a8-2d4852ff3b5c%22%7d" TargetMode="External"/><Relationship Id="rId4" Type="http://schemas.openxmlformats.org/officeDocument/2006/relationships/hyperlink" Target="https://wakehealth.webex.com/wakehealth/j.php?MTID=m01abc6254126fd4c5abd8a2acc51fee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ara.Stanley@wakehealth.edu" TargetMode="External"/><Relationship Id="rId2" Type="http://schemas.openxmlformats.org/officeDocument/2006/relationships/hyperlink" Target="mailto:Kfoley@wakehealth.edu" TargetMode="External"/><Relationship Id="rId1" Type="http://schemas.openxmlformats.org/officeDocument/2006/relationships/slideLayout" Target="../slideLayouts/slideLayout19.xml"/><Relationship Id="rId4" Type="http://schemas.openxmlformats.org/officeDocument/2006/relationships/hyperlink" Target="mailto:sohene@wakehealth.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948434"/>
            <a:ext cx="10515600" cy="1148715"/>
          </a:xfrm>
        </p:spPr>
        <p:txBody>
          <a:bodyPr>
            <a:normAutofit/>
          </a:bodyPr>
          <a:lstStyle/>
          <a:p>
            <a:r>
              <a:rPr lang="en-US" sz="5400" b="1" dirty="0"/>
              <a:t>Research Town Hall: April 27, 2023</a:t>
            </a:r>
          </a:p>
        </p:txBody>
      </p:sp>
      <p:sp>
        <p:nvSpPr>
          <p:cNvPr id="3" name="Text Placeholder 2"/>
          <p:cNvSpPr>
            <a:spLocks noGrp="1"/>
          </p:cNvSpPr>
          <p:nvPr>
            <p:ph type="body" idx="1"/>
          </p:nvPr>
        </p:nvSpPr>
        <p:spPr>
          <a:xfrm>
            <a:off x="831850" y="3950898"/>
            <a:ext cx="10515600" cy="2138752"/>
          </a:xfrm>
        </p:spPr>
        <p:txBody>
          <a:bodyPr>
            <a:noAutofit/>
          </a:bodyPr>
          <a:lstStyle/>
          <a:p>
            <a:pPr>
              <a:spcBef>
                <a:spcPts val="0"/>
              </a:spcBef>
            </a:pPr>
            <a:r>
              <a:rPr lang="en-US" sz="1800" b="1" dirty="0"/>
              <a:t>Kristie Foley, PhD MS </a:t>
            </a:r>
          </a:p>
          <a:p>
            <a:pPr>
              <a:spcBef>
                <a:spcPts val="0"/>
              </a:spcBef>
            </a:pPr>
            <a:r>
              <a:rPr lang="en-US" sz="1800" i="1" dirty="0"/>
              <a:t>Vice Dean for Research Strategy &amp; Integration</a:t>
            </a:r>
          </a:p>
          <a:p>
            <a:pPr>
              <a:spcBef>
                <a:spcPts val="0"/>
              </a:spcBef>
            </a:pPr>
            <a:endParaRPr lang="en-US" sz="1800" b="1" dirty="0"/>
          </a:p>
          <a:p>
            <a:pPr>
              <a:spcBef>
                <a:spcPts val="0"/>
              </a:spcBef>
            </a:pPr>
            <a:r>
              <a:rPr lang="en-US" sz="1800" b="1" dirty="0"/>
              <a:t>Sara Stanley, MS, CRA</a:t>
            </a:r>
          </a:p>
          <a:p>
            <a:pPr>
              <a:spcBef>
                <a:spcPts val="0"/>
              </a:spcBef>
            </a:pPr>
            <a:r>
              <a:rPr lang="en-US" sz="1800" i="1" dirty="0"/>
              <a:t>AVP &amp; Assistant Dean, Sponsored Programs</a:t>
            </a:r>
          </a:p>
          <a:p>
            <a:pPr>
              <a:spcBef>
                <a:spcPts val="0"/>
              </a:spcBef>
            </a:pPr>
            <a:endParaRPr lang="en-US" sz="1800" b="1" dirty="0"/>
          </a:p>
          <a:p>
            <a:pPr>
              <a:spcBef>
                <a:spcPts val="0"/>
              </a:spcBef>
            </a:pPr>
            <a:r>
              <a:rPr lang="en-US" sz="1800" b="1" dirty="0"/>
              <a:t>Selvin Ohene, MS</a:t>
            </a:r>
          </a:p>
          <a:p>
            <a:pPr>
              <a:spcBef>
                <a:spcPts val="0"/>
              </a:spcBef>
            </a:pPr>
            <a:r>
              <a:rPr lang="en-US" sz="1800" i="1" dirty="0"/>
              <a:t>AVP &amp; Assistant Dean, Research Operations</a:t>
            </a:r>
          </a:p>
        </p:txBody>
      </p:sp>
    </p:spTree>
    <p:extLst>
      <p:ext uri="{BB962C8B-B14F-4D97-AF65-F5344CB8AC3E}">
        <p14:creationId xmlns:p14="http://schemas.microsoft.com/office/powerpoint/2010/main" val="46159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eCalendar - Discover the best calendar app of 2022">
            <a:extLst>
              <a:ext uri="{FF2B5EF4-FFF2-40B4-BE49-F238E27FC236}">
                <a16:creationId xmlns:a16="http://schemas.microsoft.com/office/drawing/2014/main" id="{0C082CE9-C328-57D2-8B13-25F8E61FC2BF}"/>
              </a:ext>
            </a:extLst>
          </p:cNvPr>
          <p:cNvPicPr>
            <a:picLocks noChangeAspect="1" noChangeArrowheads="1"/>
          </p:cNvPicPr>
          <p:nvPr/>
        </p:nvPicPr>
        <p:blipFill>
          <a:blip r:embed="rId3">
            <a:alphaModFix amt="12000"/>
            <a:extLst>
              <a:ext uri="{28A0092B-C50C-407E-A947-70E740481C1C}">
                <a14:useLocalDpi xmlns:a14="http://schemas.microsoft.com/office/drawing/2010/main" val="0"/>
              </a:ext>
            </a:extLst>
          </a:blip>
          <a:srcRect/>
          <a:stretch>
            <a:fillRect/>
          </a:stretch>
        </p:blipFill>
        <p:spPr bwMode="auto">
          <a:xfrm>
            <a:off x="0" y="360112"/>
            <a:ext cx="12192000" cy="613777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4B851C14-EAE3-3E4A-8C67-41989C0B8218}"/>
              </a:ext>
            </a:extLst>
          </p:cNvPr>
          <p:cNvSpPr txBox="1">
            <a:spLocks/>
          </p:cNvSpPr>
          <p:nvPr/>
        </p:nvSpPr>
        <p:spPr>
          <a:xfrm>
            <a:off x="289271" y="161841"/>
            <a:ext cx="11630979"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latin typeface="Arial" panose="020B0604020202020204" pitchFamily="34" charset="0"/>
                <a:cs typeface="Arial" panose="020B0604020202020204" pitchFamily="34" charset="0"/>
              </a:rPr>
              <a:t>Single IRB</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8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9E7E38"/>
                </a:solidFill>
                <a:latin typeface="Arial" panose="020B0604020202020204" pitchFamily="34" charset="0"/>
                <a:cs typeface="Arial" panose="020B0604020202020204" pitchFamily="34" charset="0"/>
              </a:rPr>
              <a:t>Our Pathway</a:t>
            </a:r>
            <a:endParaRPr kumimoji="0" lang="en-US" b="1" i="0" u="none" strike="noStrike" kern="1200" cap="none" spc="0" normalizeH="0" baseline="0" noProof="0" dirty="0">
              <a:ln>
                <a:noFill/>
              </a:ln>
              <a:solidFill>
                <a:srgbClr val="9E7E38"/>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cxnSp>
        <p:nvCxnSpPr>
          <p:cNvPr id="15" name="Straight Connector 14">
            <a:extLst>
              <a:ext uri="{FF2B5EF4-FFF2-40B4-BE49-F238E27FC236}">
                <a16:creationId xmlns:a16="http://schemas.microsoft.com/office/drawing/2014/main" id="{6130A9F4-91E6-8F44-A2AE-7665667D7C4A}"/>
              </a:ext>
            </a:extLst>
          </p:cNvPr>
          <p:cNvCxnSpPr>
            <a:cxnSpLocks/>
          </p:cNvCxnSpPr>
          <p:nvPr/>
        </p:nvCxnSpPr>
        <p:spPr>
          <a:xfrm flipH="1">
            <a:off x="2371465" y="1551619"/>
            <a:ext cx="7499650" cy="0"/>
          </a:xfrm>
          <a:prstGeom prst="line">
            <a:avLst/>
          </a:prstGeom>
          <a:ln w="31750">
            <a:solidFill>
              <a:srgbClr val="9E7E3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D574ECE7-5AC1-A763-643F-24E8FD3BA44E}"/>
              </a:ext>
            </a:extLst>
          </p:cNvPr>
          <p:cNvSpPr>
            <a:spLocks noGrp="1"/>
          </p:cNvSpPr>
          <p:nvPr>
            <p:ph idx="1"/>
          </p:nvPr>
        </p:nvSpPr>
        <p:spPr>
          <a:xfrm>
            <a:off x="449176" y="2002281"/>
            <a:ext cx="5709497" cy="3243485"/>
          </a:xfrm>
        </p:spPr>
        <p:txBody>
          <a:bodyPr>
            <a:normAutofit/>
          </a:bodyPr>
          <a:lstStyle/>
          <a:p>
            <a:pPr lvl="1"/>
            <a:r>
              <a:rPr lang="en-US" b="1" dirty="0">
                <a:latin typeface="Arial Nova" panose="020B0504020202020204" pitchFamily="34" charset="0"/>
              </a:rPr>
              <a:t>April/May 2023 </a:t>
            </a:r>
          </a:p>
          <a:p>
            <a:pPr lvl="2"/>
            <a:r>
              <a:rPr lang="en-US" sz="2200" dirty="0">
                <a:latin typeface="Arial Nova" panose="020B0504020202020204" pitchFamily="34" charset="0"/>
              </a:rPr>
              <a:t>Begin cross-regional discussions</a:t>
            </a:r>
          </a:p>
          <a:p>
            <a:pPr lvl="2"/>
            <a:r>
              <a:rPr lang="en-US" sz="2200" dirty="0">
                <a:latin typeface="Arial Nova" panose="020B0504020202020204" pitchFamily="34" charset="0"/>
              </a:rPr>
              <a:t>Review policies &amp; procedures</a:t>
            </a:r>
          </a:p>
          <a:p>
            <a:pPr lvl="2"/>
            <a:r>
              <a:rPr lang="en-US" sz="2200" dirty="0">
                <a:latin typeface="Arial Nova" panose="020B0504020202020204" pitchFamily="34" charset="0"/>
              </a:rPr>
              <a:t>Discuss IT needs</a:t>
            </a:r>
          </a:p>
          <a:p>
            <a:pPr lvl="1"/>
            <a:endParaRPr lang="en-US" sz="2600" b="1" dirty="0">
              <a:latin typeface="Arial Nova" panose="020B0504020202020204" pitchFamily="34" charset="0"/>
            </a:endParaRPr>
          </a:p>
          <a:p>
            <a:pPr lvl="1"/>
            <a:r>
              <a:rPr lang="en-US" b="1" dirty="0">
                <a:latin typeface="Arial Nova" panose="020B0504020202020204" pitchFamily="34" charset="0"/>
              </a:rPr>
              <a:t>June/July 2023</a:t>
            </a:r>
          </a:p>
          <a:p>
            <a:pPr lvl="2"/>
            <a:r>
              <a:rPr lang="en-US" sz="2200" dirty="0">
                <a:latin typeface="Arial Nova" panose="020B0504020202020204" pitchFamily="34" charset="0"/>
              </a:rPr>
              <a:t>Align policies &amp; procedures</a:t>
            </a:r>
          </a:p>
          <a:p>
            <a:pPr lvl="2"/>
            <a:r>
              <a:rPr lang="en-US" sz="2200" dirty="0">
                <a:latin typeface="Arial Nova" panose="020B0504020202020204" pitchFamily="34" charset="0"/>
              </a:rPr>
              <a:t>Plan Single IRB board-assignments</a:t>
            </a:r>
          </a:p>
          <a:p>
            <a:pPr marL="914400" lvl="2" indent="0">
              <a:lnSpc>
                <a:spcPct val="150000"/>
              </a:lnSpc>
              <a:buNone/>
            </a:pPr>
            <a:endParaRPr lang="en-US" sz="2400" b="1" dirty="0">
              <a:latin typeface="Arial Nova" panose="020B0504020202020204" pitchFamily="34" charset="0"/>
            </a:endParaRPr>
          </a:p>
          <a:p>
            <a:pPr lvl="1"/>
            <a:endParaRPr lang="en-US" sz="2800" b="1" dirty="0">
              <a:latin typeface="Arial Nova" panose="020B0504020202020204" pitchFamily="34" charset="0"/>
            </a:endParaRPr>
          </a:p>
        </p:txBody>
      </p:sp>
      <p:sp>
        <p:nvSpPr>
          <p:cNvPr id="3" name="Content Placeholder 2">
            <a:extLst>
              <a:ext uri="{FF2B5EF4-FFF2-40B4-BE49-F238E27FC236}">
                <a16:creationId xmlns:a16="http://schemas.microsoft.com/office/drawing/2014/main" id="{965EC3AC-289B-478B-09D3-39BD41FE1FD0}"/>
              </a:ext>
            </a:extLst>
          </p:cNvPr>
          <p:cNvSpPr txBox="1">
            <a:spLocks/>
          </p:cNvSpPr>
          <p:nvPr/>
        </p:nvSpPr>
        <p:spPr>
          <a:xfrm>
            <a:off x="6158673" y="2002281"/>
            <a:ext cx="5709497" cy="32434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latin typeface="Arial Nova" panose="020B0504020202020204" pitchFamily="34" charset="0"/>
              </a:rPr>
              <a:t>August/September 2023</a:t>
            </a:r>
          </a:p>
          <a:p>
            <a:pPr lvl="2"/>
            <a:r>
              <a:rPr lang="en-US" sz="2200" dirty="0">
                <a:latin typeface="Arial Nova" panose="020B0504020202020204" pitchFamily="34" charset="0"/>
              </a:rPr>
              <a:t>Train staff and board members</a:t>
            </a:r>
          </a:p>
          <a:p>
            <a:pPr lvl="2"/>
            <a:r>
              <a:rPr lang="en-US" sz="2200" dirty="0">
                <a:latin typeface="Arial Nova" panose="020B0504020202020204" pitchFamily="34" charset="0"/>
              </a:rPr>
              <a:t>Provide researcher resources</a:t>
            </a:r>
          </a:p>
          <a:p>
            <a:pPr lvl="2"/>
            <a:r>
              <a:rPr lang="en-US" sz="2200" dirty="0">
                <a:latin typeface="Arial Nova" panose="020B0504020202020204" pitchFamily="34" charset="0"/>
              </a:rPr>
              <a:t>Develop research team training</a:t>
            </a:r>
          </a:p>
          <a:p>
            <a:pPr lvl="1"/>
            <a:endParaRPr lang="en-US" sz="2600" b="1" dirty="0">
              <a:latin typeface="Arial Nova" panose="020B0504020202020204" pitchFamily="34" charset="0"/>
            </a:endParaRPr>
          </a:p>
          <a:p>
            <a:pPr lvl="1"/>
            <a:r>
              <a:rPr lang="en-US" b="1" dirty="0">
                <a:latin typeface="Arial Nova" panose="020B0504020202020204" pitchFamily="34" charset="0"/>
              </a:rPr>
              <a:t>November/December 2023</a:t>
            </a:r>
          </a:p>
          <a:p>
            <a:pPr lvl="2"/>
            <a:r>
              <a:rPr lang="en-US" sz="2200" dirty="0">
                <a:latin typeface="Arial Nova" panose="020B0504020202020204" pitchFamily="34" charset="0"/>
              </a:rPr>
              <a:t>Test Software</a:t>
            </a:r>
          </a:p>
          <a:p>
            <a:pPr lvl="2"/>
            <a:r>
              <a:rPr lang="en-US" sz="2200" dirty="0">
                <a:latin typeface="Arial Nova" panose="020B0504020202020204" pitchFamily="34" charset="0"/>
              </a:rPr>
              <a:t>Combine FWA #’s</a:t>
            </a:r>
          </a:p>
          <a:p>
            <a:pPr lvl="2"/>
            <a:r>
              <a:rPr lang="en-US" sz="2200" dirty="0">
                <a:latin typeface="Arial Nova" panose="020B0504020202020204" pitchFamily="34" charset="0"/>
              </a:rPr>
              <a:t>Go Live</a:t>
            </a:r>
          </a:p>
          <a:p>
            <a:pPr lvl="2"/>
            <a:endParaRPr lang="en-US" sz="2200" dirty="0">
              <a:latin typeface="Arial Nova" panose="020B0504020202020204" pitchFamily="34" charset="0"/>
            </a:endParaRPr>
          </a:p>
          <a:p>
            <a:pPr lvl="2"/>
            <a:endParaRPr lang="en-US" sz="2200" dirty="0">
              <a:latin typeface="Arial Nova" panose="020B0504020202020204" pitchFamily="34" charset="0"/>
            </a:endParaRPr>
          </a:p>
          <a:p>
            <a:pPr marL="914400" lvl="2" indent="0">
              <a:lnSpc>
                <a:spcPct val="150000"/>
              </a:lnSpc>
              <a:buFont typeface="Arial" panose="020B0604020202020204" pitchFamily="34" charset="0"/>
              <a:buNone/>
            </a:pPr>
            <a:endParaRPr lang="en-US" sz="2400" b="1" dirty="0">
              <a:latin typeface="Arial Nova" panose="020B0504020202020204" pitchFamily="34" charset="0"/>
            </a:endParaRPr>
          </a:p>
          <a:p>
            <a:pPr lvl="1"/>
            <a:endParaRPr lang="en-US" sz="2800" b="1" dirty="0">
              <a:latin typeface="Arial Nova" panose="020B0504020202020204" pitchFamily="34" charset="0"/>
            </a:endParaRPr>
          </a:p>
        </p:txBody>
      </p:sp>
    </p:spTree>
    <p:extLst>
      <p:ext uri="{BB962C8B-B14F-4D97-AF65-F5344CB8AC3E}">
        <p14:creationId xmlns:p14="http://schemas.microsoft.com/office/powerpoint/2010/main" val="251972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D7A3-B53A-EBD9-98EE-4D914E7040A5}"/>
              </a:ext>
            </a:extLst>
          </p:cNvPr>
          <p:cNvSpPr>
            <a:spLocks noGrp="1"/>
          </p:cNvSpPr>
          <p:nvPr>
            <p:ph type="title"/>
          </p:nvPr>
        </p:nvSpPr>
        <p:spPr/>
        <p:txBody>
          <a:bodyPr>
            <a:normAutofit/>
          </a:bodyPr>
          <a:lstStyle/>
          <a:p>
            <a:r>
              <a:rPr lang="en-US" sz="5400" b="1" dirty="0"/>
              <a:t>Progress on Concerns Discussed at Last Town Hall (Dec/Jan)</a:t>
            </a:r>
          </a:p>
        </p:txBody>
      </p:sp>
      <p:sp>
        <p:nvSpPr>
          <p:cNvPr id="3" name="Text Placeholder 2">
            <a:extLst>
              <a:ext uri="{FF2B5EF4-FFF2-40B4-BE49-F238E27FC236}">
                <a16:creationId xmlns:a16="http://schemas.microsoft.com/office/drawing/2014/main" id="{DCD7C188-5476-BD3A-EED9-041668DF6C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834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55FB9-461C-6342-9AB0-EE5FB6145AFA}"/>
              </a:ext>
            </a:extLst>
          </p:cNvPr>
          <p:cNvSpPr>
            <a:spLocks noGrp="1"/>
          </p:cNvSpPr>
          <p:nvPr>
            <p:ph idx="1"/>
          </p:nvPr>
        </p:nvSpPr>
        <p:spPr>
          <a:xfrm>
            <a:off x="615042" y="1156710"/>
            <a:ext cx="10961915" cy="5199640"/>
          </a:xfrm>
        </p:spPr>
        <p:txBody>
          <a:bodyPr>
            <a:normAutofit lnSpcReduction="10000"/>
          </a:bodyPr>
          <a:lstStyle/>
          <a:p>
            <a:pPr marL="0" indent="0">
              <a:lnSpc>
                <a:spcPct val="100000"/>
              </a:lnSpc>
              <a:spcBef>
                <a:spcPts val="0"/>
              </a:spcBef>
              <a:buNone/>
            </a:pPr>
            <a:r>
              <a:rPr lang="en-US" sz="2400" b="1" u="sng" dirty="0">
                <a:effectLst/>
                <a:latin typeface="+mn-lt"/>
                <a:ea typeface="Calibri" panose="020F0502020204030204" pitchFamily="34" charset="0"/>
              </a:rPr>
              <a:t>Cross-Busines</a:t>
            </a:r>
            <a:r>
              <a:rPr lang="en-US" sz="2400" b="1" u="sng" dirty="0">
                <a:latin typeface="+mn-lt"/>
                <a:ea typeface="Calibri" panose="020F0502020204030204" pitchFamily="34" charset="0"/>
              </a:rPr>
              <a:t>s Unit Functions</a:t>
            </a:r>
          </a:p>
          <a:p>
            <a:pPr>
              <a:lnSpc>
                <a:spcPct val="100000"/>
              </a:lnSpc>
              <a:spcBef>
                <a:spcPts val="0"/>
              </a:spcBef>
            </a:pPr>
            <a:r>
              <a:rPr lang="en-US" sz="2400" dirty="0">
                <a:effectLst/>
                <a:latin typeface="Calibri" panose="020F0502020204030204" pitchFamily="34" charset="0"/>
                <a:ea typeface="Times New Roman" panose="02020603050405020304" pitchFamily="18" charset="0"/>
              </a:rPr>
              <a:t>Inconsistent configuration across business units</a:t>
            </a:r>
            <a:endParaRPr lang="en-US" sz="2400" dirty="0">
              <a:effectLst/>
              <a:latin typeface="Calibri" panose="020F0502020204030204" pitchFamily="34" charset="0"/>
              <a:ea typeface="Calibri" panose="020F0502020204030204" pitchFamily="34" charset="0"/>
            </a:endParaRPr>
          </a:p>
          <a:p>
            <a:pPr>
              <a:lnSpc>
                <a:spcPct val="100000"/>
              </a:lnSpc>
              <a:spcBef>
                <a:spcPts val="0"/>
              </a:spcBef>
            </a:pPr>
            <a:r>
              <a:rPr lang="en-US" sz="2400" dirty="0">
                <a:effectLst/>
                <a:latin typeface="Calibri" panose="020F0502020204030204" pitchFamily="34" charset="0"/>
                <a:ea typeface="Times New Roman" panose="02020603050405020304" pitchFamily="18" charset="0"/>
              </a:rPr>
              <a:t>Inability to efficiently exchange funds across business units</a:t>
            </a:r>
          </a:p>
          <a:p>
            <a:pPr>
              <a:lnSpc>
                <a:spcPct val="100000"/>
              </a:lnSpc>
              <a:spcBef>
                <a:spcPts val="0"/>
              </a:spcBef>
            </a:pPr>
            <a:r>
              <a:rPr lang="en-US" sz="2400" dirty="0">
                <a:latin typeface="Calibri" panose="020F0502020204030204" pitchFamily="34" charset="0"/>
                <a:ea typeface="Calibri" panose="020F0502020204030204" pitchFamily="34" charset="0"/>
              </a:rPr>
              <a:t>Lack of department- or mission-based security permissions</a:t>
            </a:r>
          </a:p>
          <a:p>
            <a:pPr>
              <a:lnSpc>
                <a:spcPct val="100000"/>
              </a:lnSpc>
              <a:spcBef>
                <a:spcPts val="0"/>
              </a:spcBef>
            </a:pPr>
            <a:endParaRPr lang="en-US" sz="2400" dirty="0">
              <a:effectLst/>
              <a:latin typeface="Calibri" panose="020F0502020204030204" pitchFamily="34" charset="0"/>
              <a:ea typeface="Calibri" panose="020F0502020204030204" pitchFamily="34" charset="0"/>
            </a:endParaRPr>
          </a:p>
          <a:p>
            <a:pPr marL="0" indent="0">
              <a:lnSpc>
                <a:spcPct val="100000"/>
              </a:lnSpc>
              <a:spcBef>
                <a:spcPts val="0"/>
              </a:spcBef>
              <a:buNone/>
            </a:pPr>
            <a:r>
              <a:rPr lang="en-US" sz="2400" b="1" u="sng" dirty="0">
                <a:latin typeface="Calibri" panose="020F0502020204030204" pitchFamily="34" charset="0"/>
                <a:ea typeface="Calibri" panose="020F0502020204030204" pitchFamily="34" charset="0"/>
              </a:rPr>
              <a:t>Reporting</a:t>
            </a:r>
          </a:p>
          <a:p>
            <a:pPr>
              <a:lnSpc>
                <a:spcPct val="100000"/>
              </a:lnSpc>
              <a:spcBef>
                <a:spcPts val="0"/>
              </a:spcBef>
            </a:pPr>
            <a:r>
              <a:rPr lang="en-US" sz="2400" dirty="0">
                <a:effectLst/>
                <a:latin typeface="Calibri" panose="020F0502020204030204" pitchFamily="34" charset="0"/>
                <a:ea typeface="Times New Roman" panose="02020603050405020304" pitchFamily="18" charset="0"/>
              </a:rPr>
              <a:t>Significant gap in reporting (both global SOM &amp; grants-based)</a:t>
            </a:r>
            <a:endParaRPr lang="en-US" sz="2400" dirty="0">
              <a:effectLst/>
              <a:latin typeface="Calibri" panose="020F0502020204030204" pitchFamily="34" charset="0"/>
              <a:ea typeface="Calibri" panose="020F0502020204030204" pitchFamily="34" charset="0"/>
            </a:endParaRPr>
          </a:p>
          <a:p>
            <a:pPr>
              <a:lnSpc>
                <a:spcPct val="100000"/>
              </a:lnSpc>
              <a:spcBef>
                <a:spcPts val="0"/>
              </a:spcBef>
            </a:pPr>
            <a:r>
              <a:rPr lang="en-US" sz="2400" dirty="0">
                <a:effectLst/>
                <a:latin typeface="Calibri" panose="020F0502020204030204" pitchFamily="34" charset="0"/>
                <a:ea typeface="Times New Roman" panose="02020603050405020304" pitchFamily="18" charset="0"/>
              </a:rPr>
              <a:t>Difficulty getting revenue to post accurately/timely</a:t>
            </a:r>
          </a:p>
          <a:p>
            <a:pPr>
              <a:lnSpc>
                <a:spcPct val="100000"/>
              </a:lnSpc>
              <a:spcBef>
                <a:spcPts val="0"/>
              </a:spcBef>
            </a:pPr>
            <a:r>
              <a:rPr lang="en-US" sz="2400" dirty="0">
                <a:effectLst/>
                <a:latin typeface="Calibri" panose="020F0502020204030204" pitchFamily="34" charset="0"/>
                <a:ea typeface="Times New Roman" panose="02020603050405020304" pitchFamily="18" charset="0"/>
              </a:rPr>
              <a:t>No validation for chart of accounts/combo edits</a:t>
            </a:r>
          </a:p>
          <a:p>
            <a:pPr marL="0" indent="0">
              <a:lnSpc>
                <a:spcPct val="100000"/>
              </a:lnSpc>
              <a:spcBef>
                <a:spcPts val="0"/>
              </a:spcBef>
              <a:buNone/>
            </a:pPr>
            <a:endParaRPr lang="en-US" sz="2400" b="1" u="sng" dirty="0"/>
          </a:p>
          <a:p>
            <a:pPr marL="0" indent="0">
              <a:lnSpc>
                <a:spcPct val="100000"/>
              </a:lnSpc>
              <a:spcBef>
                <a:spcPts val="0"/>
              </a:spcBef>
              <a:buNone/>
            </a:pPr>
            <a:r>
              <a:rPr lang="en-US" sz="2400" b="1" u="sng" dirty="0"/>
              <a:t>Labor Distribution</a:t>
            </a:r>
          </a:p>
          <a:p>
            <a:pPr>
              <a:lnSpc>
                <a:spcPct val="100000"/>
              </a:lnSpc>
              <a:spcBef>
                <a:spcPts val="0"/>
              </a:spcBef>
            </a:pPr>
            <a:r>
              <a:rPr lang="en-US" sz="2400" dirty="0"/>
              <a:t>No effort distribution/workflow capability </a:t>
            </a:r>
          </a:p>
          <a:p>
            <a:pPr>
              <a:lnSpc>
                <a:spcPct val="100000"/>
              </a:lnSpc>
              <a:spcBef>
                <a:spcPts val="0"/>
              </a:spcBef>
            </a:pPr>
            <a:r>
              <a:rPr lang="en-US" sz="2400" dirty="0">
                <a:ea typeface="Times New Roman" panose="02020603050405020304" pitchFamily="18" charset="0"/>
              </a:rPr>
              <a:t>Flawed costing of positions to PPM labor distribution design</a:t>
            </a:r>
          </a:p>
          <a:p>
            <a:pPr>
              <a:lnSpc>
                <a:spcPct val="100000"/>
              </a:lnSpc>
              <a:spcBef>
                <a:spcPts val="0"/>
              </a:spcBef>
            </a:pPr>
            <a:r>
              <a:rPr lang="en-US" sz="2400" dirty="0">
                <a:ea typeface="Times New Roman" panose="02020603050405020304" pitchFamily="18" charset="0"/>
              </a:rPr>
              <a:t>System stability, specifically in the PPM labor areas (labor schedules, labor costs)</a:t>
            </a:r>
          </a:p>
          <a:p>
            <a:pPr marL="0" indent="0">
              <a:lnSpc>
                <a:spcPct val="100000"/>
              </a:lnSpc>
              <a:spcBef>
                <a:spcPts val="0"/>
              </a:spcBef>
              <a:buNone/>
            </a:pPr>
            <a:endParaRPr lang="en-US" sz="2400" dirty="0">
              <a:effectLst/>
              <a:latin typeface="Calibri" panose="020F0502020204030204" pitchFamily="34" charset="0"/>
              <a:ea typeface="Times New Roman" panose="02020603050405020304" pitchFamily="18" charset="0"/>
            </a:endParaRPr>
          </a:p>
          <a:p>
            <a:pPr>
              <a:lnSpc>
                <a:spcPct val="100000"/>
              </a:lnSpc>
              <a:spcBef>
                <a:spcPts val="0"/>
              </a:spcBef>
            </a:pPr>
            <a:endParaRPr lang="en-US" sz="2400" dirty="0">
              <a:latin typeface="Calibri" panose="020F0502020204030204" pitchFamily="34" charset="0"/>
              <a:ea typeface="Times New Roman" panose="02020603050405020304" pitchFamily="18" charset="0"/>
            </a:endParaRPr>
          </a:p>
          <a:p>
            <a:pPr>
              <a:lnSpc>
                <a:spcPct val="100000"/>
              </a:lnSpc>
              <a:spcBef>
                <a:spcPts val="0"/>
              </a:spcBef>
            </a:pPr>
            <a:endParaRPr lang="en-US" sz="2400" dirty="0">
              <a:effectLst/>
              <a:latin typeface="Calibri" panose="020F0502020204030204" pitchFamily="34" charset="0"/>
              <a:ea typeface="Times New Roman" panose="02020603050405020304" pitchFamily="18" charset="0"/>
            </a:endParaRPr>
          </a:p>
          <a:p>
            <a:pPr>
              <a:lnSpc>
                <a:spcPct val="100000"/>
              </a:lnSpc>
              <a:spcBef>
                <a:spcPts val="0"/>
              </a:spcBef>
            </a:pPr>
            <a:endParaRPr lang="en-US" sz="2400" dirty="0">
              <a:effectLst/>
              <a:latin typeface="Calibri" panose="020F0502020204030204" pitchFamily="34" charset="0"/>
              <a:ea typeface="Calibri" panose="020F0502020204030204" pitchFamily="34" charset="0"/>
            </a:endParaRPr>
          </a:p>
          <a:p>
            <a:pPr marL="0" indent="0">
              <a:lnSpc>
                <a:spcPct val="100000"/>
              </a:lnSpc>
              <a:spcBef>
                <a:spcPts val="0"/>
              </a:spcBef>
              <a:buNone/>
            </a:pPr>
            <a:endParaRPr lang="en-US" sz="2400" dirty="0">
              <a:effectLst/>
              <a:latin typeface="Calibri" panose="020F0502020204030204" pitchFamily="34" charset="0"/>
              <a:ea typeface="Calibri" panose="020F0502020204030204" pitchFamily="34" charset="0"/>
            </a:endParaRPr>
          </a:p>
          <a:p>
            <a:pPr>
              <a:lnSpc>
                <a:spcPct val="100000"/>
              </a:lnSpc>
              <a:spcBef>
                <a:spcPts val="0"/>
              </a:spcBef>
            </a:pPr>
            <a:endParaRPr lang="en-US" sz="2400" b="1" dirty="0">
              <a:effectLst/>
              <a:latin typeface="+mn-lt"/>
              <a:ea typeface="Calibri" panose="020F0502020204030204" pitchFamily="34" charset="0"/>
            </a:endParaRPr>
          </a:p>
          <a:p>
            <a:pPr>
              <a:lnSpc>
                <a:spcPct val="100000"/>
              </a:lnSpc>
              <a:spcBef>
                <a:spcPts val="0"/>
              </a:spcBef>
            </a:pPr>
            <a:endParaRPr lang="en-US" dirty="0"/>
          </a:p>
        </p:txBody>
      </p:sp>
      <p:sp>
        <p:nvSpPr>
          <p:cNvPr id="8" name="Slide Number Placeholder 5">
            <a:extLst>
              <a:ext uri="{FF2B5EF4-FFF2-40B4-BE49-F238E27FC236}">
                <a16:creationId xmlns:a16="http://schemas.microsoft.com/office/drawing/2014/main" id="{F170E51B-81A5-F847-AD09-59ED25723437}"/>
              </a:ext>
            </a:extLst>
          </p:cNvPr>
          <p:cNvSpPr>
            <a:spLocks noGrp="1"/>
          </p:cNvSpPr>
          <p:nvPr>
            <p:ph type="sldNum" sz="quarter" idx="10"/>
          </p:nvPr>
        </p:nvSpPr>
        <p:spPr/>
        <p:txBody>
          <a:bodyPr/>
          <a:lstStyle/>
          <a:p>
            <a:fld id="{C0E71194-ED9C-EC49-B087-B967FA8EDEED}" type="slidenum">
              <a:rPr lang="en-US" smtClean="0"/>
              <a:t>12</a:t>
            </a:fld>
            <a:endParaRPr lang="en-US" dirty="0"/>
          </a:p>
        </p:txBody>
      </p:sp>
      <p:sp>
        <p:nvSpPr>
          <p:cNvPr id="5" name="Title 4">
            <a:extLst>
              <a:ext uri="{FF2B5EF4-FFF2-40B4-BE49-F238E27FC236}">
                <a16:creationId xmlns:a16="http://schemas.microsoft.com/office/drawing/2014/main" id="{EF7CCC36-9DEA-53DE-6BF3-E30FB67A2880}"/>
              </a:ext>
            </a:extLst>
          </p:cNvPr>
          <p:cNvSpPr txBox="1">
            <a:spLocks noGrp="1"/>
          </p:cNvSpPr>
          <p:nvPr>
            <p:ph type="title"/>
          </p:nvPr>
        </p:nvSpPr>
        <p:spPr>
          <a:xfrm>
            <a:off x="380999" y="415470"/>
            <a:ext cx="115236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CORE Connect: Previous Challenges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ndParaRPr>
          </a:p>
        </p:txBody>
      </p:sp>
    </p:spTree>
    <p:extLst>
      <p:ext uri="{BB962C8B-B14F-4D97-AF65-F5344CB8AC3E}">
        <p14:creationId xmlns:p14="http://schemas.microsoft.com/office/powerpoint/2010/main" val="78319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488731" y="0"/>
            <a:ext cx="114457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CORE Connect Updates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ndParaRPr>
          </a:p>
        </p:txBody>
      </p:sp>
      <p:sp>
        <p:nvSpPr>
          <p:cNvPr id="2" name="TextBox 1">
            <a:extLst>
              <a:ext uri="{FF2B5EF4-FFF2-40B4-BE49-F238E27FC236}">
                <a16:creationId xmlns:a16="http://schemas.microsoft.com/office/drawing/2014/main" id="{D56940FE-872B-072B-30D2-C602D0820441}"/>
              </a:ext>
            </a:extLst>
          </p:cNvPr>
          <p:cNvSpPr txBox="1"/>
          <p:nvPr/>
        </p:nvSpPr>
        <p:spPr>
          <a:xfrm>
            <a:off x="152400" y="727367"/>
            <a:ext cx="11887200" cy="3877985"/>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latin typeface="Calibri" panose="020F0502020204030204"/>
              </a:rPr>
              <a:t>Weekly Academic-focused meetings with Research, IAS and CORE Connect leadership are</a:t>
            </a:r>
            <a:r>
              <a:rPr lang="en-US" sz="2000" dirty="0">
                <a:latin typeface="Calibri" panose="020F0502020204030204"/>
              </a:rPr>
              <a:t> in place to work through system challenges. </a:t>
            </a:r>
          </a:p>
          <a:p>
            <a:pPr marR="0" lvl="0" defTabSz="914400" rtl="0" eaLnBrk="1" fontAlgn="auto" latinLnBrk="0" hangingPunct="1">
              <a:lnSpc>
                <a:spcPct val="100000"/>
              </a:lnSpc>
              <a:spcBef>
                <a:spcPts val="0"/>
              </a:spcBef>
              <a:spcAft>
                <a:spcPts val="0"/>
              </a:spcAft>
              <a:buClrTx/>
              <a:buSzTx/>
              <a:tabLst/>
              <a:defRPr/>
            </a:pPr>
            <a:endParaRPr kumimoji="0" lang="en-US" sz="2000" u="none" strike="noStrike" kern="1200" cap="none" spc="0" normalizeH="0" baseline="0" noProof="0" dirty="0">
              <a:ln>
                <a:noFill/>
              </a:ln>
              <a:effectLst/>
              <a:uLnTx/>
              <a:uFillTx/>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latin typeface="Calibri" panose="020F0502020204030204"/>
              </a:rPr>
              <a:t>Cross-Business Unit Functionality Complete </a:t>
            </a:r>
            <a:r>
              <a:rPr kumimoji="0" lang="en-US" sz="2000" u="none" strike="noStrike" kern="1200" cap="none" spc="0" normalizeH="0" baseline="0" noProof="0" dirty="0">
                <a:ln>
                  <a:noFill/>
                </a:ln>
                <a:effectLst/>
                <a:highlight>
                  <a:srgbClr val="FFFF00"/>
                </a:highlight>
                <a:uLnTx/>
                <a:uFillTx/>
                <a:latin typeface="Calibri" panose="020F0502020204030204"/>
              </a:rPr>
              <a:t>(new!)</a:t>
            </a:r>
          </a:p>
          <a:p>
            <a:pPr marL="800100" lvl="1" indent="-342900">
              <a:buFont typeface="Wingdings" pitchFamily="2" charset="2"/>
              <a:buChar char="v"/>
              <a:defRPr/>
            </a:pPr>
            <a:r>
              <a:rPr lang="en-US" dirty="0">
                <a:latin typeface="Calibri" panose="020F0502020204030204"/>
              </a:rPr>
              <a:t>All Atrium Faculty &amp; Staff have now been given access to WFUHS Business Unit (Wake BU)</a:t>
            </a:r>
          </a:p>
          <a:p>
            <a:pPr marL="800100" lvl="1" indent="-342900">
              <a:buFont typeface="Wingdings" pitchFamily="2" charset="2"/>
              <a:buChar char="v"/>
              <a:defRPr/>
            </a:pPr>
            <a:r>
              <a:rPr lang="en-US" dirty="0">
                <a:latin typeface="Calibri" panose="020F0502020204030204"/>
              </a:rPr>
              <a:t>Allows team to perform transactions on research projects in the Wake BU</a:t>
            </a:r>
          </a:p>
          <a:p>
            <a:pPr marR="0" lvl="0" defTabSz="914400" rtl="0" eaLnBrk="1" fontAlgn="auto" latinLnBrk="0" hangingPunct="1">
              <a:lnSpc>
                <a:spcPct val="100000"/>
              </a:lnSpc>
              <a:spcBef>
                <a:spcPts val="0"/>
              </a:spcBef>
              <a:spcAft>
                <a:spcPts val="0"/>
              </a:spcAft>
              <a:buClrTx/>
              <a:buSzTx/>
              <a:tabLst/>
              <a:defRPr/>
            </a:pPr>
            <a:endParaRPr kumimoji="0" lang="en-US" sz="2000" b="0" u="none" strike="noStrike" kern="1200" cap="none" spc="0" normalizeH="0" baseline="0" noProof="0" dirty="0">
              <a:ln>
                <a:noFill/>
              </a:ln>
              <a:effectLst/>
              <a:uLnTx/>
              <a:uFillTx/>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effectLst/>
                <a:uLnTx/>
                <a:uFillTx/>
                <a:latin typeface="Calibri" panose="020F0502020204030204"/>
              </a:rPr>
              <a:t>Labor Distribution </a:t>
            </a:r>
            <a:r>
              <a:rPr kumimoji="0" lang="en-US" sz="2000" b="0" u="none" strike="noStrike" kern="1200" cap="none" spc="0" normalizeH="0" dirty="0">
                <a:ln>
                  <a:noFill/>
                </a:ln>
                <a:effectLst/>
                <a:uLnTx/>
                <a:uFillTx/>
                <a:latin typeface="Calibri" panose="020F0502020204030204"/>
              </a:rPr>
              <a:t>has fully transitioned to the LD team under Nate Wagner, Director, Academic Accounting</a:t>
            </a:r>
            <a:endParaRPr kumimoji="0" lang="en-US" sz="2000" b="0" u="none" strike="noStrike" kern="1200" cap="none" spc="0" normalizeH="0" dirty="0">
              <a:ln>
                <a:noFill/>
              </a:ln>
              <a:effectLst/>
              <a:highlight>
                <a:srgbClr val="FFFF00"/>
              </a:highlight>
              <a:uLnTx/>
              <a:uFillTx/>
              <a:latin typeface="Calibri" panose="020F0502020204030204"/>
            </a:endParaRPr>
          </a:p>
          <a:p>
            <a:pPr lvl="1">
              <a:defRPr/>
            </a:pPr>
            <a:r>
              <a:rPr lang="en-US" i="1" dirty="0">
                <a:latin typeface="Calibri" panose="020F0502020204030204"/>
              </a:rPr>
              <a:t>Communication venues for Labor Distribution updates:</a:t>
            </a:r>
          </a:p>
          <a:p>
            <a:pPr marL="800100" lvl="1" indent="-342900">
              <a:buFont typeface="Wingdings" pitchFamily="2" charset="2"/>
              <a:buChar char="v"/>
              <a:defRPr/>
            </a:pPr>
            <a:r>
              <a:rPr lang="en-US" i="1" dirty="0">
                <a:latin typeface="Calibri" panose="020F0502020204030204"/>
              </a:rPr>
              <a:t>Academic Business Administrator (BA) Meetings</a:t>
            </a:r>
          </a:p>
          <a:p>
            <a:pPr marL="800100" lvl="1" indent="-342900">
              <a:buFont typeface="Wingdings" pitchFamily="2" charset="2"/>
              <a:buChar char="v"/>
              <a:defRPr/>
            </a:pPr>
            <a:r>
              <a:rPr kumimoji="0" lang="en-US" b="0" i="1" u="none" strike="noStrike" kern="1200" cap="none" spc="0" normalizeH="0" dirty="0">
                <a:ln>
                  <a:noFill/>
                </a:ln>
                <a:effectLst/>
                <a:uLnTx/>
                <a:uFillTx/>
                <a:latin typeface="Calibri" panose="020F0502020204030204"/>
              </a:rPr>
              <a:t>Research Administrator (RA) Meetings</a:t>
            </a:r>
          </a:p>
          <a:p>
            <a:pPr marL="800100" lvl="1" indent="-342900">
              <a:buFont typeface="Wingdings" pitchFamily="2" charset="2"/>
              <a:buChar char="v"/>
              <a:defRPr/>
            </a:pPr>
            <a:r>
              <a:rPr kumimoji="0" lang="en-US" b="0" i="1" u="none" strike="noStrike" kern="1200" cap="none" spc="0" normalizeH="0" dirty="0">
                <a:ln>
                  <a:noFill/>
                </a:ln>
                <a:effectLst/>
                <a:uLnTx/>
                <a:uFillTx/>
                <a:latin typeface="Calibri" panose="020F0502020204030204"/>
              </a:rPr>
              <a:t> BA and RA email listservs</a:t>
            </a:r>
          </a:p>
          <a:p>
            <a:pPr marL="800100" lvl="1" indent="-342900">
              <a:buFont typeface="Wingdings" pitchFamily="2" charset="2"/>
              <a:buChar char="v"/>
              <a:defRPr/>
            </a:pPr>
            <a:r>
              <a:rPr lang="en-US" i="1" dirty="0">
                <a:latin typeface="Calibri" panose="020F0502020204030204"/>
              </a:rPr>
              <a:t>Department Research Admin Group Meetings</a:t>
            </a:r>
            <a:endParaRPr kumimoji="0" lang="en-US" b="0" i="1" u="none" strike="noStrike" kern="1200" cap="none" spc="0" normalizeH="0" dirty="0">
              <a:ln>
                <a:noFill/>
              </a:ln>
              <a:effectLst/>
              <a:uLnTx/>
              <a:uFillTx/>
              <a:latin typeface="Calibri" panose="020F0502020204030204"/>
            </a:endParaRPr>
          </a:p>
        </p:txBody>
      </p:sp>
      <p:graphicFrame>
        <p:nvGraphicFramePr>
          <p:cNvPr id="4" name="Chart 3"/>
          <p:cNvGraphicFramePr>
            <a:graphicFrameLocks/>
          </p:cNvGraphicFramePr>
          <p:nvPr>
            <p:extLst>
              <p:ext uri="{D42A27DB-BD31-4B8C-83A1-F6EECF244321}">
                <p14:modId xmlns:p14="http://schemas.microsoft.com/office/powerpoint/2010/main" val="2216305181"/>
              </p:ext>
            </p:extLst>
          </p:nvPr>
        </p:nvGraphicFramePr>
        <p:xfrm>
          <a:off x="6497173" y="3127852"/>
          <a:ext cx="4998578" cy="307730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385CF58-0DA7-C7E4-9879-5B6556148E03}"/>
              </a:ext>
            </a:extLst>
          </p:cNvPr>
          <p:cNvSpPr txBox="1"/>
          <p:nvPr/>
        </p:nvSpPr>
        <p:spPr>
          <a:xfrm>
            <a:off x="1385588" y="4834469"/>
            <a:ext cx="4920916" cy="1200329"/>
          </a:xfrm>
          <a:prstGeom prst="rect">
            <a:avLst/>
          </a:prstGeom>
          <a:noFill/>
          <a:ln>
            <a:solidFill>
              <a:schemeClr val="tx1"/>
            </a:solidFill>
          </a:ln>
        </p:spPr>
        <p:txBody>
          <a:bodyPr wrap="square" rtlCol="0">
            <a:spAutoFit/>
          </a:bodyPr>
          <a:lstStyle/>
          <a:p>
            <a:r>
              <a:rPr lang="en-US" sz="1800" dirty="0">
                <a:latin typeface="Calibri" panose="020F0502020204030204"/>
              </a:rPr>
              <a:t>Effort Certification Pre-Review Cycles begin between the 17</a:t>
            </a:r>
            <a:r>
              <a:rPr lang="en-US" sz="1800" baseline="30000" dirty="0">
                <a:latin typeface="Calibri" panose="020F0502020204030204"/>
              </a:rPr>
              <a:t>th</a:t>
            </a:r>
            <a:r>
              <a:rPr lang="en-US" sz="1800" dirty="0">
                <a:latin typeface="Calibri" panose="020F0502020204030204"/>
              </a:rPr>
              <a:t> &amp; 22</a:t>
            </a:r>
            <a:r>
              <a:rPr lang="en-US" sz="1800" baseline="30000" dirty="0">
                <a:latin typeface="Calibri" panose="020F0502020204030204"/>
              </a:rPr>
              <a:t>nd</a:t>
            </a:r>
            <a:r>
              <a:rPr lang="en-US" sz="1800" dirty="0">
                <a:latin typeface="Calibri" panose="020F0502020204030204"/>
              </a:rPr>
              <a:t> of January &amp; July.  Please note increase in requests for August &amp; December &amp; February </a:t>
            </a:r>
            <a:endParaRPr kumimoji="0" lang="en-US" sz="2000" b="0" u="none" strike="noStrike" kern="1200" cap="none" spc="0" normalizeH="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28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55FB9-461C-6342-9AB0-EE5FB6145AFA}"/>
              </a:ext>
            </a:extLst>
          </p:cNvPr>
          <p:cNvSpPr>
            <a:spLocks noGrp="1"/>
          </p:cNvSpPr>
          <p:nvPr>
            <p:ph idx="1"/>
          </p:nvPr>
        </p:nvSpPr>
        <p:spPr>
          <a:xfrm>
            <a:off x="615042" y="1156710"/>
            <a:ext cx="10961915" cy="4744218"/>
          </a:xfrm>
        </p:spPr>
        <p:txBody>
          <a:bodyPr>
            <a:normAutofit fontScale="92500" lnSpcReduction="10000"/>
          </a:bodyPr>
          <a:lstStyle/>
          <a:p>
            <a:pPr marL="0" indent="0">
              <a:lnSpc>
                <a:spcPct val="100000"/>
              </a:lnSpc>
              <a:spcBef>
                <a:spcPts val="0"/>
              </a:spcBef>
              <a:buNone/>
            </a:pPr>
            <a:r>
              <a:rPr lang="en-US" b="1" u="sng" dirty="0"/>
              <a:t>New AXIOM Reporting Tools – 6 New Reports</a:t>
            </a:r>
          </a:p>
          <a:p>
            <a:pPr marL="0" indent="0">
              <a:lnSpc>
                <a:spcPct val="100000"/>
              </a:lnSpc>
              <a:spcBef>
                <a:spcPts val="0"/>
              </a:spcBef>
              <a:buNone/>
            </a:pPr>
            <a:endParaRPr lang="en-US" dirty="0"/>
          </a:p>
          <a:p>
            <a:pPr>
              <a:lnSpc>
                <a:spcPct val="100000"/>
              </a:lnSpc>
              <a:spcBef>
                <a:spcPts val="0"/>
              </a:spcBef>
            </a:pPr>
            <a:r>
              <a:rPr lang="en-US" dirty="0"/>
              <a:t>Budget Income </a:t>
            </a:r>
            <a:r>
              <a:rPr lang="en-US" dirty="0" err="1"/>
              <a:t>Detail_Trend_Academics_CYB</a:t>
            </a:r>
            <a:endParaRPr lang="en-US" dirty="0"/>
          </a:p>
          <a:p>
            <a:pPr>
              <a:lnSpc>
                <a:spcPct val="100000"/>
              </a:lnSpc>
              <a:spcBef>
                <a:spcPts val="0"/>
              </a:spcBef>
            </a:pPr>
            <a:r>
              <a:rPr lang="en-US" dirty="0" err="1"/>
              <a:t>Comp_Ops</a:t>
            </a:r>
            <a:r>
              <a:rPr lang="en-US" dirty="0"/>
              <a:t> &amp; Budget Trend_Research_Multi Pass_Final_Wake</a:t>
            </a:r>
          </a:p>
          <a:p>
            <a:pPr>
              <a:lnSpc>
                <a:spcPct val="100000"/>
              </a:lnSpc>
              <a:spcBef>
                <a:spcPts val="0"/>
              </a:spcBef>
            </a:pPr>
            <a:r>
              <a:rPr lang="en-US" dirty="0"/>
              <a:t>Income Statement Horizontal_PPM Projects_Fund100_CurrentBudget</a:t>
            </a:r>
          </a:p>
          <a:p>
            <a:pPr>
              <a:lnSpc>
                <a:spcPct val="100000"/>
              </a:lnSpc>
              <a:spcBef>
                <a:spcPts val="0"/>
              </a:spcBef>
            </a:pPr>
            <a:r>
              <a:rPr lang="en-US" dirty="0"/>
              <a:t>Income Statement Horizontal_PPM Projects_Fund100_LastYear</a:t>
            </a:r>
          </a:p>
          <a:p>
            <a:pPr>
              <a:lnSpc>
                <a:spcPct val="100000"/>
              </a:lnSpc>
              <a:spcBef>
                <a:spcPts val="0"/>
              </a:spcBef>
            </a:pPr>
            <a:r>
              <a:rPr lang="en-US" dirty="0"/>
              <a:t>Income Statement Horizontal_PPM Projects_Fund200_CurrentBudget</a:t>
            </a:r>
          </a:p>
          <a:p>
            <a:pPr>
              <a:lnSpc>
                <a:spcPct val="100000"/>
              </a:lnSpc>
              <a:spcBef>
                <a:spcPts val="0"/>
              </a:spcBef>
            </a:pPr>
            <a:r>
              <a:rPr lang="en-US" dirty="0"/>
              <a:t>Income Statement Horizontal_PPM Projects_Fund200_LastYear</a:t>
            </a:r>
          </a:p>
          <a:p>
            <a:pPr marL="0" indent="0">
              <a:lnSpc>
                <a:spcPct val="100000"/>
              </a:lnSpc>
              <a:spcBef>
                <a:spcPts val="0"/>
              </a:spcBef>
              <a:buNone/>
            </a:pPr>
            <a:endParaRPr lang="en-US" dirty="0"/>
          </a:p>
          <a:p>
            <a:pPr marL="0" indent="0">
              <a:lnSpc>
                <a:spcPct val="100000"/>
              </a:lnSpc>
              <a:spcBef>
                <a:spcPts val="0"/>
              </a:spcBef>
              <a:buNone/>
            </a:pPr>
            <a:r>
              <a:rPr lang="en-US" dirty="0"/>
              <a:t>Details of the reports have been provided in April Research Rundowns. Link here: </a:t>
            </a:r>
            <a:r>
              <a:rPr lang="en-US" dirty="0">
                <a:hlinkClick r:id="rId3"/>
              </a:rPr>
              <a:t>https://ctsi.wakehealth.edu/-/media/wakeforest/ctsi/files/announcement-files/2023/axiom-reporting-guide.pdf</a:t>
            </a:r>
            <a:r>
              <a:rPr lang="en-US" dirty="0"/>
              <a:t> </a:t>
            </a:r>
          </a:p>
          <a:p>
            <a:pPr marL="0" indent="0">
              <a:lnSpc>
                <a:spcPct val="100000"/>
              </a:lnSpc>
              <a:spcBef>
                <a:spcPts val="0"/>
              </a:spcBef>
              <a:buNone/>
            </a:pPr>
            <a:endParaRPr lang="en-US" dirty="0"/>
          </a:p>
        </p:txBody>
      </p:sp>
      <p:sp>
        <p:nvSpPr>
          <p:cNvPr id="8" name="Slide Number Placeholder 5">
            <a:extLst>
              <a:ext uri="{FF2B5EF4-FFF2-40B4-BE49-F238E27FC236}">
                <a16:creationId xmlns:a16="http://schemas.microsoft.com/office/drawing/2014/main" id="{F170E51B-81A5-F847-AD09-59ED25723437}"/>
              </a:ext>
            </a:extLst>
          </p:cNvPr>
          <p:cNvSpPr>
            <a:spLocks noGrp="1"/>
          </p:cNvSpPr>
          <p:nvPr>
            <p:ph type="sldNum" sz="quarter" idx="10"/>
          </p:nvPr>
        </p:nvSpPr>
        <p:spPr/>
        <p:txBody>
          <a:bodyPr/>
          <a:lstStyle/>
          <a:p>
            <a:fld id="{C0E71194-ED9C-EC49-B087-B967FA8EDEED}" type="slidenum">
              <a:rPr lang="en-US" smtClean="0"/>
              <a:t>14</a:t>
            </a:fld>
            <a:endParaRPr lang="en-US" dirty="0"/>
          </a:p>
        </p:txBody>
      </p:sp>
      <p:sp>
        <p:nvSpPr>
          <p:cNvPr id="5" name="Title 4">
            <a:extLst>
              <a:ext uri="{FF2B5EF4-FFF2-40B4-BE49-F238E27FC236}">
                <a16:creationId xmlns:a16="http://schemas.microsoft.com/office/drawing/2014/main" id="{EF7CCC36-9DEA-53DE-6BF3-E30FB67A2880}"/>
              </a:ext>
            </a:extLst>
          </p:cNvPr>
          <p:cNvSpPr txBox="1">
            <a:spLocks noGrp="1"/>
          </p:cNvSpPr>
          <p:nvPr>
            <p:ph type="title"/>
          </p:nvPr>
        </p:nvSpPr>
        <p:spPr>
          <a:xfrm>
            <a:off x="381000" y="415470"/>
            <a:ext cx="105156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CORE Connect: AXIOM Reporting</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02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55FB9-461C-6342-9AB0-EE5FB6145AFA}"/>
              </a:ext>
            </a:extLst>
          </p:cNvPr>
          <p:cNvSpPr>
            <a:spLocks noGrp="1"/>
          </p:cNvSpPr>
          <p:nvPr>
            <p:ph idx="1"/>
          </p:nvPr>
        </p:nvSpPr>
        <p:spPr>
          <a:xfrm>
            <a:off x="615042" y="1156710"/>
            <a:ext cx="11157858" cy="4744218"/>
          </a:xfrm>
        </p:spPr>
        <p:txBody>
          <a:bodyPr>
            <a:normAutofit fontScale="85000" lnSpcReduction="20000"/>
          </a:bodyPr>
          <a:lstStyle/>
          <a:p>
            <a:pPr marL="0" indent="0">
              <a:lnSpc>
                <a:spcPct val="100000"/>
              </a:lnSpc>
              <a:spcBef>
                <a:spcPts val="0"/>
              </a:spcBef>
              <a:buNone/>
            </a:pPr>
            <a:r>
              <a:rPr lang="en-US" sz="1900" i="1" u="sng" dirty="0"/>
              <a:t>New Axiom Reports targeted to coincide with our April Month End Close</a:t>
            </a:r>
          </a:p>
          <a:p>
            <a:pPr>
              <a:lnSpc>
                <a:spcPct val="100000"/>
              </a:lnSpc>
              <a:spcBef>
                <a:spcPts val="0"/>
              </a:spcBef>
              <a:buFont typeface="Wingdings" panose="05000000000000000000" pitchFamily="2" charset="2"/>
              <a:buChar char="ü"/>
            </a:pPr>
            <a:endParaRPr lang="en-US" sz="1900" b="1" dirty="0"/>
          </a:p>
          <a:p>
            <a:pPr>
              <a:lnSpc>
                <a:spcPct val="100000"/>
              </a:lnSpc>
              <a:spcBef>
                <a:spcPts val="0"/>
              </a:spcBef>
              <a:buFont typeface="Wingdings" panose="05000000000000000000" pitchFamily="2" charset="2"/>
              <a:buChar char="ü"/>
            </a:pPr>
            <a:r>
              <a:rPr lang="en-US" sz="1900" b="1" dirty="0"/>
              <a:t>Fund Balance Report </a:t>
            </a:r>
            <a:r>
              <a:rPr lang="en-US" sz="1900" dirty="0"/>
              <a:t>(</a:t>
            </a:r>
            <a:r>
              <a:rPr lang="en-US" sz="1900" dirty="0">
                <a:ea typeface="+mn-ea"/>
                <a:cs typeface="+mn-cs"/>
              </a:rPr>
              <a:t>PPM Actual Data) - W</a:t>
            </a:r>
            <a:r>
              <a:rPr lang="en-US" sz="1900" dirty="0"/>
              <a:t>ill be limited to one cost center at a time; team has also created a separate report with the same data that includes all projects at once.  This can be filtered by PI, status, start date, end data, balances, </a:t>
            </a:r>
            <a:r>
              <a:rPr lang="en-US" sz="1900" dirty="0" err="1"/>
              <a:t>etc</a:t>
            </a:r>
            <a:r>
              <a:rPr lang="en-US" sz="1900" dirty="0"/>
              <a:t> – it will roll up any parameter within the report itself.</a:t>
            </a:r>
          </a:p>
          <a:p>
            <a:pPr marR="0" lvl="0">
              <a:spcBef>
                <a:spcPts val="0"/>
              </a:spcBef>
              <a:spcAft>
                <a:spcPts val="0"/>
              </a:spcAft>
              <a:buFont typeface="Wingdings" panose="05000000000000000000" pitchFamily="2" charset="2"/>
              <a:buChar char="ü"/>
            </a:pPr>
            <a:endParaRPr lang="en-US" sz="1900" b="1" dirty="0">
              <a:ea typeface="+mn-ea"/>
              <a:cs typeface="+mn-cs"/>
            </a:endParaRPr>
          </a:p>
          <a:p>
            <a:pPr marR="0" lvl="0">
              <a:spcBef>
                <a:spcPts val="0"/>
              </a:spcBef>
              <a:spcAft>
                <a:spcPts val="0"/>
              </a:spcAft>
              <a:buFont typeface="Wingdings" panose="05000000000000000000" pitchFamily="2" charset="2"/>
              <a:buChar char="ü"/>
            </a:pPr>
            <a:r>
              <a:rPr lang="en-US" sz="1900" b="1" dirty="0">
                <a:ea typeface="+mn-ea"/>
                <a:cs typeface="+mn-cs"/>
              </a:rPr>
              <a:t>Payroll GL Distribution Report  </a:t>
            </a:r>
            <a:r>
              <a:rPr lang="en-US" sz="1900" dirty="0">
                <a:ea typeface="+mn-ea"/>
                <a:cs typeface="+mn-cs"/>
              </a:rPr>
              <a:t>– </a:t>
            </a:r>
            <a:r>
              <a:rPr lang="en-US" sz="1900" dirty="0">
                <a:effectLst/>
                <a:ea typeface="Times New Roman" panose="02020603050405020304" pitchFamily="18" charset="0"/>
              </a:rPr>
              <a:t>essentially shows (by teammate and pay type) the payroll dollar details including the payroll accrual from the HCM module and where they are posted in the general ledger.</a:t>
            </a:r>
            <a:endParaRPr lang="en-US" sz="1900" dirty="0">
              <a:effectLst/>
              <a:ea typeface="Calibri" panose="020F0502020204030204" pitchFamily="34" charset="0"/>
            </a:endParaRPr>
          </a:p>
          <a:p>
            <a:pPr marL="457200" marR="0" indent="457200">
              <a:spcBef>
                <a:spcPts val="0"/>
              </a:spcBef>
              <a:spcAft>
                <a:spcPts val="0"/>
              </a:spcAft>
            </a:pPr>
            <a:r>
              <a:rPr lang="en-US" sz="1900" b="1" u="sng" dirty="0">
                <a:effectLst/>
                <a:ea typeface="Calibri" panose="020F0502020204030204" pitchFamily="34" charset="0"/>
              </a:rPr>
              <a:t>VALUE:</a:t>
            </a:r>
            <a:r>
              <a:rPr lang="en-US" sz="1900" dirty="0">
                <a:effectLst/>
                <a:ea typeface="Calibri" panose="020F0502020204030204" pitchFamily="34" charset="0"/>
              </a:rPr>
              <a:t>  The inclusion of the accrual from HCM allows for a clean reconciliation between the HCM payroll module and the general ledger.</a:t>
            </a:r>
            <a:endParaRPr lang="en-US" sz="1900" b="1" dirty="0">
              <a:ea typeface="+mn-ea"/>
              <a:cs typeface="+mn-cs"/>
            </a:endParaRPr>
          </a:p>
          <a:p>
            <a:pPr lvl="0" algn="l">
              <a:buFont typeface="Wingdings" panose="05000000000000000000" pitchFamily="2" charset="2"/>
              <a:buChar char="ü"/>
            </a:pPr>
            <a:r>
              <a:rPr lang="en-US" sz="1900" b="1" dirty="0">
                <a:ea typeface="+mn-ea"/>
                <a:cs typeface="+mn-cs"/>
              </a:rPr>
              <a:t>PPM Labor Cost Distribution Report  </a:t>
            </a:r>
            <a:r>
              <a:rPr lang="en-US" sz="1900" dirty="0">
                <a:ea typeface="+mn-ea"/>
                <a:cs typeface="+mn-cs"/>
              </a:rPr>
              <a:t>– </a:t>
            </a:r>
            <a:r>
              <a:rPr lang="en-US" sz="1900" dirty="0">
                <a:effectLst/>
                <a:ea typeface="Times New Roman" panose="02020603050405020304" pitchFamily="18" charset="0"/>
              </a:rPr>
              <a:t>essentially shows (by teammate and pay type) the payroll dollar details by project and the subsequent allocation to the general ledger account</a:t>
            </a:r>
            <a:endParaRPr lang="en-US" sz="1900" dirty="0">
              <a:effectLst/>
              <a:ea typeface="Calibri" panose="020F0502020204030204" pitchFamily="34" charset="0"/>
            </a:endParaRPr>
          </a:p>
          <a:p>
            <a:pPr marL="914400" marR="0">
              <a:spcBef>
                <a:spcPts val="0"/>
              </a:spcBef>
              <a:spcAft>
                <a:spcPts val="0"/>
              </a:spcAft>
            </a:pPr>
            <a:r>
              <a:rPr lang="en-US" sz="1900" b="1" u="sng" dirty="0">
                <a:effectLst/>
                <a:ea typeface="Calibri" panose="020F0502020204030204" pitchFamily="34" charset="0"/>
              </a:rPr>
              <a:t>VALUE:</a:t>
            </a:r>
            <a:r>
              <a:rPr lang="en-US" sz="1900" dirty="0">
                <a:effectLst/>
                <a:ea typeface="Calibri" panose="020F0502020204030204" pitchFamily="34" charset="0"/>
              </a:rPr>
              <a:t>  This calculation shows the allocation of the payroll dollars that are posted to the labor cost distribution department in the general ledger from HCM to the correct general ledger department that should be charged (the PPM module creates this distribution).</a:t>
            </a:r>
          </a:p>
          <a:p>
            <a:pPr>
              <a:lnSpc>
                <a:spcPct val="100000"/>
              </a:lnSpc>
              <a:spcBef>
                <a:spcPts val="0"/>
              </a:spcBef>
            </a:pPr>
            <a:endParaRPr lang="en-US" sz="1900" dirty="0">
              <a:solidFill>
                <a:sysClr val="windowText" lastClr="000000">
                  <a:hueOff val="0"/>
                  <a:satOff val="0"/>
                  <a:lumOff val="0"/>
                  <a:alphaOff val="0"/>
                </a:sysClr>
              </a:solidFill>
              <a:ea typeface="+mn-ea"/>
              <a:cs typeface="+mn-cs"/>
            </a:endParaRPr>
          </a:p>
          <a:p>
            <a:pPr>
              <a:lnSpc>
                <a:spcPct val="100000"/>
              </a:lnSpc>
              <a:spcBef>
                <a:spcPts val="0"/>
              </a:spcBef>
            </a:pPr>
            <a:endParaRPr lang="en-US" sz="1900" dirty="0"/>
          </a:p>
          <a:p>
            <a:pPr marL="0" indent="0">
              <a:lnSpc>
                <a:spcPct val="100000"/>
              </a:lnSpc>
              <a:spcBef>
                <a:spcPts val="0"/>
              </a:spcBef>
              <a:buNone/>
            </a:pPr>
            <a:r>
              <a:rPr lang="en-US" sz="1900" u="sng" dirty="0"/>
              <a:t>Reporting Solutions for Legacy PeopleSoft Reports </a:t>
            </a:r>
            <a:r>
              <a:rPr lang="en-US" sz="1900" u="sng" dirty="0">
                <a:highlight>
                  <a:srgbClr val="FFFF00"/>
                </a:highlight>
              </a:rPr>
              <a:t>(Open Tickets)</a:t>
            </a:r>
          </a:p>
          <a:p>
            <a:pPr lvl="1">
              <a:lnSpc>
                <a:spcPct val="100000"/>
              </a:lnSpc>
              <a:spcBef>
                <a:spcPts val="0"/>
              </a:spcBef>
            </a:pPr>
            <a:r>
              <a:rPr lang="en-US" sz="1900" dirty="0"/>
              <a:t>Extramural Variance Report</a:t>
            </a:r>
          </a:p>
          <a:p>
            <a:pPr lvl="1">
              <a:lnSpc>
                <a:spcPct val="100000"/>
              </a:lnSpc>
              <a:spcBef>
                <a:spcPts val="0"/>
              </a:spcBef>
            </a:pPr>
            <a:r>
              <a:rPr lang="en-US" sz="1900" dirty="0"/>
              <a:t>Extramural Award Summary by Department</a:t>
            </a:r>
          </a:p>
          <a:p>
            <a:pPr lvl="1">
              <a:lnSpc>
                <a:spcPct val="100000"/>
              </a:lnSpc>
              <a:spcBef>
                <a:spcPts val="0"/>
              </a:spcBef>
            </a:pPr>
            <a:r>
              <a:rPr lang="en-US" sz="1900" dirty="0"/>
              <a:t>Teammate Distribution Summary for a Defined Period</a:t>
            </a:r>
          </a:p>
          <a:p>
            <a:pPr lvl="1">
              <a:lnSpc>
                <a:spcPct val="100000"/>
              </a:lnSpc>
              <a:spcBef>
                <a:spcPts val="0"/>
              </a:spcBef>
            </a:pPr>
            <a:r>
              <a:rPr lang="en-US" sz="1900" dirty="0"/>
              <a:t>Job Code Summary (Grade, Mid, Min, Max)</a:t>
            </a:r>
          </a:p>
          <a:p>
            <a:pPr lvl="1">
              <a:lnSpc>
                <a:spcPct val="100000"/>
              </a:lnSpc>
              <a:spcBef>
                <a:spcPts val="0"/>
              </a:spcBef>
            </a:pPr>
            <a:r>
              <a:rPr lang="en-US" sz="1900" dirty="0"/>
              <a:t>Faculty Compensation Reporting – REAs, Central Reporting</a:t>
            </a:r>
          </a:p>
        </p:txBody>
      </p:sp>
      <p:sp>
        <p:nvSpPr>
          <p:cNvPr id="8" name="Slide Number Placeholder 5">
            <a:extLst>
              <a:ext uri="{FF2B5EF4-FFF2-40B4-BE49-F238E27FC236}">
                <a16:creationId xmlns:a16="http://schemas.microsoft.com/office/drawing/2014/main" id="{F170E51B-81A5-F847-AD09-59ED25723437}"/>
              </a:ext>
            </a:extLst>
          </p:cNvPr>
          <p:cNvSpPr>
            <a:spLocks noGrp="1"/>
          </p:cNvSpPr>
          <p:nvPr>
            <p:ph type="sldNum" sz="quarter" idx="10"/>
          </p:nvPr>
        </p:nvSpPr>
        <p:spPr/>
        <p:txBody>
          <a:bodyPr/>
          <a:lstStyle/>
          <a:p>
            <a:fld id="{C0E71194-ED9C-EC49-B087-B967FA8EDEED}" type="slidenum">
              <a:rPr lang="en-US" smtClean="0"/>
              <a:t>15</a:t>
            </a:fld>
            <a:endParaRPr lang="en-US" dirty="0"/>
          </a:p>
        </p:txBody>
      </p:sp>
      <p:sp>
        <p:nvSpPr>
          <p:cNvPr id="5" name="Title 4">
            <a:extLst>
              <a:ext uri="{FF2B5EF4-FFF2-40B4-BE49-F238E27FC236}">
                <a16:creationId xmlns:a16="http://schemas.microsoft.com/office/drawing/2014/main" id="{EF7CCC36-9DEA-53DE-6BF3-E30FB67A2880}"/>
              </a:ext>
            </a:extLst>
          </p:cNvPr>
          <p:cNvSpPr txBox="1">
            <a:spLocks noGrp="1"/>
          </p:cNvSpPr>
          <p:nvPr>
            <p:ph type="title"/>
          </p:nvPr>
        </p:nvSpPr>
        <p:spPr>
          <a:xfrm>
            <a:off x="381000" y="415470"/>
            <a:ext cx="105156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CORE Connect</a:t>
            </a:r>
            <a:r>
              <a:rPr lang="en-US" sz="3600" b="1" dirty="0">
                <a:solidFill>
                  <a:schemeClr val="accent4">
                    <a:lumMod val="50000"/>
                  </a:schemeClr>
                </a:solidFill>
                <a:latin typeface="Calibri" panose="020F0502020204030204"/>
                <a:ea typeface="+mn-ea"/>
                <a:cs typeface="+mn-cs"/>
              </a:rPr>
              <a:t> and </a:t>
            </a: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AXIOM Reporting</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02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4226-4E21-2B9B-C037-2A02E85E14B2}"/>
              </a:ext>
            </a:extLst>
          </p:cNvPr>
          <p:cNvSpPr>
            <a:spLocks noGrp="1"/>
          </p:cNvSpPr>
          <p:nvPr>
            <p:ph type="title"/>
          </p:nvPr>
        </p:nvSpPr>
        <p:spPr>
          <a:xfrm>
            <a:off x="838200" y="0"/>
            <a:ext cx="10515600" cy="810695"/>
          </a:xfrm>
        </p:spPr>
        <p:txBody>
          <a:bodyPr/>
          <a:lstStyle/>
          <a:p>
            <a:r>
              <a:rPr lang="en-US" b="1" dirty="0"/>
              <a:t>Key Performance Reporting Optimizations </a:t>
            </a:r>
          </a:p>
        </p:txBody>
      </p:sp>
      <p:graphicFrame>
        <p:nvGraphicFramePr>
          <p:cNvPr id="7" name="Table 6">
            <a:extLst>
              <a:ext uri="{FF2B5EF4-FFF2-40B4-BE49-F238E27FC236}">
                <a16:creationId xmlns:a16="http://schemas.microsoft.com/office/drawing/2014/main" id="{1E96310A-9AF9-7DFF-20A2-E4DA2CECD86D}"/>
              </a:ext>
            </a:extLst>
          </p:cNvPr>
          <p:cNvGraphicFramePr>
            <a:graphicFrameLocks noGrp="1"/>
          </p:cNvGraphicFramePr>
          <p:nvPr/>
        </p:nvGraphicFramePr>
        <p:xfrm>
          <a:off x="415354" y="1275812"/>
          <a:ext cx="5164183" cy="2952713"/>
        </p:xfrm>
        <a:graphic>
          <a:graphicData uri="http://schemas.openxmlformats.org/drawingml/2006/table">
            <a:tbl>
              <a:tblPr/>
              <a:tblGrid>
                <a:gridCol w="2542903">
                  <a:extLst>
                    <a:ext uri="{9D8B030D-6E8A-4147-A177-3AD203B41FA5}">
                      <a16:colId xmlns:a16="http://schemas.microsoft.com/office/drawing/2014/main" val="1830183924"/>
                    </a:ext>
                  </a:extLst>
                </a:gridCol>
                <a:gridCol w="655320">
                  <a:extLst>
                    <a:ext uri="{9D8B030D-6E8A-4147-A177-3AD203B41FA5}">
                      <a16:colId xmlns:a16="http://schemas.microsoft.com/office/drawing/2014/main" val="1207110761"/>
                    </a:ext>
                  </a:extLst>
                </a:gridCol>
                <a:gridCol w="655320">
                  <a:extLst>
                    <a:ext uri="{9D8B030D-6E8A-4147-A177-3AD203B41FA5}">
                      <a16:colId xmlns:a16="http://schemas.microsoft.com/office/drawing/2014/main" val="1511473972"/>
                    </a:ext>
                  </a:extLst>
                </a:gridCol>
                <a:gridCol w="655320">
                  <a:extLst>
                    <a:ext uri="{9D8B030D-6E8A-4147-A177-3AD203B41FA5}">
                      <a16:colId xmlns:a16="http://schemas.microsoft.com/office/drawing/2014/main" val="296268917"/>
                    </a:ext>
                  </a:extLst>
                </a:gridCol>
                <a:gridCol w="655320">
                  <a:extLst>
                    <a:ext uri="{9D8B030D-6E8A-4147-A177-3AD203B41FA5}">
                      <a16:colId xmlns:a16="http://schemas.microsoft.com/office/drawing/2014/main" val="2332130710"/>
                    </a:ext>
                  </a:extLst>
                </a:gridCol>
              </a:tblGrid>
              <a:tr h="304879">
                <a:tc>
                  <a:txBody>
                    <a:bodyPr/>
                    <a:lstStyle/>
                    <a:p>
                      <a:pPr algn="l" rtl="0" fontAlgn="t"/>
                      <a:r>
                        <a:rPr lang="en-US" sz="1100" b="1" i="0" u="none" strike="noStrike" dirty="0">
                          <a:solidFill>
                            <a:srgbClr val="FFFFFF"/>
                          </a:solidFill>
                          <a:effectLst/>
                          <a:latin typeface="Calibri" panose="020F0502020204030204" pitchFamily="34" charset="0"/>
                        </a:rPr>
                        <a:t>Data Extracts </a:t>
                      </a:r>
                    </a:p>
                  </a:txBody>
                  <a:tcPr marL="9239" marR="9239" marT="9239"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algn="ctr" fontAlgn="b"/>
                      <a:r>
                        <a:rPr lang="en-US" sz="1100" b="1" i="0" u="none" strike="noStrike" dirty="0">
                          <a:solidFill>
                            <a:srgbClr val="000000"/>
                          </a:solidFill>
                          <a:effectLst/>
                          <a:latin typeface="Calibri" panose="020F0502020204030204" pitchFamily="34" charset="0"/>
                        </a:rPr>
                        <a:t>CMHA</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Wake</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Navicent</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Floyd</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1953933"/>
                  </a:ext>
                </a:extLst>
              </a:tr>
              <a:tr h="326139">
                <a:tc>
                  <a:txBody>
                    <a:bodyPr/>
                    <a:lstStyle/>
                    <a:p>
                      <a:pPr algn="l" rtl="0" fontAlgn="ctr"/>
                      <a:r>
                        <a:rPr lang="en-US" sz="1100" b="1" i="0" u="none" strike="noStrike" dirty="0">
                          <a:solidFill>
                            <a:srgbClr val="FFFFFF"/>
                          </a:solidFill>
                          <a:effectLst/>
                          <a:latin typeface="Calibri" panose="020F0502020204030204" pitchFamily="34" charset="0"/>
                        </a:rPr>
                        <a:t>Income Statements Actuals to Budget by Department (GL Account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959119"/>
                  </a:ext>
                </a:extLst>
              </a:tr>
              <a:tr h="282858">
                <a:tc>
                  <a:txBody>
                    <a:bodyPr/>
                    <a:lstStyle/>
                    <a:p>
                      <a:pPr algn="l" rtl="0" fontAlgn="ctr"/>
                      <a:r>
                        <a:rPr lang="en-US" sz="1100" b="1" i="0" u="none" strike="noStrike" dirty="0">
                          <a:solidFill>
                            <a:srgbClr val="FFFFFF"/>
                          </a:solidFill>
                          <a:effectLst/>
                          <a:latin typeface="Calibri" panose="020F0502020204030204" pitchFamily="34" charset="0"/>
                        </a:rPr>
                        <a:t>Volumes &amp; Statistics</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381124"/>
                  </a:ext>
                </a:extLst>
              </a:tr>
              <a:tr h="480569">
                <a:tc>
                  <a:txBody>
                    <a:bodyPr/>
                    <a:lstStyle/>
                    <a:p>
                      <a:pPr algn="l" rtl="0" fontAlgn="ctr"/>
                      <a:r>
                        <a:rPr lang="en-US" sz="1100" b="1" i="0" u="none" strike="noStrike" dirty="0">
                          <a:solidFill>
                            <a:srgbClr val="FFFFFF"/>
                          </a:solidFill>
                          <a:effectLst/>
                          <a:latin typeface="Calibri" panose="020F0502020204030204" pitchFamily="34" charset="0"/>
                        </a:rPr>
                        <a:t>Labor $s - Job Code/Name Detail by Department </a:t>
                      </a:r>
                    </a:p>
                    <a:p>
                      <a:pPr algn="l" rtl="0" fontAlgn="ctr"/>
                      <a:r>
                        <a:rPr lang="en-US" sz="1100" b="1" i="0" u="none" strike="noStrike" dirty="0">
                          <a:solidFill>
                            <a:srgbClr val="FFFFFF"/>
                          </a:solidFill>
                          <a:effectLst/>
                          <a:latin typeface="Calibri" panose="020F0502020204030204" pitchFamily="34" charset="0"/>
                        </a:rPr>
                        <a:t>(Payroll Database)</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64650"/>
                  </a:ext>
                </a:extLst>
              </a:tr>
              <a:tr h="467694">
                <a:tc>
                  <a:txBody>
                    <a:bodyPr/>
                    <a:lstStyle/>
                    <a:p>
                      <a:pPr algn="l" rtl="0" fontAlgn="ctr"/>
                      <a:r>
                        <a:rPr lang="en-US" sz="1100" b="1" i="0" u="none" strike="noStrike" dirty="0">
                          <a:solidFill>
                            <a:srgbClr val="FFFFFF"/>
                          </a:solidFill>
                          <a:effectLst/>
                          <a:latin typeface="Calibri" panose="020F0502020204030204" pitchFamily="34" charset="0"/>
                        </a:rPr>
                        <a:t>GL Transaction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693502"/>
                  </a:ext>
                </a:extLst>
              </a:tr>
              <a:tr h="467694">
                <a:tc>
                  <a:txBody>
                    <a:bodyPr/>
                    <a:lstStyle/>
                    <a:p>
                      <a:pPr algn="l" rtl="0" fontAlgn="ctr"/>
                      <a:r>
                        <a:rPr lang="en-US" sz="1100" b="1" i="0" u="none" strike="noStrike" dirty="0">
                          <a:solidFill>
                            <a:srgbClr val="FFFFFF"/>
                          </a:solidFill>
                          <a:effectLst/>
                          <a:latin typeface="Calibri" panose="020F0502020204030204" pitchFamily="34" charset="0"/>
                        </a:rPr>
                        <a:t>AP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244926"/>
                  </a:ext>
                </a:extLst>
              </a:tr>
              <a:tr h="556969">
                <a:tc>
                  <a:txBody>
                    <a:bodyPr/>
                    <a:lstStyle/>
                    <a:p>
                      <a:pPr algn="l" rtl="0" fontAlgn="ctr"/>
                      <a:r>
                        <a:rPr lang="en-US" sz="1100" b="1" i="0" u="none" strike="noStrike" dirty="0">
                          <a:solidFill>
                            <a:srgbClr val="FFFFFF"/>
                          </a:solidFill>
                          <a:effectLst/>
                          <a:latin typeface="Calibri" panose="020F0502020204030204" pitchFamily="34" charset="0"/>
                        </a:rPr>
                        <a:t>Materials Management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rPr>
                        <a:t>x</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450812"/>
                  </a:ext>
                </a:extLst>
              </a:tr>
            </a:tbl>
          </a:graphicData>
        </a:graphic>
      </p:graphicFrame>
      <p:sp>
        <p:nvSpPr>
          <p:cNvPr id="3" name="Slide Number Placeholder 2">
            <a:extLst>
              <a:ext uri="{FF2B5EF4-FFF2-40B4-BE49-F238E27FC236}">
                <a16:creationId xmlns:a16="http://schemas.microsoft.com/office/drawing/2014/main" id="{138BCB51-E1EE-FCB2-0D36-C11F97482AD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aphicFrame>
        <p:nvGraphicFramePr>
          <p:cNvPr id="6" name="Table 5">
            <a:extLst>
              <a:ext uri="{FF2B5EF4-FFF2-40B4-BE49-F238E27FC236}">
                <a16:creationId xmlns:a16="http://schemas.microsoft.com/office/drawing/2014/main" id="{7259EC37-9CDB-7359-853F-518C4BCE1DC9}"/>
              </a:ext>
            </a:extLst>
          </p:cNvPr>
          <p:cNvGraphicFramePr>
            <a:graphicFrameLocks noGrp="1"/>
          </p:cNvGraphicFramePr>
          <p:nvPr/>
        </p:nvGraphicFramePr>
        <p:xfrm>
          <a:off x="6762204" y="1275811"/>
          <a:ext cx="5164183" cy="2952713"/>
        </p:xfrm>
        <a:graphic>
          <a:graphicData uri="http://schemas.openxmlformats.org/drawingml/2006/table">
            <a:tbl>
              <a:tblPr/>
              <a:tblGrid>
                <a:gridCol w="2542903">
                  <a:extLst>
                    <a:ext uri="{9D8B030D-6E8A-4147-A177-3AD203B41FA5}">
                      <a16:colId xmlns:a16="http://schemas.microsoft.com/office/drawing/2014/main" val="1830183924"/>
                    </a:ext>
                  </a:extLst>
                </a:gridCol>
                <a:gridCol w="655320">
                  <a:extLst>
                    <a:ext uri="{9D8B030D-6E8A-4147-A177-3AD203B41FA5}">
                      <a16:colId xmlns:a16="http://schemas.microsoft.com/office/drawing/2014/main" val="1207110761"/>
                    </a:ext>
                  </a:extLst>
                </a:gridCol>
                <a:gridCol w="655320">
                  <a:extLst>
                    <a:ext uri="{9D8B030D-6E8A-4147-A177-3AD203B41FA5}">
                      <a16:colId xmlns:a16="http://schemas.microsoft.com/office/drawing/2014/main" val="1511473972"/>
                    </a:ext>
                  </a:extLst>
                </a:gridCol>
                <a:gridCol w="655320">
                  <a:extLst>
                    <a:ext uri="{9D8B030D-6E8A-4147-A177-3AD203B41FA5}">
                      <a16:colId xmlns:a16="http://schemas.microsoft.com/office/drawing/2014/main" val="296268917"/>
                    </a:ext>
                  </a:extLst>
                </a:gridCol>
                <a:gridCol w="655320">
                  <a:extLst>
                    <a:ext uri="{9D8B030D-6E8A-4147-A177-3AD203B41FA5}">
                      <a16:colId xmlns:a16="http://schemas.microsoft.com/office/drawing/2014/main" val="2332130710"/>
                    </a:ext>
                  </a:extLst>
                </a:gridCol>
              </a:tblGrid>
              <a:tr h="304879">
                <a:tc>
                  <a:txBody>
                    <a:bodyPr/>
                    <a:lstStyle/>
                    <a:p>
                      <a:pPr algn="l" rtl="0" fontAlgn="t"/>
                      <a:r>
                        <a:rPr lang="en-US" sz="1100" b="1" i="0" u="none" strike="noStrike" dirty="0">
                          <a:solidFill>
                            <a:srgbClr val="FFFFFF"/>
                          </a:solidFill>
                          <a:effectLst/>
                          <a:latin typeface="Calibri" panose="020F0502020204030204" pitchFamily="34" charset="0"/>
                        </a:rPr>
                        <a:t>Data Extracts </a:t>
                      </a:r>
                    </a:p>
                  </a:txBody>
                  <a:tcPr marL="9239" marR="9239" marT="9239"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algn="ctr" fontAlgn="b"/>
                      <a:r>
                        <a:rPr lang="en-US" sz="1100" b="1" i="0" u="none" strike="noStrike" dirty="0">
                          <a:solidFill>
                            <a:srgbClr val="000000"/>
                          </a:solidFill>
                          <a:effectLst/>
                          <a:latin typeface="Calibri" panose="020F0502020204030204" pitchFamily="34" charset="0"/>
                        </a:rPr>
                        <a:t>CMHA</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Wake</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Navicent</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rgbClr val="000000"/>
                          </a:solidFill>
                          <a:effectLst/>
                          <a:latin typeface="Calibri" panose="020F0502020204030204" pitchFamily="34" charset="0"/>
                        </a:rPr>
                        <a:t>Floyd</a:t>
                      </a:r>
                    </a:p>
                  </a:txBody>
                  <a:tcPr marL="9239" marR="9239" marT="9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1953933"/>
                  </a:ext>
                </a:extLst>
              </a:tr>
              <a:tr h="326139">
                <a:tc>
                  <a:txBody>
                    <a:bodyPr/>
                    <a:lstStyle/>
                    <a:p>
                      <a:pPr algn="l" rtl="0" fontAlgn="ctr"/>
                      <a:r>
                        <a:rPr lang="en-US" sz="1100" b="1" i="0" u="none" strike="noStrike" dirty="0">
                          <a:solidFill>
                            <a:srgbClr val="FFFFFF"/>
                          </a:solidFill>
                          <a:effectLst/>
                          <a:latin typeface="Calibri" panose="020F0502020204030204" pitchFamily="34" charset="0"/>
                        </a:rPr>
                        <a:t>Income Statements Actuals to Budget by Department (GL Account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959119"/>
                  </a:ext>
                </a:extLst>
              </a:tr>
              <a:tr h="282858">
                <a:tc>
                  <a:txBody>
                    <a:bodyPr/>
                    <a:lstStyle/>
                    <a:p>
                      <a:pPr algn="l" rtl="0" fontAlgn="ctr"/>
                      <a:r>
                        <a:rPr lang="en-US" sz="1100" b="1" i="0" u="none" strike="noStrike" dirty="0">
                          <a:solidFill>
                            <a:srgbClr val="FFFFFF"/>
                          </a:solidFill>
                          <a:effectLst/>
                          <a:latin typeface="Calibri" panose="020F0502020204030204" pitchFamily="34" charset="0"/>
                        </a:rPr>
                        <a:t>Volumes &amp; Statistics</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381124"/>
                  </a:ext>
                </a:extLst>
              </a:tr>
              <a:tr h="480569">
                <a:tc>
                  <a:txBody>
                    <a:bodyPr/>
                    <a:lstStyle/>
                    <a:p>
                      <a:pPr algn="l" rtl="0" fontAlgn="ctr"/>
                      <a:r>
                        <a:rPr lang="en-US" sz="1100" b="1" i="0" u="none" strike="noStrike" dirty="0">
                          <a:solidFill>
                            <a:srgbClr val="FFFFFF"/>
                          </a:solidFill>
                          <a:effectLst/>
                          <a:latin typeface="Calibri" panose="020F0502020204030204" pitchFamily="34" charset="0"/>
                        </a:rPr>
                        <a:t>Labor $s - Job Code/Name Detail by Department </a:t>
                      </a:r>
                    </a:p>
                    <a:p>
                      <a:pPr algn="l" rtl="0" fontAlgn="ctr"/>
                      <a:r>
                        <a:rPr lang="en-US" sz="1100" b="1" i="0" u="none" strike="noStrike" dirty="0">
                          <a:solidFill>
                            <a:srgbClr val="FFFFFF"/>
                          </a:solidFill>
                          <a:effectLst/>
                          <a:latin typeface="Calibri" panose="020F0502020204030204" pitchFamily="34" charset="0"/>
                        </a:rPr>
                        <a:t>(Payroll Database)</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464650"/>
                  </a:ext>
                </a:extLst>
              </a:tr>
              <a:tr h="467694">
                <a:tc>
                  <a:txBody>
                    <a:bodyPr/>
                    <a:lstStyle/>
                    <a:p>
                      <a:pPr algn="l" rtl="0" fontAlgn="ctr"/>
                      <a:r>
                        <a:rPr lang="en-US" sz="1100" b="1" i="0" u="none" strike="noStrike" dirty="0">
                          <a:solidFill>
                            <a:srgbClr val="FFFFFF"/>
                          </a:solidFill>
                          <a:effectLst/>
                          <a:latin typeface="Calibri" panose="020F0502020204030204" pitchFamily="34" charset="0"/>
                        </a:rPr>
                        <a:t>GL Transaction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693502"/>
                  </a:ext>
                </a:extLst>
              </a:tr>
              <a:tr h="467694">
                <a:tc>
                  <a:txBody>
                    <a:bodyPr/>
                    <a:lstStyle/>
                    <a:p>
                      <a:pPr algn="l" rtl="0" fontAlgn="ctr"/>
                      <a:r>
                        <a:rPr lang="en-US" sz="1100" b="1" i="0" u="none" strike="noStrike" dirty="0">
                          <a:solidFill>
                            <a:srgbClr val="FFFFFF"/>
                          </a:solidFill>
                          <a:effectLst/>
                          <a:latin typeface="Calibri" panose="020F0502020204030204" pitchFamily="34" charset="0"/>
                        </a:rPr>
                        <a:t>AP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244926"/>
                  </a:ext>
                </a:extLst>
              </a:tr>
              <a:tr h="556969">
                <a:tc>
                  <a:txBody>
                    <a:bodyPr/>
                    <a:lstStyle/>
                    <a:p>
                      <a:pPr algn="l" rtl="0" fontAlgn="ctr"/>
                      <a:r>
                        <a:rPr lang="en-US" sz="1100" b="1" i="0" u="none" strike="noStrike" dirty="0">
                          <a:solidFill>
                            <a:srgbClr val="FFFFFF"/>
                          </a:solidFill>
                          <a:effectLst/>
                          <a:latin typeface="Calibri" panose="020F0502020204030204" pitchFamily="34" charset="0"/>
                        </a:rPr>
                        <a:t>Materials Management Detail</a:t>
                      </a:r>
                    </a:p>
                  </a:txBody>
                  <a:tcPr marL="9239" marR="9239" marT="9239"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C95"/>
                    </a:solidFill>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766" rtl="0" eaLnBrk="1" fontAlgn="ctr"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50"/>
                          </a:solidFill>
                          <a:effectLst/>
                          <a:uLnTx/>
                          <a:uFillTx/>
                          <a:latin typeface="Wingdings" panose="05000000000000000000" pitchFamily="2" charset="2"/>
                          <a:ea typeface="+mn-ea"/>
                          <a:cs typeface="+mn-cs"/>
                        </a:rPr>
                        <a:t>ü</a:t>
                      </a:r>
                    </a:p>
                  </a:txBody>
                  <a:tcPr marL="9239" marR="9239" marT="9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450812"/>
                  </a:ext>
                </a:extLst>
              </a:tr>
            </a:tbl>
          </a:graphicData>
        </a:graphic>
      </p:graphicFrame>
      <p:sp>
        <p:nvSpPr>
          <p:cNvPr id="8" name="TextBox 7">
            <a:extLst>
              <a:ext uri="{FF2B5EF4-FFF2-40B4-BE49-F238E27FC236}">
                <a16:creationId xmlns:a16="http://schemas.microsoft.com/office/drawing/2014/main" id="{CDBA3A0D-950B-A5E5-EA15-64EBCCADDC0D}"/>
              </a:ext>
            </a:extLst>
          </p:cNvPr>
          <p:cNvSpPr txBox="1"/>
          <p:nvPr/>
        </p:nvSpPr>
        <p:spPr>
          <a:xfrm>
            <a:off x="663549" y="810695"/>
            <a:ext cx="4667795" cy="276999"/>
          </a:xfrm>
          <a:prstGeom prst="rect">
            <a:avLst/>
          </a:prstGeom>
          <a:noFill/>
          <a:ln w="19050">
            <a:solidFill>
              <a:schemeClr val="tx1"/>
            </a:solidFill>
          </a:ln>
        </p:spPr>
        <p:txBody>
          <a:bodyPr wrap="square" lIns="0" tIns="0" rIns="0" bIns="0" rtlCol="0">
            <a:spAutoFit/>
          </a:bodyPr>
          <a:lstStyle/>
          <a:p>
            <a:pPr algn="ctr">
              <a:spcBef>
                <a:spcPts val="600"/>
              </a:spcBef>
              <a:buSzPct val="100000"/>
            </a:pPr>
            <a:r>
              <a:rPr lang="en-US" b="1" dirty="0">
                <a:solidFill>
                  <a:srgbClr val="313131"/>
                </a:solidFill>
              </a:rPr>
              <a:t>Before – December 2022 Close</a:t>
            </a:r>
          </a:p>
        </p:txBody>
      </p:sp>
      <p:sp>
        <p:nvSpPr>
          <p:cNvPr id="12" name="TextBox 11">
            <a:extLst>
              <a:ext uri="{FF2B5EF4-FFF2-40B4-BE49-F238E27FC236}">
                <a16:creationId xmlns:a16="http://schemas.microsoft.com/office/drawing/2014/main" id="{D78CCC29-E48B-088A-E139-A2C5BA412B04}"/>
              </a:ext>
            </a:extLst>
          </p:cNvPr>
          <p:cNvSpPr txBox="1"/>
          <p:nvPr/>
        </p:nvSpPr>
        <p:spPr>
          <a:xfrm>
            <a:off x="7010399" y="810694"/>
            <a:ext cx="4667795" cy="276999"/>
          </a:xfrm>
          <a:prstGeom prst="rect">
            <a:avLst/>
          </a:prstGeom>
          <a:noFill/>
          <a:ln w="19050">
            <a:solidFill>
              <a:schemeClr val="tx1"/>
            </a:solidFill>
          </a:ln>
        </p:spPr>
        <p:txBody>
          <a:bodyPr wrap="square" lIns="0" tIns="0" rIns="0" bIns="0" rtlCol="0">
            <a:spAutoFit/>
          </a:bodyPr>
          <a:lstStyle/>
          <a:p>
            <a:pPr algn="ctr">
              <a:spcBef>
                <a:spcPts val="600"/>
              </a:spcBef>
              <a:buSzPct val="100000"/>
            </a:pPr>
            <a:r>
              <a:rPr lang="en-US" b="1" dirty="0">
                <a:solidFill>
                  <a:srgbClr val="313131"/>
                </a:solidFill>
              </a:rPr>
              <a:t>After – January 2023 Close</a:t>
            </a:r>
          </a:p>
        </p:txBody>
      </p:sp>
      <p:graphicFrame>
        <p:nvGraphicFramePr>
          <p:cNvPr id="13" name="Diagram 12">
            <a:extLst>
              <a:ext uri="{FF2B5EF4-FFF2-40B4-BE49-F238E27FC236}">
                <a16:creationId xmlns:a16="http://schemas.microsoft.com/office/drawing/2014/main" id="{1DC9A836-42EF-0590-6F26-F7BF4ADC4657}"/>
              </a:ext>
            </a:extLst>
          </p:cNvPr>
          <p:cNvGraphicFramePr/>
          <p:nvPr/>
        </p:nvGraphicFramePr>
        <p:xfrm>
          <a:off x="415353" y="4170420"/>
          <a:ext cx="11511033" cy="104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9F6AC07-6B67-5F78-DF52-BEAAF7F0C97A}"/>
              </a:ext>
            </a:extLst>
          </p:cNvPr>
          <p:cNvGraphicFramePr/>
          <p:nvPr/>
        </p:nvGraphicFramePr>
        <p:xfrm>
          <a:off x="415352" y="5184345"/>
          <a:ext cx="11511033" cy="1046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9540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488731" y="94596"/>
            <a:ext cx="114457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Research Administration Support Updates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56940FE-872B-072B-30D2-C602D0820441}"/>
              </a:ext>
            </a:extLst>
          </p:cNvPr>
          <p:cNvSpPr txBox="1"/>
          <p:nvPr/>
        </p:nvSpPr>
        <p:spPr>
          <a:xfrm>
            <a:off x="159967" y="1018157"/>
            <a:ext cx="11887200" cy="4647426"/>
          </a:xfrm>
          <a:prstGeom prst="rect">
            <a:avLst/>
          </a:prstGeom>
          <a:noFill/>
        </p:spPr>
        <p:txBody>
          <a:bodyPr wrap="square">
            <a:spAutoFit/>
          </a:bodyPr>
          <a:lstStyle/>
          <a:p>
            <a:pPr marL="342900" indent="-342900">
              <a:buFont typeface="Arial" panose="020B0604020202020204" pitchFamily="34" charset="0"/>
              <a:buChar char="•"/>
              <a:defRPr/>
            </a:pPr>
            <a:r>
              <a:rPr lang="en-US" sz="2000" dirty="0">
                <a:latin typeface="Calibri" panose="020F0502020204030204"/>
              </a:rPr>
              <a:t>Investigators are now able to fully execute clinical trial agreements ready for signature even if IRB-approval is pending.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a:rPr>
              <a:t>OCR Customer service surveys implemented to obtain real-time performance feedback from Investigators at activation and termination of awards.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a:rPr>
              <a:t>OCR Contract negotiation and execution timelines have improved since last Town Hall.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Calibri" panose="020F0502020204030204"/>
              </a:rPr>
              <a:t>Parallel submission process to </a:t>
            </a:r>
            <a:r>
              <a:rPr lang="en-US" sz="2000" dirty="0" err="1">
                <a:latin typeface="Calibri" panose="020F0502020204030204"/>
              </a:rPr>
              <a:t>eIRB</a:t>
            </a:r>
            <a:r>
              <a:rPr lang="en-US" sz="2000" dirty="0">
                <a:latin typeface="Calibri" panose="020F0502020204030204"/>
              </a:rPr>
              <a:t>, Huron and OnCore vs sequential submission process would further streamline efficiency.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r>
              <a:rPr lang="en-US" sz="2400" b="1" u="sng" dirty="0">
                <a:latin typeface="Calibri" panose="020F0502020204030204"/>
              </a:rPr>
              <a:t>Leadership Contacts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Debbie Sanabria (Director of Pre-Award, Office of Sponsored Programs): </a:t>
            </a:r>
            <a:r>
              <a:rPr lang="en-US" dirty="0">
                <a:latin typeface="Calibri" panose="020F0502020204030204"/>
                <a:hlinkClick r:id="rId3"/>
              </a:rPr>
              <a:t>dsanabri@wakehealth.edu</a:t>
            </a:r>
            <a:r>
              <a:rPr lang="en-US" dirty="0">
                <a:latin typeface="Calibri" panose="020F0502020204030204"/>
              </a:rPr>
              <a:t> </a:t>
            </a:r>
          </a:p>
          <a:p>
            <a:pPr marL="342900" indent="-342900">
              <a:buFont typeface="Arial" panose="020B0604020202020204" pitchFamily="34" charset="0"/>
              <a:buChar char="•"/>
              <a:defRPr/>
            </a:pPr>
            <a:r>
              <a:rPr lang="en-US" dirty="0">
                <a:latin typeface="Calibri" panose="020F0502020204030204"/>
              </a:rPr>
              <a:t>Sharon Brooks (Director of Post-Award, Office of Sponsored Programs): </a:t>
            </a:r>
            <a:r>
              <a:rPr lang="en-US" dirty="0">
                <a:latin typeface="Calibri" panose="020F0502020204030204"/>
                <a:hlinkClick r:id="rId4"/>
              </a:rPr>
              <a:t>sgbrooks@wakehealth.edu</a:t>
            </a:r>
            <a:r>
              <a:rPr lang="en-US" dirty="0">
                <a:latin typeface="Calibri" panose="020F0502020204030204"/>
              </a:rPr>
              <a: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Michele Gordon (Director of Contracts, Office of Sponsored Programs): </a:t>
            </a:r>
            <a:r>
              <a:rPr lang="en-US" dirty="0">
                <a:latin typeface="Calibri" panose="020F0502020204030204"/>
                <a:hlinkClick r:id="rId5"/>
              </a:rPr>
              <a:t>mgordon@wakehealth.edu</a:t>
            </a:r>
            <a:r>
              <a:rPr lang="en-US" dirty="0">
                <a:latin typeface="Calibri" panose="020F0502020204030204"/>
              </a:rPr>
              <a:t> </a:t>
            </a:r>
          </a:p>
          <a:p>
            <a:pPr marL="342900" indent="-342900">
              <a:buFont typeface="Arial" panose="020B0604020202020204" pitchFamily="34" charset="0"/>
              <a:buChar char="•"/>
              <a:defRPr/>
            </a:pPr>
            <a:r>
              <a:rPr lang="en-US" dirty="0">
                <a:latin typeface="Calibri" panose="020F0502020204030204"/>
              </a:rPr>
              <a:t>Ryan Favreau (Director of Systems &amp; Reporting, Office of Sponsored Programs): </a:t>
            </a:r>
            <a:r>
              <a:rPr lang="en-US" dirty="0">
                <a:latin typeface="Calibri" panose="020F0502020204030204"/>
                <a:hlinkClick r:id="rId6"/>
              </a:rPr>
              <a:t>rfavreau@wakehealth.edu</a:t>
            </a:r>
            <a:r>
              <a:rPr lang="en-US" dirty="0">
                <a:latin typeface="Calibri" panose="020F0502020204030204"/>
              </a:rPr>
              <a:t> </a:t>
            </a:r>
          </a:p>
          <a:p>
            <a:pPr marL="342900" indent="-342900">
              <a:buFont typeface="Arial" panose="020B0604020202020204" pitchFamily="34" charset="0"/>
              <a:buChar char="•"/>
              <a:defRPr/>
            </a:pPr>
            <a:r>
              <a:rPr lang="en-US" dirty="0">
                <a:latin typeface="Calibri" panose="020F0502020204030204"/>
              </a:rPr>
              <a:t>Kara King (Director of Research Admin. Business Partners, Office of Sponsored Programs): </a:t>
            </a:r>
            <a:r>
              <a:rPr lang="en-US" dirty="0">
                <a:latin typeface="Calibri" panose="020F0502020204030204"/>
                <a:hlinkClick r:id="rId7"/>
              </a:rPr>
              <a:t>Kara.King@atriumhealth.org</a:t>
            </a:r>
            <a:r>
              <a:rPr lang="en-US" dirty="0">
                <a:latin typeface="Calibri" panose="020F0502020204030204"/>
              </a:rPr>
              <a: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Christina Rivera (Director of Pre &amp; Post-Award, Office of Clinical Research): </a:t>
            </a:r>
            <a:r>
              <a:rPr lang="en-US" dirty="0">
                <a:latin typeface="Calibri" panose="020F0502020204030204"/>
                <a:hlinkClick r:id="rId8"/>
              </a:rPr>
              <a:t>Christina.Rivera@atriumhealth.org</a:t>
            </a:r>
            <a:r>
              <a:rPr lang="en-US" dirty="0">
                <a:latin typeface="Calibri" panose="020F0502020204030204"/>
              </a:rPr>
              <a:t> </a:t>
            </a:r>
          </a:p>
        </p:txBody>
      </p:sp>
    </p:spTree>
    <p:extLst>
      <p:ext uri="{BB962C8B-B14F-4D97-AF65-F5344CB8AC3E}">
        <p14:creationId xmlns:p14="http://schemas.microsoft.com/office/powerpoint/2010/main" val="275562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Pre-Award Survey</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sp>
        <p:nvSpPr>
          <p:cNvPr id="26" name="Text Placeholder 3">
            <a:extLst>
              <a:ext uri="{FF2B5EF4-FFF2-40B4-BE49-F238E27FC236}">
                <a16:creationId xmlns:a16="http://schemas.microsoft.com/office/drawing/2014/main" id="{4A8AE9B4-CABC-A9F7-CD0C-33AA3458CC1E}"/>
              </a:ext>
            </a:extLst>
          </p:cNvPr>
          <p:cNvSpPr>
            <a:spLocks noGrp="1"/>
          </p:cNvSpPr>
          <p:nvPr>
            <p:ph type="body" sz="half" idx="2"/>
          </p:nvPr>
        </p:nvSpPr>
        <p:spPr>
          <a:xfrm>
            <a:off x="7078661" y="4044951"/>
            <a:ext cx="3932237" cy="631823"/>
          </a:xfrm>
        </p:spPr>
        <p:txBody>
          <a:bodyPr>
            <a:normAutofit lnSpcReduction="10000"/>
          </a:bodyPr>
          <a:lstStyle/>
          <a:p>
            <a:r>
              <a:rPr lang="en-US" i="1" dirty="0"/>
              <a:t>Sent out 46 Surveys after study activation. </a:t>
            </a:r>
          </a:p>
          <a:p>
            <a:r>
              <a:rPr lang="en-US" i="1" dirty="0"/>
              <a:t>Only 10 sent back completed.</a:t>
            </a:r>
          </a:p>
        </p:txBody>
      </p:sp>
      <p:graphicFrame>
        <p:nvGraphicFramePr>
          <p:cNvPr id="3" name="Chart 2">
            <a:extLst>
              <a:ext uri="{FF2B5EF4-FFF2-40B4-BE49-F238E27FC236}">
                <a16:creationId xmlns:a16="http://schemas.microsoft.com/office/drawing/2014/main" id="{2A657B5D-874F-4BE9-9B39-8B36E0108DD2}"/>
              </a:ext>
            </a:extLst>
          </p:cNvPr>
          <p:cNvGraphicFramePr>
            <a:graphicFrameLocks/>
          </p:cNvGraphicFramePr>
          <p:nvPr>
            <p:extLst>
              <p:ext uri="{D42A27DB-BD31-4B8C-83A1-F6EECF244321}">
                <p14:modId xmlns:p14="http://schemas.microsoft.com/office/powerpoint/2010/main" val="2766813693"/>
              </p:ext>
            </p:extLst>
          </p:nvPr>
        </p:nvGraphicFramePr>
        <p:xfrm>
          <a:off x="6734174" y="987426"/>
          <a:ext cx="4621213" cy="29083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F0439870-A1C7-59F6-CFC4-103FAAE9FC67}"/>
              </a:ext>
            </a:extLst>
          </p:cNvPr>
          <p:cNvPicPr>
            <a:picLocks noChangeAspect="1"/>
          </p:cNvPicPr>
          <p:nvPr/>
        </p:nvPicPr>
        <p:blipFill>
          <a:blip r:embed="rId4"/>
          <a:stretch>
            <a:fillRect/>
          </a:stretch>
        </p:blipFill>
        <p:spPr>
          <a:xfrm>
            <a:off x="696913" y="722994"/>
            <a:ext cx="5399087" cy="5381862"/>
          </a:xfrm>
          <a:prstGeom prst="rect">
            <a:avLst/>
          </a:prstGeom>
        </p:spPr>
      </p:pic>
    </p:spTree>
    <p:extLst>
      <p:ext uri="{BB962C8B-B14F-4D97-AF65-F5344CB8AC3E}">
        <p14:creationId xmlns:p14="http://schemas.microsoft.com/office/powerpoint/2010/main" val="1346681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fontScale="92500"/>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Pre-Award Survey Results</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graphicFrame>
        <p:nvGraphicFramePr>
          <p:cNvPr id="6" name="Chart 5">
            <a:extLst>
              <a:ext uri="{FF2B5EF4-FFF2-40B4-BE49-F238E27FC236}">
                <a16:creationId xmlns:a16="http://schemas.microsoft.com/office/drawing/2014/main" id="{76932BA1-1B28-4CF6-86D5-202FEC230D78}"/>
              </a:ext>
            </a:extLst>
          </p:cNvPr>
          <p:cNvGraphicFramePr>
            <a:graphicFrameLocks/>
          </p:cNvGraphicFramePr>
          <p:nvPr>
            <p:extLst>
              <p:ext uri="{D42A27DB-BD31-4B8C-83A1-F6EECF244321}">
                <p14:modId xmlns:p14="http://schemas.microsoft.com/office/powerpoint/2010/main" val="3731079758"/>
              </p:ext>
            </p:extLst>
          </p:nvPr>
        </p:nvGraphicFramePr>
        <p:xfrm>
          <a:off x="2526982" y="1162050"/>
          <a:ext cx="8052435" cy="4253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03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0" y="341221"/>
            <a:ext cx="114457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4">
                    <a:lumMod val="50000"/>
                  </a:schemeClr>
                </a:solidFill>
                <a:latin typeface="Calibri" panose="020F0502020204030204"/>
              </a:rPr>
              <a:t>Agenda Topics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ndParaRPr>
          </a:p>
        </p:txBody>
      </p:sp>
      <p:sp>
        <p:nvSpPr>
          <p:cNvPr id="6" name="TextBox 5">
            <a:extLst>
              <a:ext uri="{FF2B5EF4-FFF2-40B4-BE49-F238E27FC236}">
                <a16:creationId xmlns:a16="http://schemas.microsoft.com/office/drawing/2014/main" id="{24063EBC-9420-4114-6D3B-8DBC6B1CC34A}"/>
              </a:ext>
            </a:extLst>
          </p:cNvPr>
          <p:cNvSpPr txBox="1"/>
          <p:nvPr/>
        </p:nvSpPr>
        <p:spPr>
          <a:xfrm>
            <a:off x="625575" y="1179576"/>
            <a:ext cx="10380017"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i="0" u="none" strike="noStrike" dirty="0">
                <a:solidFill>
                  <a:srgbClr val="212121"/>
                </a:solidFill>
                <a:effectLst/>
              </a:rPr>
              <a:t>Extramural Funding Updates</a:t>
            </a:r>
          </a:p>
          <a:p>
            <a:pPr marL="285750" indent="-285750">
              <a:buFont typeface="Arial" panose="020B0604020202020204" pitchFamily="34" charset="0"/>
              <a:buChar char="•"/>
            </a:pPr>
            <a:r>
              <a:rPr lang="en-US" sz="2800" b="1" i="0" u="none" strike="noStrike" dirty="0">
                <a:solidFill>
                  <a:srgbClr val="212121"/>
                </a:solidFill>
                <a:effectLst/>
              </a:rPr>
              <a:t>Research Plan for Excellence (RPE) Updates</a:t>
            </a:r>
          </a:p>
          <a:p>
            <a:pPr marL="285750" indent="-285750">
              <a:buFont typeface="Arial" panose="020B0604020202020204" pitchFamily="34" charset="0"/>
              <a:buChar char="•"/>
            </a:pPr>
            <a:r>
              <a:rPr lang="en-US" sz="2800" b="1" i="0" u="none" strike="noStrike" dirty="0">
                <a:solidFill>
                  <a:srgbClr val="212121"/>
                </a:solidFill>
                <a:effectLst/>
              </a:rPr>
              <a:t>Progress on </a:t>
            </a:r>
            <a:r>
              <a:rPr lang="en-US" sz="2800" b="1" dirty="0">
                <a:solidFill>
                  <a:srgbClr val="212121"/>
                </a:solidFill>
              </a:rPr>
              <a:t>Concerns Discussed at Last Town Hall (Dec/Jan)</a:t>
            </a:r>
          </a:p>
          <a:p>
            <a:pPr marL="285750" indent="-285750">
              <a:buFont typeface="Arial" panose="020B0604020202020204" pitchFamily="34" charset="0"/>
              <a:buChar char="•"/>
            </a:pPr>
            <a:r>
              <a:rPr lang="en-US" sz="2800" b="1" i="0" u="none" strike="noStrike" dirty="0">
                <a:solidFill>
                  <a:srgbClr val="212121"/>
                </a:solidFill>
                <a:effectLst/>
              </a:rPr>
              <a:t>New Initiatives Since Last Town Hall</a:t>
            </a:r>
          </a:p>
          <a:p>
            <a:pPr marL="285750" indent="-285750">
              <a:buFont typeface="Arial" panose="020B0604020202020204" pitchFamily="34" charset="0"/>
              <a:buChar char="•"/>
            </a:pPr>
            <a:r>
              <a:rPr lang="en-US" sz="2800" b="1" dirty="0">
                <a:solidFill>
                  <a:srgbClr val="212121"/>
                </a:solidFill>
              </a:rPr>
              <a:t>Group Discussion</a:t>
            </a:r>
            <a:endParaRPr lang="en-US" sz="2800" b="1" i="0" u="none" strike="noStrike" dirty="0">
              <a:solidFill>
                <a:srgbClr val="212121"/>
              </a:solidFill>
              <a:effectLst/>
            </a:endParaRPr>
          </a:p>
        </p:txBody>
      </p:sp>
    </p:spTree>
    <p:extLst>
      <p:ext uri="{BB962C8B-B14F-4D97-AF65-F5344CB8AC3E}">
        <p14:creationId xmlns:p14="http://schemas.microsoft.com/office/powerpoint/2010/main" val="411715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fontScale="92500"/>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Pre-Award Survey Results</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graphicFrame>
        <p:nvGraphicFramePr>
          <p:cNvPr id="2" name="Chart 1">
            <a:extLst>
              <a:ext uri="{FF2B5EF4-FFF2-40B4-BE49-F238E27FC236}">
                <a16:creationId xmlns:a16="http://schemas.microsoft.com/office/drawing/2014/main" id="{0B1EF8E3-2114-4D63-92D6-0EEA2ED8AAE5}"/>
              </a:ext>
            </a:extLst>
          </p:cNvPr>
          <p:cNvGraphicFramePr>
            <a:graphicFrameLocks/>
          </p:cNvGraphicFramePr>
          <p:nvPr/>
        </p:nvGraphicFramePr>
        <p:xfrm>
          <a:off x="2620962" y="1338263"/>
          <a:ext cx="6950075" cy="4181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051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fontScale="92500"/>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Pre-Award Survey Results</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graphicFrame>
        <p:nvGraphicFramePr>
          <p:cNvPr id="3" name="Chart 2">
            <a:extLst>
              <a:ext uri="{FF2B5EF4-FFF2-40B4-BE49-F238E27FC236}">
                <a16:creationId xmlns:a16="http://schemas.microsoft.com/office/drawing/2014/main" id="{4B56EBA5-49F5-4B83-9E05-5448E4A874F7}"/>
              </a:ext>
            </a:extLst>
          </p:cNvPr>
          <p:cNvGraphicFramePr>
            <a:graphicFrameLocks/>
          </p:cNvGraphicFramePr>
          <p:nvPr/>
        </p:nvGraphicFramePr>
        <p:xfrm>
          <a:off x="1470872" y="1373187"/>
          <a:ext cx="9250256"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404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fontScale="92500"/>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Pre-Award Survey Results</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graphicFrame>
        <p:nvGraphicFramePr>
          <p:cNvPr id="2" name="Chart 1">
            <a:extLst>
              <a:ext uri="{FF2B5EF4-FFF2-40B4-BE49-F238E27FC236}">
                <a16:creationId xmlns:a16="http://schemas.microsoft.com/office/drawing/2014/main" id="{7DA0AA9D-08AC-4EDF-8E50-A43636E1D6B1}"/>
              </a:ext>
            </a:extLst>
          </p:cNvPr>
          <p:cNvGraphicFramePr>
            <a:graphicFrameLocks/>
          </p:cNvGraphicFramePr>
          <p:nvPr/>
        </p:nvGraphicFramePr>
        <p:xfrm>
          <a:off x="1685925" y="1374774"/>
          <a:ext cx="8820150" cy="4108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14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Contract Timelines</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graphicFrame>
        <p:nvGraphicFramePr>
          <p:cNvPr id="7" name="Chart 6">
            <a:extLst>
              <a:ext uri="{FF2B5EF4-FFF2-40B4-BE49-F238E27FC236}">
                <a16:creationId xmlns:a16="http://schemas.microsoft.com/office/drawing/2014/main" id="{02388554-FD16-4A81-AE07-734105E2FB2A}"/>
              </a:ext>
            </a:extLst>
          </p:cNvPr>
          <p:cNvGraphicFramePr>
            <a:graphicFrameLocks/>
          </p:cNvGraphicFramePr>
          <p:nvPr/>
        </p:nvGraphicFramePr>
        <p:xfrm>
          <a:off x="1384932" y="809024"/>
          <a:ext cx="9422136" cy="523995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825A2147-41F5-4C50-B3DE-91A33F901319}"/>
              </a:ext>
            </a:extLst>
          </p:cNvPr>
          <p:cNvGrpSpPr/>
          <p:nvPr/>
        </p:nvGrpSpPr>
        <p:grpSpPr>
          <a:xfrm>
            <a:off x="5956815" y="1449492"/>
            <a:ext cx="1295256" cy="271550"/>
            <a:chOff x="4571883" y="663961"/>
            <a:chExt cx="1170478" cy="271550"/>
          </a:xfrm>
        </p:grpSpPr>
        <p:cxnSp>
          <p:nvCxnSpPr>
            <p:cNvPr id="9" name="Straight Connector 8">
              <a:extLst>
                <a:ext uri="{FF2B5EF4-FFF2-40B4-BE49-F238E27FC236}">
                  <a16:creationId xmlns:a16="http://schemas.microsoft.com/office/drawing/2014/main" id="{30E993EC-A6D5-4B50-3C23-E57513C16BAB}"/>
                </a:ext>
              </a:extLst>
            </p:cNvPr>
            <p:cNvCxnSpPr/>
            <p:nvPr/>
          </p:nvCxnSpPr>
          <p:spPr>
            <a:xfrm>
              <a:off x="4571883" y="777025"/>
              <a:ext cx="177338" cy="0"/>
            </a:xfrm>
            <a:prstGeom prst="line">
              <a:avLst/>
            </a:prstGeom>
            <a:ln>
              <a:solidFill>
                <a:srgbClr val="FFFF00"/>
              </a:solidFill>
            </a:ln>
          </p:spPr>
          <p:style>
            <a:lnRef idx="2">
              <a:schemeClr val="accent2"/>
            </a:lnRef>
            <a:fillRef idx="0">
              <a:schemeClr val="accent2"/>
            </a:fillRef>
            <a:effectRef idx="1">
              <a:schemeClr val="accent2"/>
            </a:effectRef>
            <a:fontRef idx="minor">
              <a:schemeClr val="tx1"/>
            </a:fontRef>
          </p:style>
        </p:cxnSp>
        <p:sp>
          <p:nvSpPr>
            <p:cNvPr id="10" name="TextBox 4">
              <a:extLst>
                <a:ext uri="{FF2B5EF4-FFF2-40B4-BE49-F238E27FC236}">
                  <a16:creationId xmlns:a16="http://schemas.microsoft.com/office/drawing/2014/main" id="{E3E859BF-C9FF-71BC-29BB-100C9473D1E7}"/>
                </a:ext>
              </a:extLst>
            </p:cNvPr>
            <p:cNvSpPr txBox="1"/>
            <p:nvPr/>
          </p:nvSpPr>
          <p:spPr>
            <a:xfrm>
              <a:off x="4675561" y="663961"/>
              <a:ext cx="1066800" cy="27155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chemeClr val="bg2"/>
                  </a:solidFill>
                </a:rPr>
                <a:t> Target</a:t>
              </a:r>
            </a:p>
          </p:txBody>
        </p:sp>
      </p:grpSp>
    </p:spTree>
    <p:extLst>
      <p:ext uri="{BB962C8B-B14F-4D97-AF65-F5344CB8AC3E}">
        <p14:creationId xmlns:p14="http://schemas.microsoft.com/office/powerpoint/2010/main" val="363520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836612" y="63499"/>
            <a:ext cx="10390187" cy="774701"/>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3600" b="1" u="none" strike="noStrike" kern="1200" cap="none" spc="0" normalizeH="0" baseline="0" noProof="0" dirty="0">
                <a:ln>
                  <a:noFill/>
                </a:ln>
                <a:solidFill>
                  <a:schemeClr val="accent4">
                    <a:lumMod val="50000"/>
                  </a:schemeClr>
                </a:solidFill>
                <a:effectLst/>
                <a:uLnTx/>
                <a:uFillTx/>
                <a:ea typeface="+mj-ea"/>
                <a:cs typeface="+mj-cs"/>
              </a:rPr>
              <a:t>Research Infrastructure: OCR Contract Timelines</a:t>
            </a:r>
            <a:endParaRPr kumimoji="0" lang="en-US" sz="3600" b="1" i="0" u="none" strike="noStrike" kern="1200" cap="none" spc="0" normalizeH="0" baseline="0" noProof="0" dirty="0">
              <a:ln>
                <a:noFill/>
              </a:ln>
              <a:solidFill>
                <a:schemeClr val="accent4">
                  <a:lumMod val="50000"/>
                </a:schemeClr>
              </a:solidFill>
              <a:effectLst/>
              <a:uLnTx/>
              <a:uFillTx/>
              <a:ea typeface="+mj-ea"/>
              <a:cs typeface="+mj-cs"/>
            </a:endParaRPr>
          </a:p>
        </p:txBody>
      </p:sp>
      <p:pic>
        <p:nvPicPr>
          <p:cNvPr id="5" name="Picture 4">
            <a:extLst>
              <a:ext uri="{FF2B5EF4-FFF2-40B4-BE49-F238E27FC236}">
                <a16:creationId xmlns:a16="http://schemas.microsoft.com/office/drawing/2014/main" id="{2E1406D6-A279-D8FE-5BD5-D1F2BC19E621}"/>
              </a:ext>
            </a:extLst>
          </p:cNvPr>
          <p:cNvPicPr>
            <a:picLocks noChangeAspect="1"/>
          </p:cNvPicPr>
          <p:nvPr/>
        </p:nvPicPr>
        <p:blipFill>
          <a:blip r:embed="rId3"/>
          <a:stretch>
            <a:fillRect/>
          </a:stretch>
        </p:blipFill>
        <p:spPr>
          <a:xfrm>
            <a:off x="2147710" y="4864100"/>
            <a:ext cx="4412744" cy="1040310"/>
          </a:xfrm>
          <a:prstGeom prst="rect">
            <a:avLst/>
          </a:prstGeom>
        </p:spPr>
      </p:pic>
      <p:graphicFrame>
        <p:nvGraphicFramePr>
          <p:cNvPr id="4" name="Chart 3">
            <a:extLst>
              <a:ext uri="{FF2B5EF4-FFF2-40B4-BE49-F238E27FC236}">
                <a16:creationId xmlns:a16="http://schemas.microsoft.com/office/drawing/2014/main" id="{DE6EE00A-5A3D-4A94-BE22-3751B88E25E4}"/>
              </a:ext>
            </a:extLst>
          </p:cNvPr>
          <p:cNvGraphicFramePr>
            <a:graphicFrameLocks/>
          </p:cNvGraphicFramePr>
          <p:nvPr>
            <p:extLst>
              <p:ext uri="{D42A27DB-BD31-4B8C-83A1-F6EECF244321}">
                <p14:modId xmlns:p14="http://schemas.microsoft.com/office/powerpoint/2010/main" val="2010307366"/>
              </p:ext>
            </p:extLst>
          </p:nvPr>
        </p:nvGraphicFramePr>
        <p:xfrm>
          <a:off x="2147710" y="991871"/>
          <a:ext cx="7896579" cy="3718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114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D7A3-B53A-EBD9-98EE-4D914E7040A5}"/>
              </a:ext>
            </a:extLst>
          </p:cNvPr>
          <p:cNvSpPr>
            <a:spLocks noGrp="1"/>
          </p:cNvSpPr>
          <p:nvPr>
            <p:ph type="title"/>
          </p:nvPr>
        </p:nvSpPr>
        <p:spPr/>
        <p:txBody>
          <a:bodyPr>
            <a:normAutofit/>
          </a:bodyPr>
          <a:lstStyle/>
          <a:p>
            <a:r>
              <a:rPr lang="en-US" sz="5400" b="1" dirty="0"/>
              <a:t>New Initiatives Since Last Town Hall</a:t>
            </a:r>
          </a:p>
        </p:txBody>
      </p:sp>
      <p:sp>
        <p:nvSpPr>
          <p:cNvPr id="3" name="Text Placeholder 2">
            <a:extLst>
              <a:ext uri="{FF2B5EF4-FFF2-40B4-BE49-F238E27FC236}">
                <a16:creationId xmlns:a16="http://schemas.microsoft.com/office/drawing/2014/main" id="{DCD7C188-5476-BD3A-EED9-041668DF6C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6850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135269" y="72359"/>
            <a:ext cx="3952099" cy="175432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Clinical Trials Executive Committee</a:t>
            </a:r>
          </a:p>
        </p:txBody>
      </p:sp>
      <p:sp>
        <p:nvSpPr>
          <p:cNvPr id="2" name="TextBox 1">
            <a:extLst>
              <a:ext uri="{FF2B5EF4-FFF2-40B4-BE49-F238E27FC236}">
                <a16:creationId xmlns:a16="http://schemas.microsoft.com/office/drawing/2014/main" id="{D56940FE-872B-072B-30D2-C602D0820441}"/>
              </a:ext>
            </a:extLst>
          </p:cNvPr>
          <p:cNvSpPr txBox="1"/>
          <p:nvPr/>
        </p:nvSpPr>
        <p:spPr>
          <a:xfrm>
            <a:off x="341031" y="1826685"/>
            <a:ext cx="3540573" cy="36933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b="1" i="1" dirty="0"/>
              <a:t>Membership: </a:t>
            </a:r>
            <a:r>
              <a:rPr lang="en-US" i="1" dirty="0"/>
              <a:t>Multi-Disciplinary; representatives from all Regions.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1" i="1"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b="1" i="1" dirty="0">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effectLst/>
                <a:uLnTx/>
                <a:uFillTx/>
                <a:latin typeface="Calibri" panose="020F0502020204030204"/>
                <a:ea typeface="+mn-ea"/>
                <a:cs typeface="+mn-cs"/>
              </a:rPr>
              <a:t>Purpose: </a:t>
            </a: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r>
              <a:rPr lang="en-US" i="1" dirty="0">
                <a:latin typeface="Calibri" panose="020F0502020204030204"/>
              </a:rPr>
              <a:t>Articulate the Future Vision of Clinical Trials for the Enterprise</a:t>
            </a: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i="1" dirty="0">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r>
              <a:rPr lang="en-US" i="1" dirty="0">
                <a:latin typeface="Calibri" panose="020F0502020204030204"/>
              </a:rPr>
              <a:t>Develop and finalize an RFP to initiate a consulting relationship that assists in the design of a best-in-class clinical trials infrastructure.</a:t>
            </a:r>
          </a:p>
        </p:txBody>
      </p:sp>
      <p:graphicFrame>
        <p:nvGraphicFramePr>
          <p:cNvPr id="3" name="Table 3">
            <a:extLst>
              <a:ext uri="{FF2B5EF4-FFF2-40B4-BE49-F238E27FC236}">
                <a16:creationId xmlns:a16="http://schemas.microsoft.com/office/drawing/2014/main" id="{3C5D9C25-1393-99B9-3770-45BC7256E8C2}"/>
              </a:ext>
            </a:extLst>
          </p:cNvPr>
          <p:cNvGraphicFramePr>
            <a:graphicFrameLocks noGrp="1"/>
          </p:cNvGraphicFramePr>
          <p:nvPr>
            <p:extLst>
              <p:ext uri="{D42A27DB-BD31-4B8C-83A1-F6EECF244321}">
                <p14:modId xmlns:p14="http://schemas.microsoft.com/office/powerpoint/2010/main" val="1949186745"/>
              </p:ext>
            </p:extLst>
          </p:nvPr>
        </p:nvGraphicFramePr>
        <p:xfrm>
          <a:off x="4676934" y="263325"/>
          <a:ext cx="7323472" cy="5764990"/>
        </p:xfrm>
        <a:graphic>
          <a:graphicData uri="http://schemas.openxmlformats.org/drawingml/2006/table">
            <a:tbl>
              <a:tblPr firstRow="1" bandRow="1">
                <a:tableStyleId>{00A15C55-8517-42AA-B614-E9B94910E393}</a:tableStyleId>
              </a:tblPr>
              <a:tblGrid>
                <a:gridCol w="1880615">
                  <a:extLst>
                    <a:ext uri="{9D8B030D-6E8A-4147-A177-3AD203B41FA5}">
                      <a16:colId xmlns:a16="http://schemas.microsoft.com/office/drawing/2014/main" val="2130255523"/>
                    </a:ext>
                  </a:extLst>
                </a:gridCol>
                <a:gridCol w="5442857">
                  <a:extLst>
                    <a:ext uri="{9D8B030D-6E8A-4147-A177-3AD203B41FA5}">
                      <a16:colId xmlns:a16="http://schemas.microsoft.com/office/drawing/2014/main" val="380137079"/>
                    </a:ext>
                  </a:extLst>
                </a:gridCol>
              </a:tblGrid>
              <a:tr h="360870">
                <a:tc>
                  <a:txBody>
                    <a:bodyPr/>
                    <a:lstStyle/>
                    <a:p>
                      <a:r>
                        <a:rPr lang="en-US" sz="1200" dirty="0">
                          <a:solidFill>
                            <a:schemeClr val="tx1"/>
                          </a:solidFill>
                        </a:rPr>
                        <a:t>Name</a:t>
                      </a:r>
                    </a:p>
                  </a:txBody>
                  <a:tcPr anchor="ctr"/>
                </a:tc>
                <a:tc>
                  <a:txBody>
                    <a:bodyPr/>
                    <a:lstStyle/>
                    <a:p>
                      <a:r>
                        <a:rPr lang="en-US" sz="1200" dirty="0">
                          <a:solidFill>
                            <a:schemeClr val="tx1"/>
                          </a:solidFill>
                        </a:rPr>
                        <a:t>Title</a:t>
                      </a:r>
                    </a:p>
                  </a:txBody>
                  <a:tcPr anchor="ctr"/>
                </a:tc>
                <a:extLst>
                  <a:ext uri="{0D108BD9-81ED-4DB2-BD59-A6C34878D82A}">
                    <a16:rowId xmlns:a16="http://schemas.microsoft.com/office/drawing/2014/main" val="1739128391"/>
                  </a:ext>
                </a:extLst>
              </a:tr>
              <a:tr h="360870">
                <a:tc>
                  <a:txBody>
                    <a:bodyPr/>
                    <a:lstStyle/>
                    <a:p>
                      <a:r>
                        <a:rPr lang="en-US" sz="1200" b="0" i="0" u="none" strike="noStrike" kern="1200" dirty="0">
                          <a:solidFill>
                            <a:schemeClr val="dk1"/>
                          </a:solidFill>
                          <a:effectLst/>
                          <a:latin typeface="+mn-lt"/>
                          <a:ea typeface="+mn-ea"/>
                          <a:cs typeface="+mn-cs"/>
                        </a:rPr>
                        <a:t>Jamy </a:t>
                      </a:r>
                      <a:r>
                        <a:rPr lang="en-US" sz="1200" b="0" i="0" u="none" strike="noStrike" kern="1200" dirty="0" err="1">
                          <a:solidFill>
                            <a:schemeClr val="dk1"/>
                          </a:solidFill>
                          <a:effectLst/>
                          <a:latin typeface="+mn-lt"/>
                          <a:ea typeface="+mn-ea"/>
                          <a:cs typeface="+mn-cs"/>
                        </a:rPr>
                        <a:t>Ard</a:t>
                      </a:r>
                      <a:r>
                        <a:rPr lang="en-US" sz="1200" b="0" i="0" u="none" strike="noStrike" kern="1200" dirty="0">
                          <a:solidFill>
                            <a:schemeClr val="dk1"/>
                          </a:solidFill>
                          <a:effectLst/>
                          <a:latin typeface="+mn-lt"/>
                          <a:ea typeface="+mn-ea"/>
                          <a:cs typeface="+mn-cs"/>
                        </a:rPr>
                        <a:t> (co-Chair)</a:t>
                      </a:r>
                      <a:endParaRPr lang="en-US" sz="1200" dirty="0"/>
                    </a:p>
                  </a:txBody>
                  <a:tcPr anchor="ctr"/>
                </a:tc>
                <a:tc>
                  <a:txBody>
                    <a:bodyPr/>
                    <a:lstStyle/>
                    <a:p>
                      <a:r>
                        <a:rPr lang="en-US" sz="1200" dirty="0"/>
                        <a:t>Vice Dean, Clinical Research </a:t>
                      </a:r>
                    </a:p>
                  </a:txBody>
                  <a:tcPr anchor="ctr"/>
                </a:tc>
                <a:extLst>
                  <a:ext uri="{0D108BD9-81ED-4DB2-BD59-A6C34878D82A}">
                    <a16:rowId xmlns:a16="http://schemas.microsoft.com/office/drawing/2014/main" val="1366277589"/>
                  </a:ext>
                </a:extLst>
              </a:tr>
              <a:tr h="0">
                <a:tc>
                  <a:txBody>
                    <a:bodyPr/>
                    <a:lstStyle/>
                    <a:p>
                      <a:r>
                        <a:rPr lang="en-US" sz="1200" b="0" i="0" u="none" strike="noStrike" kern="1200" dirty="0">
                          <a:solidFill>
                            <a:schemeClr val="dk1"/>
                          </a:solidFill>
                          <a:effectLst/>
                          <a:latin typeface="+mn-lt"/>
                          <a:ea typeface="+mn-ea"/>
                          <a:cs typeface="+mn-cs"/>
                        </a:rPr>
                        <a:t>Ebony Boulware (co-Chair)</a:t>
                      </a:r>
                      <a:endParaRPr lang="en-US" sz="1200" b="0" dirty="0"/>
                    </a:p>
                  </a:txBody>
                  <a:tcPr anchor="ctr"/>
                </a:tc>
                <a:tc>
                  <a:txBody>
                    <a:bodyPr/>
                    <a:lstStyle/>
                    <a:p>
                      <a:r>
                        <a:rPr lang="en-US" sz="1200" b="0" i="0" u="none" strike="noStrike" kern="1200" dirty="0">
                          <a:solidFill>
                            <a:schemeClr val="dk1"/>
                          </a:solidFill>
                          <a:effectLst/>
                          <a:latin typeface="+mn-lt"/>
                          <a:ea typeface="+mn-ea"/>
                          <a:cs typeface="+mn-cs"/>
                        </a:rPr>
                        <a:t>Dean and Chief Science Officer </a:t>
                      </a:r>
                      <a:endParaRPr lang="en-US" sz="1200" dirty="0"/>
                    </a:p>
                  </a:txBody>
                  <a:tcPr anchor="ctr"/>
                </a:tc>
                <a:extLst>
                  <a:ext uri="{0D108BD9-81ED-4DB2-BD59-A6C34878D82A}">
                    <a16:rowId xmlns:a16="http://schemas.microsoft.com/office/drawing/2014/main" val="3028987289"/>
                  </a:ext>
                </a:extLst>
              </a:tr>
              <a:tr h="0">
                <a:tc>
                  <a:txBody>
                    <a:bodyPr/>
                    <a:lstStyle/>
                    <a:p>
                      <a:r>
                        <a:rPr lang="en-US" sz="1200" b="0" dirty="0"/>
                        <a:t>Anthony Asher</a:t>
                      </a:r>
                    </a:p>
                  </a:txBody>
                  <a:tcPr anchor="ctr"/>
                </a:tc>
                <a:tc>
                  <a:txBody>
                    <a:bodyPr/>
                    <a:lstStyle/>
                    <a:p>
                      <a:r>
                        <a:rPr lang="en-US" sz="1200" dirty="0"/>
                        <a:t>President</a:t>
                      </a:r>
                      <a:r>
                        <a:rPr lang="en-US" sz="1200" baseline="0" dirty="0"/>
                        <a:t> &amp; Enterprise Service Line Leader, Atrium Health Neurosciences Institute</a:t>
                      </a:r>
                      <a:endParaRPr lang="en-US" sz="1200" dirty="0"/>
                    </a:p>
                  </a:txBody>
                  <a:tcPr anchor="ctr"/>
                </a:tc>
                <a:extLst>
                  <a:ext uri="{0D108BD9-81ED-4DB2-BD59-A6C34878D82A}">
                    <a16:rowId xmlns:a16="http://schemas.microsoft.com/office/drawing/2014/main" val="153274812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Ralph D’Agostino Jr.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Director, Biostatistics Shared Resource, Comprehensive Cancer Center</a:t>
                      </a:r>
                    </a:p>
                  </a:txBody>
                  <a:tcPr anchor="ctr"/>
                </a:tc>
                <a:extLst>
                  <a:ext uri="{0D108BD9-81ED-4DB2-BD59-A6C34878D82A}">
                    <a16:rowId xmlns:a16="http://schemas.microsoft.com/office/drawing/2014/main" val="3550536555"/>
                  </a:ext>
                </a:extLst>
              </a:tr>
              <a:tr h="431713">
                <a:tc>
                  <a:txBody>
                    <a:bodyPr/>
                    <a:lstStyle/>
                    <a:p>
                      <a:r>
                        <a:rPr lang="en-US" sz="1200" b="0" i="0" u="none" strike="noStrike" kern="1200" dirty="0">
                          <a:solidFill>
                            <a:schemeClr val="dk1"/>
                          </a:solidFill>
                          <a:effectLst/>
                          <a:latin typeface="+mn-lt"/>
                          <a:ea typeface="+mn-ea"/>
                          <a:cs typeface="+mn-cs"/>
                        </a:rPr>
                        <a:t>Kristie Foley</a:t>
                      </a:r>
                      <a:endParaRPr lang="en-US" sz="1200" dirty="0"/>
                    </a:p>
                  </a:txBody>
                  <a:tcPr anchor="ctr"/>
                </a:tc>
                <a:tc>
                  <a:txBody>
                    <a:bodyPr/>
                    <a:lstStyle/>
                    <a:p>
                      <a:r>
                        <a:rPr lang="en-US" sz="1200" b="0" i="0" u="none" strike="noStrike" kern="1200" dirty="0">
                          <a:solidFill>
                            <a:schemeClr val="dk1"/>
                          </a:solidFill>
                          <a:effectLst/>
                          <a:latin typeface="+mn-lt"/>
                          <a:ea typeface="+mn-ea"/>
                          <a:cs typeface="+mn-cs"/>
                        </a:rPr>
                        <a:t>Vice Dean for Research Integration &amp; Strategy</a:t>
                      </a:r>
                      <a:endParaRPr lang="en-US" sz="1200" dirty="0"/>
                    </a:p>
                  </a:txBody>
                  <a:tcPr anchor="ctr"/>
                </a:tc>
                <a:extLst>
                  <a:ext uri="{0D108BD9-81ED-4DB2-BD59-A6C34878D82A}">
                    <a16:rowId xmlns:a16="http://schemas.microsoft.com/office/drawing/2014/main" val="2310595489"/>
                  </a:ext>
                </a:extLst>
              </a:tr>
              <a:tr h="390473">
                <a:tc>
                  <a:txBody>
                    <a:bodyPr/>
                    <a:lstStyle/>
                    <a:p>
                      <a:r>
                        <a:rPr lang="en-US" sz="1200" b="0" i="0" u="none" strike="noStrike" kern="1200" dirty="0">
                          <a:solidFill>
                            <a:schemeClr val="dk1"/>
                          </a:solidFill>
                          <a:effectLst/>
                          <a:latin typeface="+mn-lt"/>
                          <a:ea typeface="+mn-ea"/>
                          <a:cs typeface="+mn-cs"/>
                        </a:rPr>
                        <a:t>Nina </a:t>
                      </a:r>
                      <a:r>
                        <a:rPr lang="en-US" sz="1200" b="0" i="0" u="none" strike="noStrike" kern="1200" dirty="0" err="1">
                          <a:solidFill>
                            <a:schemeClr val="dk1"/>
                          </a:solidFill>
                          <a:effectLst/>
                          <a:latin typeface="+mn-lt"/>
                          <a:ea typeface="+mn-ea"/>
                          <a:cs typeface="+mn-cs"/>
                        </a:rPr>
                        <a:t>Garlie</a:t>
                      </a:r>
                      <a:endParaRPr lang="en-US" sz="1200" dirty="0"/>
                    </a:p>
                  </a:txBody>
                  <a:tcPr anchor="ctr"/>
                </a:tc>
                <a:tc>
                  <a:txBody>
                    <a:bodyPr/>
                    <a:lstStyle/>
                    <a:p>
                      <a:r>
                        <a:rPr lang="en-US" sz="1200" b="0" i="0" u="none" strike="noStrike" kern="1200" dirty="0">
                          <a:solidFill>
                            <a:schemeClr val="dk1"/>
                          </a:solidFill>
                          <a:effectLst/>
                          <a:latin typeface="+mn-lt"/>
                          <a:ea typeface="+mn-ea"/>
                          <a:cs typeface="+mn-cs"/>
                        </a:rPr>
                        <a:t>VP Clinical Trials Research, Advocate Aurora</a:t>
                      </a:r>
                      <a:r>
                        <a:rPr lang="en-US" sz="1200" b="0" i="0" u="none" strike="noStrike" kern="1200" baseline="0" dirty="0">
                          <a:solidFill>
                            <a:schemeClr val="dk1"/>
                          </a:solidFill>
                          <a:effectLst/>
                          <a:latin typeface="+mn-lt"/>
                          <a:ea typeface="+mn-ea"/>
                          <a:cs typeface="+mn-cs"/>
                        </a:rPr>
                        <a:t> Research Institute</a:t>
                      </a:r>
                      <a:endParaRPr lang="en-US" sz="1200" dirty="0"/>
                    </a:p>
                  </a:txBody>
                  <a:tcPr anchor="ctr"/>
                </a:tc>
                <a:extLst>
                  <a:ext uri="{0D108BD9-81ED-4DB2-BD59-A6C34878D82A}">
                    <a16:rowId xmlns:a16="http://schemas.microsoft.com/office/drawing/2014/main" val="3016399577"/>
                  </a:ext>
                </a:extLst>
              </a:tr>
              <a:tr h="0">
                <a:tc>
                  <a:txBody>
                    <a:bodyPr/>
                    <a:lstStyle/>
                    <a:p>
                      <a:r>
                        <a:rPr lang="en-US" sz="1200" dirty="0"/>
                        <a:t>David Herrington</a:t>
                      </a:r>
                    </a:p>
                  </a:txBody>
                  <a:tcPr anchor="ctr"/>
                </a:tc>
                <a:tc>
                  <a:txBody>
                    <a:bodyPr/>
                    <a:lstStyle/>
                    <a:p>
                      <a:r>
                        <a:rPr lang="en-US" sz="1200" dirty="0"/>
                        <a:t>Prof</a:t>
                      </a:r>
                      <a:r>
                        <a:rPr lang="en-US" sz="1200" baseline="0" dirty="0"/>
                        <a:t> of Cardiology, Co-Director Cardiovascular Science Center</a:t>
                      </a:r>
                      <a:endParaRPr lang="en-US" sz="1200" dirty="0"/>
                    </a:p>
                  </a:txBody>
                  <a:tcPr anchor="ctr"/>
                </a:tc>
                <a:extLst>
                  <a:ext uri="{0D108BD9-81ED-4DB2-BD59-A6C34878D82A}">
                    <a16:rowId xmlns:a16="http://schemas.microsoft.com/office/drawing/2014/main" val="775423993"/>
                  </a:ext>
                </a:extLst>
              </a:tr>
              <a:tr h="390473">
                <a:tc>
                  <a:txBody>
                    <a:bodyPr/>
                    <a:lstStyle/>
                    <a:p>
                      <a:r>
                        <a:rPr lang="en-US" sz="1200" dirty="0"/>
                        <a:t>Kevin High</a:t>
                      </a:r>
                    </a:p>
                  </a:txBody>
                  <a:tcPr anchor="ctr"/>
                </a:tc>
                <a:tc>
                  <a:txBody>
                    <a:bodyPr/>
                    <a:lstStyle/>
                    <a:p>
                      <a:r>
                        <a:rPr lang="en-US" sz="1200" dirty="0"/>
                        <a:t>EVP, Health System Affairs</a:t>
                      </a:r>
                    </a:p>
                  </a:txBody>
                  <a:tcPr anchor="ctr"/>
                </a:tc>
                <a:extLst>
                  <a:ext uri="{0D108BD9-81ED-4DB2-BD59-A6C34878D82A}">
                    <a16:rowId xmlns:a16="http://schemas.microsoft.com/office/drawing/2014/main" val="1641251866"/>
                  </a:ext>
                </a:extLst>
              </a:tr>
              <a:tr h="390473">
                <a:tc>
                  <a:txBody>
                    <a:bodyPr/>
                    <a:lstStyle/>
                    <a:p>
                      <a:r>
                        <a:rPr lang="en-US" sz="1200" dirty="0"/>
                        <a:t>Marc </a:t>
                      </a:r>
                      <a:r>
                        <a:rPr lang="en-US" sz="1200" dirty="0" err="1"/>
                        <a:t>Kowalkowski</a:t>
                      </a:r>
                      <a:endParaRPr lang="en-US" sz="1200" dirty="0"/>
                    </a:p>
                  </a:txBody>
                  <a:tcPr anchor="ctr"/>
                </a:tc>
                <a:tc>
                  <a:txBody>
                    <a:bodyPr/>
                    <a:lstStyle/>
                    <a:p>
                      <a:r>
                        <a:rPr lang="en-US" sz="1200" dirty="0"/>
                        <a:t>Clinically Integrated Research, Associate Professor, Atrium Health</a:t>
                      </a:r>
                    </a:p>
                  </a:txBody>
                  <a:tcPr anchor="ctr"/>
                </a:tc>
                <a:extLst>
                  <a:ext uri="{0D108BD9-81ED-4DB2-BD59-A6C34878D82A}">
                    <a16:rowId xmlns:a16="http://schemas.microsoft.com/office/drawing/2014/main" val="252659920"/>
                  </a:ext>
                </a:extLst>
              </a:tr>
              <a:tr h="390473">
                <a:tc>
                  <a:txBody>
                    <a:bodyPr/>
                    <a:lstStyle/>
                    <a:p>
                      <a:r>
                        <a:rPr lang="en-US" sz="1200" dirty="0"/>
                        <a:t>Andy McWilliams</a:t>
                      </a:r>
                    </a:p>
                  </a:txBody>
                  <a:tcPr anchor="ctr"/>
                </a:tc>
                <a:tc>
                  <a:txBody>
                    <a:bodyPr/>
                    <a:lstStyle/>
                    <a:p>
                      <a:r>
                        <a:rPr lang="en-US" sz="1200" dirty="0"/>
                        <a:t>Medical Director, Data and Analytics</a:t>
                      </a:r>
                    </a:p>
                  </a:txBody>
                  <a:tcPr anchor="ctr"/>
                </a:tc>
                <a:extLst>
                  <a:ext uri="{0D108BD9-81ED-4DB2-BD59-A6C34878D82A}">
                    <a16:rowId xmlns:a16="http://schemas.microsoft.com/office/drawing/2014/main" val="566991639"/>
                  </a:ext>
                </a:extLst>
              </a:tr>
              <a:tr h="390473">
                <a:tc>
                  <a:txBody>
                    <a:bodyPr/>
                    <a:lstStyle/>
                    <a:p>
                      <a:r>
                        <a:rPr lang="en-US" sz="1200" dirty="0"/>
                        <a:t>Ruben Mesa</a:t>
                      </a:r>
                    </a:p>
                  </a:txBody>
                  <a:tcPr anchor="ctr"/>
                </a:tc>
                <a:tc>
                  <a:txBody>
                    <a:bodyPr/>
                    <a:lstStyle/>
                    <a:p>
                      <a:r>
                        <a:rPr lang="en-US" sz="1200" dirty="0"/>
                        <a:t>Director, WFBCCC </a:t>
                      </a:r>
                      <a:r>
                        <a:rPr lang="en-US" sz="1200" baseline="0" dirty="0"/>
                        <a:t>&amp; </a:t>
                      </a:r>
                      <a:r>
                        <a:rPr lang="en-US" sz="1200" dirty="0"/>
                        <a:t>Vice Dean, Cancer Programs</a:t>
                      </a:r>
                    </a:p>
                  </a:txBody>
                  <a:tcPr anchor="ctr"/>
                </a:tc>
                <a:extLst>
                  <a:ext uri="{0D108BD9-81ED-4DB2-BD59-A6C34878D82A}">
                    <a16:rowId xmlns:a16="http://schemas.microsoft.com/office/drawing/2014/main" val="78112151"/>
                  </a:ext>
                </a:extLst>
              </a:tr>
              <a:tr h="390473">
                <a:tc>
                  <a:txBody>
                    <a:bodyPr/>
                    <a:lstStyle/>
                    <a:p>
                      <a:r>
                        <a:rPr lang="en-US" sz="1200" dirty="0"/>
                        <a:t>Sandra Moore</a:t>
                      </a:r>
                    </a:p>
                  </a:txBody>
                  <a:tcPr anchor="ctr"/>
                </a:tc>
                <a:tc>
                  <a:txBody>
                    <a:bodyPr/>
                    <a:lstStyle/>
                    <a:p>
                      <a:r>
                        <a:rPr lang="en-US" sz="1200" baseline="0" dirty="0"/>
                        <a:t>DIO, GME, Associate Professor of Pediatrics, Atrium Health Navicent</a:t>
                      </a:r>
                      <a:endParaRPr lang="en-US" sz="1200" dirty="0"/>
                    </a:p>
                  </a:txBody>
                  <a:tcPr anchor="ctr"/>
                </a:tc>
                <a:extLst>
                  <a:ext uri="{0D108BD9-81ED-4DB2-BD59-A6C34878D82A}">
                    <a16:rowId xmlns:a16="http://schemas.microsoft.com/office/drawing/2014/main" val="3487045367"/>
                  </a:ext>
                </a:extLst>
              </a:tr>
              <a:tr h="390473">
                <a:tc>
                  <a:txBody>
                    <a:bodyPr/>
                    <a:lstStyle/>
                    <a:p>
                      <a:r>
                        <a:rPr lang="en-US" sz="1200" dirty="0"/>
                        <a:t>Chris O’Byrne</a:t>
                      </a:r>
                    </a:p>
                  </a:txBody>
                  <a:tcPr anchor="ctr"/>
                </a:tc>
                <a:tc>
                  <a:txBody>
                    <a:bodyPr/>
                    <a:lstStyle/>
                    <a:p>
                      <a:r>
                        <a:rPr lang="en-US" sz="1200" b="0" i="0" u="none" strike="noStrike" kern="1200" dirty="0">
                          <a:solidFill>
                            <a:schemeClr val="dk1"/>
                          </a:solidFill>
                          <a:effectLst/>
                          <a:latin typeface="+mn-lt"/>
                          <a:ea typeface="+mn-ea"/>
                          <a:cs typeface="+mn-cs"/>
                        </a:rPr>
                        <a:t>VP, WFUSM Administration &amp; Operations</a:t>
                      </a:r>
                      <a:endParaRPr lang="en-US" sz="1200" dirty="0"/>
                    </a:p>
                  </a:txBody>
                  <a:tcPr anchor="ctr"/>
                </a:tc>
                <a:extLst>
                  <a:ext uri="{0D108BD9-81ED-4DB2-BD59-A6C34878D82A}">
                    <a16:rowId xmlns:a16="http://schemas.microsoft.com/office/drawing/2014/main" val="146818607"/>
                  </a:ext>
                </a:extLst>
              </a:tr>
              <a:tr h="390473">
                <a:tc>
                  <a:txBody>
                    <a:bodyPr/>
                    <a:lstStyle/>
                    <a:p>
                      <a:r>
                        <a:rPr lang="en-US" sz="1200" dirty="0"/>
                        <a:t>Selvin Ohene</a:t>
                      </a:r>
                    </a:p>
                  </a:txBody>
                  <a:tcPr anchor="ctr"/>
                </a:tc>
                <a:tc>
                  <a:txBody>
                    <a:bodyPr/>
                    <a:lstStyle/>
                    <a:p>
                      <a:r>
                        <a:rPr lang="en-US" sz="1200" dirty="0"/>
                        <a:t>AVP, Assistant Dean, Research Operations</a:t>
                      </a:r>
                    </a:p>
                  </a:txBody>
                  <a:tcPr anchor="ctr"/>
                </a:tc>
                <a:extLst>
                  <a:ext uri="{0D108BD9-81ED-4DB2-BD59-A6C34878D82A}">
                    <a16:rowId xmlns:a16="http://schemas.microsoft.com/office/drawing/2014/main" val="2811746659"/>
                  </a:ext>
                </a:extLst>
              </a:tr>
              <a:tr h="390473">
                <a:tc>
                  <a:txBody>
                    <a:bodyPr/>
                    <a:lstStyle/>
                    <a:p>
                      <a:r>
                        <a:rPr lang="en-US" sz="1200" dirty="0"/>
                        <a:t>Geoffrey Rose</a:t>
                      </a:r>
                    </a:p>
                  </a:txBody>
                  <a:tcPr anchor="ctr"/>
                </a:tc>
                <a:tc>
                  <a:txBody>
                    <a:bodyPr/>
                    <a:lstStyle/>
                    <a:p>
                      <a:r>
                        <a:rPr lang="en-US" sz="1200" dirty="0"/>
                        <a:t>President of Sanger Heart &amp; Vascular Institute</a:t>
                      </a:r>
                    </a:p>
                  </a:txBody>
                  <a:tcPr anchor="ctr"/>
                </a:tc>
                <a:extLst>
                  <a:ext uri="{0D108BD9-81ED-4DB2-BD59-A6C34878D82A}">
                    <a16:rowId xmlns:a16="http://schemas.microsoft.com/office/drawing/2014/main" val="717305860"/>
                  </a:ext>
                </a:extLst>
              </a:tr>
            </a:tbl>
          </a:graphicData>
        </a:graphic>
      </p:graphicFrame>
    </p:spTree>
    <p:extLst>
      <p:ext uri="{BB962C8B-B14F-4D97-AF65-F5344CB8AC3E}">
        <p14:creationId xmlns:p14="http://schemas.microsoft.com/office/powerpoint/2010/main" val="334333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55FB9-461C-6342-9AB0-EE5FB6145AFA}"/>
              </a:ext>
            </a:extLst>
          </p:cNvPr>
          <p:cNvSpPr>
            <a:spLocks noGrp="1"/>
          </p:cNvSpPr>
          <p:nvPr>
            <p:ph idx="1"/>
          </p:nvPr>
        </p:nvSpPr>
        <p:spPr>
          <a:xfrm>
            <a:off x="615042" y="1597152"/>
            <a:ext cx="10961915" cy="4303776"/>
          </a:xfrm>
        </p:spPr>
        <p:txBody>
          <a:bodyPr>
            <a:normAutofit lnSpcReduction="10000"/>
          </a:bodyPr>
          <a:lstStyle/>
          <a:p>
            <a:pPr marL="0" indent="0">
              <a:lnSpc>
                <a:spcPct val="100000"/>
              </a:lnSpc>
              <a:spcBef>
                <a:spcPts val="0"/>
              </a:spcBef>
              <a:buNone/>
            </a:pPr>
            <a:r>
              <a:rPr lang="en-US" b="1" dirty="0"/>
              <a:t>[Working] Vision Statement: </a:t>
            </a:r>
          </a:p>
          <a:p>
            <a:pPr marL="0" indent="0">
              <a:lnSpc>
                <a:spcPct val="100000"/>
              </a:lnSpc>
              <a:spcBef>
                <a:spcPts val="0"/>
              </a:spcBef>
              <a:buNone/>
            </a:pPr>
            <a:r>
              <a:rPr lang="en-US" sz="2400" i="1" dirty="0"/>
              <a:t>“By 2030, Advocate Health will be the nation’s premier health system for high impact clinical research  that advances health, hope, and healing, for all.”</a:t>
            </a:r>
          </a:p>
          <a:p>
            <a:pPr marL="0" indent="0">
              <a:lnSpc>
                <a:spcPct val="100000"/>
              </a:lnSpc>
              <a:spcBef>
                <a:spcPts val="0"/>
              </a:spcBef>
              <a:buNone/>
            </a:pPr>
            <a:endParaRPr lang="en-US" sz="2400" i="1" dirty="0"/>
          </a:p>
          <a:p>
            <a:pPr marL="0" indent="0">
              <a:lnSpc>
                <a:spcPct val="100000"/>
              </a:lnSpc>
              <a:spcBef>
                <a:spcPts val="0"/>
              </a:spcBef>
              <a:buNone/>
            </a:pPr>
            <a:r>
              <a:rPr lang="en-US" sz="2400" i="1" dirty="0"/>
              <a:t>Our intent is to become the go-to destination for traditional clinical trials – which would include the ability to conduct trials entirely within the health system. </a:t>
            </a:r>
          </a:p>
          <a:p>
            <a:pPr marL="0" indent="0">
              <a:lnSpc>
                <a:spcPct val="100000"/>
              </a:lnSpc>
              <a:spcBef>
                <a:spcPts val="0"/>
              </a:spcBef>
              <a:buNone/>
            </a:pPr>
            <a:endParaRPr lang="en-US" b="1" u="sng" dirty="0"/>
          </a:p>
          <a:p>
            <a:pPr marL="0" indent="0">
              <a:lnSpc>
                <a:spcPct val="100000"/>
              </a:lnSpc>
              <a:spcBef>
                <a:spcPts val="0"/>
              </a:spcBef>
              <a:buNone/>
            </a:pPr>
            <a:r>
              <a:rPr lang="en-US" b="1" dirty="0"/>
              <a:t>RFP development in final stages. Preparing for release in May. </a:t>
            </a:r>
          </a:p>
          <a:p>
            <a:pPr marL="0" indent="0">
              <a:lnSpc>
                <a:spcPct val="100000"/>
              </a:lnSpc>
              <a:spcBef>
                <a:spcPts val="0"/>
              </a:spcBef>
              <a:buNone/>
            </a:pPr>
            <a:r>
              <a:rPr lang="en-US" sz="2400" i="1" dirty="0"/>
              <a:t>We aim to engage a consulting partner to help us develop a strategy to integrate and streamline our clinical research enterprise to fully harness Advocate Health’s capabilities and scale and to maximize the impact of our research on the health of the communities we serve. </a:t>
            </a:r>
          </a:p>
          <a:p>
            <a:pPr>
              <a:lnSpc>
                <a:spcPct val="100000"/>
              </a:lnSpc>
              <a:spcBef>
                <a:spcPts val="0"/>
              </a:spcBef>
            </a:pPr>
            <a:endParaRPr lang="en-US" sz="2400" b="1" dirty="0"/>
          </a:p>
        </p:txBody>
      </p:sp>
      <p:sp>
        <p:nvSpPr>
          <p:cNvPr id="8" name="Slide Number Placeholder 5">
            <a:extLst>
              <a:ext uri="{FF2B5EF4-FFF2-40B4-BE49-F238E27FC236}">
                <a16:creationId xmlns:a16="http://schemas.microsoft.com/office/drawing/2014/main" id="{F170E51B-81A5-F847-AD09-59ED25723437}"/>
              </a:ext>
            </a:extLst>
          </p:cNvPr>
          <p:cNvSpPr>
            <a:spLocks noGrp="1"/>
          </p:cNvSpPr>
          <p:nvPr>
            <p:ph type="sldNum" sz="quarter" idx="10"/>
          </p:nvPr>
        </p:nvSpPr>
        <p:spPr/>
        <p:txBody>
          <a:bodyPr/>
          <a:lstStyle/>
          <a:p>
            <a:fld id="{C0E71194-ED9C-EC49-B087-B967FA8EDEED}" type="slidenum">
              <a:rPr lang="en-US" smtClean="0"/>
              <a:t>27</a:t>
            </a:fld>
            <a:endParaRPr lang="en-US" dirty="0"/>
          </a:p>
        </p:txBody>
      </p:sp>
      <p:sp>
        <p:nvSpPr>
          <p:cNvPr id="5" name="Title 4">
            <a:extLst>
              <a:ext uri="{FF2B5EF4-FFF2-40B4-BE49-F238E27FC236}">
                <a16:creationId xmlns:a16="http://schemas.microsoft.com/office/drawing/2014/main" id="{EF7CCC36-9DEA-53DE-6BF3-E30FB67A2880}"/>
              </a:ext>
            </a:extLst>
          </p:cNvPr>
          <p:cNvSpPr txBox="1">
            <a:spLocks noGrp="1"/>
          </p:cNvSpPr>
          <p:nvPr>
            <p:ph type="title"/>
          </p:nvPr>
        </p:nvSpPr>
        <p:spPr>
          <a:xfrm>
            <a:off x="381000" y="415470"/>
            <a:ext cx="105156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Clinical Trials Executive Committee</a:t>
            </a:r>
          </a:p>
        </p:txBody>
      </p:sp>
    </p:spTree>
    <p:extLst>
      <p:ext uri="{BB962C8B-B14F-4D97-AF65-F5344CB8AC3E}">
        <p14:creationId xmlns:p14="http://schemas.microsoft.com/office/powerpoint/2010/main" val="228008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55FB9-461C-6342-9AB0-EE5FB6145AFA}"/>
              </a:ext>
            </a:extLst>
          </p:cNvPr>
          <p:cNvSpPr>
            <a:spLocks noGrp="1"/>
          </p:cNvSpPr>
          <p:nvPr>
            <p:ph idx="1"/>
          </p:nvPr>
        </p:nvSpPr>
        <p:spPr>
          <a:xfrm>
            <a:off x="615042" y="1609344"/>
            <a:ext cx="10961915" cy="4291584"/>
          </a:xfrm>
        </p:spPr>
        <p:txBody>
          <a:bodyPr>
            <a:normAutofit/>
          </a:bodyPr>
          <a:lstStyle/>
          <a:p>
            <a:pPr>
              <a:lnSpc>
                <a:spcPct val="100000"/>
              </a:lnSpc>
              <a:spcBef>
                <a:spcPts val="0"/>
              </a:spcBef>
            </a:pPr>
            <a:r>
              <a:rPr lang="en-US" b="1" dirty="0"/>
              <a:t>Evaluating Approach to Institutionally-Sponsored Research Centers</a:t>
            </a:r>
          </a:p>
          <a:p>
            <a:pPr lvl="1">
              <a:lnSpc>
                <a:spcPct val="100000"/>
              </a:lnSpc>
              <a:spcBef>
                <a:spcPts val="0"/>
              </a:spcBef>
            </a:pPr>
            <a:r>
              <a:rPr lang="en-US" b="1" dirty="0"/>
              <a:t>Release Plans: Summer, 2023</a:t>
            </a:r>
          </a:p>
          <a:p>
            <a:pPr>
              <a:lnSpc>
                <a:spcPct val="100000"/>
              </a:lnSpc>
              <a:spcBef>
                <a:spcPts val="0"/>
              </a:spcBef>
            </a:pPr>
            <a:endParaRPr lang="en-US" b="1" u="sng" dirty="0"/>
          </a:p>
          <a:p>
            <a:pPr>
              <a:lnSpc>
                <a:spcPct val="100000"/>
              </a:lnSpc>
              <a:spcBef>
                <a:spcPts val="0"/>
              </a:spcBef>
            </a:pPr>
            <a:r>
              <a:rPr lang="en-US" b="1" dirty="0"/>
              <a:t>Creating a Strategy for Central versus Local Research Infrastructure</a:t>
            </a:r>
          </a:p>
          <a:p>
            <a:pPr lvl="1">
              <a:lnSpc>
                <a:spcPct val="100000"/>
              </a:lnSpc>
              <a:spcBef>
                <a:spcPts val="0"/>
              </a:spcBef>
            </a:pPr>
            <a:r>
              <a:rPr lang="en-US" b="1" dirty="0"/>
              <a:t>Release Plans: TBD</a:t>
            </a:r>
          </a:p>
        </p:txBody>
      </p:sp>
      <p:sp>
        <p:nvSpPr>
          <p:cNvPr id="8" name="Slide Number Placeholder 5">
            <a:extLst>
              <a:ext uri="{FF2B5EF4-FFF2-40B4-BE49-F238E27FC236}">
                <a16:creationId xmlns:a16="http://schemas.microsoft.com/office/drawing/2014/main" id="{F170E51B-81A5-F847-AD09-59ED25723437}"/>
              </a:ext>
            </a:extLst>
          </p:cNvPr>
          <p:cNvSpPr>
            <a:spLocks noGrp="1"/>
          </p:cNvSpPr>
          <p:nvPr>
            <p:ph type="sldNum" sz="quarter" idx="10"/>
          </p:nvPr>
        </p:nvSpPr>
        <p:spPr/>
        <p:txBody>
          <a:bodyPr/>
          <a:lstStyle/>
          <a:p>
            <a:fld id="{C0E71194-ED9C-EC49-B087-B967FA8EDEED}" type="slidenum">
              <a:rPr lang="en-US" smtClean="0"/>
              <a:t>28</a:t>
            </a:fld>
            <a:endParaRPr lang="en-US" dirty="0"/>
          </a:p>
        </p:txBody>
      </p:sp>
      <p:sp>
        <p:nvSpPr>
          <p:cNvPr id="5" name="Title 4">
            <a:extLst>
              <a:ext uri="{FF2B5EF4-FFF2-40B4-BE49-F238E27FC236}">
                <a16:creationId xmlns:a16="http://schemas.microsoft.com/office/drawing/2014/main" id="{EF7CCC36-9DEA-53DE-6BF3-E30FB67A2880}"/>
              </a:ext>
            </a:extLst>
          </p:cNvPr>
          <p:cNvSpPr txBox="1">
            <a:spLocks noGrp="1"/>
          </p:cNvSpPr>
          <p:nvPr>
            <p:ph type="title"/>
          </p:nvPr>
        </p:nvSpPr>
        <p:spPr>
          <a:xfrm>
            <a:off x="381000" y="415470"/>
            <a:ext cx="105156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Other Research Activities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91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488731" y="94596"/>
            <a:ext cx="114457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Research Admin Virtual Office Hours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BB0450FB-D6BE-2060-86DE-157C37407EE7}"/>
              </a:ext>
            </a:extLst>
          </p:cNvPr>
          <p:cNvGraphicFramePr>
            <a:graphicFrameLocks noGrp="1"/>
          </p:cNvGraphicFramePr>
          <p:nvPr>
            <p:extLst>
              <p:ext uri="{D42A27DB-BD31-4B8C-83A1-F6EECF244321}">
                <p14:modId xmlns:p14="http://schemas.microsoft.com/office/powerpoint/2010/main" val="629373692"/>
              </p:ext>
            </p:extLst>
          </p:nvPr>
        </p:nvGraphicFramePr>
        <p:xfrm>
          <a:off x="204058" y="740927"/>
          <a:ext cx="11812537" cy="5194748"/>
        </p:xfrm>
        <a:graphic>
          <a:graphicData uri="http://schemas.openxmlformats.org/drawingml/2006/table">
            <a:tbl>
              <a:tblPr firstRow="1" bandRow="1">
                <a:tableStyleId>{8EC20E35-A176-4012-BC5E-935CFFF8708E}</a:tableStyleId>
              </a:tblPr>
              <a:tblGrid>
                <a:gridCol w="1797576">
                  <a:extLst>
                    <a:ext uri="{9D8B030D-6E8A-4147-A177-3AD203B41FA5}">
                      <a16:colId xmlns:a16="http://schemas.microsoft.com/office/drawing/2014/main" val="662586483"/>
                    </a:ext>
                  </a:extLst>
                </a:gridCol>
                <a:gridCol w="965853">
                  <a:extLst>
                    <a:ext uri="{9D8B030D-6E8A-4147-A177-3AD203B41FA5}">
                      <a16:colId xmlns:a16="http://schemas.microsoft.com/office/drawing/2014/main" val="779988726"/>
                    </a:ext>
                  </a:extLst>
                </a:gridCol>
                <a:gridCol w="4140679">
                  <a:extLst>
                    <a:ext uri="{9D8B030D-6E8A-4147-A177-3AD203B41FA5}">
                      <a16:colId xmlns:a16="http://schemas.microsoft.com/office/drawing/2014/main" val="3685547446"/>
                    </a:ext>
                  </a:extLst>
                </a:gridCol>
                <a:gridCol w="2802079">
                  <a:extLst>
                    <a:ext uri="{9D8B030D-6E8A-4147-A177-3AD203B41FA5}">
                      <a16:colId xmlns:a16="http://schemas.microsoft.com/office/drawing/2014/main" val="2508036481"/>
                    </a:ext>
                  </a:extLst>
                </a:gridCol>
                <a:gridCol w="1008186">
                  <a:extLst>
                    <a:ext uri="{9D8B030D-6E8A-4147-A177-3AD203B41FA5}">
                      <a16:colId xmlns:a16="http://schemas.microsoft.com/office/drawing/2014/main" val="3702828876"/>
                    </a:ext>
                  </a:extLst>
                </a:gridCol>
                <a:gridCol w="1098164">
                  <a:extLst>
                    <a:ext uri="{9D8B030D-6E8A-4147-A177-3AD203B41FA5}">
                      <a16:colId xmlns:a16="http://schemas.microsoft.com/office/drawing/2014/main" val="1100138701"/>
                    </a:ext>
                  </a:extLst>
                </a:gridCol>
              </a:tblGrid>
              <a:tr h="454105">
                <a:tc>
                  <a:txBody>
                    <a:bodyPr/>
                    <a:lstStyle/>
                    <a:p>
                      <a:pPr algn="ctr"/>
                      <a:r>
                        <a:rPr lang="en-US" sz="1200" dirty="0"/>
                        <a:t>Office</a:t>
                      </a:r>
                    </a:p>
                  </a:txBody>
                  <a:tcPr anchor="ctr"/>
                </a:tc>
                <a:tc>
                  <a:txBody>
                    <a:bodyPr/>
                    <a:lstStyle/>
                    <a:p>
                      <a:pPr algn="ctr"/>
                      <a:r>
                        <a:rPr lang="en-US" sz="1200" dirty="0"/>
                        <a:t>Team</a:t>
                      </a:r>
                    </a:p>
                  </a:txBody>
                  <a:tcPr anchor="ctr"/>
                </a:tc>
                <a:tc>
                  <a:txBody>
                    <a:bodyPr/>
                    <a:lstStyle/>
                    <a:p>
                      <a:pPr algn="ctr"/>
                      <a:r>
                        <a:rPr lang="en-US" sz="1200" dirty="0"/>
                        <a:t>Subject Area</a:t>
                      </a:r>
                    </a:p>
                  </a:txBody>
                  <a:tcPr anchor="ctr"/>
                </a:tc>
                <a:tc>
                  <a:txBody>
                    <a:bodyPr/>
                    <a:lstStyle/>
                    <a:p>
                      <a:pPr algn="ctr"/>
                      <a:r>
                        <a:rPr lang="en-US" sz="1200" dirty="0"/>
                        <a:t>Web Link</a:t>
                      </a:r>
                    </a:p>
                  </a:txBody>
                  <a:tcPr anchor="ctr"/>
                </a:tc>
                <a:tc>
                  <a:txBody>
                    <a:bodyPr/>
                    <a:lstStyle/>
                    <a:p>
                      <a:pPr algn="ctr"/>
                      <a:r>
                        <a:rPr lang="en-US" sz="1200" dirty="0"/>
                        <a:t>Day of the Week</a:t>
                      </a:r>
                    </a:p>
                  </a:txBody>
                  <a:tcPr anchor="ctr"/>
                </a:tc>
                <a:tc>
                  <a:txBody>
                    <a:bodyPr/>
                    <a:lstStyle/>
                    <a:p>
                      <a:pPr algn="ctr"/>
                      <a:r>
                        <a:rPr lang="en-US" sz="1200" dirty="0"/>
                        <a:t>Time Available</a:t>
                      </a:r>
                    </a:p>
                  </a:txBody>
                  <a:tcPr anchor="ctr"/>
                </a:tc>
                <a:extLst>
                  <a:ext uri="{0D108BD9-81ED-4DB2-BD59-A6C34878D82A}">
                    <a16:rowId xmlns:a16="http://schemas.microsoft.com/office/drawing/2014/main" val="1124255332"/>
                  </a:ext>
                </a:extLst>
              </a:tr>
              <a:tr h="454105">
                <a:tc>
                  <a:txBody>
                    <a:bodyPr/>
                    <a:lstStyle/>
                    <a:p>
                      <a:r>
                        <a:rPr lang="en-US" sz="1200" dirty="0"/>
                        <a:t>Regulatory &amp; Research Integrity (RARI)</a:t>
                      </a:r>
                    </a:p>
                  </a:txBody>
                  <a:tcPr anchor="ctr"/>
                </a:tc>
                <a:tc>
                  <a:txBody>
                    <a:bodyPr/>
                    <a:lstStyle/>
                    <a:p>
                      <a:r>
                        <a:rPr lang="en-US" sz="1200" dirty="0"/>
                        <a:t>IRB</a:t>
                      </a:r>
                    </a:p>
                  </a:txBody>
                  <a:tcPr anchor="ctr"/>
                </a:tc>
                <a:tc>
                  <a:txBody>
                    <a:bodyPr/>
                    <a:lstStyle/>
                    <a:p>
                      <a:pPr marL="0" indent="0">
                        <a:buFont typeface="Arial" panose="020B0604020202020204" pitchFamily="34" charset="0"/>
                        <a:buNone/>
                      </a:pPr>
                      <a:r>
                        <a:rPr lang="en-US" sz="1200" dirty="0" err="1"/>
                        <a:t>eIRB</a:t>
                      </a:r>
                      <a:r>
                        <a:rPr lang="en-US" sz="1200" dirty="0"/>
                        <a:t> submissions &amp; facilitated reviews</a:t>
                      </a:r>
                    </a:p>
                  </a:txBody>
                  <a:tcPr anchor="ctr"/>
                </a:tc>
                <a:tc>
                  <a:txBody>
                    <a:bodyPr/>
                    <a:lstStyle/>
                    <a:p>
                      <a:pPr algn="l"/>
                      <a:r>
                        <a:rPr lang="en-US" sz="1200" b="0" i="0" u="sng" kern="1200" dirty="0">
                          <a:solidFill>
                            <a:schemeClr val="dk1"/>
                          </a:solidFill>
                          <a:effectLst/>
                          <a:latin typeface="+mn-lt"/>
                          <a:ea typeface="+mn-ea"/>
                          <a:cs typeface="+mn-cs"/>
                          <a:hlinkClick r:id="rId3" tooltip="https://urldefense.com/v3/__https://wakehealth.webex.com/meet/jbmoore__;!!GA8Xfdg!wQ1Tmfam3IygD2zl5W3dO_8WHnFdtPKqyuZJx7wuTLH8kDXAZQXBsuAnoSZSdqyJFTk8sXYjQsF49I_GfENXoRSDXSmDMZSq$"/>
                        </a:rPr>
                        <a:t>IRB - eIRB Submissions and Facilitated Reviews [wakehealth.webex.com]</a:t>
                      </a:r>
                      <a:endParaRPr lang="en-US" sz="1200" dirty="0"/>
                    </a:p>
                  </a:txBody>
                  <a:tcPr anchor="ctr"/>
                </a:tc>
                <a:tc>
                  <a:txBody>
                    <a:bodyPr/>
                    <a:lstStyle/>
                    <a:p>
                      <a:pPr algn="ctr"/>
                      <a:r>
                        <a:rPr lang="en-US" sz="1200" dirty="0"/>
                        <a:t>Tuesday</a:t>
                      </a:r>
                    </a:p>
                  </a:txBody>
                  <a:tcPr anchor="ctr"/>
                </a:tc>
                <a:tc>
                  <a:txBody>
                    <a:bodyPr/>
                    <a:lstStyle/>
                    <a:p>
                      <a:pPr algn="ctr"/>
                      <a:r>
                        <a:rPr lang="en-US" sz="1200" dirty="0"/>
                        <a:t>11:00am – 12:00pm</a:t>
                      </a:r>
                    </a:p>
                  </a:txBody>
                  <a:tcPr anchor="ctr"/>
                </a:tc>
                <a:extLst>
                  <a:ext uri="{0D108BD9-81ED-4DB2-BD59-A6C34878D82A}">
                    <a16:rowId xmlns:a16="http://schemas.microsoft.com/office/drawing/2014/main" val="4215918678"/>
                  </a:ext>
                </a:extLst>
              </a:tr>
              <a:tr h="454105">
                <a:tc>
                  <a:txBody>
                    <a:bodyPr/>
                    <a:lstStyle/>
                    <a:p>
                      <a:r>
                        <a:rPr lang="en-US" sz="1200" dirty="0"/>
                        <a:t>Interdisciplinary Research</a:t>
                      </a:r>
                    </a:p>
                  </a:txBody>
                  <a:tcPr anchor="ctr"/>
                </a:tc>
                <a:tc>
                  <a:txBody>
                    <a:bodyPr/>
                    <a:lstStyle/>
                    <a:p>
                      <a:r>
                        <a:rPr lang="en-US" sz="1200" dirty="0"/>
                        <a:t>IRT</a:t>
                      </a:r>
                    </a:p>
                  </a:txBody>
                  <a:tcPr anchor="ctr"/>
                </a:tc>
                <a:tc>
                  <a:txBody>
                    <a:bodyPr/>
                    <a:lstStyle/>
                    <a:p>
                      <a:pPr marL="0" indent="0">
                        <a:buFont typeface="Arial" panose="020B0604020202020204" pitchFamily="34" charset="0"/>
                        <a:buNone/>
                      </a:pPr>
                      <a:r>
                        <a:rPr lang="en-US" sz="1200" dirty="0"/>
                        <a:t>How to use </a:t>
                      </a:r>
                      <a:r>
                        <a:rPr lang="en-US" sz="1200" dirty="0" err="1"/>
                        <a:t>iLab</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hlinkClick r:id="rId4"/>
                        </a:rPr>
                        <a:t>IRT ILAB</a:t>
                      </a:r>
                      <a:endParaRPr lang="en-US" sz="1200" dirty="0"/>
                    </a:p>
                  </a:txBody>
                  <a:tcPr anchor="ctr"/>
                </a:tc>
                <a:tc>
                  <a:txBody>
                    <a:bodyPr/>
                    <a:lstStyle/>
                    <a:p>
                      <a:pPr algn="ctr"/>
                      <a:r>
                        <a:rPr lang="en-US" sz="1200" dirty="0"/>
                        <a:t>Wednesday</a:t>
                      </a:r>
                    </a:p>
                  </a:txBody>
                  <a:tcPr anchor="ctr"/>
                </a:tc>
                <a:tc>
                  <a:txBody>
                    <a:bodyPr/>
                    <a:lstStyle/>
                    <a:p>
                      <a:pPr algn="ctr"/>
                      <a:r>
                        <a:rPr lang="en-US" sz="1200" dirty="0"/>
                        <a:t>9:00am – 10:00am</a:t>
                      </a:r>
                    </a:p>
                  </a:txBody>
                  <a:tcPr anchor="ctr"/>
                </a:tc>
                <a:extLst>
                  <a:ext uri="{0D108BD9-81ED-4DB2-BD59-A6C34878D82A}">
                    <a16:rowId xmlns:a16="http://schemas.microsoft.com/office/drawing/2014/main" val="3341169915"/>
                  </a:ext>
                </a:extLst>
              </a:tr>
              <a:tr h="635747">
                <a:tc>
                  <a:txBody>
                    <a:bodyPr/>
                    <a:lstStyle/>
                    <a:p>
                      <a:r>
                        <a:rPr lang="en-US" sz="1200" dirty="0"/>
                        <a:t>Office of Clinical Research (OCR)</a:t>
                      </a:r>
                    </a:p>
                  </a:txBody>
                  <a:tcPr anchor="ctr"/>
                </a:tc>
                <a:tc>
                  <a:txBody>
                    <a:bodyPr/>
                    <a:lstStyle/>
                    <a:p>
                      <a:r>
                        <a:rPr lang="en-US" sz="1200" dirty="0"/>
                        <a:t>Pre-Award</a:t>
                      </a:r>
                    </a:p>
                  </a:txBody>
                  <a:tcPr anchor="ctr"/>
                </a:tc>
                <a:tc>
                  <a:txBody>
                    <a:bodyPr/>
                    <a:lstStyle/>
                    <a:p>
                      <a:pPr marL="0" indent="0">
                        <a:buFont typeface="Arial" panose="020B0604020202020204" pitchFamily="34" charset="0"/>
                        <a:buNone/>
                      </a:pPr>
                      <a:r>
                        <a:rPr lang="en-US" sz="1200" dirty="0"/>
                        <a:t>Creating New Studies in OnCore</a:t>
                      </a:r>
                    </a:p>
                  </a:txBody>
                  <a:tcPr anchor="ctr"/>
                </a:tc>
                <a:tc>
                  <a:txBody>
                    <a:bodyPr/>
                    <a:lstStyle/>
                    <a:p>
                      <a:pPr algn="l"/>
                      <a:r>
                        <a:rPr lang="en-US" sz="1200" b="0" i="0" u="sng" kern="1200" dirty="0">
                          <a:solidFill>
                            <a:schemeClr val="dk1"/>
                          </a:solidFill>
                          <a:effectLst/>
                          <a:latin typeface="+mn-lt"/>
                          <a:ea typeface="+mn-ea"/>
                          <a:cs typeface="+mn-cs"/>
                          <a:hlinkClick r:id="rId5" tooltip="https://urldefense.com/v3/__https://teams.microsoft.com/l/meetup-join/19*3ameeting_NjQ3MjVlMTMtOWQ5Ni00ZjI2LTliYzAtNmUzMjUxZjAwNGVh*40thread.v2/0?context=*7b*22Tid*22*3a*223fc2e695-283d-4e4e-ad46-e437d11b18ab*22*2c*22Oid*22*3a*2208903b18-e523-4a3a-8743-21f4f2439cf9*22*7d__;JSUlJSUlJSUlJSUlJSUl!!GA8Xfdg!xPDRwwgeFr-ST6a_LkWdPIQq98jPmit9ALLKOve80-hSEa_lNqNTmksxOt-5MRKeIxxrAqc8ebHAJ_NukFmBGh3fpK21I0_A$"/>
                        </a:rPr>
                        <a:t>OCR Pre Award - Creating New Study in OnCore [teams.microsoft.com]</a:t>
                      </a:r>
                      <a:endParaRPr lang="en-US" sz="1200" dirty="0"/>
                    </a:p>
                  </a:txBody>
                  <a:tcPr anchor="ctr"/>
                </a:tc>
                <a:tc>
                  <a:txBody>
                    <a:bodyPr/>
                    <a:lstStyle/>
                    <a:p>
                      <a:pPr algn="ctr"/>
                      <a:r>
                        <a:rPr lang="en-US" sz="1200" dirty="0"/>
                        <a:t>Wednesday</a:t>
                      </a:r>
                    </a:p>
                  </a:txBody>
                  <a:tcPr anchor="ctr"/>
                </a:tc>
                <a:tc>
                  <a:txBody>
                    <a:bodyPr/>
                    <a:lstStyle/>
                    <a:p>
                      <a:pPr algn="ctr"/>
                      <a:r>
                        <a:rPr lang="en-US" sz="1200" dirty="0"/>
                        <a:t>2:00pm – 3:00pm</a:t>
                      </a:r>
                    </a:p>
                  </a:txBody>
                  <a:tcPr anchor="ctr"/>
                </a:tc>
                <a:extLst>
                  <a:ext uri="{0D108BD9-81ED-4DB2-BD59-A6C34878D82A}">
                    <a16:rowId xmlns:a16="http://schemas.microsoft.com/office/drawing/2014/main" val="3681607604"/>
                  </a:ext>
                </a:extLst>
              </a:tr>
              <a:tr h="635747">
                <a:tc>
                  <a:txBody>
                    <a:bodyPr/>
                    <a:lstStyle/>
                    <a:p>
                      <a:r>
                        <a:rPr lang="en-US" sz="1200" dirty="0"/>
                        <a:t>Office of Clinical Research (OCR)</a:t>
                      </a:r>
                    </a:p>
                  </a:txBody>
                  <a:tcPr anchor="ctr"/>
                </a:tc>
                <a:tc>
                  <a:txBody>
                    <a:bodyPr/>
                    <a:lstStyle/>
                    <a:p>
                      <a:r>
                        <a:rPr lang="en-US" sz="1200" dirty="0"/>
                        <a:t>Pre-Award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Non-Federal Clinical Contract Submissions in Huron (CDA/CTA)</a:t>
                      </a:r>
                    </a:p>
                  </a:txBody>
                  <a:tcPr anchor="ctr"/>
                </a:tc>
                <a:tc>
                  <a:txBody>
                    <a:bodyPr/>
                    <a:lstStyle/>
                    <a:p>
                      <a:pPr algn="l"/>
                      <a:r>
                        <a:rPr lang="en-US" sz="1200" b="0" i="0" u="sng" kern="1200" dirty="0">
                          <a:solidFill>
                            <a:schemeClr val="dk1"/>
                          </a:solidFill>
                          <a:effectLst/>
                          <a:latin typeface="+mn-lt"/>
                          <a:ea typeface="+mn-ea"/>
                          <a:cs typeface="+mn-cs"/>
                          <a:hlinkClick r:id="rId6" tooltip="https://urldefense.com/v3/__https://teams.microsoft.com/l/meetup-join/19*3ameeting_Nzc2NjQ0NmQtODI4ZS00YzJlLTk5NGEtODkwN2JiMmI1NTJj*40thread.v2/0?context=*7b*22Tid*22*3a*223fc2e695-283d-4e4e-ad46-e437d11b18ab*22*2c*22Oid*22*3a*22e28f999e-3c9b-4272-a67b-094e6623fab8*22*7d__;JSUlJSUlJSUlJSUlJSUl!!GA8Xfdg!xPDRwwgeFr-ST6a_LkWdPIQq98jPmit9ALLKOve80-hSEa_lNqNTmksxOt-5MRKeIxxrAqc8ebHAJ_NukFmBGh3fpObghj6f$"/>
                        </a:rPr>
                        <a:t>OCR Contracts - Non-Government Agreements (CDA/CTA) [teams.microsoft.com]</a:t>
                      </a:r>
                      <a:endParaRPr lang="en-US" sz="1200" dirty="0"/>
                    </a:p>
                  </a:txBody>
                  <a:tcPr anchor="ctr"/>
                </a:tc>
                <a:tc>
                  <a:txBody>
                    <a:bodyPr/>
                    <a:lstStyle/>
                    <a:p>
                      <a:pPr algn="ctr"/>
                      <a:r>
                        <a:rPr lang="en-US" sz="1200" dirty="0"/>
                        <a:t>Monday</a:t>
                      </a:r>
                    </a:p>
                  </a:txBody>
                  <a:tcPr anchor="ctr"/>
                </a:tc>
                <a:tc>
                  <a:txBody>
                    <a:bodyPr/>
                    <a:lstStyle/>
                    <a:p>
                      <a:pPr algn="ctr"/>
                      <a:r>
                        <a:rPr lang="en-US" sz="1200" dirty="0"/>
                        <a:t>10:00am – 11:00am</a:t>
                      </a:r>
                    </a:p>
                  </a:txBody>
                  <a:tcPr anchor="ctr"/>
                </a:tc>
                <a:extLst>
                  <a:ext uri="{0D108BD9-81ED-4DB2-BD59-A6C34878D82A}">
                    <a16:rowId xmlns:a16="http://schemas.microsoft.com/office/drawing/2014/main" val="3544712063"/>
                  </a:ext>
                </a:extLst>
              </a:tr>
              <a:tr h="635747">
                <a:tc>
                  <a:txBody>
                    <a:bodyPr/>
                    <a:lstStyle/>
                    <a:p>
                      <a:r>
                        <a:rPr lang="en-US" sz="1200" dirty="0"/>
                        <a:t>Office of Clinical Research (OCR)</a:t>
                      </a:r>
                    </a:p>
                  </a:txBody>
                  <a:tcPr anchor="ctr"/>
                </a:tc>
                <a:tc>
                  <a:txBody>
                    <a:bodyPr/>
                    <a:lstStyle/>
                    <a:p>
                      <a:r>
                        <a:rPr lang="en-US" sz="1200" dirty="0"/>
                        <a:t>Pre-Award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Industry Clinical Funding Proposal submissions in Huron</a:t>
                      </a:r>
                    </a:p>
                  </a:txBody>
                  <a:tcPr anchor="ctr"/>
                </a:tc>
                <a:tc>
                  <a:txBody>
                    <a:bodyPr/>
                    <a:lstStyle/>
                    <a:p>
                      <a:pPr algn="l"/>
                      <a:r>
                        <a:rPr lang="en-US" sz="1200" b="0" i="0" u="sng" kern="1200" dirty="0">
                          <a:solidFill>
                            <a:schemeClr val="dk1"/>
                          </a:solidFill>
                          <a:effectLst/>
                          <a:latin typeface="+mn-lt"/>
                          <a:ea typeface="+mn-ea"/>
                          <a:cs typeface="+mn-cs"/>
                          <a:hlinkClick r:id="rId7" tooltip="https://urldefense.com/v3/__https://teams.microsoft.com/l/meetup-join/19*3ameeting_OGFiNmJlYmYtMzY3Ni00MWYzLWJiMWMtYzBjM2JmODI0NDNj*40thread.v2/0?context=*7b*22Tid*22*3a*223fc2e695-283d-4e4e-ad46-e437d11b18ab*22*2c*22Oid*22*3a*22e28f999e-3c9b-4272-a67b-094e6623fab8*22*7d__;JSUlJSUlJSUlJSUlJSUl!!GA8Xfdg!xPDRwwgeFr-ST6a_LkWdPIQq98jPmit9ALLKOve80-hSEa_lNqNTmksxOt-5MRKeIxxrAqc8ebHAJ_NukFmBGh3fpPRNP-aP$"/>
                        </a:rPr>
                        <a:t>OCR Contracts - Huron Funding Proposal Submissions [teams.microsoft.com]</a:t>
                      </a:r>
                      <a:endParaRPr lang="en-US" sz="1200" dirty="0"/>
                    </a:p>
                  </a:txBody>
                  <a:tcPr anchor="ctr"/>
                </a:tc>
                <a:tc>
                  <a:txBody>
                    <a:bodyPr/>
                    <a:lstStyle/>
                    <a:p>
                      <a:pPr algn="ctr"/>
                      <a:r>
                        <a:rPr lang="en-US" sz="1200" dirty="0"/>
                        <a:t>Tuesday</a:t>
                      </a:r>
                    </a:p>
                  </a:txBody>
                  <a:tcPr anchor="ctr"/>
                </a:tc>
                <a:tc>
                  <a:txBody>
                    <a:bodyPr/>
                    <a:lstStyle/>
                    <a:p>
                      <a:pPr algn="ctr"/>
                      <a:r>
                        <a:rPr lang="en-US" sz="1200" dirty="0"/>
                        <a:t>10:00am – 11:00am</a:t>
                      </a:r>
                    </a:p>
                  </a:txBody>
                  <a:tcPr anchor="ctr"/>
                </a:tc>
                <a:extLst>
                  <a:ext uri="{0D108BD9-81ED-4DB2-BD59-A6C34878D82A}">
                    <a16:rowId xmlns:a16="http://schemas.microsoft.com/office/drawing/2014/main" val="1209714201"/>
                  </a:ext>
                </a:extLst>
              </a:tr>
              <a:tr h="635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Clinical Research (OCR)</a:t>
                      </a:r>
                    </a:p>
                  </a:txBody>
                  <a:tcPr anchor="ctr"/>
                </a:tc>
                <a:tc>
                  <a:txBody>
                    <a:bodyPr/>
                    <a:lstStyle/>
                    <a:p>
                      <a:r>
                        <a:rPr lang="en-US" sz="1200" dirty="0"/>
                        <a:t>Post-Award</a:t>
                      </a:r>
                    </a:p>
                  </a:txBody>
                  <a:tcPr anchor="ctr"/>
                </a:tc>
                <a:tc>
                  <a:txBody>
                    <a:bodyPr/>
                    <a:lstStyle/>
                    <a:p>
                      <a:pPr marL="0" indent="0">
                        <a:buFont typeface="Arial" panose="020B0604020202020204" pitchFamily="34" charset="0"/>
                        <a:buNone/>
                      </a:pPr>
                      <a:r>
                        <a:rPr lang="en-US" sz="1200" dirty="0"/>
                        <a:t>Logging Visits &amp; Milestones in OnCore</a:t>
                      </a:r>
                    </a:p>
                  </a:txBody>
                  <a:tcPr anchor="ctr"/>
                </a:tc>
                <a:tc>
                  <a:txBody>
                    <a:bodyPr/>
                    <a:lstStyle/>
                    <a:p>
                      <a:pPr algn="l"/>
                      <a:r>
                        <a:rPr lang="en-US" sz="1200" b="0" i="0" u="sng" kern="1200" dirty="0">
                          <a:solidFill>
                            <a:schemeClr val="dk1"/>
                          </a:solidFill>
                          <a:effectLst/>
                          <a:latin typeface="+mn-lt"/>
                          <a:ea typeface="+mn-ea"/>
                          <a:cs typeface="+mn-cs"/>
                          <a:hlinkClick r:id="rId8" tooltip="https://urldefense.com/v3/__https://teams.microsoft.com/l/meetup-join/19*3ameeting_YmVlNmY5NGMtMzg4Yy00Mzg2LTg1NzItZTkyY2MzYzYzNDc4*40thread.v2/0?context=*7b*22Tid*22*3a*223fc2e695-283d-4e4e-ad46-e437d11b18ab*22*2c*22Oid*22*3a*22169a346d-836c-4eea-9d94-3a5906dc43fe*22*7d__;JSUlJSUlJSUlJSUlJSUl!!GA8Xfdg!xPDRwwgeFr-ST6a_LkWdPIQq98jPmit9ALLKOve80-hSEa_lNqNTmksxOt-5MRKeIxxrAqc8ebHAJ_NukFmBGh3fpKQJ4QEi$"/>
                        </a:rPr>
                        <a:t>OCR Post Award Finance - Logging Visits and Milestones in OnCore[teams.microsoft.com]</a:t>
                      </a:r>
                      <a:endParaRPr lang="en-US" sz="1200" dirty="0"/>
                    </a:p>
                  </a:txBody>
                  <a:tcPr anchor="ctr"/>
                </a:tc>
                <a:tc>
                  <a:txBody>
                    <a:bodyPr/>
                    <a:lstStyle/>
                    <a:p>
                      <a:pPr algn="ctr"/>
                      <a:r>
                        <a:rPr lang="en-US" sz="1200" dirty="0"/>
                        <a:t>Tuesday</a:t>
                      </a:r>
                    </a:p>
                  </a:txBody>
                  <a:tcPr anchor="ctr"/>
                </a:tc>
                <a:tc>
                  <a:txBody>
                    <a:bodyPr/>
                    <a:lstStyle/>
                    <a:p>
                      <a:pPr algn="ctr"/>
                      <a:r>
                        <a:rPr lang="en-US" sz="1200" dirty="0"/>
                        <a:t>3:00pm – 4:00pm</a:t>
                      </a:r>
                    </a:p>
                  </a:txBody>
                  <a:tcPr anchor="ctr"/>
                </a:tc>
                <a:extLst>
                  <a:ext uri="{0D108BD9-81ED-4DB2-BD59-A6C34878D82A}">
                    <a16:rowId xmlns:a16="http://schemas.microsoft.com/office/drawing/2014/main" val="3830692391"/>
                  </a:ext>
                </a:extLst>
              </a:tr>
              <a:tr h="635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Clinical Research (OCR)</a:t>
                      </a:r>
                    </a:p>
                  </a:txBody>
                  <a:tcPr anchor="ctr"/>
                </a:tc>
                <a:tc>
                  <a:txBody>
                    <a:bodyPr/>
                    <a:lstStyle/>
                    <a:p>
                      <a:r>
                        <a:rPr lang="en-US" sz="1200" dirty="0"/>
                        <a:t>Post-Award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Viewing OnCore &amp; CORE Connect Financials</a:t>
                      </a:r>
                    </a:p>
                  </a:txBody>
                  <a:tcPr anchor="ctr"/>
                </a:tc>
                <a:tc>
                  <a:txBody>
                    <a:bodyPr/>
                    <a:lstStyle/>
                    <a:p>
                      <a:pPr algn="l"/>
                      <a:r>
                        <a:rPr lang="en-US" sz="1200" b="0" i="0" u="sng" kern="1200" dirty="0">
                          <a:solidFill>
                            <a:schemeClr val="dk1"/>
                          </a:solidFill>
                          <a:effectLst/>
                          <a:latin typeface="+mn-lt"/>
                          <a:ea typeface="+mn-ea"/>
                          <a:cs typeface="+mn-cs"/>
                          <a:hlinkClick r:id="rId9" tooltip="https://urldefense.com/v3/__https:/teams.microsoft.com/l/meetup-join/19*3ameeting_ZThmNzM0NTQtNGU2MC00ZGY5LTg0YjMtYTljYmVhNjhmY2E5*40thread.v2/0?context=*7b*22Tid*22*3a*223fc2e695-283d-4e4e-ad46-e437d11b18ab*22*2c*22Oid*22*3a*22169a346d-836c-4eea-9d94-3a5906dc43fe*22*7d__;JSUlJSUlJSUlJSUlJSUl!!Kv7QgGdTlhIaqSqT!IWtrBS7_OKmqiu8JtovwJ3MeNhhx8A-yl_pPylOZ9uPA339uTMQpqbpevuf2-OEyk5DKcgKK93DNXCyJlnI7TFxN1kYh$"/>
                        </a:rPr>
                        <a:t>OCR Post Award Finance - Viewing OnCore and CORE Connect Financials</a:t>
                      </a:r>
                      <a:endParaRPr lang="en-US" sz="1200" dirty="0"/>
                    </a:p>
                  </a:txBody>
                  <a:tcPr anchor="ctr"/>
                </a:tc>
                <a:tc>
                  <a:txBody>
                    <a:bodyPr/>
                    <a:lstStyle/>
                    <a:p>
                      <a:pPr algn="ctr"/>
                      <a:r>
                        <a:rPr lang="en-US" sz="1200" dirty="0"/>
                        <a:t>Wednesday</a:t>
                      </a:r>
                    </a:p>
                  </a:txBody>
                  <a:tcPr anchor="ctr"/>
                </a:tc>
                <a:tc>
                  <a:txBody>
                    <a:bodyPr/>
                    <a:lstStyle/>
                    <a:p>
                      <a:pPr algn="ctr"/>
                      <a:r>
                        <a:rPr lang="en-US" sz="1200" dirty="0"/>
                        <a:t>3:00pm – 4:00pm</a:t>
                      </a:r>
                    </a:p>
                  </a:txBody>
                  <a:tcPr anchor="ctr"/>
                </a:tc>
                <a:extLst>
                  <a:ext uri="{0D108BD9-81ED-4DB2-BD59-A6C34878D82A}">
                    <a16:rowId xmlns:a16="http://schemas.microsoft.com/office/drawing/2014/main" val="1358943989"/>
                  </a:ext>
                </a:extLst>
              </a:tr>
              <a:tr h="635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ysClr val="windowText" lastClr="000000"/>
                          </a:solidFill>
                        </a:rPr>
                        <a:t>Office of Clinical Research (OCR)</a:t>
                      </a:r>
                    </a:p>
                  </a:txBody>
                  <a:tcPr anchor="ctr"/>
                </a:tc>
                <a:tc>
                  <a:txBody>
                    <a:bodyPr/>
                    <a:lstStyle/>
                    <a:p>
                      <a:r>
                        <a:rPr lang="en-US" sz="1200" dirty="0">
                          <a:solidFill>
                            <a:sysClr val="windowText" lastClr="000000"/>
                          </a:solidFill>
                        </a:rPr>
                        <a:t>Post-Award</a:t>
                      </a:r>
                    </a:p>
                  </a:txBody>
                  <a:tcPr anchor="ctr"/>
                </a:tc>
                <a:tc>
                  <a:txBody>
                    <a:bodyPr/>
                    <a:lstStyle/>
                    <a:p>
                      <a:pPr marL="0" indent="0">
                        <a:buFont typeface="Arial" panose="020B0604020202020204" pitchFamily="34" charset="0"/>
                        <a:buNone/>
                      </a:pPr>
                      <a:r>
                        <a:rPr lang="en-US" sz="1200" dirty="0">
                          <a:solidFill>
                            <a:sysClr val="windowText" lastClr="000000"/>
                          </a:solidFill>
                        </a:rPr>
                        <a:t>Managing Research Participants in EPIC</a:t>
                      </a:r>
                    </a:p>
                  </a:txBody>
                  <a:tcPr anchor="ctr"/>
                </a:tc>
                <a:tc>
                  <a:txBody>
                    <a:bodyPr/>
                    <a:lstStyle/>
                    <a:p>
                      <a:pPr algn="l"/>
                      <a:r>
                        <a:rPr lang="en-US" sz="1200" b="0" i="0" u="sng" kern="1200" dirty="0">
                          <a:solidFill>
                            <a:schemeClr val="dk1"/>
                          </a:solidFill>
                          <a:effectLst/>
                          <a:latin typeface="+mn-lt"/>
                          <a:ea typeface="+mn-ea"/>
                          <a:cs typeface="+mn-cs"/>
                          <a:hlinkClick r:id="rId10" tooltip="https://urldefense.com/v3/__https://teams.microsoft.com/l/meetup-join/19*3ameeting_MjVmMDM2Y2EtOWNlMS00M2ZjLThlODAtNDJjNGUyMTRmYTQ1*40thread.v2/0?context=*7b*22Tid*22*3a*22d196a604-d993-4028-90df-e223d68126d2*22*2c*22Oid*22*3a*22d4ce1b09-b64d-486c-9f3d-d766eb29db9c*22*7d__;JSUlJSUlJSUlJSUlJSUl!!GA8Xfdg!xPDRwwgeFr-ST6a_LkWdPIQq98jPmit9ALLKOve80-hSEa_lNqNTmksxOt-5MRKeIxxrAqc8ebHAJ_NukFmBGh3fpO2szj9V$"/>
                        </a:rPr>
                        <a:t>OCR Post Award - Research Participants in Epic [teams.microsoft.com]</a:t>
                      </a:r>
                      <a:endParaRPr lang="en-US" sz="1200" dirty="0"/>
                    </a:p>
                  </a:txBody>
                  <a:tcPr anchor="ctr"/>
                </a:tc>
                <a:tc>
                  <a:txBody>
                    <a:bodyPr/>
                    <a:lstStyle/>
                    <a:p>
                      <a:pPr algn="ctr"/>
                      <a:r>
                        <a:rPr lang="en-US" sz="1200" dirty="0"/>
                        <a:t>Tuesday</a:t>
                      </a:r>
                    </a:p>
                  </a:txBody>
                  <a:tcPr anchor="ctr"/>
                </a:tc>
                <a:tc>
                  <a:txBody>
                    <a:bodyPr/>
                    <a:lstStyle/>
                    <a:p>
                      <a:pPr algn="ctr"/>
                      <a:r>
                        <a:rPr lang="en-US" sz="1200" dirty="0"/>
                        <a:t>3:00pm – 4:00pm</a:t>
                      </a:r>
                    </a:p>
                  </a:txBody>
                  <a:tcPr anchor="ctr"/>
                </a:tc>
                <a:extLst>
                  <a:ext uri="{0D108BD9-81ED-4DB2-BD59-A6C34878D82A}">
                    <a16:rowId xmlns:a16="http://schemas.microsoft.com/office/drawing/2014/main" val="3799856870"/>
                  </a:ext>
                </a:extLst>
              </a:tr>
            </a:tbl>
          </a:graphicData>
        </a:graphic>
      </p:graphicFrame>
      <p:sp>
        <p:nvSpPr>
          <p:cNvPr id="4" name="TextBox 3">
            <a:extLst>
              <a:ext uri="{FF2B5EF4-FFF2-40B4-BE49-F238E27FC236}">
                <a16:creationId xmlns:a16="http://schemas.microsoft.com/office/drawing/2014/main" id="{D456742F-CD81-32E3-8194-B2175E0DC443}"/>
              </a:ext>
            </a:extLst>
          </p:cNvPr>
          <p:cNvSpPr txBox="1"/>
          <p:nvPr/>
        </p:nvSpPr>
        <p:spPr>
          <a:xfrm>
            <a:off x="204059" y="6230006"/>
            <a:ext cx="3671583" cy="369332"/>
          </a:xfrm>
          <a:prstGeom prst="rect">
            <a:avLst/>
          </a:prstGeom>
          <a:noFill/>
        </p:spPr>
        <p:txBody>
          <a:bodyPr wrap="none" rtlCol="0">
            <a:spAutoFit/>
          </a:bodyPr>
          <a:lstStyle/>
          <a:p>
            <a:r>
              <a:rPr lang="en-US" b="1" dirty="0">
                <a:solidFill>
                  <a:srgbClr val="FF0000"/>
                </a:solidFill>
              </a:rPr>
              <a:t>Office Hours begin Monday, May 1</a:t>
            </a:r>
            <a:r>
              <a:rPr lang="en-US" b="1" baseline="30000" dirty="0">
                <a:solidFill>
                  <a:srgbClr val="FF0000"/>
                </a:solidFill>
              </a:rPr>
              <a:t>st</a:t>
            </a:r>
            <a:r>
              <a:rPr lang="en-US" b="1" dirty="0">
                <a:solidFill>
                  <a:srgbClr val="FF0000"/>
                </a:solidFill>
              </a:rPr>
              <a:t>!</a:t>
            </a:r>
          </a:p>
        </p:txBody>
      </p:sp>
    </p:spTree>
    <p:extLst>
      <p:ext uri="{BB962C8B-B14F-4D97-AF65-F5344CB8AC3E}">
        <p14:creationId xmlns:p14="http://schemas.microsoft.com/office/powerpoint/2010/main" val="188946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0B2AE0-25CE-284A-A982-A1D1D51EB2B5}"/>
              </a:ext>
            </a:extLst>
          </p:cNvPr>
          <p:cNvSpPr>
            <a:spLocks noGrp="1"/>
          </p:cNvSpPr>
          <p:nvPr>
            <p:ph type="title"/>
          </p:nvPr>
        </p:nvSpPr>
        <p:spPr>
          <a:xfrm>
            <a:off x="7059" y="324565"/>
            <a:ext cx="12192000" cy="877266"/>
          </a:xfrm>
        </p:spPr>
        <p:txBody>
          <a:bodyPr>
            <a:normAutofit/>
          </a:bodyPr>
          <a:lstStyle/>
          <a:p>
            <a:pPr algn="ctr"/>
            <a:r>
              <a:rPr lang="en-US" sz="4400" b="1" dirty="0">
                <a:solidFill>
                  <a:schemeClr val="accent4">
                    <a:lumMod val="50000"/>
                  </a:schemeClr>
                </a:solidFill>
                <a:latin typeface="+mn-lt"/>
              </a:rPr>
              <a:t>Extramural Portfolio Growth</a:t>
            </a:r>
          </a:p>
        </p:txBody>
      </p:sp>
      <p:sp>
        <p:nvSpPr>
          <p:cNvPr id="6" name="Slide Number Placeholder 5">
            <a:extLst>
              <a:ext uri="{FF2B5EF4-FFF2-40B4-BE49-F238E27FC236}">
                <a16:creationId xmlns:a16="http://schemas.microsoft.com/office/drawing/2014/main" id="{A1DA8699-1B67-F54C-85FA-6611C3058BA6}"/>
              </a:ext>
            </a:extLst>
          </p:cNvPr>
          <p:cNvSpPr>
            <a:spLocks noGrp="1"/>
          </p:cNvSpPr>
          <p:nvPr>
            <p:ph type="sldNum" sz="quarter" idx="10"/>
          </p:nvPr>
        </p:nvSpPr>
        <p:spPr/>
        <p:txBody>
          <a:bodyPr/>
          <a:lstStyle/>
          <a:p>
            <a:fld id="{C0E71194-ED9C-EC49-B087-B967FA8EDEED}" type="slidenum">
              <a:rPr lang="en-US" smtClean="0"/>
              <a:t>3</a:t>
            </a:fld>
            <a:endParaRPr lang="en-US"/>
          </a:p>
        </p:txBody>
      </p:sp>
      <p:graphicFrame>
        <p:nvGraphicFramePr>
          <p:cNvPr id="15" name="Chart 14">
            <a:extLst>
              <a:ext uri="{FF2B5EF4-FFF2-40B4-BE49-F238E27FC236}">
                <a16:creationId xmlns:a16="http://schemas.microsoft.com/office/drawing/2014/main" id="{F435B54B-E624-554B-A468-3474BEB564E9}"/>
              </a:ext>
            </a:extLst>
          </p:cNvPr>
          <p:cNvGraphicFramePr/>
          <p:nvPr/>
        </p:nvGraphicFramePr>
        <p:xfrm>
          <a:off x="358432" y="1201831"/>
          <a:ext cx="7907744" cy="410537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B80E90A-5FA1-1C4E-B289-1E8F000B7296}"/>
              </a:ext>
            </a:extLst>
          </p:cNvPr>
          <p:cNvSpPr txBox="1"/>
          <p:nvPr/>
        </p:nvSpPr>
        <p:spPr>
          <a:xfrm>
            <a:off x="0" y="5860470"/>
            <a:ext cx="12192000" cy="307777"/>
          </a:xfrm>
          <a:prstGeom prst="rect">
            <a:avLst/>
          </a:prstGeom>
          <a:noFill/>
        </p:spPr>
        <p:txBody>
          <a:bodyPr wrap="square" rtlCol="0">
            <a:spAutoFit/>
          </a:bodyPr>
          <a:lstStyle/>
          <a:p>
            <a:pPr algn="ctr"/>
            <a:r>
              <a:rPr lang="en-US" sz="1400" dirty="0">
                <a:solidFill>
                  <a:schemeClr val="tx2"/>
                </a:solidFill>
              </a:rPr>
              <a:t>In Millions</a:t>
            </a:r>
          </a:p>
        </p:txBody>
      </p:sp>
      <p:graphicFrame>
        <p:nvGraphicFramePr>
          <p:cNvPr id="4" name="Table 3"/>
          <p:cNvGraphicFramePr>
            <a:graphicFrameLocks noGrp="1"/>
          </p:cNvGraphicFramePr>
          <p:nvPr>
            <p:extLst>
              <p:ext uri="{D42A27DB-BD31-4B8C-83A1-F6EECF244321}">
                <p14:modId xmlns:p14="http://schemas.microsoft.com/office/powerpoint/2010/main" val="1570903840"/>
              </p:ext>
            </p:extLst>
          </p:nvPr>
        </p:nvGraphicFramePr>
        <p:xfrm>
          <a:off x="8193024" y="2079097"/>
          <a:ext cx="3925824" cy="2884971"/>
        </p:xfrm>
        <a:graphic>
          <a:graphicData uri="http://schemas.openxmlformats.org/drawingml/2006/table">
            <a:tbl>
              <a:tblPr firstRow="1" bandRow="1">
                <a:tableStyleId>{073A0DAA-6AF3-43AB-8588-CEC1D06C72B9}</a:tableStyleId>
              </a:tblPr>
              <a:tblGrid>
                <a:gridCol w="890016">
                  <a:extLst>
                    <a:ext uri="{9D8B030D-6E8A-4147-A177-3AD203B41FA5}">
                      <a16:colId xmlns:a16="http://schemas.microsoft.com/office/drawing/2014/main" val="3292901433"/>
                    </a:ext>
                  </a:extLst>
                </a:gridCol>
                <a:gridCol w="1072896">
                  <a:extLst>
                    <a:ext uri="{9D8B030D-6E8A-4147-A177-3AD203B41FA5}">
                      <a16:colId xmlns:a16="http://schemas.microsoft.com/office/drawing/2014/main" val="2638347770"/>
                    </a:ext>
                  </a:extLst>
                </a:gridCol>
                <a:gridCol w="981456">
                  <a:extLst>
                    <a:ext uri="{9D8B030D-6E8A-4147-A177-3AD203B41FA5}">
                      <a16:colId xmlns:a16="http://schemas.microsoft.com/office/drawing/2014/main" val="2323187032"/>
                    </a:ext>
                  </a:extLst>
                </a:gridCol>
                <a:gridCol w="981456">
                  <a:extLst>
                    <a:ext uri="{9D8B030D-6E8A-4147-A177-3AD203B41FA5}">
                      <a16:colId xmlns:a16="http://schemas.microsoft.com/office/drawing/2014/main" val="2555432801"/>
                    </a:ext>
                  </a:extLst>
                </a:gridCol>
              </a:tblGrid>
              <a:tr h="302515">
                <a:tc>
                  <a:txBody>
                    <a:bodyPr/>
                    <a:lstStyle/>
                    <a:p>
                      <a:pPr algn="ctr"/>
                      <a:endParaRPr lang="en-US" sz="1600" dirty="0"/>
                    </a:p>
                  </a:txBody>
                  <a:tcPr anchor="ctr"/>
                </a:tc>
                <a:tc>
                  <a:txBody>
                    <a:bodyPr/>
                    <a:lstStyle/>
                    <a:p>
                      <a:pPr algn="ctr"/>
                      <a:r>
                        <a:rPr lang="en-US" sz="1600" dirty="0"/>
                        <a:t>Jan </a:t>
                      </a:r>
                    </a:p>
                    <a:p>
                      <a:pPr algn="ctr"/>
                      <a:r>
                        <a:rPr lang="en-US" sz="1600" dirty="0"/>
                        <a:t>2023</a:t>
                      </a:r>
                    </a:p>
                  </a:txBody>
                  <a:tcPr anchor="ctr"/>
                </a:tc>
                <a:tc>
                  <a:txBody>
                    <a:bodyPr/>
                    <a:lstStyle/>
                    <a:p>
                      <a:pPr algn="ctr"/>
                      <a:r>
                        <a:rPr lang="en-US" sz="1600" dirty="0"/>
                        <a:t>Feb </a:t>
                      </a:r>
                    </a:p>
                    <a:p>
                      <a:pPr algn="ctr"/>
                      <a:r>
                        <a:rPr lang="en-US" sz="1600" dirty="0"/>
                        <a:t>2023</a:t>
                      </a:r>
                    </a:p>
                  </a:txBody>
                  <a:tcPr anchor="ctr"/>
                </a:tc>
                <a:tc>
                  <a:txBody>
                    <a:bodyPr/>
                    <a:lstStyle/>
                    <a:p>
                      <a:pPr algn="ctr"/>
                      <a:r>
                        <a:rPr lang="en-US" sz="1600" dirty="0"/>
                        <a:t>Mar</a:t>
                      </a:r>
                    </a:p>
                    <a:p>
                      <a:pPr algn="ctr"/>
                      <a:r>
                        <a:rPr lang="en-US" sz="1600" dirty="0"/>
                        <a:t>2023</a:t>
                      </a:r>
                    </a:p>
                  </a:txBody>
                  <a:tcPr anchor="ctr"/>
                </a:tc>
                <a:extLst>
                  <a:ext uri="{0D108BD9-81ED-4DB2-BD59-A6C34878D82A}">
                    <a16:rowId xmlns:a16="http://schemas.microsoft.com/office/drawing/2014/main" val="469078909"/>
                  </a:ext>
                </a:extLst>
              </a:tr>
              <a:tr h="454554">
                <a:tc>
                  <a:txBody>
                    <a:bodyPr/>
                    <a:lstStyle/>
                    <a:p>
                      <a:pPr algn="ctr"/>
                      <a:r>
                        <a:rPr lang="en-US" sz="1600" dirty="0"/>
                        <a:t>Industry</a:t>
                      </a:r>
                    </a:p>
                  </a:txBody>
                  <a:tcPr anchor="ctr"/>
                </a:tc>
                <a:tc>
                  <a:txBody>
                    <a:bodyPr/>
                    <a:lstStyle/>
                    <a:p>
                      <a:pPr algn="ctr"/>
                      <a:r>
                        <a:rPr lang="en-US" sz="1600" dirty="0">
                          <a:solidFill>
                            <a:schemeClr val="tx1"/>
                          </a:solidFill>
                        </a:rPr>
                        <a:t>$3M</a:t>
                      </a:r>
                    </a:p>
                  </a:txBody>
                  <a:tcPr anchor="ctr"/>
                </a:tc>
                <a:tc>
                  <a:txBody>
                    <a:bodyPr/>
                    <a:lstStyle/>
                    <a:p>
                      <a:pPr algn="ctr"/>
                      <a:r>
                        <a:rPr lang="en-US" sz="1600" dirty="0">
                          <a:solidFill>
                            <a:schemeClr val="tx1"/>
                          </a:solidFill>
                        </a:rPr>
                        <a:t>$7M</a:t>
                      </a:r>
                    </a:p>
                  </a:txBody>
                  <a:tcPr anchor="ctr"/>
                </a:tc>
                <a:tc>
                  <a:txBody>
                    <a:bodyPr/>
                    <a:lstStyle/>
                    <a:p>
                      <a:pPr algn="ctr"/>
                      <a:r>
                        <a:rPr lang="en-US" sz="1600" dirty="0">
                          <a:solidFill>
                            <a:schemeClr val="tx1"/>
                          </a:solidFill>
                        </a:rPr>
                        <a:t>$16M</a:t>
                      </a:r>
                    </a:p>
                  </a:txBody>
                  <a:tcPr anchor="ctr"/>
                </a:tc>
                <a:extLst>
                  <a:ext uri="{0D108BD9-81ED-4DB2-BD59-A6C34878D82A}">
                    <a16:rowId xmlns:a16="http://schemas.microsoft.com/office/drawing/2014/main" val="1812121978"/>
                  </a:ext>
                </a:extLst>
              </a:tr>
              <a:tr h="693057">
                <a:tc>
                  <a:txBody>
                    <a:bodyPr/>
                    <a:lstStyle/>
                    <a:p>
                      <a:pPr algn="ctr"/>
                      <a:r>
                        <a:rPr lang="en-US" sz="1600" dirty="0"/>
                        <a:t>Federal</a:t>
                      </a:r>
                    </a:p>
                  </a:txBody>
                  <a:tcPr anchor="ctr"/>
                </a:tc>
                <a:tc>
                  <a:txBody>
                    <a:bodyPr/>
                    <a:lstStyle/>
                    <a:p>
                      <a:pPr algn="ctr"/>
                      <a:r>
                        <a:rPr lang="en-US" sz="1600" dirty="0">
                          <a:solidFill>
                            <a:schemeClr val="tx1"/>
                          </a:solidFill>
                        </a:rPr>
                        <a:t>$14M </a:t>
                      </a:r>
                    </a:p>
                    <a:p>
                      <a:pPr algn="ctr"/>
                      <a:r>
                        <a:rPr lang="en-US" sz="1400" dirty="0">
                          <a:solidFill>
                            <a:schemeClr val="tx1"/>
                          </a:solidFill>
                        </a:rPr>
                        <a:t>(NIH: $11M)</a:t>
                      </a:r>
                    </a:p>
                  </a:txBody>
                  <a:tcPr anchor="ctr"/>
                </a:tc>
                <a:tc>
                  <a:txBody>
                    <a:bodyPr/>
                    <a:lstStyle/>
                    <a:p>
                      <a:pPr algn="ctr"/>
                      <a:r>
                        <a:rPr lang="en-US" sz="1600" dirty="0">
                          <a:solidFill>
                            <a:schemeClr val="tx1"/>
                          </a:solidFill>
                        </a:rPr>
                        <a:t>$29M</a:t>
                      </a:r>
                      <a:endParaRPr lang="en-US" sz="1600" baseline="0" dirty="0">
                        <a:solidFill>
                          <a:schemeClr val="tx1"/>
                        </a:solidFill>
                      </a:endParaRPr>
                    </a:p>
                    <a:p>
                      <a:pPr algn="ctr"/>
                      <a:r>
                        <a:rPr lang="en-US" sz="1200" baseline="0" dirty="0">
                          <a:solidFill>
                            <a:schemeClr val="tx1"/>
                          </a:solidFill>
                        </a:rPr>
                        <a:t>(NIH: $23M)</a:t>
                      </a:r>
                      <a:endParaRPr lang="en-US" sz="1200" dirty="0">
                        <a:solidFill>
                          <a:schemeClr val="tx1"/>
                        </a:solidFill>
                      </a:endParaRPr>
                    </a:p>
                  </a:txBody>
                  <a:tcPr anchor="ctr"/>
                </a:tc>
                <a:tc>
                  <a:txBody>
                    <a:bodyPr/>
                    <a:lstStyle/>
                    <a:p>
                      <a:pPr algn="ctr"/>
                      <a:r>
                        <a:rPr lang="en-US" sz="1600" dirty="0">
                          <a:solidFill>
                            <a:schemeClr val="tx1"/>
                          </a:solidFill>
                        </a:rPr>
                        <a:t>$48M</a:t>
                      </a:r>
                    </a:p>
                    <a:p>
                      <a:pPr algn="ctr"/>
                      <a:r>
                        <a:rPr lang="en-US" sz="1200" dirty="0">
                          <a:solidFill>
                            <a:schemeClr val="tx1"/>
                          </a:solidFill>
                        </a:rPr>
                        <a:t>(NIH: $36M)</a:t>
                      </a:r>
                    </a:p>
                  </a:txBody>
                  <a:tcPr anchor="ctr"/>
                </a:tc>
                <a:extLst>
                  <a:ext uri="{0D108BD9-81ED-4DB2-BD59-A6C34878D82A}">
                    <a16:rowId xmlns:a16="http://schemas.microsoft.com/office/drawing/2014/main" val="371629144"/>
                  </a:ext>
                </a:extLst>
              </a:tr>
              <a:tr h="522148">
                <a:tc>
                  <a:txBody>
                    <a:bodyPr/>
                    <a:lstStyle/>
                    <a:p>
                      <a:pPr algn="ctr"/>
                      <a:r>
                        <a:rPr lang="en-US" sz="1600" dirty="0"/>
                        <a:t>State/</a:t>
                      </a:r>
                    </a:p>
                    <a:p>
                      <a:pPr algn="ctr"/>
                      <a:r>
                        <a:rPr lang="en-US" sz="1600" dirty="0"/>
                        <a:t>Non- Profit</a:t>
                      </a:r>
                    </a:p>
                  </a:txBody>
                  <a:tcPr anchor="ctr"/>
                </a:tc>
                <a:tc>
                  <a:txBody>
                    <a:bodyPr/>
                    <a:lstStyle/>
                    <a:p>
                      <a:pPr algn="ctr"/>
                      <a:r>
                        <a:rPr lang="en-US" sz="1600" dirty="0">
                          <a:solidFill>
                            <a:schemeClr val="tx1"/>
                          </a:solidFill>
                        </a:rPr>
                        <a:t>$26M</a:t>
                      </a:r>
                    </a:p>
                  </a:txBody>
                  <a:tcPr anchor="ctr"/>
                </a:tc>
                <a:tc>
                  <a:txBody>
                    <a:bodyPr/>
                    <a:lstStyle/>
                    <a:p>
                      <a:pPr algn="ctr"/>
                      <a:r>
                        <a:rPr lang="en-US" sz="1600" dirty="0">
                          <a:solidFill>
                            <a:schemeClr val="tx1"/>
                          </a:solidFill>
                        </a:rPr>
                        <a:t>$29M</a:t>
                      </a:r>
                    </a:p>
                  </a:txBody>
                  <a:tcPr anchor="ctr"/>
                </a:tc>
                <a:tc>
                  <a:txBody>
                    <a:bodyPr/>
                    <a:lstStyle/>
                    <a:p>
                      <a:pPr algn="ctr"/>
                      <a:r>
                        <a:rPr lang="en-US" sz="1600" dirty="0">
                          <a:solidFill>
                            <a:schemeClr val="tx1"/>
                          </a:solidFill>
                        </a:rPr>
                        <a:t>$38M</a:t>
                      </a:r>
                    </a:p>
                  </a:txBody>
                  <a:tcPr anchor="ctr"/>
                </a:tc>
                <a:extLst>
                  <a:ext uri="{0D108BD9-81ED-4DB2-BD59-A6C34878D82A}">
                    <a16:rowId xmlns:a16="http://schemas.microsoft.com/office/drawing/2014/main" val="2377354396"/>
                  </a:ext>
                </a:extLst>
              </a:tr>
              <a:tr h="302515">
                <a:tc>
                  <a:txBody>
                    <a:bodyPr/>
                    <a:lstStyle/>
                    <a:p>
                      <a:pPr algn="ctr"/>
                      <a:r>
                        <a:rPr lang="en-US" sz="1600" b="1" dirty="0"/>
                        <a:t>Total</a:t>
                      </a:r>
                    </a:p>
                  </a:txBody>
                  <a:tcPr anchor="ctr"/>
                </a:tc>
                <a:tc>
                  <a:txBody>
                    <a:bodyPr/>
                    <a:lstStyle/>
                    <a:p>
                      <a:pPr algn="ctr"/>
                      <a:r>
                        <a:rPr lang="en-US" sz="1600" b="1" dirty="0">
                          <a:solidFill>
                            <a:schemeClr val="tx1"/>
                          </a:solidFill>
                        </a:rPr>
                        <a:t>$43M</a:t>
                      </a:r>
                    </a:p>
                  </a:txBody>
                  <a:tcPr anchor="ctr"/>
                </a:tc>
                <a:tc>
                  <a:txBody>
                    <a:bodyPr/>
                    <a:lstStyle/>
                    <a:p>
                      <a:pPr algn="ctr"/>
                      <a:r>
                        <a:rPr lang="en-US" sz="1600" b="1" dirty="0">
                          <a:solidFill>
                            <a:schemeClr val="tx1"/>
                          </a:solidFill>
                        </a:rPr>
                        <a:t>$64M</a:t>
                      </a:r>
                    </a:p>
                  </a:txBody>
                  <a:tcPr anchor="ctr"/>
                </a:tc>
                <a:tc>
                  <a:txBody>
                    <a:bodyPr/>
                    <a:lstStyle/>
                    <a:p>
                      <a:pPr algn="ctr"/>
                      <a:r>
                        <a:rPr lang="en-US" sz="1600" b="1" dirty="0">
                          <a:solidFill>
                            <a:schemeClr val="tx1"/>
                          </a:solidFill>
                        </a:rPr>
                        <a:t>$103M</a:t>
                      </a:r>
                    </a:p>
                  </a:txBody>
                  <a:tcPr anchor="ctr"/>
                </a:tc>
                <a:extLst>
                  <a:ext uri="{0D108BD9-81ED-4DB2-BD59-A6C34878D82A}">
                    <a16:rowId xmlns:a16="http://schemas.microsoft.com/office/drawing/2014/main" val="4205675251"/>
                  </a:ext>
                </a:extLst>
              </a:tr>
            </a:tbl>
          </a:graphicData>
        </a:graphic>
      </p:graphicFrame>
    </p:spTree>
    <p:extLst>
      <p:ext uri="{BB962C8B-B14F-4D97-AF65-F5344CB8AC3E}">
        <p14:creationId xmlns:p14="http://schemas.microsoft.com/office/powerpoint/2010/main" val="10838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F7CCC36-9DEA-53DE-6BF3-E30FB67A2880}"/>
              </a:ext>
            </a:extLst>
          </p:cNvPr>
          <p:cNvSpPr txBox="1"/>
          <p:nvPr/>
        </p:nvSpPr>
        <p:spPr>
          <a:xfrm>
            <a:off x="488731" y="94596"/>
            <a:ext cx="114457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rPr>
              <a:t>Research Admin Virtual Office Hours</a:t>
            </a:r>
            <a:endPar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BB0450FB-D6BE-2060-86DE-157C37407EE7}"/>
              </a:ext>
            </a:extLst>
          </p:cNvPr>
          <p:cNvGraphicFramePr>
            <a:graphicFrameLocks noGrp="1"/>
          </p:cNvGraphicFramePr>
          <p:nvPr>
            <p:extLst>
              <p:ext uri="{D42A27DB-BD31-4B8C-83A1-F6EECF244321}">
                <p14:modId xmlns:p14="http://schemas.microsoft.com/office/powerpoint/2010/main" val="3772918696"/>
              </p:ext>
            </p:extLst>
          </p:nvPr>
        </p:nvGraphicFramePr>
        <p:xfrm>
          <a:off x="278674" y="844560"/>
          <a:ext cx="11655823" cy="3852896"/>
        </p:xfrm>
        <a:graphic>
          <a:graphicData uri="http://schemas.openxmlformats.org/drawingml/2006/table">
            <a:tbl>
              <a:tblPr firstRow="1" bandRow="1">
                <a:tableStyleId>{8EC20E35-A176-4012-BC5E-935CFFF8708E}</a:tableStyleId>
              </a:tblPr>
              <a:tblGrid>
                <a:gridCol w="1521987">
                  <a:extLst>
                    <a:ext uri="{9D8B030D-6E8A-4147-A177-3AD203B41FA5}">
                      <a16:colId xmlns:a16="http://schemas.microsoft.com/office/drawing/2014/main" val="662586483"/>
                    </a:ext>
                  </a:extLst>
                </a:gridCol>
                <a:gridCol w="1810737">
                  <a:extLst>
                    <a:ext uri="{9D8B030D-6E8A-4147-A177-3AD203B41FA5}">
                      <a16:colId xmlns:a16="http://schemas.microsoft.com/office/drawing/2014/main" val="779988726"/>
                    </a:ext>
                  </a:extLst>
                </a:gridCol>
                <a:gridCol w="4151255">
                  <a:extLst>
                    <a:ext uri="{9D8B030D-6E8A-4147-A177-3AD203B41FA5}">
                      <a16:colId xmlns:a16="http://schemas.microsoft.com/office/drawing/2014/main" val="3685547446"/>
                    </a:ext>
                  </a:extLst>
                </a:gridCol>
                <a:gridCol w="1990947">
                  <a:extLst>
                    <a:ext uri="{9D8B030D-6E8A-4147-A177-3AD203B41FA5}">
                      <a16:colId xmlns:a16="http://schemas.microsoft.com/office/drawing/2014/main" val="2508036481"/>
                    </a:ext>
                  </a:extLst>
                </a:gridCol>
                <a:gridCol w="914400">
                  <a:extLst>
                    <a:ext uri="{9D8B030D-6E8A-4147-A177-3AD203B41FA5}">
                      <a16:colId xmlns:a16="http://schemas.microsoft.com/office/drawing/2014/main" val="3702828876"/>
                    </a:ext>
                  </a:extLst>
                </a:gridCol>
                <a:gridCol w="1266497">
                  <a:extLst>
                    <a:ext uri="{9D8B030D-6E8A-4147-A177-3AD203B41FA5}">
                      <a16:colId xmlns:a16="http://schemas.microsoft.com/office/drawing/2014/main" val="1100138701"/>
                    </a:ext>
                  </a:extLst>
                </a:gridCol>
              </a:tblGrid>
              <a:tr h="0">
                <a:tc>
                  <a:txBody>
                    <a:bodyPr/>
                    <a:lstStyle/>
                    <a:p>
                      <a:pPr algn="ctr"/>
                      <a:r>
                        <a:rPr lang="en-US" sz="1200" dirty="0"/>
                        <a:t>Office</a:t>
                      </a:r>
                    </a:p>
                  </a:txBody>
                  <a:tcPr anchor="ctr"/>
                </a:tc>
                <a:tc>
                  <a:txBody>
                    <a:bodyPr/>
                    <a:lstStyle/>
                    <a:p>
                      <a:pPr algn="ctr"/>
                      <a:r>
                        <a:rPr lang="en-US" sz="1200" dirty="0"/>
                        <a:t>Team</a:t>
                      </a:r>
                    </a:p>
                  </a:txBody>
                  <a:tcPr anchor="ctr"/>
                </a:tc>
                <a:tc>
                  <a:txBody>
                    <a:bodyPr/>
                    <a:lstStyle/>
                    <a:p>
                      <a:pPr algn="ctr"/>
                      <a:r>
                        <a:rPr lang="en-US" sz="1200" dirty="0"/>
                        <a:t>Subject Area</a:t>
                      </a:r>
                    </a:p>
                  </a:txBody>
                  <a:tcPr anchor="ctr"/>
                </a:tc>
                <a:tc>
                  <a:txBody>
                    <a:bodyPr/>
                    <a:lstStyle/>
                    <a:p>
                      <a:pPr algn="ctr"/>
                      <a:r>
                        <a:rPr lang="en-US" sz="1200" dirty="0"/>
                        <a:t>Web Link</a:t>
                      </a:r>
                    </a:p>
                  </a:txBody>
                  <a:tcPr anchor="ctr"/>
                </a:tc>
                <a:tc>
                  <a:txBody>
                    <a:bodyPr/>
                    <a:lstStyle/>
                    <a:p>
                      <a:pPr algn="ctr"/>
                      <a:r>
                        <a:rPr lang="en-US" sz="1200" dirty="0"/>
                        <a:t>Day of the Week</a:t>
                      </a:r>
                    </a:p>
                  </a:txBody>
                  <a:tcPr anchor="ctr"/>
                </a:tc>
                <a:tc>
                  <a:txBody>
                    <a:bodyPr/>
                    <a:lstStyle/>
                    <a:p>
                      <a:pPr algn="ctr"/>
                      <a:r>
                        <a:rPr lang="en-US" sz="1200" dirty="0"/>
                        <a:t>Time Available</a:t>
                      </a:r>
                    </a:p>
                  </a:txBody>
                  <a:tcPr anchor="ctr"/>
                </a:tc>
                <a:extLst>
                  <a:ext uri="{0D108BD9-81ED-4DB2-BD59-A6C34878D82A}">
                    <a16:rowId xmlns:a16="http://schemas.microsoft.com/office/drawing/2014/main" val="1124255332"/>
                  </a:ext>
                </a:extLst>
              </a:tr>
              <a:tr h="46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Sponsored Programs (OSP)</a:t>
                      </a:r>
                    </a:p>
                  </a:txBody>
                  <a:tcPr anchor="ctr"/>
                </a:tc>
                <a:tc>
                  <a:txBody>
                    <a:bodyPr/>
                    <a:lstStyle/>
                    <a:p>
                      <a:r>
                        <a:rPr lang="en-US" sz="1200" dirty="0"/>
                        <a:t>Pre-Award</a:t>
                      </a:r>
                    </a:p>
                  </a:txBody>
                  <a:tcPr anchor="ctr"/>
                </a:tc>
                <a:tc>
                  <a:txBody>
                    <a:bodyPr/>
                    <a:lstStyle/>
                    <a:p>
                      <a:pPr marL="171450" indent="-171450">
                        <a:buFont typeface="Arial" panose="020B0604020202020204" pitchFamily="34" charset="0"/>
                        <a:buChar char="•"/>
                      </a:pPr>
                      <a:r>
                        <a:rPr lang="en-US" sz="1200" dirty="0"/>
                        <a:t>Huron Proposal Submissions (Federal, State, Foundation)</a:t>
                      </a:r>
                    </a:p>
                  </a:txBody>
                  <a:tcPr anchor="ctr"/>
                </a:tc>
                <a:tc>
                  <a:txBody>
                    <a:bodyPr/>
                    <a:lstStyle/>
                    <a:p>
                      <a:pPr algn="ctr"/>
                      <a:r>
                        <a:rPr lang="en-US" sz="1200" b="0" i="0" u="sng" kern="1200" dirty="0">
                          <a:solidFill>
                            <a:schemeClr val="dk1"/>
                          </a:solidFill>
                          <a:effectLst/>
                          <a:latin typeface="+mn-lt"/>
                          <a:ea typeface="+mn-ea"/>
                          <a:cs typeface="+mn-cs"/>
                          <a:hlinkClick r:id="rId3" tooltip="https://teams.microsoft.com/l/meetup-join/19%3ameeting_NmM2MGE4MzYtNDlkMi00Mjg1LTgwMzQtNjk3OWM0MzY0MDBh%40thread.v2/0?context=%7b%22Tid%22%3a%223fc2e695-283d-4e4e-ad46-e437d11b18ab%22%2c%22Oid%22%3a%22aea9369a-a0eb-431a-a5ad-0da760847ecc%22%7d"/>
                        </a:rPr>
                        <a:t>OSP Pre-Award Open House</a:t>
                      </a:r>
                      <a:endParaRPr lang="en-US" sz="1200" dirty="0">
                        <a:latin typeface="+mn-lt"/>
                      </a:endParaRPr>
                    </a:p>
                  </a:txBody>
                  <a:tcPr anchor="ctr"/>
                </a:tc>
                <a:tc>
                  <a:txBody>
                    <a:bodyPr/>
                    <a:lstStyle/>
                    <a:p>
                      <a:pPr algn="ctr"/>
                      <a:r>
                        <a:rPr lang="en-US" sz="1200" dirty="0"/>
                        <a:t>Wednesday</a:t>
                      </a:r>
                    </a:p>
                  </a:txBody>
                  <a:tcPr anchor="ctr"/>
                </a:tc>
                <a:tc>
                  <a:txBody>
                    <a:bodyPr/>
                    <a:lstStyle/>
                    <a:p>
                      <a:pPr algn="ctr"/>
                      <a:r>
                        <a:rPr lang="en-US" sz="1200" dirty="0"/>
                        <a:t>11:00am – 12:00pm</a:t>
                      </a:r>
                    </a:p>
                  </a:txBody>
                  <a:tcPr anchor="ctr"/>
                </a:tc>
                <a:extLst>
                  <a:ext uri="{0D108BD9-81ED-4DB2-BD59-A6C34878D82A}">
                    <a16:rowId xmlns:a16="http://schemas.microsoft.com/office/drawing/2014/main" val="3301502249"/>
                  </a:ext>
                </a:extLst>
              </a:tr>
              <a:tr h="46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Sponsored Programs (OSP)</a:t>
                      </a:r>
                    </a:p>
                  </a:txBody>
                  <a:tcPr anchor="ctr"/>
                </a:tc>
                <a:tc>
                  <a:txBody>
                    <a:bodyPr/>
                    <a:lstStyle/>
                    <a:p>
                      <a:r>
                        <a:rPr lang="en-US" sz="1200" dirty="0"/>
                        <a:t>Contracts</a:t>
                      </a:r>
                    </a:p>
                  </a:txBody>
                  <a:tcPr anchor="ctr"/>
                </a:tc>
                <a:tc>
                  <a:txBody>
                    <a:bodyPr/>
                    <a:lstStyle/>
                    <a:p>
                      <a:pPr marL="171450" indent="-171450">
                        <a:buFont typeface="Arial" panose="020B0604020202020204" pitchFamily="34" charset="0"/>
                        <a:buChar char="•"/>
                      </a:pPr>
                      <a:r>
                        <a:rPr lang="en-US" sz="1200" dirty="0"/>
                        <a:t>Huron Agreements &amp; Subcontracts</a:t>
                      </a:r>
                    </a:p>
                  </a:txBody>
                  <a:tcPr anchor="ctr"/>
                </a:tc>
                <a:tc>
                  <a:txBody>
                    <a:bodyPr/>
                    <a:lstStyle/>
                    <a:p>
                      <a:pPr algn="ctr"/>
                      <a:r>
                        <a:rPr lang="en-US" sz="1200" b="0" i="0" u="sng" kern="1200" dirty="0">
                          <a:solidFill>
                            <a:schemeClr val="dk1"/>
                          </a:solidFill>
                          <a:effectLst/>
                          <a:latin typeface="+mn-lt"/>
                          <a:ea typeface="+mn-ea"/>
                          <a:cs typeface="+mn-cs"/>
                          <a:hlinkClick r:id="rId4" tooltip="https://wakehealth.webex.com/wakehealth/j.php?MTID=m01abc6254126fd4c5abd8a2acc51fee0"/>
                        </a:rPr>
                        <a:t>OSP-Contracts</a:t>
                      </a:r>
                      <a:endParaRPr lang="en-US" sz="120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Wednesday</a:t>
                      </a:r>
                    </a:p>
                  </a:txBody>
                  <a:tcPr anchor="ctr"/>
                </a:tc>
                <a:tc>
                  <a:txBody>
                    <a:bodyPr/>
                    <a:lstStyle/>
                    <a:p>
                      <a:pPr algn="ctr"/>
                      <a:r>
                        <a:rPr lang="en-US" sz="1200" dirty="0"/>
                        <a:t>10:00am – 11:00am</a:t>
                      </a:r>
                    </a:p>
                  </a:txBody>
                  <a:tcPr anchor="ctr"/>
                </a:tc>
                <a:extLst>
                  <a:ext uri="{0D108BD9-81ED-4DB2-BD59-A6C34878D82A}">
                    <a16:rowId xmlns:a16="http://schemas.microsoft.com/office/drawing/2014/main" val="2042939213"/>
                  </a:ext>
                </a:extLst>
              </a:tr>
              <a:tr h="46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Sponsored Programs (OSP)</a:t>
                      </a:r>
                    </a:p>
                  </a:txBody>
                  <a:tcPr anchor="ctr"/>
                </a:tc>
                <a:tc>
                  <a:txBody>
                    <a:bodyPr/>
                    <a:lstStyle/>
                    <a:p>
                      <a:r>
                        <a:rPr lang="en-US" sz="1200" dirty="0"/>
                        <a:t>Post-Award</a:t>
                      </a:r>
                    </a:p>
                  </a:txBody>
                  <a:tcPr anchor="ctr"/>
                </a:tc>
                <a:tc>
                  <a:txBody>
                    <a:bodyPr/>
                    <a:lstStyle/>
                    <a:p>
                      <a:pPr marL="171450" indent="-171450">
                        <a:buFont typeface="Arial" panose="020B0604020202020204" pitchFamily="34" charset="0"/>
                        <a:buChar char="•"/>
                      </a:pPr>
                      <a:r>
                        <a:rPr lang="en-US" sz="1200" dirty="0"/>
                        <a:t>Working with Project Financial Information (CORE Connect)</a:t>
                      </a:r>
                    </a:p>
                    <a:p>
                      <a:pPr marL="171450" indent="-171450">
                        <a:buFont typeface="Arial" panose="020B0604020202020204" pitchFamily="34" charset="0"/>
                        <a:buChar char="•"/>
                      </a:pPr>
                      <a:r>
                        <a:rPr lang="en-US" sz="1200" dirty="0"/>
                        <a:t>Post Award Management Topics (Set-Up to Closeout)</a:t>
                      </a:r>
                    </a:p>
                    <a:p>
                      <a:pPr marL="171450" indent="-171450">
                        <a:buFont typeface="Arial" panose="020B0604020202020204" pitchFamily="34" charset="0"/>
                        <a:buChar char="•"/>
                      </a:pPr>
                      <a:r>
                        <a:rPr lang="en-US" sz="1200" dirty="0"/>
                        <a:t>Compliance Questions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sng" dirty="0">
                          <a:solidFill>
                            <a:srgbClr val="0078D7"/>
                          </a:solidFill>
                          <a:effectLst/>
                          <a:latin typeface="+mn-lt"/>
                          <a:hlinkClick r:id="rId5" tooltip="https://teams.microsoft.com/l/meetup-join/19%3ameeting_ZDMwNDg0Y2MtZDllMS00YThlLWFhZDAtYWJhOThjMzNhNjFh%40thread.v2/0?context=%7b%22Tid%22%3a%223fc2e695-283d-4e4e-ad46-e437d11b18ab%22%2c%22Oid%22%3a%22bb892ede-ed3b-4d35-85a8-2d4852ff3b5c%22%7d">
                            <a:extLst>
                              <a:ext uri="{A12FA001-AC4F-418D-AE19-62706E023703}">
                                <ahyp:hlinkClr xmlns:ahyp="http://schemas.microsoft.com/office/drawing/2018/hyperlinkcolor" val="tx"/>
                              </a:ext>
                            </a:extLst>
                          </a:hlinkClick>
                        </a:rPr>
                        <a:t>OSP Post-Award</a:t>
                      </a:r>
                      <a:endParaRPr lang="en-US" sz="1200" dirty="0">
                        <a:latin typeface="+mn-lt"/>
                      </a:endParaRPr>
                    </a:p>
                  </a:txBody>
                  <a:tcPr anchor="ctr"/>
                </a:tc>
                <a:tc>
                  <a:txBody>
                    <a:bodyPr/>
                    <a:lstStyle/>
                    <a:p>
                      <a:pPr algn="ctr"/>
                      <a:r>
                        <a:rPr lang="en-US" sz="1200" dirty="0"/>
                        <a:t>Thursday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1:00pm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2:00pm</a:t>
                      </a:r>
                    </a:p>
                  </a:txBody>
                  <a:tcPr anchor="ctr"/>
                </a:tc>
                <a:extLst>
                  <a:ext uri="{0D108BD9-81ED-4DB2-BD59-A6C34878D82A}">
                    <a16:rowId xmlns:a16="http://schemas.microsoft.com/office/drawing/2014/main" val="709037460"/>
                  </a:ext>
                </a:extLst>
              </a:tr>
              <a:tr h="46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Sponsored Programs (OSP)</a:t>
                      </a:r>
                    </a:p>
                  </a:txBody>
                  <a:tcPr anchor="ctr"/>
                </a:tc>
                <a:tc>
                  <a:txBody>
                    <a:bodyPr/>
                    <a:lstStyle/>
                    <a:p>
                      <a:r>
                        <a:rPr lang="en-US" sz="1200" dirty="0"/>
                        <a:t>Research Administration Business Partners (RABP)</a:t>
                      </a:r>
                    </a:p>
                  </a:txBody>
                  <a:tcPr anchor="ctr"/>
                </a:tc>
                <a:tc>
                  <a:txBody>
                    <a:bodyPr/>
                    <a:lstStyle/>
                    <a:p>
                      <a:pPr marL="171450" indent="-171450">
                        <a:buFont typeface="Arial" panose="020B0604020202020204" pitchFamily="34" charset="0"/>
                        <a:buChar char="•"/>
                      </a:pPr>
                      <a:r>
                        <a:rPr lang="en-US" sz="1200" dirty="0"/>
                        <a:t>Proposal Development</a:t>
                      </a:r>
                    </a:p>
                    <a:p>
                      <a:pPr marL="171450" indent="-171450">
                        <a:buFont typeface="Arial" panose="020B0604020202020204" pitchFamily="34" charset="0"/>
                        <a:buChar char="•"/>
                      </a:pPr>
                      <a:r>
                        <a:rPr lang="en-US" sz="1200" dirty="0"/>
                        <a:t>Budget to Actuals Reporting (CORE Connect)</a:t>
                      </a:r>
                    </a:p>
                    <a:p>
                      <a:pPr marL="171450" indent="-171450">
                        <a:buFont typeface="Arial" panose="020B0604020202020204" pitchFamily="34" charset="0"/>
                        <a:buChar char="•"/>
                      </a:pPr>
                      <a:r>
                        <a:rPr lang="en-US" sz="1200" dirty="0"/>
                        <a:t>Cayuse Proposals through Atrium (as required by Sponsor)</a:t>
                      </a:r>
                    </a:p>
                    <a:p>
                      <a:pPr marL="171450" indent="-171450">
                        <a:buFont typeface="Arial" panose="020B0604020202020204" pitchFamily="34" charset="0"/>
                        <a:buChar char="•"/>
                      </a:pPr>
                      <a:endParaRPr lang="en-US" sz="1200" dirty="0"/>
                    </a:p>
                  </a:txBody>
                  <a:tcPr anchor="ctr"/>
                </a:tc>
                <a:tc>
                  <a:txBody>
                    <a:bodyPr/>
                    <a:lstStyle/>
                    <a:p>
                      <a:pPr algn="ctr"/>
                      <a:r>
                        <a:rPr lang="en-US" sz="1200" b="0" i="0" u="sng" kern="1200" dirty="0">
                          <a:solidFill>
                            <a:schemeClr val="dk1"/>
                          </a:solidFill>
                          <a:effectLst/>
                          <a:latin typeface="+mn-lt"/>
                          <a:ea typeface="+mn-ea"/>
                          <a:cs typeface="+mn-cs"/>
                          <a:hlinkClick r:id="rId6" tooltip="https://urldefense.com/v3/__https://teams.microsoft.com/l/meetup-join/19*3ameeting_ZTkzYWIwNTgtZGZkZC00YTVkLTg4NjgtNzlkNDFkOTViNzhm*40thread.v2/0?context=*7b*22Tid*22*3a*22d196a604-d993-4028-90df-e223d68126d2*22*2c*22Oid*22*3a*22e8fdf9fd-908e-47a0-8329-af1bf22adbb4*22*7d__;JSUlJSUlJSUlJSUlJSUl!!GA8Xfdg!z2nRQhijbU3_4Y7SXU3MDKih9UzjPHuxkv_mDR4Q3o50HRM11phUUEDd8oVbOTL2fYy5ogqGaXsetZ4ZAC-I2-cAVNz4ESCR$"/>
                        </a:rPr>
                        <a:t>RABP Office Hours [teams.microsoft.com]</a:t>
                      </a:r>
                      <a:endParaRPr lang="en-US" sz="1000" dirty="0">
                        <a:latin typeface="+mn-lt"/>
                      </a:endParaRPr>
                    </a:p>
                  </a:txBody>
                  <a:tcPr anchor="ctr"/>
                </a:tc>
                <a:tc>
                  <a:txBody>
                    <a:bodyPr/>
                    <a:lstStyle/>
                    <a:p>
                      <a:pPr algn="ctr"/>
                      <a:r>
                        <a:rPr lang="en-US" sz="1200" dirty="0"/>
                        <a:t>Wednesday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2:00pm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3:00pm</a:t>
                      </a:r>
                    </a:p>
                  </a:txBody>
                  <a:tcPr anchor="ctr"/>
                </a:tc>
                <a:extLst>
                  <a:ext uri="{0D108BD9-81ED-4DB2-BD59-A6C34878D82A}">
                    <a16:rowId xmlns:a16="http://schemas.microsoft.com/office/drawing/2014/main" val="3614478983"/>
                  </a:ext>
                </a:extLst>
              </a:tr>
              <a:tr h="46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Office of Sponsored Programs (OSP)</a:t>
                      </a:r>
                    </a:p>
                  </a:txBody>
                  <a:tcPr anchor="ctr"/>
                </a:tc>
                <a:tc>
                  <a:txBody>
                    <a:bodyPr/>
                    <a:lstStyle/>
                    <a:p>
                      <a:r>
                        <a:rPr lang="en-US" sz="1200" dirty="0"/>
                        <a:t>Systems &amp; Reporting</a:t>
                      </a:r>
                    </a:p>
                  </a:txBody>
                  <a:tcPr anchor="ctr"/>
                </a:tc>
                <a:tc>
                  <a:txBody>
                    <a:bodyPr/>
                    <a:lstStyle/>
                    <a:p>
                      <a:pPr marL="171450" indent="-171450">
                        <a:buFont typeface="Arial" panose="020B0604020202020204" pitchFamily="34" charset="0"/>
                        <a:buChar char="•"/>
                      </a:pPr>
                      <a:r>
                        <a:rPr lang="en-US" sz="1200" dirty="0"/>
                        <a:t>Huron Grants &amp; Agreements </a:t>
                      </a:r>
                    </a:p>
                    <a:p>
                      <a:pPr marL="171450" indent="-171450">
                        <a:buFont typeface="Arial" panose="020B0604020202020204" pitchFamily="34" charset="0"/>
                        <a:buChar char="•"/>
                      </a:pPr>
                      <a:r>
                        <a:rPr lang="en-US" sz="1200" dirty="0"/>
                        <a:t>Grants Financial Dashboard</a:t>
                      </a:r>
                    </a:p>
                  </a:txBody>
                  <a:tcPr anchor="ctr"/>
                </a:tc>
                <a:tc>
                  <a:txBody>
                    <a:bodyPr/>
                    <a:lstStyle/>
                    <a:p>
                      <a:pPr algn="ctr"/>
                      <a:r>
                        <a:rPr lang="en-US" sz="1200" b="0" i="0" u="sng" kern="1200" dirty="0">
                          <a:solidFill>
                            <a:schemeClr val="dk1"/>
                          </a:solidFill>
                          <a:effectLst/>
                          <a:latin typeface="+mn-lt"/>
                          <a:ea typeface="+mn-ea"/>
                          <a:cs typeface="+mn-cs"/>
                          <a:hlinkClick r:id="rId7" tooltip="https://teams.microsoft.com/l/meetup-join/19%3ameeting_NjkyNmYwMTQtZjkxYi00ZTViLTk1MTgtNjE4MTQ3MWNkZjFh%40thread.v2/0?context=%7b%22Tid%22%3a%223fc2e695-283d-4e4e-ad46-e437d11b18ab%22%2c%22Oid%22%3a%22e4986faf-6041-4c23-9f04-5d1f7f98840e%22%7d"/>
                        </a:rPr>
                        <a:t>OSP Systems &amp; Reporting</a:t>
                      </a:r>
                      <a:endParaRPr lang="en-US" sz="1200" dirty="0">
                        <a:latin typeface="+mn-lt"/>
                      </a:endParaRPr>
                    </a:p>
                  </a:txBody>
                  <a:tcPr anchor="ctr"/>
                </a:tc>
                <a:tc>
                  <a:txBody>
                    <a:bodyPr/>
                    <a:lstStyle/>
                    <a:p>
                      <a:pPr algn="ctr"/>
                      <a:r>
                        <a:rPr lang="en-US" sz="1200" dirty="0"/>
                        <a:t>Tuesday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9:00am – 10:00am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a:t>
                      </a:r>
                      <a:r>
                        <a:rPr lang="en-US" sz="1200" baseline="30000" dirty="0"/>
                        <a:t>rd</a:t>
                      </a:r>
                      <a:r>
                        <a:rPr lang="en-US" sz="1200" dirty="0"/>
                        <a:t> Tuesday of the month in person at BPP</a:t>
                      </a:r>
                    </a:p>
                  </a:txBody>
                  <a:tcPr anchor="ctr"/>
                </a:tc>
                <a:extLst>
                  <a:ext uri="{0D108BD9-81ED-4DB2-BD59-A6C34878D82A}">
                    <a16:rowId xmlns:a16="http://schemas.microsoft.com/office/drawing/2014/main" val="3372426956"/>
                  </a:ext>
                </a:extLst>
              </a:tr>
            </a:tbl>
          </a:graphicData>
        </a:graphic>
      </p:graphicFrame>
      <p:sp>
        <p:nvSpPr>
          <p:cNvPr id="4" name="TextBox 3">
            <a:extLst>
              <a:ext uri="{FF2B5EF4-FFF2-40B4-BE49-F238E27FC236}">
                <a16:creationId xmlns:a16="http://schemas.microsoft.com/office/drawing/2014/main" id="{D456742F-CD81-32E3-8194-B2175E0DC443}"/>
              </a:ext>
            </a:extLst>
          </p:cNvPr>
          <p:cNvSpPr txBox="1"/>
          <p:nvPr/>
        </p:nvSpPr>
        <p:spPr>
          <a:xfrm>
            <a:off x="278674" y="5556942"/>
            <a:ext cx="3671583" cy="369332"/>
          </a:xfrm>
          <a:prstGeom prst="rect">
            <a:avLst/>
          </a:prstGeom>
          <a:noFill/>
        </p:spPr>
        <p:txBody>
          <a:bodyPr wrap="none" rtlCol="0">
            <a:spAutoFit/>
          </a:bodyPr>
          <a:lstStyle/>
          <a:p>
            <a:r>
              <a:rPr lang="en-US" b="1" dirty="0">
                <a:solidFill>
                  <a:srgbClr val="FF0000"/>
                </a:solidFill>
              </a:rPr>
              <a:t>Office Hours begin Monday, May 1</a:t>
            </a:r>
            <a:r>
              <a:rPr lang="en-US" b="1" baseline="30000" dirty="0">
                <a:solidFill>
                  <a:srgbClr val="FF0000"/>
                </a:solidFill>
              </a:rPr>
              <a:t>st</a:t>
            </a:r>
            <a:r>
              <a:rPr lang="en-US" b="1" dirty="0">
                <a:solidFill>
                  <a:srgbClr val="FF0000"/>
                </a:solidFill>
              </a:rPr>
              <a:t>!</a:t>
            </a:r>
          </a:p>
        </p:txBody>
      </p:sp>
    </p:spTree>
    <p:extLst>
      <p:ext uri="{BB962C8B-B14F-4D97-AF65-F5344CB8AC3E}">
        <p14:creationId xmlns:p14="http://schemas.microsoft.com/office/powerpoint/2010/main" val="3656021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6C9074-0479-C48A-0D3D-D62D3C1A5262}"/>
              </a:ext>
            </a:extLst>
          </p:cNvPr>
          <p:cNvSpPr/>
          <p:nvPr/>
        </p:nvSpPr>
        <p:spPr>
          <a:xfrm>
            <a:off x="6597862" y="0"/>
            <a:ext cx="441079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C45F35-8A42-D141-8D17-182053AA0467}"/>
              </a:ext>
            </a:extLst>
          </p:cNvPr>
          <p:cNvSpPr>
            <a:spLocks noGrp="1"/>
          </p:cNvSpPr>
          <p:nvPr>
            <p:ph type="ctrTitle"/>
          </p:nvPr>
        </p:nvSpPr>
        <p:spPr>
          <a:xfrm>
            <a:off x="6597862" y="143433"/>
            <a:ext cx="4159463" cy="1709530"/>
          </a:xfrm>
        </p:spPr>
        <p:txBody>
          <a:bodyPr/>
          <a:lstStyle/>
          <a:p>
            <a:r>
              <a:rPr lang="en-US" dirty="0"/>
              <a:t>Questions &amp; Discussion</a:t>
            </a:r>
          </a:p>
        </p:txBody>
      </p:sp>
      <p:sp>
        <p:nvSpPr>
          <p:cNvPr id="3" name="TextBox 2">
            <a:extLst>
              <a:ext uri="{FF2B5EF4-FFF2-40B4-BE49-F238E27FC236}">
                <a16:creationId xmlns:a16="http://schemas.microsoft.com/office/drawing/2014/main" id="{FED0BD85-2A3F-8E18-501D-42F3C3814204}"/>
              </a:ext>
            </a:extLst>
          </p:cNvPr>
          <p:cNvSpPr txBox="1"/>
          <p:nvPr/>
        </p:nvSpPr>
        <p:spPr>
          <a:xfrm>
            <a:off x="6597862" y="2413337"/>
            <a:ext cx="441079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Next Town Hall: August 8</a:t>
            </a:r>
            <a:r>
              <a:rPr kumimoji="0" lang="en-US" sz="1800" b="1" i="0" u="none" strike="noStrike" kern="1200" cap="none" spc="0" normalizeH="0" baseline="30000" noProof="0" dirty="0">
                <a:ln>
                  <a:noFill/>
                </a:ln>
                <a:solidFill>
                  <a:srgbClr val="FFFFFF"/>
                </a:solidFill>
                <a:effectLst/>
                <a:uLnTx/>
                <a:uFillTx/>
                <a:latin typeface="Calibri" panose="020F0502020204030204"/>
                <a:ea typeface="+mn-ea"/>
                <a:cs typeface="+mn-cs"/>
              </a:rPr>
              <a:t>th</a:t>
            </a:r>
            <a:endParaRPr lang="en-US" b="1" dirty="0">
              <a:solidFill>
                <a:srgbClr val="FFFFFF"/>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(W-S</a:t>
            </a:r>
            <a:r>
              <a:rPr lang="en-US" dirty="0">
                <a:solidFill>
                  <a:srgbClr val="FFFFFF"/>
                </a:solidFill>
                <a:latin typeface="Calibri" panose="020F0502020204030204"/>
              </a:rPr>
              <a:t>: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Biotech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Fall Research </a:t>
            </a:r>
            <a:r>
              <a:rPr lang="en-US" b="1" dirty="0">
                <a:solidFill>
                  <a:srgbClr val="FFFFFF"/>
                </a:solidFill>
                <a:latin typeface="Calibri" panose="020F0502020204030204"/>
              </a:rPr>
              <a:t>Symposium: September 26</a:t>
            </a:r>
            <a:r>
              <a:rPr lang="en-US" b="1" baseline="30000" dirty="0">
                <a:solidFill>
                  <a:srgbClr val="FFFFFF"/>
                </a:solidFill>
                <a:latin typeface="Calibri" panose="020F0502020204030204"/>
              </a:rPr>
              <a:t>th</a:t>
            </a:r>
            <a:r>
              <a:rPr lang="en-US" b="1" dirty="0">
                <a:solidFill>
                  <a:srgbClr val="FFFFFF"/>
                </a:solidFill>
                <a:latin typeface="Calibri" panose="020F0502020204030204"/>
              </a:rPr>
              <a:t> </a:t>
            </a:r>
            <a:r>
              <a:rPr lang="en-US" dirty="0">
                <a:solidFill>
                  <a:srgbClr val="FFFFFF"/>
                </a:solidFill>
                <a:latin typeface="Calibri" panose="020F0502020204030204"/>
              </a:rPr>
              <a:t>(W-S)</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C2662B1-FAF8-1229-F85B-2F51874B17D0}"/>
              </a:ext>
            </a:extLst>
          </p:cNvPr>
          <p:cNvCxnSpPr>
            <a:cxnSpLocks/>
          </p:cNvCxnSpPr>
          <p:nvPr/>
        </p:nvCxnSpPr>
        <p:spPr>
          <a:xfrm>
            <a:off x="7619518" y="2079808"/>
            <a:ext cx="20710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40ADFF-5172-794E-9372-F21AEB6E3E68}"/>
              </a:ext>
            </a:extLst>
          </p:cNvPr>
          <p:cNvCxnSpPr>
            <a:cxnSpLocks/>
          </p:cNvCxnSpPr>
          <p:nvPr/>
        </p:nvCxnSpPr>
        <p:spPr>
          <a:xfrm>
            <a:off x="7619518" y="4094715"/>
            <a:ext cx="207109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6ECF8C-AEEC-7208-F37F-ACC2112D965D}"/>
              </a:ext>
            </a:extLst>
          </p:cNvPr>
          <p:cNvSpPr txBox="1"/>
          <p:nvPr/>
        </p:nvSpPr>
        <p:spPr>
          <a:xfrm>
            <a:off x="6597862" y="4493146"/>
            <a:ext cx="441079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Kfoley@wakehealth.edu</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Sara.Stanley@wakehealth.edu</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sohene@wakehealth.edu</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2459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BB4F54-C073-ED4B-9563-B0D898B170F4}"/>
              </a:ext>
            </a:extLst>
          </p:cNvPr>
          <p:cNvPicPr>
            <a:picLocks noChangeAspect="1"/>
          </p:cNvPicPr>
          <p:nvPr/>
        </p:nvPicPr>
        <p:blipFill rotWithShape="1">
          <a:blip r:embed="rId2">
            <a:alphaModFix/>
          </a:blip>
          <a:srcRect l="5129" t="14110" b="14015"/>
          <a:stretch/>
        </p:blipFill>
        <p:spPr>
          <a:xfrm>
            <a:off x="-1" y="957551"/>
            <a:ext cx="6018261" cy="5900449"/>
          </a:xfrm>
          <a:prstGeom prst="rect">
            <a:avLst/>
          </a:prstGeom>
        </p:spPr>
      </p:pic>
      <p:sp>
        <p:nvSpPr>
          <p:cNvPr id="3" name="Title 2"/>
          <p:cNvSpPr>
            <a:spLocks noGrp="1"/>
          </p:cNvSpPr>
          <p:nvPr>
            <p:ph type="ctrTitle"/>
          </p:nvPr>
        </p:nvSpPr>
        <p:spPr>
          <a:xfrm>
            <a:off x="0" y="292754"/>
            <a:ext cx="12191999" cy="609398"/>
          </a:xfrm>
        </p:spPr>
        <p:txBody>
          <a:bodyPr/>
          <a:lstStyle/>
          <a:p>
            <a:pPr algn="ctr"/>
            <a:r>
              <a:rPr lang="en-US" sz="4400" b="1" dirty="0">
                <a:solidFill>
                  <a:schemeClr val="accent4">
                    <a:lumMod val="50000"/>
                  </a:schemeClr>
                </a:solidFill>
                <a:latin typeface="+mn-lt"/>
              </a:rPr>
              <a:t>Academic Enrichment Funds: $70M</a:t>
            </a:r>
          </a:p>
        </p:txBody>
      </p:sp>
      <p:sp>
        <p:nvSpPr>
          <p:cNvPr id="9" name="Text Placeholder 1">
            <a:extLst>
              <a:ext uri="{FF2B5EF4-FFF2-40B4-BE49-F238E27FC236}">
                <a16:creationId xmlns:a16="http://schemas.microsoft.com/office/drawing/2014/main" id="{6F760FD9-EB3F-B344-A3F0-17D6815EA492}"/>
              </a:ext>
            </a:extLst>
          </p:cNvPr>
          <p:cNvSpPr>
            <a:spLocks noGrp="1"/>
          </p:cNvSpPr>
          <p:nvPr>
            <p:ph type="body" sz="quarter" idx="10"/>
          </p:nvPr>
        </p:nvSpPr>
        <p:spPr>
          <a:xfrm>
            <a:off x="5625039" y="1524338"/>
            <a:ext cx="6566959" cy="4583876"/>
          </a:xfrm>
        </p:spPr>
        <p:txBody>
          <a:bodyPr>
            <a:noAutofit/>
          </a:bodyPr>
          <a:lstStyle/>
          <a:p>
            <a:pPr marL="0" indent="0">
              <a:lnSpc>
                <a:spcPct val="100000"/>
              </a:lnSpc>
              <a:spcBef>
                <a:spcPts val="0"/>
              </a:spcBef>
              <a:buNone/>
            </a:pPr>
            <a:endParaRPr lang="en-US" sz="800" dirty="0">
              <a:solidFill>
                <a:schemeClr val="bg1"/>
              </a:solidFill>
            </a:endParaRPr>
          </a:p>
          <a:p>
            <a:pPr marL="0" indent="0">
              <a:lnSpc>
                <a:spcPct val="100000"/>
              </a:lnSpc>
              <a:spcBef>
                <a:spcPts val="0"/>
              </a:spcBef>
              <a:buNone/>
            </a:pPr>
            <a:r>
              <a:rPr lang="en-US" sz="2400" b="1" dirty="0">
                <a:solidFill>
                  <a:schemeClr val="tx2"/>
                </a:solidFill>
              </a:rPr>
              <a:t>Focused Recruitment Investments</a:t>
            </a:r>
            <a:endParaRPr lang="en-US" sz="2400" dirty="0">
              <a:solidFill>
                <a:schemeClr val="tx2"/>
              </a:solidFill>
            </a:endParaRPr>
          </a:p>
          <a:p>
            <a:pPr lvl="1">
              <a:lnSpc>
                <a:spcPct val="100000"/>
              </a:lnSpc>
              <a:spcBef>
                <a:spcPts val="0"/>
              </a:spcBef>
              <a:buFont typeface="Arial" panose="020B0604020202020204" pitchFamily="34" charset="0"/>
              <a:buChar char="•"/>
            </a:pPr>
            <a:r>
              <a:rPr lang="en-US" sz="2000" dirty="0"/>
              <a:t>Health Equity </a:t>
            </a:r>
          </a:p>
          <a:p>
            <a:pPr lvl="1">
              <a:lnSpc>
                <a:spcPct val="100000"/>
              </a:lnSpc>
              <a:spcBef>
                <a:spcPts val="0"/>
              </a:spcBef>
              <a:buFont typeface="Arial" panose="020B0604020202020204" pitchFamily="34" charset="0"/>
              <a:buChar char="•"/>
            </a:pPr>
            <a:r>
              <a:rPr lang="en-US" sz="2000" dirty="0"/>
              <a:t>Aging &amp; Mobility</a:t>
            </a:r>
          </a:p>
          <a:p>
            <a:pPr lvl="1">
              <a:lnSpc>
                <a:spcPct val="100000"/>
              </a:lnSpc>
              <a:spcBef>
                <a:spcPts val="0"/>
              </a:spcBef>
              <a:buFont typeface="Arial" panose="020B0604020202020204" pitchFamily="34" charset="0"/>
              <a:buChar char="•"/>
            </a:pPr>
            <a:r>
              <a:rPr lang="en-US" sz="2000" dirty="0"/>
              <a:t>Cardiovascular &amp; Diabetes</a:t>
            </a:r>
          </a:p>
          <a:p>
            <a:pPr lvl="1">
              <a:lnSpc>
                <a:spcPct val="100000"/>
              </a:lnSpc>
              <a:spcBef>
                <a:spcPts val="0"/>
              </a:spcBef>
              <a:buFont typeface="Arial" panose="020B0604020202020204" pitchFamily="34" charset="0"/>
              <a:buChar char="•"/>
            </a:pPr>
            <a:r>
              <a:rPr lang="en-US" sz="2000" dirty="0"/>
              <a:t>Implementation/Health Services</a:t>
            </a:r>
          </a:p>
          <a:p>
            <a:pPr lvl="1">
              <a:lnSpc>
                <a:spcPct val="100000"/>
              </a:lnSpc>
              <a:spcBef>
                <a:spcPts val="0"/>
              </a:spcBef>
              <a:buFont typeface="Arial" panose="020B0604020202020204" pitchFamily="34" charset="0"/>
              <a:buChar char="•"/>
            </a:pPr>
            <a:r>
              <a:rPr lang="en-US" sz="2000" dirty="0"/>
              <a:t>Alzheimer’s Disease</a:t>
            </a:r>
          </a:p>
          <a:p>
            <a:pPr lvl="1">
              <a:lnSpc>
                <a:spcPct val="100000"/>
              </a:lnSpc>
              <a:spcBef>
                <a:spcPts val="0"/>
              </a:spcBef>
              <a:buFont typeface="Arial" panose="020B0604020202020204" pitchFamily="34" charset="0"/>
              <a:buChar char="•"/>
            </a:pPr>
            <a:r>
              <a:rPr lang="en-US" sz="2000" dirty="0"/>
              <a:t>Neurosciences</a:t>
            </a:r>
          </a:p>
          <a:p>
            <a:pPr marL="0" indent="0">
              <a:lnSpc>
                <a:spcPct val="100000"/>
              </a:lnSpc>
              <a:spcBef>
                <a:spcPts val="0"/>
              </a:spcBef>
              <a:buNone/>
            </a:pPr>
            <a:endParaRPr lang="en-US" sz="1400" dirty="0">
              <a:solidFill>
                <a:schemeClr val="tx2"/>
              </a:solidFill>
            </a:endParaRPr>
          </a:p>
          <a:p>
            <a:pPr marL="0" indent="0">
              <a:lnSpc>
                <a:spcPct val="100000"/>
              </a:lnSpc>
              <a:spcBef>
                <a:spcPts val="0"/>
              </a:spcBef>
              <a:buNone/>
            </a:pPr>
            <a:r>
              <a:rPr lang="en-US" sz="2400" b="1" dirty="0">
                <a:solidFill>
                  <a:schemeClr val="tx2"/>
                </a:solidFill>
              </a:rPr>
              <a:t>Opportunity Fund Investments</a:t>
            </a:r>
          </a:p>
          <a:p>
            <a:pPr lvl="1">
              <a:lnSpc>
                <a:spcPct val="100000"/>
              </a:lnSpc>
              <a:spcBef>
                <a:spcPts val="0"/>
              </a:spcBef>
              <a:buFont typeface="Arial" panose="020B0604020202020204" pitchFamily="34" charset="0"/>
              <a:buChar char="•"/>
            </a:pPr>
            <a:r>
              <a:rPr lang="en-US" sz="2000" dirty="0"/>
              <a:t>Microbial Ecology &amp; Emerging Diseases</a:t>
            </a:r>
          </a:p>
          <a:p>
            <a:pPr lvl="1">
              <a:lnSpc>
                <a:spcPct val="100000"/>
              </a:lnSpc>
              <a:spcBef>
                <a:spcPts val="0"/>
              </a:spcBef>
              <a:buFont typeface="Arial" panose="020B0604020202020204" pitchFamily="34" charset="0"/>
              <a:buChar char="•"/>
            </a:pPr>
            <a:r>
              <a:rPr lang="en-US" sz="2000" dirty="0"/>
              <a:t>Pediatric Research</a:t>
            </a:r>
          </a:p>
          <a:p>
            <a:pPr lvl="1">
              <a:lnSpc>
                <a:spcPct val="100000"/>
              </a:lnSpc>
              <a:spcBef>
                <a:spcPts val="0"/>
              </a:spcBef>
              <a:buFont typeface="Arial" panose="020B0604020202020204" pitchFamily="34" charset="0"/>
              <a:buChar char="•"/>
            </a:pPr>
            <a:r>
              <a:rPr lang="en-US" sz="2000" dirty="0"/>
              <a:t>Remote Patient &amp; Participant Monitoring</a:t>
            </a:r>
          </a:p>
          <a:p>
            <a:pPr lvl="1">
              <a:lnSpc>
                <a:spcPct val="100000"/>
              </a:lnSpc>
              <a:spcBef>
                <a:spcPts val="0"/>
              </a:spcBef>
              <a:buFont typeface="Arial" panose="020B0604020202020204" pitchFamily="34" charset="0"/>
              <a:buChar char="•"/>
            </a:pPr>
            <a:r>
              <a:rPr lang="en-US" sz="2000" dirty="0"/>
              <a:t>Sleep &amp; Circadian Rhythms</a:t>
            </a:r>
          </a:p>
          <a:p>
            <a:pPr lvl="1">
              <a:lnSpc>
                <a:spcPct val="100000"/>
              </a:lnSpc>
              <a:spcBef>
                <a:spcPts val="0"/>
              </a:spcBef>
              <a:buFont typeface="Arial" panose="020B0604020202020204" pitchFamily="34" charset="0"/>
              <a:buChar char="•"/>
            </a:pPr>
            <a:r>
              <a:rPr lang="en-US" sz="2000" dirty="0"/>
              <a:t>Transformative Stroke Care</a:t>
            </a:r>
          </a:p>
          <a:p>
            <a:pPr lvl="1">
              <a:lnSpc>
                <a:spcPct val="100000"/>
              </a:lnSpc>
              <a:spcBef>
                <a:spcPts val="0"/>
              </a:spcBef>
              <a:buFont typeface="Arial" panose="020B0604020202020204" pitchFamily="34" charset="0"/>
              <a:buChar char="•"/>
            </a:pPr>
            <a:r>
              <a:rPr lang="en-US" sz="2000" dirty="0"/>
              <a:t>Translational Radiation &amp; Cancer Care</a:t>
            </a:r>
          </a:p>
          <a:p>
            <a:pPr>
              <a:lnSpc>
                <a:spcPct val="100000"/>
              </a:lnSpc>
              <a:spcBef>
                <a:spcPts val="0"/>
              </a:spcBef>
              <a:spcAft>
                <a:spcPts val="600"/>
              </a:spcAft>
              <a:buFont typeface="Arial" panose="020B0604020202020204" pitchFamily="34" charset="0"/>
              <a:buChar char="•"/>
            </a:pPr>
            <a:endParaRPr lang="en-US" sz="2400" dirty="0">
              <a:solidFill>
                <a:schemeClr val="tx2"/>
              </a:solidFill>
            </a:endParaRPr>
          </a:p>
          <a:p>
            <a:pPr>
              <a:lnSpc>
                <a:spcPct val="100000"/>
              </a:lnSpc>
              <a:spcBef>
                <a:spcPts val="0"/>
              </a:spcBef>
              <a:spcAft>
                <a:spcPts val="600"/>
              </a:spcAft>
              <a:buFont typeface="Arial" panose="020B0604020202020204" pitchFamily="34" charset="0"/>
              <a:buChar char="•"/>
            </a:pPr>
            <a:endParaRPr lang="en-US" sz="2200" dirty="0">
              <a:solidFill>
                <a:schemeClr val="tx2"/>
              </a:solidFill>
            </a:endParaRPr>
          </a:p>
          <a:p>
            <a:pPr marL="457200" lvl="1" indent="0">
              <a:lnSpc>
                <a:spcPct val="100000"/>
              </a:lnSpc>
              <a:spcBef>
                <a:spcPts val="0"/>
              </a:spcBef>
              <a:buNone/>
            </a:pPr>
            <a:endParaRPr lang="en-US" sz="2200" dirty="0">
              <a:solidFill>
                <a:schemeClr val="bg1"/>
              </a:solidFill>
            </a:endParaRPr>
          </a:p>
          <a:p>
            <a:pPr marL="457200" lvl="1" indent="0">
              <a:lnSpc>
                <a:spcPct val="100000"/>
              </a:lnSpc>
              <a:spcBef>
                <a:spcPts val="0"/>
              </a:spcBef>
              <a:buNone/>
            </a:pPr>
            <a:endParaRPr lang="en-US" sz="1600" dirty="0">
              <a:solidFill>
                <a:schemeClr val="bg1"/>
              </a:solidFill>
            </a:endParaRPr>
          </a:p>
        </p:txBody>
      </p:sp>
    </p:spTree>
    <p:extLst>
      <p:ext uri="{BB962C8B-B14F-4D97-AF65-F5344CB8AC3E}">
        <p14:creationId xmlns:p14="http://schemas.microsoft.com/office/powerpoint/2010/main" val="330996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F67E5-E1ED-234A-098A-ACF138469AC0}"/>
              </a:ext>
            </a:extLst>
          </p:cNvPr>
          <p:cNvSpPr>
            <a:spLocks noGrp="1"/>
          </p:cNvSpPr>
          <p:nvPr>
            <p:ph type="title"/>
          </p:nvPr>
        </p:nvSpPr>
        <p:spPr/>
        <p:txBody>
          <a:bodyPr/>
          <a:lstStyle/>
          <a:p>
            <a:r>
              <a:rPr lang="en-US" dirty="0"/>
              <a:t>Overarching Goals</a:t>
            </a:r>
          </a:p>
        </p:txBody>
      </p:sp>
      <p:sp>
        <p:nvSpPr>
          <p:cNvPr id="5" name="Content Placeholder 4">
            <a:extLst>
              <a:ext uri="{FF2B5EF4-FFF2-40B4-BE49-F238E27FC236}">
                <a16:creationId xmlns:a16="http://schemas.microsoft.com/office/drawing/2014/main" id="{2C95EF60-4154-E809-7147-1A855EEFFB7D}"/>
              </a:ext>
            </a:extLst>
          </p:cNvPr>
          <p:cNvSpPr>
            <a:spLocks noGrp="1"/>
          </p:cNvSpPr>
          <p:nvPr>
            <p:ph idx="1"/>
          </p:nvPr>
        </p:nvSpPr>
        <p:spPr/>
        <p:txBody>
          <a:bodyPr>
            <a:normAutofit/>
          </a:bodyPr>
          <a:lstStyle/>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Focus on investigators conducting research that supports our Academic Learning Health System, positively impacting the health of our patients and the communities we serve, with a focus on health equity and our “for all” mission.</a:t>
            </a:r>
            <a:endParaRPr lang="en-US" dirty="0">
              <a:solidFill>
                <a:srgbClr val="000000"/>
              </a:solidFill>
              <a:latin typeface="Calibri" panose="020F0502020204030204" pitchFamily="34" charset="0"/>
            </a:endParaRPr>
          </a:p>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Commit to a “cells to communities” approach to science.  </a:t>
            </a:r>
            <a:endParaRPr lang="en-US" dirty="0">
              <a:solidFill>
                <a:srgbClr val="000000"/>
              </a:solidFill>
              <a:latin typeface="Calibri" panose="020F0502020204030204" pitchFamily="34" charset="0"/>
            </a:endParaRPr>
          </a:p>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Increase the number of research-intensive faculty at Wake Forest University School of Medicine</a:t>
            </a:r>
            <a:endParaRPr lang="en-US" dirty="0">
              <a:solidFill>
                <a:srgbClr val="000000"/>
              </a:solidFill>
              <a:latin typeface="Calibri" panose="020F0502020204030204" pitchFamily="34" charset="0"/>
            </a:endParaRPr>
          </a:p>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Significantly increase extramural funding, with a goal of 25% over the next couple of years.  </a:t>
            </a:r>
            <a:endParaRPr lang="en-US" dirty="0">
              <a:solidFill>
                <a:srgbClr val="000000"/>
              </a:solidFill>
              <a:latin typeface="Calibri" panose="020F0502020204030204" pitchFamily="34" charset="0"/>
            </a:endParaRPr>
          </a:p>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Increase national reputation, mostly through rankings—heavier focus on Blue Ridge given recent movement with US News &amp; World Report.</a:t>
            </a:r>
          </a:p>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Increase the diversity among our faculty </a:t>
            </a:r>
          </a:p>
          <a:p>
            <a:pPr>
              <a:lnSpc>
                <a:spcPct val="100000"/>
              </a:lnSpc>
              <a:spcBef>
                <a:spcPts val="0"/>
              </a:spcBef>
              <a:spcAft>
                <a:spcPts val="1200"/>
              </a:spcAft>
            </a:pPr>
            <a:r>
              <a:rPr lang="en-US" sz="1800" b="0" i="0" u="none" strike="noStrike" dirty="0">
                <a:solidFill>
                  <a:srgbClr val="000000"/>
                </a:solidFill>
                <a:effectLst/>
                <a:latin typeface="Calibri" panose="020F0502020204030204" pitchFamily="34" charset="0"/>
              </a:rPr>
              <a:t>It will always depend on availability within the market, but as a guiding principle, focus recruitments on mid-career faculty ready to take off in their career.  While not a strict rule, think about a distribution of 20% early-career, 60% mid-career, and 20% senior.</a:t>
            </a:r>
            <a:endParaRPr lang="en-US" b="0" i="0" u="none" strike="noStrike"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15006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5488-FE3C-4753-6D3A-6871FA7D53E3}"/>
              </a:ext>
            </a:extLst>
          </p:cNvPr>
          <p:cNvSpPr>
            <a:spLocks noGrp="1"/>
          </p:cNvSpPr>
          <p:nvPr>
            <p:ph type="title"/>
          </p:nvPr>
        </p:nvSpPr>
        <p:spPr/>
        <p:txBody>
          <a:bodyPr/>
          <a:lstStyle/>
          <a:p>
            <a:r>
              <a:rPr lang="en-US" dirty="0"/>
              <a:t>Operating Principles</a:t>
            </a:r>
          </a:p>
        </p:txBody>
      </p:sp>
      <p:sp>
        <p:nvSpPr>
          <p:cNvPr id="3" name="Content Placeholder 2">
            <a:extLst>
              <a:ext uri="{FF2B5EF4-FFF2-40B4-BE49-F238E27FC236}">
                <a16:creationId xmlns:a16="http://schemas.microsoft.com/office/drawing/2014/main" id="{45B7DF6D-0325-8FF6-6ADF-0116BEAE6EF3}"/>
              </a:ext>
            </a:extLst>
          </p:cNvPr>
          <p:cNvSpPr>
            <a:spLocks noGrp="1"/>
          </p:cNvSpPr>
          <p:nvPr>
            <p:ph idx="1"/>
          </p:nvPr>
        </p:nvSpPr>
        <p:spPr/>
        <p:txBody>
          <a:bodyPr/>
          <a:lstStyle/>
          <a:p>
            <a:pPr>
              <a:lnSpc>
                <a:spcPct val="100000"/>
              </a:lnSpc>
              <a:spcBef>
                <a:spcPts val="0"/>
              </a:spcBef>
              <a:spcAft>
                <a:spcPts val="1200"/>
              </a:spcAft>
            </a:pPr>
            <a:r>
              <a:rPr lang="en-US" sz="1800" b="1" i="0" u="none" strike="noStrike" dirty="0">
                <a:solidFill>
                  <a:srgbClr val="000000"/>
                </a:solidFill>
                <a:effectLst/>
                <a:latin typeface="Calibri" panose="020F0502020204030204" pitchFamily="34" charset="0"/>
              </a:rPr>
              <a:t>Collaboration</a:t>
            </a:r>
            <a:r>
              <a:rPr lang="en-US" sz="1800" b="0" i="0" u="none" strike="noStrike" dirty="0">
                <a:solidFill>
                  <a:srgbClr val="000000"/>
                </a:solidFill>
                <a:effectLst/>
                <a:latin typeface="Calibri" panose="020F0502020204030204" pitchFamily="34" charset="0"/>
              </a:rPr>
              <a:t>: We seek to increase the number of collaborative recruitments.  We want to position our recruiting leaders (Chairs, Center Directors, RPE Conveners) to identify candidates and work with colleagues to build packages.  This increases commitment and collaboration long-term, better positioning recruits for success.    </a:t>
            </a:r>
          </a:p>
          <a:p>
            <a:pPr>
              <a:lnSpc>
                <a:spcPct val="100000"/>
              </a:lnSpc>
              <a:spcBef>
                <a:spcPts val="0"/>
              </a:spcBef>
              <a:spcAft>
                <a:spcPts val="1200"/>
              </a:spcAft>
            </a:pPr>
            <a:r>
              <a:rPr lang="en-US" sz="1800" b="1" i="0" u="none" strike="noStrike" dirty="0">
                <a:solidFill>
                  <a:srgbClr val="000000"/>
                </a:solidFill>
                <a:effectLst/>
                <a:latin typeface="Calibri" panose="020F0502020204030204" pitchFamily="34" charset="0"/>
              </a:rPr>
              <a:t>Efficiency</a:t>
            </a:r>
            <a:r>
              <a:rPr lang="en-US" sz="1800" b="0" i="0" u="none" strike="noStrike" dirty="0">
                <a:solidFill>
                  <a:srgbClr val="000000"/>
                </a:solidFill>
                <a:effectLst/>
                <a:latin typeface="Calibri" panose="020F0502020204030204" pitchFamily="34" charset="0"/>
              </a:rPr>
              <a:t>: This will take some more time, but we are in the process of revamping our administrative processes to support recruitments and improve the flow from position request to offer and onboarding.  </a:t>
            </a:r>
          </a:p>
          <a:p>
            <a:pPr>
              <a:lnSpc>
                <a:spcPct val="100000"/>
              </a:lnSpc>
              <a:spcBef>
                <a:spcPts val="0"/>
              </a:spcBef>
              <a:spcAft>
                <a:spcPts val="1200"/>
              </a:spcAft>
            </a:pPr>
            <a:r>
              <a:rPr lang="en-US" sz="1800" b="1" i="0" u="none" strike="noStrike" dirty="0">
                <a:solidFill>
                  <a:srgbClr val="000000"/>
                </a:solidFill>
                <a:effectLst/>
                <a:latin typeface="Calibri" panose="020F0502020204030204" pitchFamily="34" charset="0"/>
              </a:rPr>
              <a:t>Transparency</a:t>
            </a:r>
            <a:r>
              <a:rPr lang="en-US" sz="1800" b="0" i="0" u="none" strike="noStrike" dirty="0">
                <a:solidFill>
                  <a:srgbClr val="000000"/>
                </a:solidFill>
                <a:effectLst/>
                <a:latin typeface="Calibri" panose="020F0502020204030204" pitchFamily="34" charset="0"/>
              </a:rPr>
              <a:t>: We are developing a dashboard that will track recruitments, allow collaborators to understand activities, and to understand where things are in process.   </a:t>
            </a:r>
          </a:p>
          <a:p>
            <a:pPr>
              <a:lnSpc>
                <a:spcPct val="100000"/>
              </a:lnSpc>
              <a:spcBef>
                <a:spcPts val="0"/>
              </a:spcBef>
              <a:spcAft>
                <a:spcPts val="1200"/>
              </a:spcAft>
            </a:pPr>
            <a:r>
              <a:rPr lang="en-US" sz="1800" b="1" i="0" u="none" strike="noStrike" dirty="0">
                <a:solidFill>
                  <a:srgbClr val="000000"/>
                </a:solidFill>
                <a:effectLst/>
                <a:latin typeface="Calibri" panose="020F0502020204030204" pitchFamily="34" charset="0"/>
              </a:rPr>
              <a:t>Coordination</a:t>
            </a:r>
            <a:r>
              <a:rPr lang="en-US" sz="1800" b="0" i="0" u="none" strike="noStrike" dirty="0">
                <a:solidFill>
                  <a:srgbClr val="000000"/>
                </a:solidFill>
                <a:effectLst/>
                <a:latin typeface="Calibri" panose="020F0502020204030204" pitchFamily="34" charset="0"/>
              </a:rPr>
              <a:t>: In the coming years, we will better position ourselves to understand the # of recruitments available within each year, make these discussions part of annual reviews, etc. so everyone is clear on path and approach.</a:t>
            </a:r>
          </a:p>
          <a:p>
            <a:endParaRPr lang="en-US" dirty="0"/>
          </a:p>
        </p:txBody>
      </p:sp>
    </p:spTree>
    <p:extLst>
      <p:ext uri="{BB962C8B-B14F-4D97-AF65-F5344CB8AC3E}">
        <p14:creationId xmlns:p14="http://schemas.microsoft.com/office/powerpoint/2010/main" val="316287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5E0BA-DA40-2D51-387A-DD684DC8E3A5}"/>
              </a:ext>
            </a:extLst>
          </p:cNvPr>
          <p:cNvPicPr>
            <a:picLocks noChangeAspect="1"/>
          </p:cNvPicPr>
          <p:nvPr/>
        </p:nvPicPr>
        <p:blipFill rotWithShape="1">
          <a:blip r:embed="rId2">
            <a:extLst>
              <a:ext uri="{28A0092B-C50C-407E-A947-70E740481C1C}">
                <a14:useLocalDpi xmlns:a14="http://schemas.microsoft.com/office/drawing/2010/main" val="0"/>
              </a:ext>
            </a:extLst>
          </a:blip>
          <a:srcRect t="19966" b="48210"/>
          <a:stretch/>
        </p:blipFill>
        <p:spPr>
          <a:xfrm>
            <a:off x="0" y="0"/>
            <a:ext cx="12192000" cy="2586681"/>
          </a:xfrm>
          <a:prstGeom prst="rect">
            <a:avLst/>
          </a:prstGeom>
        </p:spPr>
      </p:pic>
      <p:sp>
        <p:nvSpPr>
          <p:cNvPr id="4" name="Rectangle 3">
            <a:extLst>
              <a:ext uri="{FF2B5EF4-FFF2-40B4-BE49-F238E27FC236}">
                <a16:creationId xmlns:a16="http://schemas.microsoft.com/office/drawing/2014/main" id="{AB2C06A7-17FC-8837-53AB-FB10459CF33D}"/>
              </a:ext>
            </a:extLst>
          </p:cNvPr>
          <p:cNvSpPr/>
          <p:nvPr/>
        </p:nvSpPr>
        <p:spPr>
          <a:xfrm>
            <a:off x="0" y="1886465"/>
            <a:ext cx="12192000" cy="700216"/>
          </a:xfrm>
          <a:prstGeom prst="rect">
            <a:avLst/>
          </a:prstGeom>
          <a:solidFill>
            <a:srgbClr val="9F7B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Title 5">
            <a:extLst>
              <a:ext uri="{FF2B5EF4-FFF2-40B4-BE49-F238E27FC236}">
                <a16:creationId xmlns:a16="http://schemas.microsoft.com/office/drawing/2014/main" id="{C2B04331-0CEB-084E-AE41-739ED29D1B6C}"/>
              </a:ext>
            </a:extLst>
          </p:cNvPr>
          <p:cNvSpPr>
            <a:spLocks noGrp="1"/>
          </p:cNvSpPr>
          <p:nvPr>
            <p:ph type="title" idx="4294967295"/>
          </p:nvPr>
        </p:nvSpPr>
        <p:spPr>
          <a:xfrm>
            <a:off x="0" y="1795847"/>
            <a:ext cx="12192000" cy="876300"/>
          </a:xfrm>
        </p:spPr>
        <p:txBody>
          <a:bodyPr>
            <a:normAutofit fontScale="90000"/>
          </a:bodyPr>
          <a:lstStyle/>
          <a:p>
            <a:pPr algn="ctr"/>
            <a:r>
              <a:rPr lang="en-US" sz="4400" b="1">
                <a:solidFill>
                  <a:schemeClr val="bg1"/>
                </a:solidFill>
                <a:latin typeface="Arial" panose="020B0604020202020204" pitchFamily="34" charset="0"/>
                <a:cs typeface="Arial" panose="020B0604020202020204" pitchFamily="34" charset="0"/>
              </a:rPr>
              <a:t>Supporting Faculty with Resources &amp; Services</a:t>
            </a:r>
          </a:p>
        </p:txBody>
      </p:sp>
      <p:sp>
        <p:nvSpPr>
          <p:cNvPr id="7" name="Content Placeholder 6">
            <a:extLst>
              <a:ext uri="{FF2B5EF4-FFF2-40B4-BE49-F238E27FC236}">
                <a16:creationId xmlns:a16="http://schemas.microsoft.com/office/drawing/2014/main" id="{39355FB9-461C-6342-9AB0-EE5FB6145AFA}"/>
              </a:ext>
            </a:extLst>
          </p:cNvPr>
          <p:cNvSpPr>
            <a:spLocks noGrp="1"/>
          </p:cNvSpPr>
          <p:nvPr>
            <p:ph idx="4294967295"/>
          </p:nvPr>
        </p:nvSpPr>
        <p:spPr>
          <a:xfrm>
            <a:off x="472339" y="2703668"/>
            <a:ext cx="5752848" cy="4775200"/>
          </a:xfrm>
        </p:spPr>
        <p:txBody>
          <a:bodyPr tIns="0">
            <a:noAutofit/>
          </a:bodyPr>
          <a:lstStyle/>
          <a:p>
            <a:pPr marL="0" indent="0">
              <a:lnSpc>
                <a:spcPct val="100000"/>
              </a:lnSpc>
              <a:spcBef>
                <a:spcPts val="0"/>
              </a:spcBef>
              <a:buSzPct val="110000"/>
              <a:buNone/>
            </a:pPr>
            <a:r>
              <a:rPr lang="en-US" sz="2000" u="sng" dirty="0">
                <a:solidFill>
                  <a:srgbClr val="008C95"/>
                </a:solidFill>
                <a:latin typeface="Arial" panose="020B0604020202020204" pitchFamily="34" charset="0"/>
                <a:cs typeface="Arial" panose="020B0604020202020204" pitchFamily="34" charset="0"/>
              </a:rPr>
              <a:t>INTEGRATED</a:t>
            </a:r>
          </a:p>
          <a:p>
            <a:pPr>
              <a:lnSpc>
                <a:spcPct val="100000"/>
              </a:lnSpc>
              <a:spcBef>
                <a:spcPts val="0"/>
              </a:spcBef>
              <a:spcAft>
                <a:spcPts val="600"/>
              </a:spcAft>
              <a:buClr>
                <a:srgbClr val="9F7B35"/>
              </a:buClr>
              <a:buSzPct val="110000"/>
            </a:pPr>
            <a:r>
              <a:rPr lang="en-US" sz="1800" dirty="0">
                <a:latin typeface="Arial" panose="020B0604020202020204" pitchFamily="34" charset="0"/>
                <a:cs typeface="Arial" panose="020B0604020202020204" pitchFamily="34" charset="0"/>
              </a:rPr>
              <a:t>Animal Resources Program</a:t>
            </a:r>
          </a:p>
          <a:p>
            <a:pPr>
              <a:lnSpc>
                <a:spcPct val="100000"/>
              </a:lnSpc>
              <a:spcBef>
                <a:spcPts val="0"/>
              </a:spcBef>
              <a:spcAft>
                <a:spcPts val="600"/>
              </a:spcAft>
              <a:buClr>
                <a:srgbClr val="9F7B35"/>
              </a:buClr>
              <a:buSzPct val="110000"/>
            </a:pPr>
            <a:r>
              <a:rPr lang="en-US" sz="1800" dirty="0">
                <a:latin typeface="Arial" panose="020B0604020202020204" pitchFamily="34" charset="0"/>
                <a:cs typeface="Arial" panose="020B0604020202020204" pitchFamily="34" charset="0"/>
              </a:rPr>
              <a:t>Office of Clinical Research</a:t>
            </a:r>
          </a:p>
          <a:p>
            <a:pPr>
              <a:lnSpc>
                <a:spcPct val="100000"/>
              </a:lnSpc>
              <a:spcBef>
                <a:spcPts val="0"/>
              </a:spcBef>
              <a:spcAft>
                <a:spcPts val="600"/>
              </a:spcAft>
              <a:buClr>
                <a:srgbClr val="9F7B35"/>
              </a:buClr>
              <a:buSzPct val="110000"/>
            </a:pPr>
            <a:r>
              <a:rPr lang="en-US" sz="1800" dirty="0">
                <a:latin typeface="Arial" panose="020B0604020202020204" pitchFamily="34" charset="0"/>
                <a:cs typeface="Arial" panose="020B0604020202020204" pitchFamily="34" charset="0"/>
              </a:rPr>
              <a:t>Office of Sponsored Programs</a:t>
            </a:r>
          </a:p>
          <a:p>
            <a:pPr>
              <a:lnSpc>
                <a:spcPct val="100000"/>
              </a:lnSpc>
              <a:spcBef>
                <a:spcPts val="0"/>
              </a:spcBef>
              <a:spcAft>
                <a:spcPts val="600"/>
              </a:spcAft>
              <a:buClr>
                <a:srgbClr val="9F7B35"/>
              </a:buClr>
              <a:buSzPct val="110000"/>
            </a:pPr>
            <a:r>
              <a:rPr lang="en-US" sz="1800" dirty="0">
                <a:latin typeface="Arial" panose="020B0604020202020204" pitchFamily="34" charset="0"/>
                <a:cs typeface="Arial" panose="020B0604020202020204" pitchFamily="34" charset="0"/>
              </a:rPr>
              <a:t>Regulatory Affairs &amp; Research Integrity</a:t>
            </a:r>
          </a:p>
          <a:p>
            <a:pPr lvl="1">
              <a:lnSpc>
                <a:spcPct val="100000"/>
              </a:lnSpc>
              <a:spcBef>
                <a:spcPts val="0"/>
              </a:spcBef>
              <a:buClr>
                <a:srgbClr val="9F7B35"/>
              </a:buClr>
              <a:buSzPct val="110000"/>
            </a:pPr>
            <a:r>
              <a:rPr lang="en-US" sz="1600" dirty="0">
                <a:latin typeface="Arial" panose="020B0604020202020204" pitchFamily="34" charset="0"/>
                <a:cs typeface="Arial" panose="020B0604020202020204" pitchFamily="34" charset="0"/>
              </a:rPr>
              <a:t>IRB</a:t>
            </a:r>
          </a:p>
          <a:p>
            <a:pPr lvl="1">
              <a:lnSpc>
                <a:spcPct val="100000"/>
              </a:lnSpc>
              <a:spcBef>
                <a:spcPts val="0"/>
              </a:spcBef>
              <a:buClr>
                <a:srgbClr val="9F7B35"/>
              </a:buClr>
              <a:buSzPct val="110000"/>
            </a:pPr>
            <a:r>
              <a:rPr lang="en-US" sz="1600" dirty="0">
                <a:latin typeface="Arial" panose="020B0604020202020204" pitchFamily="34" charset="0"/>
                <a:cs typeface="Arial" panose="020B0604020202020204" pitchFamily="34" charset="0"/>
              </a:rPr>
              <a:t>IACUC</a:t>
            </a:r>
          </a:p>
          <a:p>
            <a:pPr lvl="1">
              <a:lnSpc>
                <a:spcPct val="100000"/>
              </a:lnSpc>
              <a:spcBef>
                <a:spcPts val="0"/>
              </a:spcBef>
              <a:buClr>
                <a:srgbClr val="9F7B35"/>
              </a:buClr>
              <a:buSzPct val="110000"/>
            </a:pPr>
            <a:r>
              <a:rPr lang="en-US" sz="1600" dirty="0">
                <a:latin typeface="Arial" panose="020B0604020202020204" pitchFamily="34" charset="0"/>
                <a:cs typeface="Arial" panose="020B0604020202020204" pitchFamily="34" charset="0"/>
              </a:rPr>
              <a:t>Monitoring &amp; Oversight</a:t>
            </a:r>
          </a:p>
          <a:p>
            <a:pPr lvl="1">
              <a:lnSpc>
                <a:spcPct val="100000"/>
              </a:lnSpc>
              <a:spcBef>
                <a:spcPts val="0"/>
              </a:spcBef>
              <a:buClr>
                <a:srgbClr val="9F7B35"/>
              </a:buClr>
              <a:buSzPct val="110000"/>
            </a:pPr>
            <a:r>
              <a:rPr lang="en-US" sz="1600" dirty="0">
                <a:latin typeface="Arial" panose="020B0604020202020204" pitchFamily="34" charset="0"/>
                <a:cs typeface="Arial" panose="020B0604020202020204" pitchFamily="34" charset="0"/>
              </a:rPr>
              <a:t>Research Integrity Office</a:t>
            </a:r>
          </a:p>
          <a:p>
            <a:pPr>
              <a:lnSpc>
                <a:spcPct val="100000"/>
              </a:lnSpc>
              <a:spcAft>
                <a:spcPts val="600"/>
              </a:spcAft>
              <a:buClr>
                <a:srgbClr val="9F7B35"/>
              </a:buClr>
              <a:buSzPct val="110000"/>
            </a:pPr>
            <a:r>
              <a:rPr lang="en-US" sz="1800" dirty="0">
                <a:latin typeface="Arial" panose="020B0604020202020204" pitchFamily="34" charset="0"/>
                <a:cs typeface="Arial" panose="020B0604020202020204" pitchFamily="34" charset="0"/>
              </a:rPr>
              <a:t>Research Data</a:t>
            </a:r>
          </a:p>
          <a:p>
            <a:pPr lvl="1">
              <a:spcBef>
                <a:spcPts val="0"/>
              </a:spcBef>
              <a:buClr>
                <a:srgbClr val="9F7B35"/>
              </a:buClr>
            </a:pPr>
            <a:r>
              <a:rPr lang="en-US" sz="1600" dirty="0">
                <a:latin typeface="Arial" panose="020B0604020202020204" pitchFamily="34" charset="0"/>
                <a:cs typeface="Arial" panose="020B0604020202020204" pitchFamily="34" charset="0"/>
              </a:rPr>
              <a:t>Patient demographics </a:t>
            </a:r>
          </a:p>
          <a:p>
            <a:pPr lvl="1">
              <a:spcBef>
                <a:spcPts val="0"/>
              </a:spcBef>
              <a:buClr>
                <a:srgbClr val="9F7B35"/>
              </a:buClr>
            </a:pPr>
            <a:r>
              <a:rPr lang="en-US" sz="1600" dirty="0">
                <a:latin typeface="Arial" panose="020B0604020202020204" pitchFamily="34" charset="0"/>
                <a:cs typeface="Arial" panose="020B0604020202020204" pitchFamily="34" charset="0"/>
              </a:rPr>
              <a:t>Visit metadata</a:t>
            </a:r>
          </a:p>
          <a:p>
            <a:pPr lvl="1">
              <a:spcBef>
                <a:spcPts val="0"/>
              </a:spcBef>
              <a:buClr>
                <a:srgbClr val="9F7B35"/>
              </a:buClr>
            </a:pPr>
            <a:r>
              <a:rPr lang="en-US" sz="1600" dirty="0">
                <a:latin typeface="Arial" panose="020B0604020202020204" pitchFamily="34" charset="0"/>
                <a:cs typeface="Arial" panose="020B0604020202020204" pitchFamily="34" charset="0"/>
              </a:rPr>
              <a:t>Diagnoses </a:t>
            </a:r>
          </a:p>
          <a:p>
            <a:pPr lvl="1">
              <a:spcBef>
                <a:spcPts val="0"/>
              </a:spcBef>
              <a:buClr>
                <a:srgbClr val="9F7B35"/>
              </a:buClr>
            </a:pPr>
            <a:r>
              <a:rPr lang="en-US" sz="1600" dirty="0">
                <a:latin typeface="Arial" panose="020B0604020202020204" pitchFamily="34" charset="0"/>
                <a:cs typeface="Arial" panose="020B0604020202020204" pitchFamily="34" charset="0"/>
              </a:rPr>
              <a:t>Parent Location Distinction</a:t>
            </a:r>
            <a:endParaRPr lang="en-US" sz="1400" dirty="0">
              <a:latin typeface="Arial" panose="020B0604020202020204" pitchFamily="34" charset="0"/>
              <a:cs typeface="Arial" panose="020B0604020202020204" pitchFamily="34" charset="0"/>
            </a:endParaRPr>
          </a:p>
          <a:p>
            <a:pPr lvl="1">
              <a:lnSpc>
                <a:spcPct val="100000"/>
              </a:lnSpc>
              <a:spcAft>
                <a:spcPts val="1200"/>
              </a:spcAft>
              <a:buSzPct val="110000"/>
            </a:pPr>
            <a:endParaRPr lang="en-US" sz="1600" dirty="0">
              <a:latin typeface="Arial" panose="020B0604020202020204" pitchFamily="34" charset="0"/>
              <a:cs typeface="Arial" panose="020B0604020202020204" pitchFamily="34" charset="0"/>
            </a:endParaRPr>
          </a:p>
          <a:p>
            <a:pPr>
              <a:lnSpc>
                <a:spcPct val="100000"/>
              </a:lnSpc>
              <a:spcAft>
                <a:spcPts val="1200"/>
              </a:spcAft>
            </a:pPr>
            <a:endParaRPr lang="en-US" sz="2000" dirty="0">
              <a:latin typeface="Arial" panose="020B0604020202020204" pitchFamily="34" charset="0"/>
              <a:cs typeface="Arial" panose="020B0604020202020204" pitchFamily="34" charset="0"/>
            </a:endParaRPr>
          </a:p>
          <a:p>
            <a:pPr>
              <a:spcAft>
                <a:spcPts val="1200"/>
              </a:spcAft>
            </a:pPr>
            <a:endParaRPr lang="en-US" sz="2000" dirty="0">
              <a:latin typeface="Arial" panose="020B0604020202020204" pitchFamily="34" charset="0"/>
              <a:cs typeface="Arial" panose="020B0604020202020204" pitchFamily="34" charset="0"/>
            </a:endParaRPr>
          </a:p>
          <a:p>
            <a:pPr>
              <a:spcAft>
                <a:spcPts val="1200"/>
              </a:spcAft>
            </a:pPr>
            <a:endParaRPr lang="en-US" sz="2000" dirty="0">
              <a:latin typeface="Arial" panose="020B0604020202020204" pitchFamily="34" charset="0"/>
              <a:cs typeface="Arial" panose="020B0604020202020204" pitchFamily="34" charset="0"/>
            </a:endParaRPr>
          </a:p>
        </p:txBody>
      </p:sp>
      <p:sp>
        <p:nvSpPr>
          <p:cNvPr id="5" name="Content Placeholder 6">
            <a:extLst>
              <a:ext uri="{FF2B5EF4-FFF2-40B4-BE49-F238E27FC236}">
                <a16:creationId xmlns:a16="http://schemas.microsoft.com/office/drawing/2014/main" id="{E7E6C389-42F3-7143-BCEC-B76BA743E029}"/>
              </a:ext>
            </a:extLst>
          </p:cNvPr>
          <p:cNvSpPr txBox="1">
            <a:spLocks/>
          </p:cNvSpPr>
          <p:nvPr/>
        </p:nvSpPr>
        <p:spPr>
          <a:xfrm>
            <a:off x="7038129" y="2703668"/>
            <a:ext cx="4976239" cy="4775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8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4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1200"/>
              </a:spcAft>
              <a:buClr>
                <a:srgbClr val="9E7E38"/>
              </a:buClr>
              <a:buSzPct val="110000"/>
              <a:buFont typeface="Arial" panose="020B0604020202020204" pitchFamily="34" charset="0"/>
              <a:buNone/>
              <a:tabLst/>
              <a:defRPr/>
            </a:pPr>
            <a:r>
              <a:rPr kumimoji="0" lang="en-US" sz="2000" i="0" u="sng" strike="noStrike" kern="1200" cap="none" spc="0" normalizeH="0" baseline="0" noProof="0" dirty="0">
                <a:ln>
                  <a:noFill/>
                </a:ln>
                <a:solidFill>
                  <a:srgbClr val="008C95"/>
                </a:solidFill>
                <a:effectLst/>
                <a:uLnTx/>
                <a:uFillTx/>
              </a:rPr>
              <a:t>EXPANDED</a:t>
            </a:r>
          </a:p>
          <a:p>
            <a:pPr marL="228600" marR="0" lvl="0" indent="-228600" algn="l" defTabSz="914400" rtl="0" eaLnBrk="1" fontAlgn="auto" latinLnBrk="0" hangingPunct="1">
              <a:lnSpc>
                <a:spcPct val="80000"/>
              </a:lnSpc>
              <a:spcBef>
                <a:spcPts val="0"/>
              </a:spcBef>
              <a:spcAft>
                <a:spcPts val="1200"/>
              </a:spcAft>
              <a:buClr>
                <a:srgbClr val="9E7E38"/>
              </a:buClr>
              <a:buSzPct val="110000"/>
              <a:buFont typeface="Arial" panose="020B0604020202020204" pitchFamily="34" charset="0"/>
              <a:buChar char="•"/>
              <a:tabLst/>
              <a:defRPr/>
            </a:pPr>
            <a:r>
              <a:rPr kumimoji="0" lang="en-US" sz="1800" b="0" i="0" u="none" strike="noStrike" kern="1200" cap="none" spc="0" normalizeH="0" baseline="0" noProof="0" dirty="0">
                <a:ln>
                  <a:noFill/>
                </a:ln>
                <a:effectLst/>
                <a:uLnTx/>
                <a:uFillTx/>
              </a:rPr>
              <a:t>All CTSA Resources &amp; Services</a:t>
            </a:r>
          </a:p>
          <a:p>
            <a:pPr marL="228600" marR="0" lvl="0" indent="-228600" algn="l" defTabSz="914400" rtl="0" eaLnBrk="1" fontAlgn="auto" latinLnBrk="0" hangingPunct="1">
              <a:lnSpc>
                <a:spcPct val="80000"/>
              </a:lnSpc>
              <a:spcBef>
                <a:spcPts val="0"/>
              </a:spcBef>
              <a:spcAft>
                <a:spcPts val="1200"/>
              </a:spcAft>
              <a:buClr>
                <a:srgbClr val="9E7E38"/>
              </a:buClr>
              <a:buSzPct val="110000"/>
              <a:buFont typeface="Arial" panose="020B0604020202020204" pitchFamily="34" charset="0"/>
              <a:buChar char="•"/>
              <a:tabLst/>
              <a:defRPr/>
            </a:pPr>
            <a:r>
              <a:rPr kumimoji="0" lang="en-US" sz="1800" b="0" i="0" u="none" strike="noStrike" kern="1200" cap="none" spc="0" normalizeH="0" baseline="0" noProof="0" dirty="0">
                <a:ln>
                  <a:noFill/>
                </a:ln>
                <a:effectLst/>
                <a:uLnTx/>
                <a:uFillTx/>
              </a:rPr>
              <a:t>All CTSA Education Opportunities </a:t>
            </a:r>
          </a:p>
          <a:p>
            <a:pPr marL="228600" marR="0" lvl="0" indent="-228600" algn="l" defTabSz="914400" rtl="0" eaLnBrk="1" fontAlgn="auto" latinLnBrk="0" hangingPunct="1">
              <a:lnSpc>
                <a:spcPct val="80000"/>
              </a:lnSpc>
              <a:spcBef>
                <a:spcPts val="0"/>
              </a:spcBef>
              <a:spcAft>
                <a:spcPts val="1200"/>
              </a:spcAft>
              <a:buClr>
                <a:srgbClr val="9E7E38"/>
              </a:buClr>
              <a:buSzPct val="110000"/>
              <a:buFont typeface="Arial" panose="020B0604020202020204" pitchFamily="34" charset="0"/>
              <a:buChar char="•"/>
              <a:tabLst/>
              <a:defRPr/>
            </a:pPr>
            <a:r>
              <a:rPr kumimoji="0" lang="en-US" sz="1800" b="0" i="0" u="none" strike="noStrike" kern="1200" cap="none" spc="0" normalizeH="0" baseline="0" noProof="0" dirty="0">
                <a:ln>
                  <a:noFill/>
                </a:ln>
                <a:effectLst/>
                <a:uLnTx/>
                <a:uFillTx/>
              </a:rPr>
              <a:t>Access to all Research Shared Services &amp; Cores</a:t>
            </a:r>
          </a:p>
          <a:p>
            <a:pPr marL="228600" marR="0" lvl="0" indent="-228600" algn="l" defTabSz="914400" rtl="0" eaLnBrk="1" fontAlgn="auto" latinLnBrk="0" hangingPunct="1">
              <a:lnSpc>
                <a:spcPct val="80000"/>
              </a:lnSpc>
              <a:spcBef>
                <a:spcPts val="0"/>
              </a:spcBef>
              <a:spcAft>
                <a:spcPts val="1200"/>
              </a:spcAft>
              <a:buClr>
                <a:srgbClr val="9E7E38"/>
              </a:buClr>
              <a:buSzPct val="110000"/>
              <a:buFont typeface="Arial" panose="020B0604020202020204" pitchFamily="34" charset="0"/>
              <a:buChar char="•"/>
              <a:tabLst/>
              <a:defRPr/>
            </a:pPr>
            <a:r>
              <a:rPr kumimoji="0" lang="en-US" sz="1800" b="0" i="0" u="none" strike="noStrike" kern="1200" cap="none" spc="0" normalizeH="0" baseline="0" noProof="0" dirty="0">
                <a:ln>
                  <a:noFill/>
                </a:ln>
                <a:effectLst/>
                <a:uLnTx/>
                <a:uFillTx/>
              </a:rPr>
              <a:t>Grant Development &amp; Medical Editing Support</a:t>
            </a:r>
          </a:p>
        </p:txBody>
      </p:sp>
      <p:cxnSp>
        <p:nvCxnSpPr>
          <p:cNvPr id="10" name="Straight Connector 9">
            <a:extLst>
              <a:ext uri="{FF2B5EF4-FFF2-40B4-BE49-F238E27FC236}">
                <a16:creationId xmlns:a16="http://schemas.microsoft.com/office/drawing/2014/main" id="{E88D983E-A0AC-B676-D7CD-AA2FC175FF3A}"/>
              </a:ext>
            </a:extLst>
          </p:cNvPr>
          <p:cNvCxnSpPr/>
          <p:nvPr/>
        </p:nvCxnSpPr>
        <p:spPr>
          <a:xfrm>
            <a:off x="5997146" y="2792627"/>
            <a:ext cx="0" cy="3805881"/>
          </a:xfrm>
          <a:prstGeom prst="line">
            <a:avLst/>
          </a:prstGeom>
          <a:ln w="22225">
            <a:solidFill>
              <a:srgbClr val="BEBE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7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9355FB9-461C-6342-9AB0-EE5FB6145AFA}"/>
              </a:ext>
            </a:extLst>
          </p:cNvPr>
          <p:cNvSpPr>
            <a:spLocks noGrp="1"/>
          </p:cNvSpPr>
          <p:nvPr>
            <p:ph idx="1"/>
          </p:nvPr>
        </p:nvSpPr>
        <p:spPr>
          <a:xfrm>
            <a:off x="147919" y="214683"/>
            <a:ext cx="11896162" cy="1572828"/>
          </a:xfrm>
        </p:spPr>
        <p:txBody>
          <a:bodyPr>
            <a:normAutofit/>
          </a:bodyPr>
          <a:lstStyle/>
          <a:p>
            <a:pPr marL="0" indent="0" algn="ctr">
              <a:lnSpc>
                <a:spcPct val="100000"/>
              </a:lnSpc>
              <a:spcBef>
                <a:spcPts val="0"/>
              </a:spcBef>
              <a:buNone/>
            </a:pPr>
            <a:r>
              <a:rPr lang="en-US" b="1" dirty="0"/>
              <a:t>As the </a:t>
            </a:r>
            <a:r>
              <a:rPr lang="en-US" b="1" dirty="0">
                <a:solidFill>
                  <a:srgbClr val="9E7E38"/>
                </a:solidFill>
              </a:rPr>
              <a:t>Academic Core</a:t>
            </a:r>
            <a:r>
              <a:rPr lang="en-US" b="1" dirty="0"/>
              <a:t>, Wake Forest is responsible for the integration, organization, and direction of the Enterprise’s academic (education &amp; research) activities and programs.</a:t>
            </a:r>
          </a:p>
          <a:p>
            <a:pPr marL="0" indent="0" algn="ctr">
              <a:lnSpc>
                <a:spcPct val="100000"/>
              </a:lnSpc>
              <a:spcBef>
                <a:spcPts val="0"/>
              </a:spcBef>
              <a:buNone/>
            </a:pPr>
            <a:endParaRPr lang="en-US" sz="1200" dirty="0"/>
          </a:p>
          <a:p>
            <a:pPr marL="0" indent="0" algn="ctr">
              <a:buNone/>
            </a:pPr>
            <a:endParaRPr lang="en-US" sz="3200" dirty="0"/>
          </a:p>
        </p:txBody>
      </p:sp>
      <p:sp>
        <p:nvSpPr>
          <p:cNvPr id="8" name="Slide Number Placeholder 5">
            <a:extLst>
              <a:ext uri="{FF2B5EF4-FFF2-40B4-BE49-F238E27FC236}">
                <a16:creationId xmlns:a16="http://schemas.microsoft.com/office/drawing/2014/main" id="{F170E51B-81A5-F847-AD09-59ED25723437}"/>
              </a:ext>
            </a:extLst>
          </p:cNvPr>
          <p:cNvSpPr>
            <a:spLocks noGrp="1"/>
          </p:cNvSpPr>
          <p:nvPr>
            <p:ph type="sldNum" sz="quarter" idx="10"/>
          </p:nvPr>
        </p:nvSpPr>
        <p:spPr/>
        <p:txBody>
          <a:bodyPr/>
          <a:lstStyle/>
          <a:p>
            <a:fld id="{C0E71194-ED9C-EC49-B087-B967FA8EDEED}" type="slidenum">
              <a:rPr lang="en-US" smtClean="0"/>
              <a:t>8</a:t>
            </a:fld>
            <a:endParaRPr lang="en-US" dirty="0"/>
          </a:p>
        </p:txBody>
      </p:sp>
      <p:pic>
        <p:nvPicPr>
          <p:cNvPr id="3" name="Picture 2" descr="Table&#10;&#10;Description automatically generated with low confidence">
            <a:extLst>
              <a:ext uri="{FF2B5EF4-FFF2-40B4-BE49-F238E27FC236}">
                <a16:creationId xmlns:a16="http://schemas.microsoft.com/office/drawing/2014/main" id="{6CF89595-65BB-7876-DACF-0D15043A536B}"/>
              </a:ext>
            </a:extLst>
          </p:cNvPr>
          <p:cNvPicPr>
            <a:picLocks noChangeAspect="1"/>
          </p:cNvPicPr>
          <p:nvPr/>
        </p:nvPicPr>
        <p:blipFill>
          <a:blip r:embed="rId2"/>
          <a:stretch>
            <a:fillRect/>
          </a:stretch>
        </p:blipFill>
        <p:spPr>
          <a:xfrm>
            <a:off x="543697" y="2111640"/>
            <a:ext cx="11104605" cy="3771735"/>
          </a:xfrm>
          <a:prstGeom prst="rect">
            <a:avLst/>
          </a:prstGeom>
        </p:spPr>
      </p:pic>
    </p:spTree>
    <p:extLst>
      <p:ext uri="{BB962C8B-B14F-4D97-AF65-F5344CB8AC3E}">
        <p14:creationId xmlns:p14="http://schemas.microsoft.com/office/powerpoint/2010/main" val="303468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367027-7F61-7846-8825-D1CF0136D1AD}"/>
              </a:ext>
            </a:extLst>
          </p:cNvPr>
          <p:cNvSpPr>
            <a:spLocks noGrp="1"/>
          </p:cNvSpPr>
          <p:nvPr>
            <p:ph sz="half" idx="1"/>
          </p:nvPr>
        </p:nvSpPr>
        <p:spPr>
          <a:xfrm>
            <a:off x="270864" y="1832564"/>
            <a:ext cx="5770411" cy="3524142"/>
          </a:xfrm>
        </p:spPr>
        <p:txBody>
          <a:bodyPr>
            <a:noAutofit/>
          </a:bodyPr>
          <a:lstStyle/>
          <a:p>
            <a:pPr marL="0" indent="0">
              <a:lnSpc>
                <a:spcPct val="100000"/>
              </a:lnSpc>
              <a:spcBef>
                <a:spcPts val="0"/>
              </a:spcBef>
              <a:buNone/>
            </a:pPr>
            <a:r>
              <a:rPr lang="en-US" sz="2400" dirty="0">
                <a:solidFill>
                  <a:srgbClr val="000000"/>
                </a:solidFill>
                <a:effectLst/>
                <a:latin typeface="Arial Nova" panose="020B0504020202020204" pitchFamily="34" charset="0"/>
                <a:ea typeface="MS Mincho" panose="02020609040205080304" pitchFamily="49" charset="-128"/>
                <a:cs typeface="Calibri" panose="020F0502020204030204" pitchFamily="34" charset="0"/>
              </a:rPr>
              <a:t>Today, the Wake Forest University School of Medicine (WFUSM) IRB serves as the </a:t>
            </a:r>
            <a:r>
              <a:rPr lang="en-US" sz="2400" dirty="0">
                <a:solidFill>
                  <a:srgbClr val="000000"/>
                </a:solidFill>
                <a:latin typeface="Arial Nova" panose="020B0504020202020204" pitchFamily="34" charset="0"/>
                <a:ea typeface="MS Mincho" panose="02020609040205080304" pitchFamily="49" charset="-128"/>
                <a:cs typeface="Calibri" panose="020F0502020204030204" pitchFamily="34" charset="0"/>
              </a:rPr>
              <a:t>S</a:t>
            </a:r>
            <a:r>
              <a:rPr lang="en-US" sz="2400" dirty="0">
                <a:solidFill>
                  <a:srgbClr val="000000"/>
                </a:solidFill>
                <a:effectLst/>
                <a:latin typeface="Arial Nova" panose="020B0504020202020204" pitchFamily="34" charset="0"/>
                <a:ea typeface="MS Mincho" panose="02020609040205080304" pitchFamily="49" charset="-128"/>
                <a:cs typeface="Calibri" panose="020F0502020204030204" pitchFamily="34" charset="0"/>
              </a:rPr>
              <a:t>ingle IRB for the Southe</a:t>
            </a:r>
            <a:r>
              <a:rPr lang="en-US" sz="2400" dirty="0">
                <a:solidFill>
                  <a:srgbClr val="000000"/>
                </a:solidFill>
                <a:latin typeface="Arial Nova" panose="020B0504020202020204" pitchFamily="34" charset="0"/>
                <a:ea typeface="MS Mincho" panose="02020609040205080304" pitchFamily="49" charset="-128"/>
                <a:cs typeface="Calibri" panose="020F0502020204030204" pitchFamily="34" charset="0"/>
              </a:rPr>
              <a:t>ast Region.  By the conclusion of 2023:</a:t>
            </a:r>
          </a:p>
          <a:p>
            <a:pPr marL="0" indent="0">
              <a:lnSpc>
                <a:spcPct val="100000"/>
              </a:lnSpc>
              <a:spcBef>
                <a:spcPts val="0"/>
              </a:spcBef>
              <a:buNone/>
            </a:pPr>
            <a:endParaRPr lang="en-US" sz="1200" dirty="0">
              <a:solidFill>
                <a:srgbClr val="000000"/>
              </a:solidFill>
              <a:latin typeface="Arial Nova" panose="020B0504020202020204" pitchFamily="34" charset="0"/>
              <a:ea typeface="MS Mincho" panose="02020609040205080304" pitchFamily="49" charset="-128"/>
              <a:cs typeface="Calibri" panose="020F0502020204030204" pitchFamily="34" charset="0"/>
            </a:endParaRPr>
          </a:p>
          <a:p>
            <a:pPr>
              <a:lnSpc>
                <a:spcPct val="100000"/>
              </a:lnSpc>
              <a:spcBef>
                <a:spcPts val="0"/>
              </a:spcBef>
            </a:pPr>
            <a:r>
              <a:rPr lang="en-US" sz="2000" dirty="0">
                <a:solidFill>
                  <a:srgbClr val="000000"/>
                </a:solidFill>
                <a:latin typeface="Arial Nova" panose="020B0504020202020204" pitchFamily="34" charset="0"/>
                <a:ea typeface="MS Mincho" panose="02020609040205080304" pitchFamily="49" charset="-128"/>
                <a:cs typeface="Calibri" panose="020F0502020204030204" pitchFamily="34" charset="0"/>
              </a:rPr>
              <a:t>The WFUSM IRB will expand operations to serve as the Single IRB for the full Advocate Health Enterprise. </a:t>
            </a:r>
          </a:p>
          <a:p>
            <a:pPr>
              <a:lnSpc>
                <a:spcPct val="100000"/>
              </a:lnSpc>
              <a:spcBef>
                <a:spcPts val="0"/>
              </a:spcBef>
            </a:pPr>
            <a:r>
              <a:rPr lang="en-US" sz="2000" dirty="0">
                <a:solidFill>
                  <a:srgbClr val="000000"/>
                </a:solidFill>
                <a:latin typeface="Arial Nova" panose="020B0504020202020204" pitchFamily="34" charset="0"/>
                <a:ea typeface="MS Mincho" panose="02020609040205080304" pitchFamily="49" charset="-128"/>
                <a:cs typeface="Calibri" panose="020F0502020204030204" pitchFamily="34" charset="0"/>
              </a:rPr>
              <a:t>All new studies submitted for approval from across the Enterprise will use this Single IRB.</a:t>
            </a:r>
          </a:p>
          <a:p>
            <a:pPr>
              <a:lnSpc>
                <a:spcPct val="100000"/>
              </a:lnSpc>
              <a:spcBef>
                <a:spcPts val="0"/>
              </a:spcBef>
            </a:pPr>
            <a:r>
              <a:rPr lang="en-US" sz="2000" dirty="0">
                <a:solidFill>
                  <a:srgbClr val="000000"/>
                </a:solidFill>
                <a:latin typeface="Arial Nova" panose="020B0504020202020204" pitchFamily="34" charset="0"/>
                <a:ea typeface="MS Mincho" panose="02020609040205080304" pitchFamily="49" charset="-128"/>
                <a:cs typeface="Calibri" panose="020F0502020204030204" pitchFamily="34" charset="0"/>
              </a:rPr>
              <a:t>All historically approved studies will be under the regulatory purview of this Single IRB.</a:t>
            </a:r>
            <a:endParaRPr lang="en-US" sz="1600" dirty="0">
              <a:latin typeface="Arial Nova" panose="020B05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B851C14-EAE3-3E4A-8C67-41989C0B8218}"/>
              </a:ext>
            </a:extLst>
          </p:cNvPr>
          <p:cNvSpPr txBox="1">
            <a:spLocks/>
          </p:cNvSpPr>
          <p:nvPr/>
        </p:nvSpPr>
        <p:spPr>
          <a:xfrm>
            <a:off x="223170" y="521939"/>
            <a:ext cx="8024718"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9E7E38"/>
                </a:solidFill>
                <a:effectLst/>
                <a:uLnTx/>
                <a:uFillTx/>
                <a:latin typeface="Arial" panose="020B0604020202020204" pitchFamily="34" charset="0"/>
                <a:ea typeface="+mj-ea"/>
                <a:cs typeface="Arial" panose="020B0604020202020204" pitchFamily="34" charset="0"/>
              </a:rPr>
              <a:t>OUR GOALS</a:t>
            </a:r>
            <a:endParaRPr kumimoji="0" lang="en-US" sz="2400" b="1" i="0" u="none" strike="noStrike" kern="1200" cap="none" spc="0" normalizeH="0" baseline="0" noProof="0" dirty="0">
              <a:ln>
                <a:noFill/>
              </a:ln>
              <a:solidFill>
                <a:srgbClr val="9E7E38"/>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cxnSp>
        <p:nvCxnSpPr>
          <p:cNvPr id="15" name="Straight Connector 14">
            <a:extLst>
              <a:ext uri="{FF2B5EF4-FFF2-40B4-BE49-F238E27FC236}">
                <a16:creationId xmlns:a16="http://schemas.microsoft.com/office/drawing/2014/main" id="{6130A9F4-91E6-8F44-A2AE-7665667D7C4A}"/>
              </a:ext>
            </a:extLst>
          </p:cNvPr>
          <p:cNvCxnSpPr>
            <a:cxnSpLocks/>
          </p:cNvCxnSpPr>
          <p:nvPr/>
        </p:nvCxnSpPr>
        <p:spPr>
          <a:xfrm flipH="1">
            <a:off x="223170" y="1386364"/>
            <a:ext cx="5693536" cy="0"/>
          </a:xfrm>
          <a:prstGeom prst="line">
            <a:avLst/>
          </a:prstGeom>
          <a:ln w="31750">
            <a:solidFill>
              <a:srgbClr val="9E7E38"/>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8EEB033-878F-995A-A3E9-3C210DB95953}"/>
              </a:ext>
            </a:extLst>
          </p:cNvPr>
          <p:cNvGrpSpPr/>
          <p:nvPr/>
        </p:nvGrpSpPr>
        <p:grpSpPr>
          <a:xfrm rot="10800000">
            <a:off x="6257364" y="1700463"/>
            <a:ext cx="690282" cy="4251158"/>
            <a:chOff x="4142232" y="128016"/>
            <a:chExt cx="1051560" cy="6583680"/>
          </a:xfrm>
        </p:grpSpPr>
        <p:sp>
          <p:nvSpPr>
            <p:cNvPr id="3" name="Rectangle 2">
              <a:extLst>
                <a:ext uri="{FF2B5EF4-FFF2-40B4-BE49-F238E27FC236}">
                  <a16:creationId xmlns:a16="http://schemas.microsoft.com/office/drawing/2014/main" id="{9770172F-3D4E-4D58-EE5A-47536502C50A}"/>
                </a:ext>
              </a:extLst>
            </p:cNvPr>
            <p:cNvSpPr/>
            <p:nvPr/>
          </p:nvSpPr>
          <p:spPr>
            <a:xfrm>
              <a:off x="4142232" y="128016"/>
              <a:ext cx="210312" cy="6583680"/>
            </a:xfrm>
            <a:prstGeom prst="rect">
              <a:avLst/>
            </a:prstGeom>
            <a:solidFill>
              <a:srgbClr val="9E7E3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116E0CA-AE48-04A1-D4F7-B721B921AB8D}"/>
                </a:ext>
              </a:extLst>
            </p:cNvPr>
            <p:cNvSpPr/>
            <p:nvPr/>
          </p:nvSpPr>
          <p:spPr>
            <a:xfrm>
              <a:off x="4681728" y="128016"/>
              <a:ext cx="512064" cy="6583680"/>
            </a:xfrm>
            <a:prstGeom prst="rect">
              <a:avLst/>
            </a:prstGeom>
            <a:solidFill>
              <a:srgbClr val="9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0FE52E4-4A36-1F6E-A2E0-DDBDE444FAA0}"/>
                </a:ext>
              </a:extLst>
            </p:cNvPr>
            <p:cNvSpPr/>
            <p:nvPr/>
          </p:nvSpPr>
          <p:spPr>
            <a:xfrm>
              <a:off x="4352544" y="128016"/>
              <a:ext cx="512064" cy="6583680"/>
            </a:xfrm>
            <a:prstGeom prst="rect">
              <a:avLst/>
            </a:prstGeom>
            <a:solidFill>
              <a:srgbClr val="9E7E3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descr="A picture containing gear, metalware&#10;&#10;Description automatically generated">
            <a:extLst>
              <a:ext uri="{FF2B5EF4-FFF2-40B4-BE49-F238E27FC236}">
                <a16:creationId xmlns:a16="http://schemas.microsoft.com/office/drawing/2014/main" id="{01B8C2D5-58E2-83D1-6F48-0AABBEB9D7AE}"/>
              </a:ext>
            </a:extLst>
          </p:cNvPr>
          <p:cNvPicPr>
            <a:picLocks noChangeAspect="1"/>
          </p:cNvPicPr>
          <p:nvPr/>
        </p:nvPicPr>
        <p:blipFill rotWithShape="1">
          <a:blip r:embed="rId2">
            <a:extLst>
              <a:ext uri="{28A0092B-C50C-407E-A947-70E740481C1C}">
                <a14:useLocalDpi xmlns:a14="http://schemas.microsoft.com/office/drawing/2010/main" val="0"/>
              </a:ext>
            </a:extLst>
          </a:blip>
          <a:srcRect l="17758"/>
          <a:stretch/>
        </p:blipFill>
        <p:spPr>
          <a:xfrm>
            <a:off x="6947646" y="1700463"/>
            <a:ext cx="5244354" cy="4251158"/>
          </a:xfrm>
          <a:prstGeom prst="rect">
            <a:avLst/>
          </a:prstGeom>
        </p:spPr>
      </p:pic>
    </p:spTree>
    <p:extLst>
      <p:ext uri="{BB962C8B-B14F-4D97-AF65-F5344CB8AC3E}">
        <p14:creationId xmlns:p14="http://schemas.microsoft.com/office/powerpoint/2010/main" val="2373692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7334B29-2B7D-E841-B6C5-06189EF94287}" vid="{B03AD2C6-CC44-6044-9796-79960B5D3DB7}"/>
    </a:ext>
  </a:extLst>
</a:theme>
</file>

<file path=ppt/theme/theme2.xml><?xml version="1.0" encoding="utf-8"?>
<a:theme xmlns:a="http://schemas.openxmlformats.org/drawingml/2006/main" name="Master 1">
  <a:themeElements>
    <a:clrScheme name="Custom 3">
      <a:dk1>
        <a:srgbClr val="A38342"/>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3.xml><?xml version="1.0" encoding="utf-8"?>
<a:theme xmlns:a="http://schemas.openxmlformats.org/drawingml/2006/main" name="1_Master 1">
  <a:themeElements>
    <a:clrScheme name="Custom 3">
      <a:dk1>
        <a:srgbClr val="A38342"/>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6764</TotalTime>
  <Words>2983</Words>
  <Application>Microsoft Macintosh PowerPoint</Application>
  <PresentationFormat>Widescreen</PresentationFormat>
  <Paragraphs>512</Paragraphs>
  <Slides>31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Arial Nova</vt:lpstr>
      <vt:lpstr>Calibri</vt:lpstr>
      <vt:lpstr>Calibri Light</vt:lpstr>
      <vt:lpstr>Nunito Sans</vt:lpstr>
      <vt:lpstr>Verdana</vt:lpstr>
      <vt:lpstr>Wingdings</vt:lpstr>
      <vt:lpstr>Office Theme</vt:lpstr>
      <vt:lpstr>Master 1</vt:lpstr>
      <vt:lpstr>1_Master 1</vt:lpstr>
      <vt:lpstr>Research Town Hall: April 27, 2023</vt:lpstr>
      <vt:lpstr>PowerPoint Presentation</vt:lpstr>
      <vt:lpstr>Extramural Portfolio Growth</vt:lpstr>
      <vt:lpstr>Academic Enrichment Funds: $70M</vt:lpstr>
      <vt:lpstr>Overarching Goals</vt:lpstr>
      <vt:lpstr>Operating Principles</vt:lpstr>
      <vt:lpstr>Supporting Faculty with Resources &amp; Services</vt:lpstr>
      <vt:lpstr>PowerPoint Presentation</vt:lpstr>
      <vt:lpstr>PowerPoint Presentation</vt:lpstr>
      <vt:lpstr>PowerPoint Presentation</vt:lpstr>
      <vt:lpstr>Progress on Concerns Discussed at Last Town Hall (Dec/Jan)</vt:lpstr>
      <vt:lpstr>CORE Connect: Previous Challenges</vt:lpstr>
      <vt:lpstr>PowerPoint Presentation</vt:lpstr>
      <vt:lpstr>CORE Connect: AXIOM Reporting</vt:lpstr>
      <vt:lpstr>CORE Connect and AXIOM Reporting</vt:lpstr>
      <vt:lpstr>Key Performance Reporting Optimizations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Initiatives Since Last Town Hall</vt:lpstr>
      <vt:lpstr>PowerPoint Presentation</vt:lpstr>
      <vt:lpstr>Clinical Trials Executive Committee</vt:lpstr>
      <vt:lpstr>Other Research Activities</vt:lpstr>
      <vt:lpstr>PowerPoint Presentation</vt:lpstr>
      <vt:lpstr>PowerPoint Presentation</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Meeting</dc:title>
  <dc:creator>Christopher OByrne</dc:creator>
  <cp:lastModifiedBy>Selvin Ohene</cp:lastModifiedBy>
  <cp:revision>76</cp:revision>
  <cp:lastPrinted>2023-03-13T13:39:13Z</cp:lastPrinted>
  <dcterms:created xsi:type="dcterms:W3CDTF">2023-01-17T19:44:57Z</dcterms:created>
  <dcterms:modified xsi:type="dcterms:W3CDTF">2023-04-27T12:53:00Z</dcterms:modified>
</cp:coreProperties>
</file>