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08" r:id="rId3"/>
    <p:sldMasterId id="2147483722" r:id="rId4"/>
    <p:sldMasterId id="2147483734" r:id="rId5"/>
  </p:sldMasterIdLst>
  <p:notesMasterIdLst>
    <p:notesMasterId r:id="rId35"/>
  </p:notesMasterIdLst>
  <p:sldIdLst>
    <p:sldId id="2147374308" r:id="rId6"/>
    <p:sldId id="2147374326" r:id="rId7"/>
    <p:sldId id="320" r:id="rId8"/>
    <p:sldId id="2147374346" r:id="rId9"/>
    <p:sldId id="2147374356" r:id="rId10"/>
    <p:sldId id="2147374357" r:id="rId11"/>
    <p:sldId id="2147374359" r:id="rId12"/>
    <p:sldId id="2147374352" r:id="rId13"/>
    <p:sldId id="2147374354" r:id="rId14"/>
    <p:sldId id="2147374355" r:id="rId15"/>
    <p:sldId id="2147374360" r:id="rId16"/>
    <p:sldId id="2147374358" r:id="rId17"/>
    <p:sldId id="2147374369" r:id="rId18"/>
    <p:sldId id="322" r:id="rId19"/>
    <p:sldId id="318" r:id="rId20"/>
    <p:sldId id="323" r:id="rId21"/>
    <p:sldId id="317" r:id="rId22"/>
    <p:sldId id="324" r:id="rId23"/>
    <p:sldId id="325" r:id="rId24"/>
    <p:sldId id="257" r:id="rId25"/>
    <p:sldId id="258" r:id="rId26"/>
    <p:sldId id="260" r:id="rId27"/>
    <p:sldId id="326" r:id="rId28"/>
    <p:sldId id="2147374371" r:id="rId29"/>
    <p:sldId id="2147374314" r:id="rId30"/>
    <p:sldId id="2147374368" r:id="rId31"/>
    <p:sldId id="2147374372" r:id="rId32"/>
    <p:sldId id="256" r:id="rId33"/>
    <p:sldId id="214737433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94607"/>
  </p:normalViewPr>
  <p:slideViewPr>
    <p:cSldViewPr snapToGrid="0">
      <p:cViewPr varScale="1">
        <p:scale>
          <a:sx n="106" d="100"/>
          <a:sy n="106" d="100"/>
        </p:scale>
        <p:origin x="1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FY15</c:v>
                </c:pt>
                <c:pt idx="1">
                  <c:v>FY16</c:v>
                </c:pt>
                <c:pt idx="2">
                  <c:v>FY17</c:v>
                </c:pt>
                <c:pt idx="3">
                  <c:v>FY18</c:v>
                </c:pt>
                <c:pt idx="4">
                  <c:v>FY19</c:v>
                </c:pt>
                <c:pt idx="5">
                  <c:v>2020</c:v>
                </c:pt>
                <c:pt idx="6">
                  <c:v>2021</c:v>
                </c:pt>
                <c:pt idx="7">
                  <c:v>2022</c:v>
                </c:pt>
              </c:strCache>
            </c:strRef>
          </c:cat>
          <c:val>
            <c:numRef>
              <c:f>Sheet1!$B$2:$B$9</c:f>
              <c:numCache>
                <c:formatCode>"$"#,##0</c:formatCode>
                <c:ptCount val="8"/>
                <c:pt idx="0">
                  <c:v>172.1</c:v>
                </c:pt>
                <c:pt idx="1">
                  <c:v>177.3</c:v>
                </c:pt>
                <c:pt idx="2">
                  <c:v>205</c:v>
                </c:pt>
                <c:pt idx="3">
                  <c:v>212.4</c:v>
                </c:pt>
                <c:pt idx="4">
                  <c:v>223.4</c:v>
                </c:pt>
                <c:pt idx="5">
                  <c:v>301.60000000000002</c:v>
                </c:pt>
                <c:pt idx="6">
                  <c:v>290</c:v>
                </c:pt>
                <c:pt idx="7">
                  <c:v>319</c:v>
                </c:pt>
              </c:numCache>
            </c:numRef>
          </c:val>
          <c:extLst>
            <c:ext xmlns:c16="http://schemas.microsoft.com/office/drawing/2014/chart" uri="{C3380CC4-5D6E-409C-BE32-E72D297353CC}">
              <c16:uniqueId val="{00000000-C0B2-BD49-9649-55F39F1DAAF6}"/>
            </c:ext>
          </c:extLst>
        </c:ser>
        <c:dLbls>
          <c:showLegendKey val="0"/>
          <c:showVal val="0"/>
          <c:showCatName val="0"/>
          <c:showSerName val="0"/>
          <c:showPercent val="0"/>
          <c:showBubbleSize val="0"/>
        </c:dLbls>
        <c:gapWidth val="100"/>
        <c:axId val="122084047"/>
        <c:axId val="225004255"/>
      </c:barChart>
      <c:catAx>
        <c:axId val="12208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004255"/>
        <c:crosses val="autoZero"/>
        <c:auto val="1"/>
        <c:lblAlgn val="ctr"/>
        <c:lblOffset val="100"/>
        <c:noMultiLvlLbl val="0"/>
      </c:catAx>
      <c:valAx>
        <c:axId val="22500425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2084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CDE3E-6944-8E48-ABF1-9B8D124299F1}" type="datetimeFigureOut">
              <a:rPr lang="en-US" smtClean="0"/>
              <a:t>8/8/23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4F568-913C-A644-A89B-E4B0E17C6A11}" type="slidenum">
              <a:rPr lang="en-US" smtClean="0"/>
              <a:t>‹#›</a:t>
            </a:fld>
            <a:endParaRPr lang="en-US"/>
          </a:p>
        </p:txBody>
      </p:sp>
    </p:spTree>
    <p:extLst>
      <p:ext uri="{BB962C8B-B14F-4D97-AF65-F5344CB8AC3E}">
        <p14:creationId xmlns:p14="http://schemas.microsoft.com/office/powerpoint/2010/main" val="359741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64F568-913C-A644-A89B-E4B0E17C6A11}" type="slidenum">
              <a:rPr lang="en-US" smtClean="0"/>
              <a:t>1</a:t>
            </a:fld>
            <a:endParaRPr lang="en-US"/>
          </a:p>
        </p:txBody>
      </p:sp>
    </p:spTree>
    <p:extLst>
      <p:ext uri="{BB962C8B-B14F-4D97-AF65-F5344CB8AC3E}">
        <p14:creationId xmlns:p14="http://schemas.microsoft.com/office/powerpoint/2010/main" val="317300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64F568-913C-A644-A89B-E4B0E17C6A11}" type="slidenum">
              <a:rPr lang="en-US" smtClean="0"/>
              <a:t>2</a:t>
            </a:fld>
            <a:endParaRPr lang="en-US"/>
          </a:p>
        </p:txBody>
      </p:sp>
    </p:spTree>
    <p:extLst>
      <p:ext uri="{BB962C8B-B14F-4D97-AF65-F5344CB8AC3E}">
        <p14:creationId xmlns:p14="http://schemas.microsoft.com/office/powerpoint/2010/main" val="7990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506381-18E8-9CC2-A40D-6DE5717687F4}"/>
              </a:ext>
            </a:extLst>
          </p:cNvPr>
          <p:cNvSpPr/>
          <p:nvPr userDrawn="1"/>
        </p:nvSpPr>
        <p:spPr>
          <a:xfrm>
            <a:off x="-2743204" y="-873457"/>
            <a:ext cx="8488912" cy="8299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E5A59-52F3-9E67-1292-ADFA286C143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D7CB9C5-44BD-E0DE-724A-537754D32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11B4C8-CE40-BB34-B5A2-996FC7081EBE}"/>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787B7E29-6B91-DDCD-FD2B-1585DE0B5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A91A0-F8D6-F7AA-8931-2D52D7C27151}"/>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10" name="Rectangle 9">
            <a:extLst>
              <a:ext uri="{FF2B5EF4-FFF2-40B4-BE49-F238E27FC236}">
                <a16:creationId xmlns:a16="http://schemas.microsoft.com/office/drawing/2014/main" id="{84F5113E-2C8F-7D7B-8A93-838999051B08}"/>
              </a:ext>
            </a:extLst>
          </p:cNvPr>
          <p:cNvSpPr/>
          <p:nvPr userDrawn="1"/>
        </p:nvSpPr>
        <p:spPr>
          <a:xfrm>
            <a:off x="-2019868" y="-464023"/>
            <a:ext cx="7397086" cy="7451677"/>
          </a:xfrm>
          <a:prstGeom prst="rect">
            <a:avLst/>
          </a:prstGeom>
          <a:solidFill>
            <a:srgbClr val="AD8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F536F4-4FAE-C6C8-244B-EB8092F8B85A}"/>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1703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1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AD1-37BB-329D-4D08-310135831E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9B1F0-FE6F-012A-8EC2-063051F55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D1B3D-7E6A-DE9C-85BF-047F5C22ECA0}"/>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5EC0C921-1B98-98D3-28A9-58A30B56A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E277F-F692-0C74-D5D5-B9A7C716100E}"/>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7" name="Rectangle 6">
            <a:extLst>
              <a:ext uri="{FF2B5EF4-FFF2-40B4-BE49-F238E27FC236}">
                <a16:creationId xmlns:a16="http://schemas.microsoft.com/office/drawing/2014/main" id="{F5757229-60F1-A772-6B8D-B8A501FEA976}"/>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4F21D501-6AC9-0930-F1F7-A5FC1C87642C}"/>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74472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5_Full 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BF720E9-38FE-454D-B264-54B7D8E907A4}"/>
              </a:ext>
            </a:extLst>
          </p:cNvPr>
          <p:cNvSpPr>
            <a:spLocks noGrp="1"/>
          </p:cNvSpPr>
          <p:nvPr>
            <p:ph type="pic" sz="quarter" idx="10"/>
          </p:nvPr>
        </p:nvSpPr>
        <p:spPr>
          <a:xfrm>
            <a:off x="9210675" y="1645606"/>
            <a:ext cx="2981325" cy="4402770"/>
          </a:xfrm>
          <a:custGeom>
            <a:avLst/>
            <a:gdLst>
              <a:gd name="connsiteX0" fmla="*/ 0 w 2331832"/>
              <a:gd name="connsiteY0" fmla="*/ 0 h 4402770"/>
              <a:gd name="connsiteX1" fmla="*/ 2331832 w 2331832"/>
              <a:gd name="connsiteY1" fmla="*/ 0 h 4402770"/>
              <a:gd name="connsiteX2" fmla="*/ 2331832 w 2331832"/>
              <a:gd name="connsiteY2" fmla="*/ 4402770 h 4402770"/>
              <a:gd name="connsiteX3" fmla="*/ 0 w 2331832"/>
              <a:gd name="connsiteY3" fmla="*/ 4402770 h 4402770"/>
            </a:gdLst>
            <a:ahLst/>
            <a:cxnLst>
              <a:cxn ang="0">
                <a:pos x="connsiteX0" y="connsiteY0"/>
              </a:cxn>
              <a:cxn ang="0">
                <a:pos x="connsiteX1" y="connsiteY1"/>
              </a:cxn>
              <a:cxn ang="0">
                <a:pos x="connsiteX2" y="connsiteY2"/>
              </a:cxn>
              <a:cxn ang="0">
                <a:pos x="connsiteX3" y="connsiteY3"/>
              </a:cxn>
            </a:cxnLst>
            <a:rect l="l" t="t" r="r" b="b"/>
            <a:pathLst>
              <a:path w="2331832" h="4402770">
                <a:moveTo>
                  <a:pt x="0" y="0"/>
                </a:moveTo>
                <a:lnTo>
                  <a:pt x="2331832" y="0"/>
                </a:lnTo>
                <a:lnTo>
                  <a:pt x="2331832" y="4402770"/>
                </a:lnTo>
                <a:lnTo>
                  <a:pt x="0" y="4402770"/>
                </a:lnTo>
                <a:close/>
              </a:path>
            </a:pathLst>
          </a:custGeom>
        </p:spPr>
        <p:txBody>
          <a:bodyPr wrap="square">
            <a:noAutofit/>
          </a:bodyPr>
          <a:lstStyle/>
          <a:p>
            <a:endParaRPr lang="en-US" dirty="0"/>
          </a:p>
        </p:txBody>
      </p:sp>
      <p:sp>
        <p:nvSpPr>
          <p:cNvPr id="15" name="Picture Placeholder 14">
            <a:extLst>
              <a:ext uri="{FF2B5EF4-FFF2-40B4-BE49-F238E27FC236}">
                <a16:creationId xmlns:a16="http://schemas.microsoft.com/office/drawing/2014/main" id="{762DA71D-507A-4067-852B-B0074B650D07}"/>
              </a:ext>
            </a:extLst>
          </p:cNvPr>
          <p:cNvSpPr>
            <a:spLocks noGrp="1"/>
          </p:cNvSpPr>
          <p:nvPr>
            <p:ph type="pic" sz="quarter" idx="11"/>
          </p:nvPr>
        </p:nvSpPr>
        <p:spPr>
          <a:xfrm>
            <a:off x="6915058" y="1645606"/>
            <a:ext cx="2230107" cy="4402770"/>
          </a:xfrm>
          <a:custGeom>
            <a:avLst/>
            <a:gdLst>
              <a:gd name="connsiteX0" fmla="*/ 0 w 2230107"/>
              <a:gd name="connsiteY0" fmla="*/ 0 h 4402770"/>
              <a:gd name="connsiteX1" fmla="*/ 2230107 w 2230107"/>
              <a:gd name="connsiteY1" fmla="*/ 0 h 4402770"/>
              <a:gd name="connsiteX2" fmla="*/ 2230107 w 2230107"/>
              <a:gd name="connsiteY2" fmla="*/ 4402770 h 4402770"/>
              <a:gd name="connsiteX3" fmla="*/ 0 w 2230107"/>
              <a:gd name="connsiteY3" fmla="*/ 4402770 h 4402770"/>
            </a:gdLst>
            <a:ahLst/>
            <a:cxnLst>
              <a:cxn ang="0">
                <a:pos x="connsiteX0" y="connsiteY0"/>
              </a:cxn>
              <a:cxn ang="0">
                <a:pos x="connsiteX1" y="connsiteY1"/>
              </a:cxn>
              <a:cxn ang="0">
                <a:pos x="connsiteX2" y="connsiteY2"/>
              </a:cxn>
              <a:cxn ang="0">
                <a:pos x="connsiteX3" y="connsiteY3"/>
              </a:cxn>
            </a:cxnLst>
            <a:rect l="l" t="t" r="r" b="b"/>
            <a:pathLst>
              <a:path w="2230107" h="4402770">
                <a:moveTo>
                  <a:pt x="0" y="0"/>
                </a:moveTo>
                <a:lnTo>
                  <a:pt x="2230107" y="0"/>
                </a:lnTo>
                <a:lnTo>
                  <a:pt x="2230107" y="4402770"/>
                </a:lnTo>
                <a:lnTo>
                  <a:pt x="0" y="4402770"/>
                </a:lnTo>
                <a:close/>
              </a:path>
            </a:pathLst>
          </a:custGeom>
        </p:spPr>
        <p:txBody>
          <a:bodyPr wrap="square">
            <a:noAutofit/>
          </a:bodyPr>
          <a:lstStyle/>
          <a:p>
            <a:endParaRPr lang="en-US" dirty="0"/>
          </a:p>
        </p:txBody>
      </p:sp>
      <p:sp>
        <p:nvSpPr>
          <p:cNvPr id="2" name="Rectangle 1">
            <a:extLst>
              <a:ext uri="{FF2B5EF4-FFF2-40B4-BE49-F238E27FC236}">
                <a16:creationId xmlns:a16="http://schemas.microsoft.com/office/drawing/2014/main" id="{B429BE0D-E07D-E1C7-F7AB-62C36FE213C8}"/>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F484C3B5-54EB-5828-CBB7-174E9FC6D5BE}"/>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404546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9" name="Picture 8" descr="A statue of a person&#10;&#10;Description automatically generated with medium confidence">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DAAE54B9-B8B3-124A-93C9-E236C4AB6B74}"/>
              </a:ext>
            </a:extLst>
          </p:cNvPr>
          <p:cNvSpPr/>
          <p:nvPr userDrawn="1"/>
        </p:nvSpPr>
        <p:spPr>
          <a:xfrm>
            <a:off x="0" y="-1"/>
            <a:ext cx="7098384" cy="6858001"/>
          </a:xfrm>
          <a:prstGeom prst="rect">
            <a:avLst/>
          </a:prstGeom>
          <a:gradFill>
            <a:gsLst>
              <a:gs pos="6000">
                <a:schemeClr val="tx2">
                  <a:alpha val="75000"/>
                  <a:lumMod val="0"/>
                </a:schemeClr>
              </a:gs>
              <a:gs pos="100000">
                <a:schemeClr val="bg1">
                  <a:lumMod val="0"/>
                  <a:lumOff val="100000"/>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744673" y="1478087"/>
            <a:ext cx="4849755" cy="1709530"/>
          </a:xfrm>
          <a:prstGeom prst="rect">
            <a:avLst/>
          </a:prstGeom>
        </p:spPr>
        <p:txBody>
          <a:bodyPr anchor="b">
            <a:normAutofit/>
          </a:bodyPr>
          <a:lstStyle>
            <a:lvl1pPr algn="ctr">
              <a:defRPr sz="54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744672" y="3448820"/>
            <a:ext cx="4849756" cy="365126"/>
          </a:xfrm>
          <a:prstGeom prst="rect">
            <a:avLst/>
          </a:prstGeom>
        </p:spPr>
        <p:txBody>
          <a:bodyPr/>
          <a:lstStyle>
            <a:lvl1pPr marL="0" indent="0" algn="ctr">
              <a:buNone/>
              <a:defRPr sz="1600" cap="all" spc="200" baseline="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744671" y="3289856"/>
            <a:ext cx="48497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A96EB7-FB10-3F45-BD93-041A362507D7}"/>
              </a:ext>
            </a:extLst>
          </p:cNvPr>
          <p:cNvPicPr>
            <a:picLocks noChangeAspect="1"/>
          </p:cNvPicPr>
          <p:nvPr userDrawn="1"/>
        </p:nvPicPr>
        <p:blipFill>
          <a:blip r:embed="rId3"/>
          <a:stretch>
            <a:fillRect/>
          </a:stretch>
        </p:blipFill>
        <p:spPr>
          <a:xfrm>
            <a:off x="1680115" y="4768642"/>
            <a:ext cx="2978870" cy="1222542"/>
          </a:xfrm>
          <a:prstGeom prst="rect">
            <a:avLst/>
          </a:prstGeom>
        </p:spPr>
      </p:pic>
    </p:spTree>
    <p:extLst>
      <p:ext uri="{BB962C8B-B14F-4D97-AF65-F5344CB8AC3E}">
        <p14:creationId xmlns:p14="http://schemas.microsoft.com/office/powerpoint/2010/main" val="202969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485-3680-554B-A5D6-C6CF2C77F982}"/>
              </a:ext>
            </a:extLst>
          </p:cNvPr>
          <p:cNvSpPr>
            <a:spLocks noGrp="1"/>
          </p:cNvSpPr>
          <p:nvPr>
            <p:ph type="title"/>
          </p:nvPr>
        </p:nvSpPr>
        <p:spPr>
          <a:xfrm>
            <a:off x="838200" y="344764"/>
            <a:ext cx="9892748" cy="877266"/>
          </a:xfrm>
          <a:prstGeom prst="rect">
            <a:avLst/>
          </a:prstGeom>
        </p:spPr>
        <p:txBody>
          <a:bodyPr>
            <a:normAutofit/>
          </a:bodyPr>
          <a:lstStyle>
            <a:lvl1pPr>
              <a:defRPr sz="4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p:nvPr>
        </p:nvSpPr>
        <p:spPr>
          <a:xfrm>
            <a:off x="838199" y="1401417"/>
            <a:ext cx="9892749" cy="477554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D8637138-0059-A843-AD29-BCAD2E7DC8AA}"/>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1602252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Shie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9423A-1805-8C40-98A3-C1BA83BF899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1031" r="13297"/>
          <a:stretch/>
        </p:blipFill>
        <p:spPr>
          <a:xfrm>
            <a:off x="7129448" y="344765"/>
            <a:ext cx="5062552" cy="5770286"/>
          </a:xfrm>
          <a:prstGeom prst="rect">
            <a:avLst/>
          </a:prstGeom>
        </p:spPr>
      </p:pic>
      <p:sp>
        <p:nvSpPr>
          <p:cNvPr id="2" name="Title 1">
            <a:extLst>
              <a:ext uri="{FF2B5EF4-FFF2-40B4-BE49-F238E27FC236}">
                <a16:creationId xmlns:a16="http://schemas.microsoft.com/office/drawing/2014/main" id="{B40B9485-3680-554B-A5D6-C6CF2C77F982}"/>
              </a:ext>
            </a:extLst>
          </p:cNvPr>
          <p:cNvSpPr>
            <a:spLocks noGrp="1"/>
          </p:cNvSpPr>
          <p:nvPr>
            <p:ph type="title"/>
          </p:nvPr>
        </p:nvSpPr>
        <p:spPr>
          <a:xfrm>
            <a:off x="838200" y="344764"/>
            <a:ext cx="9892748" cy="877266"/>
          </a:xfrm>
          <a:prstGeom prst="rect">
            <a:avLst/>
          </a:prstGeom>
        </p:spPr>
        <p:txBody>
          <a:bodyPr>
            <a:normAutofit/>
          </a:bodyPr>
          <a:lstStyle>
            <a:lvl1pPr>
              <a:defRPr sz="4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p:nvPr>
        </p:nvSpPr>
        <p:spPr>
          <a:xfrm>
            <a:off x="838199" y="1401417"/>
            <a:ext cx="9892749" cy="477554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AAA131B-86A3-3B4F-8637-AD2B7BE7472B}"/>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188123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317C-5FEB-5E4D-8D90-1A39CB3993DC}"/>
              </a:ext>
            </a:extLst>
          </p:cNvPr>
          <p:cNvSpPr>
            <a:spLocks noGrp="1"/>
          </p:cNvSpPr>
          <p:nvPr>
            <p:ph type="title"/>
          </p:nvPr>
        </p:nvSpPr>
        <p:spPr>
          <a:xfrm>
            <a:off x="838200" y="344764"/>
            <a:ext cx="9892748" cy="877266"/>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304D90-FB9C-C841-946B-8D0B56579189}"/>
              </a:ext>
            </a:extLst>
          </p:cNvPr>
          <p:cNvSpPr>
            <a:spLocks noGrp="1"/>
          </p:cNvSpPr>
          <p:nvPr>
            <p:ph sz="half" idx="1"/>
          </p:nvPr>
        </p:nvSpPr>
        <p:spPr>
          <a:xfrm>
            <a:off x="1165891" y="1825625"/>
            <a:ext cx="491320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862E3C3-C5E5-004A-AE8F-EEDC1DECEE3E}"/>
              </a:ext>
            </a:extLst>
          </p:cNvPr>
          <p:cNvSpPr>
            <a:spLocks noGrp="1"/>
          </p:cNvSpPr>
          <p:nvPr>
            <p:ph sz="half" idx="2"/>
          </p:nvPr>
        </p:nvSpPr>
        <p:spPr>
          <a:xfrm>
            <a:off x="6366776" y="1825625"/>
            <a:ext cx="467559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1FE9714-E321-4E4D-AB37-E0FDCF5A60FE}"/>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40258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9F4-9B84-184C-8BB3-7A38D9094590}"/>
              </a:ext>
            </a:extLst>
          </p:cNvPr>
          <p:cNvSpPr>
            <a:spLocks noGrp="1"/>
          </p:cNvSpPr>
          <p:nvPr>
            <p:ph type="title"/>
          </p:nvPr>
        </p:nvSpPr>
        <p:spPr>
          <a:xfrm>
            <a:off x="838200" y="344764"/>
            <a:ext cx="9892748" cy="877266"/>
          </a:xfrm>
          <a:prstGeom prst="rect">
            <a:avLst/>
          </a:prstGeo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65B34D-C2D9-9842-8A76-C94BA6B57B35}"/>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176242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 Shi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9F4-9B84-184C-8BB3-7A38D9094590}"/>
              </a:ext>
            </a:extLst>
          </p:cNvPr>
          <p:cNvSpPr>
            <a:spLocks noGrp="1"/>
          </p:cNvSpPr>
          <p:nvPr>
            <p:ph type="title"/>
          </p:nvPr>
        </p:nvSpPr>
        <p:spPr>
          <a:xfrm>
            <a:off x="838200" y="344764"/>
            <a:ext cx="10204174" cy="877266"/>
          </a:xfrm>
          <a:prstGeom prst="rect">
            <a:avLst/>
          </a:prstGeom>
        </p:spPr>
        <p:txBody>
          <a:bodyPr/>
          <a:lstStyle/>
          <a:p>
            <a:r>
              <a:rPr lang="en-US"/>
              <a:t>Click to edit Master title style</a:t>
            </a:r>
            <a:endParaRPr lang="en-US" dirty="0"/>
          </a:p>
        </p:txBody>
      </p:sp>
      <p:pic>
        <p:nvPicPr>
          <p:cNvPr id="18" name="Picture 17">
            <a:extLst>
              <a:ext uri="{FF2B5EF4-FFF2-40B4-BE49-F238E27FC236}">
                <a16:creationId xmlns:a16="http://schemas.microsoft.com/office/drawing/2014/main" id="{E81EA6F9-9853-994E-9691-56DDAEFB6460}"/>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1031" r="13297"/>
          <a:stretch/>
        </p:blipFill>
        <p:spPr>
          <a:xfrm>
            <a:off x="7135715" y="344765"/>
            <a:ext cx="5056285" cy="5763142"/>
          </a:xfrm>
          <a:prstGeom prst="rect">
            <a:avLst/>
          </a:prstGeom>
        </p:spPr>
      </p:pic>
      <p:sp>
        <p:nvSpPr>
          <p:cNvPr id="3" name="Slide Number Placeholder 2">
            <a:extLst>
              <a:ext uri="{FF2B5EF4-FFF2-40B4-BE49-F238E27FC236}">
                <a16:creationId xmlns:a16="http://schemas.microsoft.com/office/drawing/2014/main" id="{B956321F-BCFD-A544-9480-FBBD0CC0E9BE}"/>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3431319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C3DA-0E5B-6248-82CE-7463506CCE04}"/>
              </a:ext>
            </a:extLst>
          </p:cNvPr>
          <p:cNvSpPr>
            <a:spLocks noGrp="1"/>
          </p:cNvSpPr>
          <p:nvPr>
            <p:ph type="title"/>
          </p:nvPr>
        </p:nvSpPr>
        <p:spPr>
          <a:xfrm>
            <a:off x="838200" y="946080"/>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B9AC937-B8ED-564D-807B-422FEC2054A4}"/>
              </a:ext>
            </a:extLst>
          </p:cNvPr>
          <p:cNvSpPr>
            <a:spLocks noGrp="1"/>
          </p:cNvSpPr>
          <p:nvPr>
            <p:ph type="body" idx="1"/>
          </p:nvPr>
        </p:nvSpPr>
        <p:spPr>
          <a:xfrm>
            <a:off x="838200" y="3798817"/>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a:extLst>
              <a:ext uri="{FF2B5EF4-FFF2-40B4-BE49-F238E27FC236}">
                <a16:creationId xmlns:a16="http://schemas.microsoft.com/office/drawing/2014/main" id="{F59EAD7D-5C72-3E42-8C41-1081C8C9F5DA}"/>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840365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Photo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DE20A9E-C9C7-6648-8725-58BBBF5B228A}"/>
              </a:ext>
            </a:extLst>
          </p:cNvPr>
          <p:cNvSpPr/>
          <p:nvPr userDrawn="1"/>
        </p:nvSpPr>
        <p:spPr>
          <a:xfrm>
            <a:off x="6894747" y="-1"/>
            <a:ext cx="3854501" cy="6858001"/>
          </a:xfrm>
          <a:prstGeom prst="rect">
            <a:avLst/>
          </a:prstGeom>
          <a:solidFill>
            <a:schemeClr val="tx1">
              <a:alpha val="847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6894747" y="1478087"/>
            <a:ext cx="3854501" cy="1709530"/>
          </a:xfrm>
          <a:prstGeom prst="rect">
            <a:avLst/>
          </a:prstGeom>
        </p:spPr>
        <p:txBody>
          <a:bodyPr anchor="b">
            <a:normAutofit/>
          </a:bodyPr>
          <a:lstStyle>
            <a:lvl1pPr algn="ctr">
              <a:defRPr sz="4800">
                <a:solidFill>
                  <a:schemeClr val="bg1"/>
                </a:solidFill>
              </a:defRPr>
            </a:lvl1pPr>
          </a:lstStyle>
          <a:p>
            <a:r>
              <a:rPr lang="en-US" dirty="0"/>
              <a:t>Section </a:t>
            </a:r>
            <a:br>
              <a:rPr lang="en-US" dirty="0"/>
            </a:br>
            <a:r>
              <a:rPr lang="en-US" dirty="0"/>
              <a:t>Title #1</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6925638" y="3448819"/>
            <a:ext cx="3792718" cy="502347"/>
          </a:xfrm>
          <a:prstGeom prst="rect">
            <a:avLst/>
          </a:prstGeom>
        </p:spPr>
        <p:txBody>
          <a:bodyPr>
            <a:noAutofit/>
          </a:bodyPr>
          <a:lstStyle>
            <a:lvl1pPr marL="0" indent="0" algn="ctr">
              <a:buNone/>
              <a:defRPr sz="1500" cap="all" spc="2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7317023" y="3289856"/>
            <a:ext cx="3009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75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00A74B-69FB-633B-DAD9-F8A430C71EE3}"/>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5A77D-206F-669F-BDEC-2F614ED3C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24E5-3586-49D9-071A-D761D7672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A4563-A058-EA56-C604-84200474423E}"/>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5D66F218-F911-D625-27FE-376A62B5C4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C526BE-5439-FDF0-F88E-078D2AADA3EC}"/>
              </a:ext>
            </a:extLst>
          </p:cNvPr>
          <p:cNvSpPr>
            <a:spLocks noGrp="1"/>
          </p:cNvSpPr>
          <p:nvPr>
            <p:ph type="sldNum" sz="quarter" idx="12"/>
          </p:nvPr>
        </p:nvSpPr>
        <p:spPr/>
        <p:txBody>
          <a:bodyPr/>
          <a:lstStyle/>
          <a:p>
            <a:fld id="{ADB45288-DBA4-F940-8419-D8ACB4A1BE1B}" type="slidenum">
              <a:rPr lang="en-US" smtClean="0"/>
              <a:t>‹#›</a:t>
            </a:fld>
            <a:endParaRPr lang="en-US"/>
          </a:p>
        </p:txBody>
      </p:sp>
      <p:pic>
        <p:nvPicPr>
          <p:cNvPr id="12" name="Picture 11" descr="Text&#10;&#10;Description automatically generated">
            <a:extLst>
              <a:ext uri="{FF2B5EF4-FFF2-40B4-BE49-F238E27FC236}">
                <a16:creationId xmlns:a16="http://schemas.microsoft.com/office/drawing/2014/main" id="{9429BFF0-085B-F23C-666E-F5EF6331C7D6}"/>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279754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Photo 2">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4" name="Rectangle 13">
            <a:extLst>
              <a:ext uri="{FF2B5EF4-FFF2-40B4-BE49-F238E27FC236}">
                <a16:creationId xmlns:a16="http://schemas.microsoft.com/office/drawing/2014/main" id="{E18438CC-030F-CE4C-8051-1A81A43D710C}"/>
              </a:ext>
            </a:extLst>
          </p:cNvPr>
          <p:cNvSpPr/>
          <p:nvPr userDrawn="1"/>
        </p:nvSpPr>
        <p:spPr>
          <a:xfrm>
            <a:off x="5093616" y="-1"/>
            <a:ext cx="7098384" cy="6858001"/>
          </a:xfrm>
          <a:prstGeom prst="rect">
            <a:avLst/>
          </a:prstGeom>
          <a:gradFill flip="none" rotWithShape="0">
            <a:gsLst>
              <a:gs pos="0">
                <a:schemeClr val="tx1">
                  <a:alpha val="35605"/>
                </a:schemeClr>
              </a:gs>
              <a:gs pos="100000">
                <a:schemeClr val="bg1">
                  <a:lumMod val="0"/>
                  <a:lumOff val="100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E20A9E-C9C7-6648-8725-58BBBF5B228A}"/>
              </a:ext>
            </a:extLst>
          </p:cNvPr>
          <p:cNvSpPr/>
          <p:nvPr userDrawn="1"/>
        </p:nvSpPr>
        <p:spPr>
          <a:xfrm>
            <a:off x="5250730" y="2017336"/>
            <a:ext cx="6941270" cy="2083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5712642" y="2364012"/>
            <a:ext cx="5637229" cy="706660"/>
          </a:xfrm>
          <a:prstGeom prst="rect">
            <a:avLst/>
          </a:prstGeom>
        </p:spPr>
        <p:txBody>
          <a:bodyPr anchor="b">
            <a:noAutofit/>
          </a:bodyPr>
          <a:lstStyle>
            <a:lvl1pPr algn="ctr">
              <a:defRPr sz="4800">
                <a:solidFill>
                  <a:schemeClr val="bg1"/>
                </a:solidFill>
              </a:defRPr>
            </a:lvl1pPr>
          </a:lstStyle>
          <a:p>
            <a:r>
              <a:rPr lang="en-US" dirty="0"/>
              <a:t>Section Title #2</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5547671" y="3450210"/>
            <a:ext cx="5967169" cy="302684"/>
          </a:xfrm>
          <a:prstGeom prst="rect">
            <a:avLst/>
          </a:prstGeom>
        </p:spPr>
        <p:txBody>
          <a:bodyPr/>
          <a:lstStyle>
            <a:lvl1pPr marL="0" indent="0" algn="ctr">
              <a:buNone/>
              <a:defRPr sz="1600" cap="all" spc="200" baseline="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6493974" y="3230828"/>
            <a:ext cx="39143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722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7F30ED-1E1E-5A47-A6BF-7698B3B20690}"/>
              </a:ext>
            </a:extLst>
          </p:cNvPr>
          <p:cNvSpPr>
            <a:spLocks noGrp="1"/>
          </p:cNvSpPr>
          <p:nvPr>
            <p:ph type="dt" sz="half" idx="10"/>
          </p:nvPr>
        </p:nvSpPr>
        <p:spPr/>
        <p:txBody>
          <a:bodyPr/>
          <a:lstStyle/>
          <a:p>
            <a:fld id="{FB2E96C3-6D6B-1746-AA0F-657575A48C5A}" type="datetimeFigureOut">
              <a:rPr lang="en-US" smtClean="0"/>
              <a:t>8/8/23</a:t>
            </a:fld>
            <a:endParaRPr lang="en-US" dirty="0"/>
          </a:p>
        </p:txBody>
      </p:sp>
      <p:sp>
        <p:nvSpPr>
          <p:cNvPr id="3" name="Footer Placeholder 2">
            <a:extLst>
              <a:ext uri="{FF2B5EF4-FFF2-40B4-BE49-F238E27FC236}">
                <a16:creationId xmlns:a16="http://schemas.microsoft.com/office/drawing/2014/main" id="{B8636297-65B0-4E44-9956-25DCC0E4CBF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64ADAB-7E10-5C42-AB28-DDD39AC363BD}"/>
              </a:ext>
            </a:extLst>
          </p:cNvPr>
          <p:cNvSpPr>
            <a:spLocks noGrp="1"/>
          </p:cNvSpPr>
          <p:nvPr>
            <p:ph type="sldNum" sz="quarter" idx="12"/>
          </p:nvPr>
        </p:nvSpPr>
        <p:spPr/>
        <p:txBody>
          <a:bodyPr/>
          <a:lstStyle/>
          <a:p>
            <a:fld id="{FD40DC7F-7F3E-A540-BFF0-D6FA685D67DD}" type="slidenum">
              <a:rPr lang="en-US" smtClean="0"/>
              <a:t>‹#›</a:t>
            </a:fld>
            <a:endParaRPr lang="en-US" dirty="0"/>
          </a:p>
        </p:txBody>
      </p:sp>
    </p:spTree>
    <p:extLst>
      <p:ext uri="{BB962C8B-B14F-4D97-AF65-F5344CB8AC3E}">
        <p14:creationId xmlns:p14="http://schemas.microsoft.com/office/powerpoint/2010/main" val="374029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70A96EB7-FB10-3F45-BD93-041A362507D7}"/>
              </a:ext>
            </a:extLst>
          </p:cNvPr>
          <p:cNvPicPr>
            <a:picLocks noChangeAspect="1"/>
          </p:cNvPicPr>
          <p:nvPr userDrawn="1"/>
        </p:nvPicPr>
        <p:blipFill>
          <a:blip r:embed="rId3"/>
          <a:stretch>
            <a:fillRect/>
          </a:stretch>
        </p:blipFill>
        <p:spPr>
          <a:xfrm>
            <a:off x="1680115" y="4768642"/>
            <a:ext cx="2978870" cy="1222542"/>
          </a:xfrm>
          <a:prstGeom prst="rect">
            <a:avLst/>
          </a:prstGeom>
        </p:spPr>
      </p:pic>
      <p:grpSp>
        <p:nvGrpSpPr>
          <p:cNvPr id="6" name="Group 5">
            <a:extLst>
              <a:ext uri="{FF2B5EF4-FFF2-40B4-BE49-F238E27FC236}">
                <a16:creationId xmlns:a16="http://schemas.microsoft.com/office/drawing/2014/main" id="{5B3F904F-9606-414B-8EF1-4441884A67C9}"/>
              </a:ext>
            </a:extLst>
          </p:cNvPr>
          <p:cNvGrpSpPr/>
          <p:nvPr userDrawn="1"/>
        </p:nvGrpSpPr>
        <p:grpSpPr>
          <a:xfrm>
            <a:off x="8048370" y="5680888"/>
            <a:ext cx="3501213" cy="374592"/>
            <a:chOff x="9219717" y="5616592"/>
            <a:chExt cx="3501213" cy="374592"/>
          </a:xfrm>
        </p:grpSpPr>
        <p:pic>
          <p:nvPicPr>
            <p:cNvPr id="4" name="Picture 3">
              <a:extLst>
                <a:ext uri="{FF2B5EF4-FFF2-40B4-BE49-F238E27FC236}">
                  <a16:creationId xmlns:a16="http://schemas.microsoft.com/office/drawing/2014/main" id="{566AF1AA-F633-574C-9564-8800A9D266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31715" y="5616592"/>
              <a:ext cx="1989215" cy="374592"/>
            </a:xfrm>
            <a:prstGeom prst="rect">
              <a:avLst/>
            </a:prstGeom>
          </p:spPr>
        </p:pic>
        <p:sp>
          <p:nvSpPr>
            <p:cNvPr id="5" name="TextBox 4">
              <a:extLst>
                <a:ext uri="{FF2B5EF4-FFF2-40B4-BE49-F238E27FC236}">
                  <a16:creationId xmlns:a16="http://schemas.microsoft.com/office/drawing/2014/main" id="{D182286F-56A4-4244-BD25-E520ADFA8591}"/>
                </a:ext>
              </a:extLst>
            </p:cNvPr>
            <p:cNvSpPr txBox="1"/>
            <p:nvPr userDrawn="1"/>
          </p:nvSpPr>
          <p:spPr>
            <a:xfrm>
              <a:off x="9219717" y="5713098"/>
              <a:ext cx="1598469" cy="269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kern="1200" dirty="0">
                  <a:solidFill>
                    <a:schemeClr val="bg1"/>
                  </a:solidFill>
                  <a:effectLst/>
                  <a:latin typeface="+mn-lt"/>
                  <a:ea typeface="+mn-ea"/>
                  <a:cs typeface="+mn-cs"/>
                </a:rPr>
                <a:t>The academic core of</a:t>
              </a:r>
            </a:p>
          </p:txBody>
        </p:sp>
      </p:grpSp>
      <p:pic>
        <p:nvPicPr>
          <p:cNvPr id="10" name="Picture 9"/>
          <p:cNvPicPr>
            <a:picLocks noChangeAspect="1"/>
          </p:cNvPicPr>
          <p:nvPr userDrawn="1"/>
        </p:nvPicPr>
        <p:blipFill>
          <a:blip r:embed="rId5"/>
          <a:stretch>
            <a:fillRect/>
          </a:stretch>
        </p:blipFill>
        <p:spPr>
          <a:xfrm>
            <a:off x="-91977" y="-85649"/>
            <a:ext cx="12375953" cy="7029297"/>
          </a:xfrm>
          <a:prstGeom prst="rect">
            <a:avLst/>
          </a:prstGeom>
          <a:solidFill>
            <a:schemeClr val="bg1">
              <a:alpha val="0"/>
            </a:schemeClr>
          </a:solidFill>
          <a:ln>
            <a:noFill/>
          </a:ln>
        </p:spPr>
      </p:pic>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744673" y="1478087"/>
            <a:ext cx="4849755" cy="1709530"/>
          </a:xfrm>
          <a:prstGeom prst="rect">
            <a:avLst/>
          </a:prstGeom>
        </p:spPr>
        <p:txBody>
          <a:bodyPr anchor="b">
            <a:normAutofit/>
          </a:bodyPr>
          <a:lstStyle>
            <a:lvl1pPr algn="ctr">
              <a:defRPr sz="54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744672" y="3448820"/>
            <a:ext cx="4849756" cy="778406"/>
          </a:xfrm>
          <a:prstGeom prst="rect">
            <a:avLst/>
          </a:prstGeom>
        </p:spPr>
        <p:txBody>
          <a:bodyPr/>
          <a:lstStyle>
            <a:lvl1pPr marL="0" indent="0" algn="ctr">
              <a:buNone/>
              <a:defRPr sz="1600" cap="all" spc="200" baseline="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744671" y="3289856"/>
            <a:ext cx="48497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387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317C-5FEB-5E4D-8D90-1A39CB3993DC}"/>
              </a:ext>
            </a:extLst>
          </p:cNvPr>
          <p:cNvSpPr>
            <a:spLocks noGrp="1"/>
          </p:cNvSpPr>
          <p:nvPr>
            <p:ph type="title" hasCustomPrompt="1"/>
          </p:nvPr>
        </p:nvSpPr>
        <p:spPr>
          <a:xfrm>
            <a:off x="822960" y="365760"/>
            <a:ext cx="6675120" cy="824863"/>
          </a:xfrm>
          <a:prstGeom prst="rect">
            <a:avLst/>
          </a:prstGeom>
        </p:spPr>
        <p:txBody>
          <a:bodyPr>
            <a:normAutofit/>
          </a:bodyPr>
          <a:lstStyle>
            <a:lvl1pPr>
              <a:defRPr sz="4000"/>
            </a:lvl1pPr>
          </a:lstStyle>
          <a:p>
            <a:r>
              <a:rPr lang="en-US" dirty="0"/>
              <a:t>Title - </a:t>
            </a:r>
            <a:r>
              <a:rPr lang="en-US" sz="4000" dirty="0"/>
              <a:t>Arial Bold 40pt</a:t>
            </a:r>
            <a:endParaRPr lang="en-US" dirty="0"/>
          </a:p>
        </p:txBody>
      </p:sp>
      <p:sp>
        <p:nvSpPr>
          <p:cNvPr id="3" name="Content Placeholder 2">
            <a:extLst>
              <a:ext uri="{FF2B5EF4-FFF2-40B4-BE49-F238E27FC236}">
                <a16:creationId xmlns:a16="http://schemas.microsoft.com/office/drawing/2014/main" id="{60304D90-FB9C-C841-946B-8D0B56579189}"/>
              </a:ext>
            </a:extLst>
          </p:cNvPr>
          <p:cNvSpPr>
            <a:spLocks noGrp="1"/>
          </p:cNvSpPr>
          <p:nvPr>
            <p:ph sz="half" idx="1" hasCustomPrompt="1"/>
          </p:nvPr>
        </p:nvSpPr>
        <p:spPr>
          <a:xfrm>
            <a:off x="822960" y="1371600"/>
            <a:ext cx="6387058" cy="4351338"/>
          </a:xfrm>
          <a:prstGeom prst="rect">
            <a:avLst/>
          </a:prstGeom>
        </p:spPr>
        <p:txBody>
          <a:bodyPr/>
          <a:lstStyle/>
          <a:p>
            <a:pPr marL="0" indent="0">
              <a:lnSpc>
                <a:spcPct val="70000"/>
              </a:lnSpc>
              <a:buNone/>
            </a:pPr>
            <a:r>
              <a:rPr lang="en-US" sz="2400" b="1" dirty="0"/>
              <a:t>Subhead, Arial Bold 24pt</a:t>
            </a:r>
          </a:p>
          <a:p>
            <a:pPr marL="342900" indent="-342900">
              <a:lnSpc>
                <a:spcPct val="100000"/>
              </a:lnSpc>
              <a:buSzPct val="110000"/>
            </a:pPr>
            <a:r>
              <a:rPr lang="en-US" sz="2000" dirty="0"/>
              <a:t>Use Two Column Content Slide</a:t>
            </a:r>
          </a:p>
          <a:p>
            <a:pPr marL="342900" indent="-342900">
              <a:lnSpc>
                <a:spcPct val="100000"/>
              </a:lnSpc>
              <a:buSzPct val="110000"/>
            </a:pPr>
            <a:r>
              <a:rPr lang="en-US" sz="2000" dirty="0"/>
              <a:t>Text is Arial at 20pt</a:t>
            </a:r>
          </a:p>
          <a:p>
            <a:pPr marL="342900" indent="-342900">
              <a:lnSpc>
                <a:spcPct val="100000"/>
              </a:lnSpc>
              <a:buSzPct val="110000"/>
            </a:pPr>
            <a:r>
              <a:rPr lang="en-US" sz="2000" dirty="0"/>
              <a:t>Character Spacing is Normal</a:t>
            </a:r>
          </a:p>
          <a:p>
            <a:pPr marL="342900" indent="-342900">
              <a:lnSpc>
                <a:spcPct val="100000"/>
              </a:lnSpc>
              <a:buSzPct val="110000"/>
            </a:pPr>
            <a:r>
              <a:rPr lang="en-US" sz="2000" dirty="0"/>
              <a:t>Gold Text Bullet</a:t>
            </a:r>
          </a:p>
          <a:p>
            <a:pPr marL="342900" indent="-342900">
              <a:lnSpc>
                <a:spcPct val="100000"/>
              </a:lnSpc>
              <a:buSzPct val="110000"/>
            </a:pPr>
            <a:r>
              <a:rPr lang="en-US" sz="2000" dirty="0"/>
              <a:t>Line Spacing is 1</a:t>
            </a:r>
          </a:p>
          <a:p>
            <a:pPr marL="342900" indent="-342900">
              <a:lnSpc>
                <a:spcPct val="100000"/>
              </a:lnSpc>
              <a:buSzPct val="110000"/>
            </a:pPr>
            <a:r>
              <a:rPr lang="en-US" sz="2000" dirty="0"/>
              <a:t>How to Treat Sub-Bullet Points</a:t>
            </a:r>
          </a:p>
          <a:p>
            <a:pPr lvl="1">
              <a:lnSpc>
                <a:spcPct val="100000"/>
              </a:lnSpc>
              <a:buSzPct val="110000"/>
            </a:pPr>
            <a:r>
              <a:rPr lang="en-US" sz="1600" dirty="0"/>
              <a:t>Sub-Bullet Indent once, Arial at 16pt </a:t>
            </a:r>
          </a:p>
          <a:p>
            <a:pPr lvl="1">
              <a:lnSpc>
                <a:spcPct val="100000"/>
              </a:lnSpc>
              <a:buSzPct val="110000"/>
            </a:pPr>
            <a:r>
              <a:rPr lang="en-US" sz="1600" dirty="0"/>
              <a:t>Sub-Bullet Indent once, Arial at 16pt </a:t>
            </a:r>
            <a:endParaRPr lang="en-US" sz="2000" dirty="0"/>
          </a:p>
        </p:txBody>
      </p:sp>
      <p:sp>
        <p:nvSpPr>
          <p:cNvPr id="5" name="Slide Number Placeholder 4">
            <a:extLst>
              <a:ext uri="{FF2B5EF4-FFF2-40B4-BE49-F238E27FC236}">
                <a16:creationId xmlns:a16="http://schemas.microsoft.com/office/drawing/2014/main" id="{31FE9714-E321-4E4D-AB37-E0FDCF5A60FE}"/>
              </a:ext>
            </a:extLst>
          </p:cNvPr>
          <p:cNvSpPr>
            <a:spLocks noGrp="1"/>
          </p:cNvSpPr>
          <p:nvPr>
            <p:ph type="sldNum" sz="quarter" idx="10"/>
          </p:nvPr>
        </p:nvSpPr>
        <p:spPr/>
        <p:txBody>
          <a:bodyPr/>
          <a:lstStyle/>
          <a:p>
            <a:fld id="{0E109EA1-A30D-9743-9DCC-41793B4C74E6}" type="slidenum">
              <a:rPr lang="en-US" smtClean="0"/>
              <a:pPr/>
              <a:t>‹#›</a:t>
            </a:fld>
            <a:endParaRPr lang="en-US" dirty="0"/>
          </a:p>
        </p:txBody>
      </p:sp>
      <p:sp>
        <p:nvSpPr>
          <p:cNvPr id="6" name="Content Placeholder 2">
            <a:extLst>
              <a:ext uri="{FF2B5EF4-FFF2-40B4-BE49-F238E27FC236}">
                <a16:creationId xmlns:a16="http://schemas.microsoft.com/office/drawing/2014/main" id="{6776896A-6C81-A262-EB47-27F3AC968434}"/>
              </a:ext>
            </a:extLst>
          </p:cNvPr>
          <p:cNvSpPr>
            <a:spLocks noGrp="1"/>
          </p:cNvSpPr>
          <p:nvPr>
            <p:ph sz="half" idx="11" hasCustomPrompt="1"/>
          </p:nvPr>
        </p:nvSpPr>
        <p:spPr>
          <a:xfrm>
            <a:off x="7570032" y="0"/>
            <a:ext cx="4610065" cy="6176963"/>
          </a:xfrm>
          <a:prstGeom prst="rect">
            <a:avLst/>
          </a:prstGeom>
        </p:spPr>
        <p:txBody>
          <a:bodyPr anchor="ctr" anchorCtr="0"/>
          <a:lstStyle>
            <a:lvl1pPr algn="ctr">
              <a:defRPr/>
            </a:lvl1pPr>
          </a:lstStyle>
          <a:p>
            <a:pPr marL="0" indent="0">
              <a:lnSpc>
                <a:spcPct val="70000"/>
              </a:lnSpc>
              <a:buNone/>
            </a:pPr>
            <a:r>
              <a:rPr lang="en-US" sz="2000" dirty="0"/>
              <a:t>Picture here</a:t>
            </a:r>
          </a:p>
        </p:txBody>
      </p:sp>
    </p:spTree>
    <p:extLst>
      <p:ext uri="{BB962C8B-B14F-4D97-AF65-F5344CB8AC3E}">
        <p14:creationId xmlns:p14="http://schemas.microsoft.com/office/powerpoint/2010/main" val="3149861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copy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317C-5FEB-5E4D-8D90-1A39CB3993DC}"/>
              </a:ext>
            </a:extLst>
          </p:cNvPr>
          <p:cNvSpPr>
            <a:spLocks noGrp="1"/>
          </p:cNvSpPr>
          <p:nvPr>
            <p:ph type="title" hasCustomPrompt="1"/>
          </p:nvPr>
        </p:nvSpPr>
        <p:spPr>
          <a:xfrm>
            <a:off x="822960" y="365760"/>
            <a:ext cx="6675120" cy="822960"/>
          </a:xfrm>
          <a:prstGeom prst="rect">
            <a:avLst/>
          </a:prstGeom>
        </p:spPr>
        <p:txBody>
          <a:bodyPr>
            <a:normAutofit/>
          </a:bodyPr>
          <a:lstStyle>
            <a:lvl1pPr>
              <a:defRPr sz="4000"/>
            </a:lvl1pPr>
          </a:lstStyle>
          <a:p>
            <a:r>
              <a:rPr lang="en-US" dirty="0"/>
              <a:t>Title - </a:t>
            </a:r>
            <a:r>
              <a:rPr lang="en-US" sz="4000" dirty="0"/>
              <a:t>Arial Bold 40pt</a:t>
            </a:r>
            <a:endParaRPr lang="en-US" dirty="0"/>
          </a:p>
        </p:txBody>
      </p:sp>
      <p:sp>
        <p:nvSpPr>
          <p:cNvPr id="5" name="Slide Number Placeholder 4">
            <a:extLst>
              <a:ext uri="{FF2B5EF4-FFF2-40B4-BE49-F238E27FC236}">
                <a16:creationId xmlns:a16="http://schemas.microsoft.com/office/drawing/2014/main" id="{31FE9714-E321-4E4D-AB37-E0FDCF5A60FE}"/>
              </a:ext>
            </a:extLst>
          </p:cNvPr>
          <p:cNvSpPr>
            <a:spLocks noGrp="1"/>
          </p:cNvSpPr>
          <p:nvPr>
            <p:ph type="sldNum" sz="quarter" idx="10"/>
          </p:nvPr>
        </p:nvSpPr>
        <p:spPr/>
        <p:txBody>
          <a:bodyPr/>
          <a:lstStyle/>
          <a:p>
            <a:fld id="{0E109EA1-A30D-9743-9DCC-41793B4C74E6}" type="slidenum">
              <a:rPr lang="en-US" smtClean="0"/>
              <a:pPr/>
              <a:t>‹#›</a:t>
            </a:fld>
            <a:endParaRPr lang="en-US" dirty="0"/>
          </a:p>
        </p:txBody>
      </p:sp>
      <p:sp>
        <p:nvSpPr>
          <p:cNvPr id="6" name="Content Placeholder 2">
            <a:extLst>
              <a:ext uri="{FF2B5EF4-FFF2-40B4-BE49-F238E27FC236}">
                <a16:creationId xmlns:a16="http://schemas.microsoft.com/office/drawing/2014/main" id="{6776896A-6C81-A262-EB47-27F3AC968434}"/>
              </a:ext>
            </a:extLst>
          </p:cNvPr>
          <p:cNvSpPr>
            <a:spLocks noGrp="1"/>
          </p:cNvSpPr>
          <p:nvPr>
            <p:ph sz="half" idx="11" hasCustomPrompt="1"/>
          </p:nvPr>
        </p:nvSpPr>
        <p:spPr>
          <a:xfrm>
            <a:off x="7570032" y="0"/>
            <a:ext cx="4610065" cy="6176963"/>
          </a:xfrm>
          <a:prstGeom prst="rect">
            <a:avLst/>
          </a:prstGeom>
        </p:spPr>
        <p:txBody>
          <a:bodyPr anchor="ctr" anchorCtr="0"/>
          <a:lstStyle>
            <a:lvl1pPr algn="ctr">
              <a:defRPr/>
            </a:lvl1pPr>
          </a:lstStyle>
          <a:p>
            <a:pPr marL="0" indent="0">
              <a:lnSpc>
                <a:spcPct val="70000"/>
              </a:lnSpc>
              <a:buNone/>
            </a:pPr>
            <a:r>
              <a:rPr lang="en-US" sz="2000" dirty="0"/>
              <a:t>Picture here</a:t>
            </a:r>
          </a:p>
        </p:txBody>
      </p:sp>
      <p:sp>
        <p:nvSpPr>
          <p:cNvPr id="7" name="Content Placeholder 2">
            <a:extLst>
              <a:ext uri="{FF2B5EF4-FFF2-40B4-BE49-F238E27FC236}">
                <a16:creationId xmlns:a16="http://schemas.microsoft.com/office/drawing/2014/main" id="{5B3E1637-45E8-5BE3-1920-6EAC1311DCC0}"/>
              </a:ext>
            </a:extLst>
          </p:cNvPr>
          <p:cNvSpPr>
            <a:spLocks noGrp="1"/>
          </p:cNvSpPr>
          <p:nvPr>
            <p:ph sz="half" idx="1" hasCustomPrompt="1"/>
          </p:nvPr>
        </p:nvSpPr>
        <p:spPr>
          <a:xfrm>
            <a:off x="822960" y="1371600"/>
            <a:ext cx="6675120" cy="4389120"/>
          </a:xfrm>
          <a:prstGeom prst="rect">
            <a:avLst/>
          </a:prstGeom>
        </p:spPr>
        <p:txBody>
          <a:bodyPr wrap="square">
            <a:noAutofit/>
          </a:bodyPr>
          <a:lstStyle>
            <a:lvl1pPr marL="14288" marR="0" indent="0" algn="l" defTabSz="914400" rtl="0" eaLnBrk="1" fontAlgn="auto" latinLnBrk="0" hangingPunct="1">
              <a:lnSpc>
                <a:spcPct val="100000"/>
              </a:lnSpc>
              <a:spcBef>
                <a:spcPts val="1000"/>
              </a:spcBef>
              <a:spcAft>
                <a:spcPts val="0"/>
              </a:spcAft>
              <a:buClr>
                <a:srgbClr val="9E7E38"/>
              </a:buClr>
              <a:buSzPct val="110000"/>
              <a:buFontTx/>
              <a:buNone/>
              <a:tabLst/>
              <a:defRPr sz="2000"/>
            </a:lvl1pPr>
            <a:lvl2pPr marL="14288" indent="0">
              <a:buFontTx/>
              <a:buNone/>
              <a:tabLst/>
              <a:defRPr sz="2000"/>
            </a:lvl2pPr>
            <a:lvl3pPr marL="14288" indent="0">
              <a:buFontTx/>
              <a:buNone/>
              <a:tabLst/>
              <a:defRPr sz="2000"/>
            </a:lvl3pPr>
            <a:lvl4pPr marL="14288" indent="0">
              <a:buFontTx/>
              <a:buNone/>
              <a:tabLst/>
              <a:defRPr sz="2000"/>
            </a:lvl4pPr>
            <a:lvl5pPr marL="14288" indent="0">
              <a:buFontTx/>
              <a:buNone/>
              <a:tabLst/>
              <a:defRPr sz="2000"/>
            </a:lvl5pPr>
          </a:lstStyle>
          <a:p>
            <a:pPr marL="0" indent="0">
              <a:lnSpc>
                <a:spcPct val="70000"/>
              </a:lnSpc>
              <a:buNone/>
            </a:pPr>
            <a:r>
              <a:rPr lang="en-US" sz="2400" b="1" dirty="0"/>
              <a:t>Subhead, Arial Bold 24pt</a:t>
            </a:r>
          </a:p>
          <a:p>
            <a:pPr lvl="0"/>
            <a:r>
              <a:rPr lang="en-US" dirty="0"/>
              <a:t>Body copy text is Arial 20pt left justified. Body copy text is Arial 20pt left justified. Body copy text is Arial 20pt left justified.</a:t>
            </a:r>
          </a:p>
          <a:p>
            <a:pPr marL="342900" indent="-342900">
              <a:lnSpc>
                <a:spcPct val="100000"/>
              </a:lnSpc>
              <a:buSzPct val="110000"/>
            </a:pPr>
            <a:endParaRPr lang="en-US" sz="2000" dirty="0"/>
          </a:p>
        </p:txBody>
      </p:sp>
    </p:spTree>
    <p:extLst>
      <p:ext uri="{BB962C8B-B14F-4D97-AF65-F5344CB8AC3E}">
        <p14:creationId xmlns:p14="http://schemas.microsoft.com/office/powerpoint/2010/main" val="3486792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485-3680-554B-A5D6-C6CF2C77F982}"/>
              </a:ext>
            </a:extLst>
          </p:cNvPr>
          <p:cNvSpPr>
            <a:spLocks noGrp="1"/>
          </p:cNvSpPr>
          <p:nvPr>
            <p:ph type="title" hasCustomPrompt="1"/>
          </p:nvPr>
        </p:nvSpPr>
        <p:spPr>
          <a:xfrm>
            <a:off x="822960" y="365760"/>
            <a:ext cx="10515600" cy="822960"/>
          </a:xfrm>
          <a:prstGeom prst="rect">
            <a:avLst/>
          </a:prstGeom>
        </p:spPr>
        <p:txBody>
          <a:bodyPr>
            <a:normAutofit/>
          </a:bodyPr>
          <a:lstStyle>
            <a:lvl1pPr>
              <a:defRPr sz="4000">
                <a:latin typeface="Arial" panose="020B0604020202020204" pitchFamily="34" charset="0"/>
                <a:cs typeface="Arial" panose="020B0604020202020204" pitchFamily="34" charset="0"/>
              </a:defRPr>
            </a:lvl1pPr>
          </a:lstStyle>
          <a:p>
            <a:r>
              <a:rPr lang="en-US" dirty="0"/>
              <a:t>Title – Arial Bold 40 </a:t>
            </a:r>
            <a:r>
              <a:rPr lang="en-US" dirty="0" err="1"/>
              <a:t>pt</a:t>
            </a:r>
            <a:endParaRPr lang="en-US" dirty="0"/>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hasCustomPrompt="1"/>
          </p:nvPr>
        </p:nvSpPr>
        <p:spPr>
          <a:xfrm>
            <a:off x="822960" y="1371600"/>
            <a:ext cx="10515600" cy="438912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lnSpc>
                <a:spcPct val="70000"/>
              </a:lnSpc>
              <a:buNone/>
            </a:pPr>
            <a:r>
              <a:rPr lang="en-US" sz="2400" b="1" dirty="0"/>
              <a:t>Subhead, Arial Bold 24pt</a:t>
            </a:r>
          </a:p>
          <a:p>
            <a:pPr marL="342900" indent="-342900">
              <a:lnSpc>
                <a:spcPct val="100000"/>
              </a:lnSpc>
              <a:buSzPct val="110000"/>
            </a:pPr>
            <a:r>
              <a:rPr lang="en-US" sz="2000" dirty="0"/>
              <a:t>Use Two Column Content Slide</a:t>
            </a:r>
          </a:p>
          <a:p>
            <a:pPr marL="342900" indent="-342900">
              <a:lnSpc>
                <a:spcPct val="100000"/>
              </a:lnSpc>
              <a:buSzPct val="110000"/>
            </a:pPr>
            <a:r>
              <a:rPr lang="en-US" sz="2000" dirty="0"/>
              <a:t>Text is Arial at 20pt</a:t>
            </a:r>
          </a:p>
          <a:p>
            <a:pPr marL="342900" indent="-342900">
              <a:lnSpc>
                <a:spcPct val="100000"/>
              </a:lnSpc>
              <a:buSzPct val="110000"/>
            </a:pPr>
            <a:r>
              <a:rPr lang="en-US" sz="2000" dirty="0"/>
              <a:t>Character Spacing is Normal</a:t>
            </a:r>
          </a:p>
          <a:p>
            <a:pPr marL="342900" indent="-342900">
              <a:lnSpc>
                <a:spcPct val="100000"/>
              </a:lnSpc>
              <a:buSzPct val="110000"/>
            </a:pPr>
            <a:r>
              <a:rPr lang="en-US" sz="2000" dirty="0"/>
              <a:t>Gold Text Bullet</a:t>
            </a:r>
          </a:p>
          <a:p>
            <a:pPr marL="342900" indent="-342900">
              <a:lnSpc>
                <a:spcPct val="100000"/>
              </a:lnSpc>
              <a:buSzPct val="110000"/>
            </a:pPr>
            <a:r>
              <a:rPr lang="en-US" sz="2000" dirty="0"/>
              <a:t>Line Spacing is 1</a:t>
            </a:r>
          </a:p>
          <a:p>
            <a:pPr marL="342900" indent="-342900">
              <a:lnSpc>
                <a:spcPct val="100000"/>
              </a:lnSpc>
              <a:buSzPct val="110000"/>
            </a:pPr>
            <a:r>
              <a:rPr lang="en-US" sz="2000" dirty="0"/>
              <a:t>How to Treat Sub-Bullet Points</a:t>
            </a:r>
          </a:p>
          <a:p>
            <a:pPr lvl="1">
              <a:lnSpc>
                <a:spcPct val="100000"/>
              </a:lnSpc>
              <a:buSzPct val="110000"/>
            </a:pPr>
            <a:r>
              <a:rPr lang="en-US" sz="1600" dirty="0"/>
              <a:t>Sub-Bullet Indent once, Arial at 16pt </a:t>
            </a:r>
          </a:p>
          <a:p>
            <a:pPr lvl="1">
              <a:lnSpc>
                <a:spcPct val="100000"/>
              </a:lnSpc>
              <a:buSzPct val="110000"/>
            </a:pPr>
            <a:r>
              <a:rPr lang="en-US" sz="1600" dirty="0"/>
              <a:t>Sub-Bullet Indent once, Arial at 16pt </a:t>
            </a:r>
            <a:endParaRPr lang="en-US" sz="2000" dirty="0"/>
          </a:p>
        </p:txBody>
      </p:sp>
      <p:sp>
        <p:nvSpPr>
          <p:cNvPr id="4" name="Slide Number Placeholder 3">
            <a:extLst>
              <a:ext uri="{FF2B5EF4-FFF2-40B4-BE49-F238E27FC236}">
                <a16:creationId xmlns:a16="http://schemas.microsoft.com/office/drawing/2014/main" id="{D8637138-0059-A843-AD29-BCAD2E7DC8AA}"/>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2426842255"/>
      </p:ext>
    </p:extLst>
  </p:cSld>
  <p:clrMapOvr>
    <a:masterClrMapping/>
  </p:clrMapOvr>
  <p:extLst>
    <p:ext uri="{DCECCB84-F9BA-43D5-87BE-67443E8EF086}">
      <p15:sldGuideLst xmlns:p15="http://schemas.microsoft.com/office/powerpoint/2012/main">
        <p15:guide id="1" orient="horz" pos="86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ne column text only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485-3680-554B-A5D6-C6CF2C77F982}"/>
              </a:ext>
            </a:extLst>
          </p:cNvPr>
          <p:cNvSpPr>
            <a:spLocks noGrp="1"/>
          </p:cNvSpPr>
          <p:nvPr>
            <p:ph type="title" hasCustomPrompt="1"/>
          </p:nvPr>
        </p:nvSpPr>
        <p:spPr>
          <a:xfrm>
            <a:off x="822960" y="365760"/>
            <a:ext cx="10629275" cy="877266"/>
          </a:xfrm>
          <a:prstGeom prst="rect">
            <a:avLst/>
          </a:prstGeom>
        </p:spPr>
        <p:txBody>
          <a:bodyPr>
            <a:normAutofit/>
          </a:bodyPr>
          <a:lstStyle>
            <a:lvl1pPr>
              <a:defRPr sz="4000">
                <a:latin typeface="Arial" panose="020B0604020202020204" pitchFamily="34" charset="0"/>
                <a:cs typeface="Arial" panose="020B0604020202020204" pitchFamily="34" charset="0"/>
              </a:defRPr>
            </a:lvl1pPr>
          </a:lstStyle>
          <a:p>
            <a:r>
              <a:rPr lang="en-US" dirty="0"/>
              <a:t>Title – Arial Bold 40 </a:t>
            </a:r>
            <a:r>
              <a:rPr lang="en-US" dirty="0" err="1"/>
              <a:t>pt</a:t>
            </a:r>
            <a:endParaRPr lang="en-US" dirty="0"/>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hasCustomPrompt="1"/>
          </p:nvPr>
        </p:nvSpPr>
        <p:spPr>
          <a:xfrm>
            <a:off x="822960" y="1371600"/>
            <a:ext cx="10629276" cy="4775546"/>
          </a:xfrm>
          <a:prstGeom prst="rect">
            <a:avLst/>
          </a:prstGeom>
        </p:spPr>
        <p:txBody>
          <a:bodyPr/>
          <a:lstStyle>
            <a:lvl1pPr marL="0" indent="0">
              <a:lnSpc>
                <a:spcPct val="100000"/>
              </a:lnSpc>
              <a:buNone/>
              <a:defRPr sz="20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lnSpc>
                <a:spcPct val="70000"/>
              </a:lnSpc>
              <a:buNone/>
            </a:pPr>
            <a:r>
              <a:rPr lang="en-US" sz="2400" b="1" dirty="0"/>
              <a:t>Subhead, Arial Bold 24pt</a:t>
            </a:r>
          </a:p>
          <a:p>
            <a:pPr lvl="0"/>
            <a:r>
              <a:rPr lang="en-US" dirty="0"/>
              <a:t>Body copy text is Arial 20pt left justified. Body copy text is Arial 20pt left justified. Body copy text is Arial 20pt left justified. Body copy text is Arial 20pt left justified. Body copy text is Arial 20pt left justified.</a:t>
            </a:r>
          </a:p>
        </p:txBody>
      </p:sp>
      <p:sp>
        <p:nvSpPr>
          <p:cNvPr id="4" name="Slide Number Placeholder 3">
            <a:extLst>
              <a:ext uri="{FF2B5EF4-FFF2-40B4-BE49-F238E27FC236}">
                <a16:creationId xmlns:a16="http://schemas.microsoft.com/office/drawing/2014/main" id="{D8637138-0059-A843-AD29-BCAD2E7DC8AA}"/>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3346917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Shi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485-3680-554B-A5D6-C6CF2C77F982}"/>
              </a:ext>
            </a:extLst>
          </p:cNvPr>
          <p:cNvSpPr>
            <a:spLocks noGrp="1"/>
          </p:cNvSpPr>
          <p:nvPr>
            <p:ph type="title" hasCustomPrompt="1"/>
          </p:nvPr>
        </p:nvSpPr>
        <p:spPr>
          <a:xfrm>
            <a:off x="822960" y="365760"/>
            <a:ext cx="10629275" cy="877266"/>
          </a:xfrm>
          <a:prstGeom prst="rect">
            <a:avLst/>
          </a:prstGeom>
        </p:spPr>
        <p:txBody>
          <a:bodyPr>
            <a:normAutofit/>
          </a:bodyPr>
          <a:lstStyle>
            <a:lvl1pPr>
              <a:defRPr sz="4000">
                <a:latin typeface="Arial" panose="020B0604020202020204" pitchFamily="34" charset="0"/>
                <a:cs typeface="Arial" panose="020B0604020202020204" pitchFamily="34" charset="0"/>
              </a:defRPr>
            </a:lvl1pPr>
          </a:lstStyle>
          <a:p>
            <a:r>
              <a:rPr lang="en-US" dirty="0"/>
              <a:t>Title – Arial Bold 40 </a:t>
            </a:r>
            <a:r>
              <a:rPr lang="en-US" dirty="0" err="1"/>
              <a:t>pt</a:t>
            </a:r>
            <a:endParaRPr lang="en-US" dirty="0"/>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hasCustomPrompt="1"/>
          </p:nvPr>
        </p:nvSpPr>
        <p:spPr>
          <a:xfrm>
            <a:off x="822960" y="1371600"/>
            <a:ext cx="10629276" cy="477554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lnSpc>
                <a:spcPct val="70000"/>
              </a:lnSpc>
              <a:buNone/>
            </a:pPr>
            <a:r>
              <a:rPr lang="en-US" sz="2400" b="1" dirty="0"/>
              <a:t>Subhead, Arial Bold 24pt</a:t>
            </a:r>
          </a:p>
          <a:p>
            <a:pPr marL="342900" indent="-342900">
              <a:lnSpc>
                <a:spcPct val="100000"/>
              </a:lnSpc>
              <a:buSzPct val="110000"/>
            </a:pPr>
            <a:r>
              <a:rPr lang="en-US" sz="2000" dirty="0"/>
              <a:t>Use Two Column Content Slide</a:t>
            </a:r>
          </a:p>
          <a:p>
            <a:pPr marL="342900" indent="-342900">
              <a:lnSpc>
                <a:spcPct val="100000"/>
              </a:lnSpc>
              <a:buSzPct val="110000"/>
            </a:pPr>
            <a:r>
              <a:rPr lang="en-US" sz="2000" dirty="0"/>
              <a:t>Text is Arial at 20pt</a:t>
            </a:r>
          </a:p>
          <a:p>
            <a:pPr marL="342900" indent="-342900">
              <a:lnSpc>
                <a:spcPct val="100000"/>
              </a:lnSpc>
              <a:buSzPct val="110000"/>
            </a:pPr>
            <a:r>
              <a:rPr lang="en-US" sz="2000" dirty="0"/>
              <a:t>Character Spacing is Normal</a:t>
            </a:r>
          </a:p>
          <a:p>
            <a:pPr marL="342900" indent="-342900">
              <a:lnSpc>
                <a:spcPct val="100000"/>
              </a:lnSpc>
              <a:buSzPct val="110000"/>
            </a:pPr>
            <a:r>
              <a:rPr lang="en-US" sz="2000" dirty="0"/>
              <a:t>Gold Text Bullet</a:t>
            </a:r>
          </a:p>
          <a:p>
            <a:pPr marL="342900" indent="-342900">
              <a:lnSpc>
                <a:spcPct val="100000"/>
              </a:lnSpc>
              <a:buSzPct val="110000"/>
            </a:pPr>
            <a:r>
              <a:rPr lang="en-US" sz="2000" dirty="0"/>
              <a:t>Line Spacing is 1</a:t>
            </a:r>
          </a:p>
          <a:p>
            <a:pPr marL="342900" indent="-342900">
              <a:lnSpc>
                <a:spcPct val="100000"/>
              </a:lnSpc>
              <a:buSzPct val="110000"/>
            </a:pPr>
            <a:r>
              <a:rPr lang="en-US" sz="2000" dirty="0"/>
              <a:t>How to Treat Sub-Bullet Points</a:t>
            </a:r>
          </a:p>
          <a:p>
            <a:pPr lvl="1">
              <a:lnSpc>
                <a:spcPct val="100000"/>
              </a:lnSpc>
              <a:buSzPct val="110000"/>
            </a:pPr>
            <a:r>
              <a:rPr lang="en-US" sz="1600" dirty="0"/>
              <a:t>Sub-Bullet Indent once, Arial at 16pt </a:t>
            </a:r>
          </a:p>
          <a:p>
            <a:pPr lvl="1">
              <a:lnSpc>
                <a:spcPct val="100000"/>
              </a:lnSpc>
              <a:buSzPct val="110000"/>
            </a:pPr>
            <a:r>
              <a:rPr lang="en-US" sz="1600" dirty="0"/>
              <a:t>Sub-Bullet Indent once, Arial at 16pt </a:t>
            </a:r>
            <a:endParaRPr lang="en-US" sz="2000" dirty="0"/>
          </a:p>
        </p:txBody>
      </p:sp>
      <p:sp>
        <p:nvSpPr>
          <p:cNvPr id="4" name="Slide Number Placeholder 3">
            <a:extLst>
              <a:ext uri="{FF2B5EF4-FFF2-40B4-BE49-F238E27FC236}">
                <a16:creationId xmlns:a16="http://schemas.microsoft.com/office/drawing/2014/main" id="{D8637138-0059-A843-AD29-BCAD2E7DC8AA}"/>
              </a:ext>
            </a:extLst>
          </p:cNvPr>
          <p:cNvSpPr>
            <a:spLocks noGrp="1"/>
          </p:cNvSpPr>
          <p:nvPr>
            <p:ph type="sldNum" sz="quarter" idx="10"/>
          </p:nvPr>
        </p:nvSpPr>
        <p:spPr/>
        <p:txBody>
          <a:bodyPr/>
          <a:lstStyle/>
          <a:p>
            <a:fld id="{0E109EA1-A30D-9743-9DCC-41793B4C74E6}" type="slidenum">
              <a:rPr lang="en-US" smtClean="0"/>
              <a:pPr/>
              <a:t>‹#›</a:t>
            </a:fld>
            <a:endParaRPr lang="en-US" dirty="0"/>
          </a:p>
        </p:txBody>
      </p:sp>
      <p:pic>
        <p:nvPicPr>
          <p:cNvPr id="5" name="Picture 4">
            <a:extLst>
              <a:ext uri="{FF2B5EF4-FFF2-40B4-BE49-F238E27FC236}">
                <a16:creationId xmlns:a16="http://schemas.microsoft.com/office/drawing/2014/main" id="{CB275CD5-F16B-3B7E-4E55-435CF96033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1031" r="13297"/>
          <a:stretch/>
        </p:blipFill>
        <p:spPr>
          <a:xfrm>
            <a:off x="7129448" y="344765"/>
            <a:ext cx="5062552" cy="5770286"/>
          </a:xfrm>
          <a:prstGeom prst="rect">
            <a:avLst/>
          </a:prstGeom>
        </p:spPr>
      </p:pic>
    </p:spTree>
    <p:extLst>
      <p:ext uri="{BB962C8B-B14F-4D97-AF65-F5344CB8AC3E}">
        <p14:creationId xmlns:p14="http://schemas.microsoft.com/office/powerpoint/2010/main" val="3038843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body copy - Shi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485-3680-554B-A5D6-C6CF2C77F982}"/>
              </a:ext>
            </a:extLst>
          </p:cNvPr>
          <p:cNvSpPr>
            <a:spLocks noGrp="1"/>
          </p:cNvSpPr>
          <p:nvPr>
            <p:ph type="title" hasCustomPrompt="1"/>
          </p:nvPr>
        </p:nvSpPr>
        <p:spPr>
          <a:xfrm>
            <a:off x="822960" y="365760"/>
            <a:ext cx="10629275" cy="877266"/>
          </a:xfrm>
          <a:prstGeom prst="rect">
            <a:avLst/>
          </a:prstGeom>
        </p:spPr>
        <p:txBody>
          <a:bodyPr>
            <a:normAutofit/>
          </a:bodyPr>
          <a:lstStyle>
            <a:lvl1pPr>
              <a:defRPr sz="4000">
                <a:latin typeface="Arial" panose="020B0604020202020204" pitchFamily="34" charset="0"/>
                <a:cs typeface="Arial" panose="020B0604020202020204" pitchFamily="34" charset="0"/>
              </a:defRPr>
            </a:lvl1pPr>
          </a:lstStyle>
          <a:p>
            <a:r>
              <a:rPr lang="en-US" dirty="0"/>
              <a:t>Title – Arial Bold 40 </a:t>
            </a:r>
            <a:r>
              <a:rPr lang="en-US" dirty="0" err="1"/>
              <a:t>pt</a:t>
            </a:r>
            <a:endParaRPr lang="en-US" dirty="0"/>
          </a:p>
        </p:txBody>
      </p:sp>
      <p:sp>
        <p:nvSpPr>
          <p:cNvPr id="3" name="Content Placeholder 2">
            <a:extLst>
              <a:ext uri="{FF2B5EF4-FFF2-40B4-BE49-F238E27FC236}">
                <a16:creationId xmlns:a16="http://schemas.microsoft.com/office/drawing/2014/main" id="{74B9BCAA-896B-C24E-B578-EFE7F2A2BDE8}"/>
              </a:ext>
            </a:extLst>
          </p:cNvPr>
          <p:cNvSpPr>
            <a:spLocks noGrp="1"/>
          </p:cNvSpPr>
          <p:nvPr>
            <p:ph idx="1" hasCustomPrompt="1"/>
          </p:nvPr>
        </p:nvSpPr>
        <p:spPr>
          <a:xfrm>
            <a:off x="822960" y="1371600"/>
            <a:ext cx="10629276" cy="4775546"/>
          </a:xfrm>
          <a:prstGeom prst="rect">
            <a:avLst/>
          </a:prstGeom>
        </p:spPr>
        <p:txBody>
          <a:bodyPr/>
          <a:lstStyle>
            <a:lvl1pPr marL="0" indent="0">
              <a:lnSpc>
                <a:spcPct val="100000"/>
              </a:lnSpc>
              <a:buNone/>
              <a:defRPr sz="20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lnSpc>
                <a:spcPct val="70000"/>
              </a:lnSpc>
              <a:buNone/>
            </a:pPr>
            <a:r>
              <a:rPr lang="en-US" sz="2400" b="1" dirty="0"/>
              <a:t>Subhead, Arial Bold 24pt</a:t>
            </a:r>
          </a:p>
          <a:p>
            <a:pPr lvl="0"/>
            <a:r>
              <a:rPr lang="en-US" dirty="0"/>
              <a:t>Body copy text is Arial 20pt left justified. Body copy text is Arial 20pt left justified. Body copy text is Arial 20pt left justified. Body copy text is Arial 20pt left justified. Body copy text is Arial 20pt left justified.</a:t>
            </a:r>
          </a:p>
        </p:txBody>
      </p:sp>
      <p:sp>
        <p:nvSpPr>
          <p:cNvPr id="4" name="Slide Number Placeholder 3">
            <a:extLst>
              <a:ext uri="{FF2B5EF4-FFF2-40B4-BE49-F238E27FC236}">
                <a16:creationId xmlns:a16="http://schemas.microsoft.com/office/drawing/2014/main" id="{D8637138-0059-A843-AD29-BCAD2E7DC8AA}"/>
              </a:ext>
            </a:extLst>
          </p:cNvPr>
          <p:cNvSpPr>
            <a:spLocks noGrp="1"/>
          </p:cNvSpPr>
          <p:nvPr>
            <p:ph type="sldNum" sz="quarter" idx="10"/>
          </p:nvPr>
        </p:nvSpPr>
        <p:spPr/>
        <p:txBody>
          <a:bodyPr/>
          <a:lstStyle/>
          <a:p>
            <a:fld id="{0E109EA1-A30D-9743-9DCC-41793B4C74E6}" type="slidenum">
              <a:rPr lang="en-US" smtClean="0"/>
              <a:pPr/>
              <a:t>‹#›</a:t>
            </a:fld>
            <a:endParaRPr lang="en-US" dirty="0"/>
          </a:p>
        </p:txBody>
      </p:sp>
      <p:pic>
        <p:nvPicPr>
          <p:cNvPr id="5" name="Picture 4">
            <a:extLst>
              <a:ext uri="{FF2B5EF4-FFF2-40B4-BE49-F238E27FC236}">
                <a16:creationId xmlns:a16="http://schemas.microsoft.com/office/drawing/2014/main" id="{CADA0DEF-CAB8-560F-7B3F-D38A387A341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1031" r="13297"/>
          <a:stretch/>
        </p:blipFill>
        <p:spPr>
          <a:xfrm>
            <a:off x="7129448" y="344765"/>
            <a:ext cx="5062552" cy="5770286"/>
          </a:xfrm>
          <a:prstGeom prst="rect">
            <a:avLst/>
          </a:prstGeom>
        </p:spPr>
      </p:pic>
    </p:spTree>
    <p:extLst>
      <p:ext uri="{BB962C8B-B14F-4D97-AF65-F5344CB8AC3E}">
        <p14:creationId xmlns:p14="http://schemas.microsoft.com/office/powerpoint/2010/main" val="80282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9F4-9B84-184C-8BB3-7A38D9094590}"/>
              </a:ext>
            </a:extLst>
          </p:cNvPr>
          <p:cNvSpPr>
            <a:spLocks noGrp="1"/>
          </p:cNvSpPr>
          <p:nvPr>
            <p:ph type="title" hasCustomPrompt="1"/>
          </p:nvPr>
        </p:nvSpPr>
        <p:spPr>
          <a:xfrm>
            <a:off x="822960" y="365760"/>
            <a:ext cx="9892748" cy="877266"/>
          </a:xfrm>
          <a:prstGeom prst="rect">
            <a:avLst/>
          </a:prstGeom>
        </p:spPr>
        <p:txBody>
          <a:bodyPr/>
          <a:lstStyle/>
          <a:p>
            <a:r>
              <a:rPr lang="en-US" dirty="0"/>
              <a:t>Title – Arial Bold 40 </a:t>
            </a:r>
            <a:r>
              <a:rPr lang="en-US" dirty="0" err="1"/>
              <a:t>pt</a:t>
            </a:r>
            <a:endParaRPr lang="en-US" dirty="0"/>
          </a:p>
        </p:txBody>
      </p:sp>
      <p:sp>
        <p:nvSpPr>
          <p:cNvPr id="3" name="Slide Number Placeholder 2">
            <a:extLst>
              <a:ext uri="{FF2B5EF4-FFF2-40B4-BE49-F238E27FC236}">
                <a16:creationId xmlns:a16="http://schemas.microsoft.com/office/drawing/2014/main" id="{5565B34D-C2D9-9842-8A76-C94BA6B57B35}"/>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238980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1970-B743-3A9D-A84B-C7DBE27AB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AD05C-7D12-7D0B-1022-B165DB648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76433-332B-FAEA-59A0-46E31CA218B6}"/>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48940D1F-2BFF-3214-14C5-176DD150D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A657E-65A8-2685-387C-A31C9EF9D131}"/>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9" name="Rectangle 8">
            <a:extLst>
              <a:ext uri="{FF2B5EF4-FFF2-40B4-BE49-F238E27FC236}">
                <a16:creationId xmlns:a16="http://schemas.microsoft.com/office/drawing/2014/main" id="{A0978ED8-55C7-00EA-077A-34B8DED8A9AA}"/>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11386901-C5E8-12FB-BF09-9248035EA7A6}"/>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1550768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 Shie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9F4-9B84-184C-8BB3-7A38D9094590}"/>
              </a:ext>
            </a:extLst>
          </p:cNvPr>
          <p:cNvSpPr>
            <a:spLocks noGrp="1"/>
          </p:cNvSpPr>
          <p:nvPr>
            <p:ph type="title" hasCustomPrompt="1"/>
          </p:nvPr>
        </p:nvSpPr>
        <p:spPr>
          <a:xfrm>
            <a:off x="822960" y="365760"/>
            <a:ext cx="10204174" cy="877266"/>
          </a:xfrm>
          <a:prstGeom prst="rect">
            <a:avLst/>
          </a:prstGeom>
        </p:spPr>
        <p:txBody>
          <a:bodyPr/>
          <a:lstStyle/>
          <a:p>
            <a:r>
              <a:rPr lang="en-US" dirty="0"/>
              <a:t>Title – Arial Bold 40 </a:t>
            </a:r>
            <a:r>
              <a:rPr lang="en-US" dirty="0" err="1"/>
              <a:t>pt</a:t>
            </a:r>
            <a:endParaRPr lang="en-US" dirty="0"/>
          </a:p>
        </p:txBody>
      </p:sp>
      <p:pic>
        <p:nvPicPr>
          <p:cNvPr id="18" name="Picture 17">
            <a:extLst>
              <a:ext uri="{FF2B5EF4-FFF2-40B4-BE49-F238E27FC236}">
                <a16:creationId xmlns:a16="http://schemas.microsoft.com/office/drawing/2014/main" id="{E81EA6F9-9853-994E-9691-56DDAEFB6460}"/>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1031" r="15894"/>
          <a:stretch/>
        </p:blipFill>
        <p:spPr>
          <a:xfrm>
            <a:off x="7285343" y="344765"/>
            <a:ext cx="4906657" cy="5763142"/>
          </a:xfrm>
          <a:prstGeom prst="rect">
            <a:avLst/>
          </a:prstGeom>
        </p:spPr>
      </p:pic>
      <p:sp>
        <p:nvSpPr>
          <p:cNvPr id="3" name="Slide Number Placeholder 2">
            <a:extLst>
              <a:ext uri="{FF2B5EF4-FFF2-40B4-BE49-F238E27FC236}">
                <a16:creationId xmlns:a16="http://schemas.microsoft.com/office/drawing/2014/main" id="{B956321F-BCFD-A544-9480-FBBD0CC0E9BE}"/>
              </a:ext>
            </a:extLst>
          </p:cNvPr>
          <p:cNvSpPr>
            <a:spLocks noGrp="1"/>
          </p:cNvSpPr>
          <p:nvPr>
            <p:ph type="sldNum" sz="quarter" idx="10"/>
          </p:nvPr>
        </p:nvSpPr>
        <p:spPr/>
        <p:txBody>
          <a:bodyPr/>
          <a:lstStyle/>
          <a:p>
            <a:fld id="{0E109EA1-A30D-9743-9DCC-41793B4C74E6}" type="slidenum">
              <a:rPr lang="en-US" smtClean="0"/>
              <a:pPr/>
              <a:t>‹#›</a:t>
            </a:fld>
            <a:endParaRPr lang="en-US" dirty="0"/>
          </a:p>
        </p:txBody>
      </p:sp>
    </p:spTree>
    <p:extLst>
      <p:ext uri="{BB962C8B-B14F-4D97-AF65-F5344CB8AC3E}">
        <p14:creationId xmlns:p14="http://schemas.microsoft.com/office/powerpoint/2010/main" val="3705957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 Photo 1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DE20A9E-C9C7-6648-8725-58BBBF5B228A}"/>
              </a:ext>
            </a:extLst>
          </p:cNvPr>
          <p:cNvSpPr/>
          <p:nvPr userDrawn="1"/>
        </p:nvSpPr>
        <p:spPr>
          <a:xfrm>
            <a:off x="6894747" y="-1"/>
            <a:ext cx="3854501" cy="6858001"/>
          </a:xfrm>
          <a:prstGeom prst="rect">
            <a:avLst/>
          </a:prstGeom>
          <a:solidFill>
            <a:schemeClr val="tx1">
              <a:alpha val="847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6894747" y="1478087"/>
            <a:ext cx="3854501" cy="1709530"/>
          </a:xfrm>
          <a:prstGeom prst="rect">
            <a:avLst/>
          </a:prstGeom>
        </p:spPr>
        <p:txBody>
          <a:bodyPr anchor="b">
            <a:normAutofit/>
          </a:bodyPr>
          <a:lstStyle>
            <a:lvl1pPr algn="ctr">
              <a:defRPr sz="4800">
                <a:solidFill>
                  <a:schemeClr val="bg1"/>
                </a:solidFill>
              </a:defRPr>
            </a:lvl1pPr>
          </a:lstStyle>
          <a:p>
            <a:r>
              <a:rPr lang="en-US" dirty="0"/>
              <a:t>Section </a:t>
            </a:r>
            <a:br>
              <a:rPr lang="en-US" dirty="0"/>
            </a:br>
            <a:r>
              <a:rPr lang="en-US" dirty="0"/>
              <a:t>Title 1a</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6925638" y="3448819"/>
            <a:ext cx="3792718" cy="502347"/>
          </a:xfrm>
          <a:prstGeom prst="rect">
            <a:avLst/>
          </a:prstGeom>
        </p:spPr>
        <p:txBody>
          <a:bodyPr>
            <a:noAutofit/>
          </a:bodyPr>
          <a:lstStyle>
            <a:lvl1pPr marL="0" indent="0" algn="ctr">
              <a:buNone/>
              <a:defRPr sz="1500" cap="all" spc="2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7317023" y="3289856"/>
            <a:ext cx="3009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877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Photo 1b">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DE20A9E-C9C7-6648-8725-58BBBF5B228A}"/>
              </a:ext>
            </a:extLst>
          </p:cNvPr>
          <p:cNvSpPr/>
          <p:nvPr userDrawn="1"/>
        </p:nvSpPr>
        <p:spPr>
          <a:xfrm>
            <a:off x="1603219" y="-1"/>
            <a:ext cx="3854501" cy="6858001"/>
          </a:xfrm>
          <a:prstGeom prst="rect">
            <a:avLst/>
          </a:prstGeom>
          <a:solidFill>
            <a:schemeClr val="tx1">
              <a:alpha val="847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1603219" y="1478087"/>
            <a:ext cx="3854501" cy="1709530"/>
          </a:xfrm>
          <a:prstGeom prst="rect">
            <a:avLst/>
          </a:prstGeom>
        </p:spPr>
        <p:txBody>
          <a:bodyPr anchor="b">
            <a:normAutofit/>
          </a:bodyPr>
          <a:lstStyle>
            <a:lvl1pPr algn="ctr">
              <a:defRPr sz="4800">
                <a:solidFill>
                  <a:schemeClr val="bg1"/>
                </a:solidFill>
              </a:defRPr>
            </a:lvl1pPr>
          </a:lstStyle>
          <a:p>
            <a:r>
              <a:rPr lang="en-US" dirty="0"/>
              <a:t>Section </a:t>
            </a:r>
            <a:br>
              <a:rPr lang="en-US" dirty="0"/>
            </a:br>
            <a:r>
              <a:rPr lang="en-US" dirty="0"/>
              <a:t>Title 1b</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1634110" y="3448819"/>
            <a:ext cx="3792718" cy="502347"/>
          </a:xfrm>
          <a:prstGeom prst="rect">
            <a:avLst/>
          </a:prstGeom>
        </p:spPr>
        <p:txBody>
          <a:bodyPr>
            <a:noAutofit/>
          </a:bodyPr>
          <a:lstStyle>
            <a:lvl1pPr marL="0" indent="0" algn="ctr">
              <a:buNone/>
              <a:defRPr sz="1500" cap="all" spc="2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2025495" y="3289856"/>
            <a:ext cx="30099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98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Photo 2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DE20A9E-C9C7-6648-8725-58BBBF5B228A}"/>
              </a:ext>
            </a:extLst>
          </p:cNvPr>
          <p:cNvSpPr/>
          <p:nvPr userDrawn="1"/>
        </p:nvSpPr>
        <p:spPr>
          <a:xfrm>
            <a:off x="5250730" y="2387177"/>
            <a:ext cx="6941270" cy="208364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5712642" y="2733853"/>
            <a:ext cx="5637229" cy="706660"/>
          </a:xfrm>
          <a:prstGeom prst="rect">
            <a:avLst/>
          </a:prstGeom>
        </p:spPr>
        <p:txBody>
          <a:bodyPr anchor="b">
            <a:noAutofit/>
          </a:bodyPr>
          <a:lstStyle>
            <a:lvl1pPr algn="ctr">
              <a:defRPr sz="4800">
                <a:solidFill>
                  <a:schemeClr val="bg1"/>
                </a:solidFill>
              </a:defRPr>
            </a:lvl1pPr>
          </a:lstStyle>
          <a:p>
            <a:r>
              <a:rPr lang="en-US" dirty="0"/>
              <a:t>Section Title 2a</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5547671" y="3820051"/>
            <a:ext cx="5967169" cy="302684"/>
          </a:xfrm>
          <a:prstGeom prst="rect">
            <a:avLst/>
          </a:prstGeom>
        </p:spPr>
        <p:txBody>
          <a:bodyPr/>
          <a:lstStyle>
            <a:lvl1pPr marL="0" indent="0" algn="ctr">
              <a:buNone/>
              <a:defRPr sz="1600" cap="all" spc="200" baseline="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6493974" y="3600669"/>
            <a:ext cx="39143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473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 Photo 2b">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4E78E-54F4-B74E-BD7C-42C09A3F07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2"/>
          </a:xfrm>
          <a:prstGeom prst="rect">
            <a:avLst/>
          </a:prstGeom>
        </p:spPr>
      </p:pic>
      <p:sp>
        <p:nvSpPr>
          <p:cNvPr id="4" name="Rectangle 3">
            <a:extLst>
              <a:ext uri="{FF2B5EF4-FFF2-40B4-BE49-F238E27FC236}">
                <a16:creationId xmlns:a16="http://schemas.microsoft.com/office/drawing/2014/main" id="{3DE20A9E-C9C7-6648-8725-58BBBF5B228A}"/>
              </a:ext>
            </a:extLst>
          </p:cNvPr>
          <p:cNvSpPr/>
          <p:nvPr userDrawn="1"/>
        </p:nvSpPr>
        <p:spPr>
          <a:xfrm>
            <a:off x="5250730" y="2387177"/>
            <a:ext cx="6941270" cy="208364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5EFD34-7800-5E4E-9B46-38E6B57B419B}"/>
              </a:ext>
            </a:extLst>
          </p:cNvPr>
          <p:cNvSpPr>
            <a:spLocks noGrp="1"/>
          </p:cNvSpPr>
          <p:nvPr>
            <p:ph type="ctrTitle" hasCustomPrompt="1"/>
          </p:nvPr>
        </p:nvSpPr>
        <p:spPr>
          <a:xfrm>
            <a:off x="5712642" y="2733853"/>
            <a:ext cx="5637229" cy="706660"/>
          </a:xfrm>
          <a:prstGeom prst="rect">
            <a:avLst/>
          </a:prstGeom>
        </p:spPr>
        <p:txBody>
          <a:bodyPr anchor="b">
            <a:noAutofit/>
          </a:bodyPr>
          <a:lstStyle>
            <a:lvl1pPr algn="ctr">
              <a:defRPr sz="4800">
                <a:solidFill>
                  <a:schemeClr val="bg1"/>
                </a:solidFill>
              </a:defRPr>
            </a:lvl1pPr>
          </a:lstStyle>
          <a:p>
            <a:r>
              <a:rPr lang="en-US" dirty="0"/>
              <a:t>Section Title 2b</a:t>
            </a:r>
          </a:p>
        </p:txBody>
      </p:sp>
      <p:sp>
        <p:nvSpPr>
          <p:cNvPr id="3" name="Subtitle 2">
            <a:extLst>
              <a:ext uri="{FF2B5EF4-FFF2-40B4-BE49-F238E27FC236}">
                <a16:creationId xmlns:a16="http://schemas.microsoft.com/office/drawing/2014/main" id="{41F93A90-7195-814E-97E8-1976EDCAF7EB}"/>
              </a:ext>
            </a:extLst>
          </p:cNvPr>
          <p:cNvSpPr>
            <a:spLocks noGrp="1"/>
          </p:cNvSpPr>
          <p:nvPr>
            <p:ph type="subTitle" idx="1" hasCustomPrompt="1"/>
          </p:nvPr>
        </p:nvSpPr>
        <p:spPr>
          <a:xfrm>
            <a:off x="5547671" y="3820051"/>
            <a:ext cx="5967169" cy="302684"/>
          </a:xfrm>
          <a:prstGeom prst="rect">
            <a:avLst/>
          </a:prstGeom>
        </p:spPr>
        <p:txBody>
          <a:bodyPr/>
          <a:lstStyle>
            <a:lvl1pPr marL="0" indent="0" algn="ctr">
              <a:buNone/>
              <a:defRPr sz="1600" cap="all" spc="200" baseline="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preferably all caps</a:t>
            </a:r>
          </a:p>
        </p:txBody>
      </p:sp>
      <p:cxnSp>
        <p:nvCxnSpPr>
          <p:cNvPr id="7" name="Straight Connector 6">
            <a:extLst>
              <a:ext uri="{FF2B5EF4-FFF2-40B4-BE49-F238E27FC236}">
                <a16:creationId xmlns:a16="http://schemas.microsoft.com/office/drawing/2014/main" id="{DA6E8608-5552-7D40-B504-15EE9897A2F2}"/>
              </a:ext>
            </a:extLst>
          </p:cNvPr>
          <p:cNvCxnSpPr>
            <a:cxnSpLocks/>
          </p:cNvCxnSpPr>
          <p:nvPr userDrawn="1"/>
        </p:nvCxnSpPr>
        <p:spPr>
          <a:xfrm>
            <a:off x="6493974" y="3600669"/>
            <a:ext cx="39143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61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506381-18E8-9CC2-A40D-6DE5717687F4}"/>
              </a:ext>
            </a:extLst>
          </p:cNvPr>
          <p:cNvSpPr/>
          <p:nvPr userDrawn="1"/>
        </p:nvSpPr>
        <p:spPr>
          <a:xfrm>
            <a:off x="-2743204" y="-873457"/>
            <a:ext cx="8488912" cy="8299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FE5A59-52F3-9E67-1292-ADFA286C143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D7CB9C5-44BD-E0DE-724A-537754D32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11B4C8-CE40-BB34-B5A2-996FC7081EBE}"/>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787B7E29-6B91-DDCD-FD2B-1585DE0B55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DA91A0-F8D6-F7AA-8931-2D52D7C27151}"/>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10" name="Rectangle 9">
            <a:extLst>
              <a:ext uri="{FF2B5EF4-FFF2-40B4-BE49-F238E27FC236}">
                <a16:creationId xmlns:a16="http://schemas.microsoft.com/office/drawing/2014/main" id="{84F5113E-2C8F-7D7B-8A93-838999051B08}"/>
              </a:ext>
            </a:extLst>
          </p:cNvPr>
          <p:cNvSpPr/>
          <p:nvPr userDrawn="1"/>
        </p:nvSpPr>
        <p:spPr>
          <a:xfrm>
            <a:off x="-2019868" y="-464023"/>
            <a:ext cx="7397086" cy="7451677"/>
          </a:xfrm>
          <a:prstGeom prst="rect">
            <a:avLst/>
          </a:prstGeom>
          <a:solidFill>
            <a:srgbClr val="AD8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0F536F4-4FAE-C6C8-244B-EB8092F8B85A}"/>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48324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12">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00A74B-69FB-633B-DAD9-F8A430C71EE3}"/>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75A77D-206F-669F-BDEC-2F614ED3C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24E5-3586-49D9-071A-D761D76722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A4563-A058-EA56-C604-84200474423E}"/>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5D66F218-F911-D625-27FE-376A62B5C4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C526BE-5439-FDF0-F88E-078D2AADA3EC}"/>
              </a:ext>
            </a:extLst>
          </p:cNvPr>
          <p:cNvSpPr>
            <a:spLocks noGrp="1"/>
          </p:cNvSpPr>
          <p:nvPr>
            <p:ph type="sldNum" sz="quarter" idx="12"/>
          </p:nvPr>
        </p:nvSpPr>
        <p:spPr/>
        <p:txBody>
          <a:bodyPr/>
          <a:lstStyle/>
          <a:p>
            <a:fld id="{ADB45288-DBA4-F940-8419-D8ACB4A1BE1B}" type="slidenum">
              <a:rPr lang="en-US" smtClean="0"/>
              <a:t>‹#›</a:t>
            </a:fld>
            <a:endParaRPr lang="en-US" dirty="0"/>
          </a:p>
        </p:txBody>
      </p:sp>
      <p:pic>
        <p:nvPicPr>
          <p:cNvPr id="12" name="Picture 11" descr="Text&#10;&#10;Description automatically generated">
            <a:extLst>
              <a:ext uri="{FF2B5EF4-FFF2-40B4-BE49-F238E27FC236}">
                <a16:creationId xmlns:a16="http://schemas.microsoft.com/office/drawing/2014/main" id="{9429BFF0-085B-F23C-666E-F5EF6331C7D6}"/>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856991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1970-B743-3A9D-A84B-C7DBE27AB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AD05C-7D12-7D0B-1022-B165DB648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76433-332B-FAEA-59A0-46E31CA218B6}"/>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48940D1F-2BFF-3214-14C5-176DD150D9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EA657E-65A8-2685-387C-A31C9EF9D131}"/>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9" name="Rectangle 8">
            <a:extLst>
              <a:ext uri="{FF2B5EF4-FFF2-40B4-BE49-F238E27FC236}">
                <a16:creationId xmlns:a16="http://schemas.microsoft.com/office/drawing/2014/main" id="{A0978ED8-55C7-00EA-077A-34B8DED8A9AA}"/>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11386901-C5E8-12FB-BF09-9248035EA7A6}"/>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80803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D472-55B5-9446-05F5-EBB075E9A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0EA8B-7414-D0A7-B422-6D28BA84D6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26DAD-F8DC-7E8C-AB23-342F7EDCD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789A35-9488-7675-D346-4C1A80383417}"/>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6" name="Footer Placeholder 5">
            <a:extLst>
              <a:ext uri="{FF2B5EF4-FFF2-40B4-BE49-F238E27FC236}">
                <a16:creationId xmlns:a16="http://schemas.microsoft.com/office/drawing/2014/main" id="{04278D4E-973F-DCBC-37C8-3B89B3E849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35212E-56D0-475F-8949-96D70E0C4606}"/>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9" name="Rectangle 8">
            <a:extLst>
              <a:ext uri="{FF2B5EF4-FFF2-40B4-BE49-F238E27FC236}">
                <a16:creationId xmlns:a16="http://schemas.microsoft.com/office/drawing/2014/main" id="{5FBB43FF-B55F-A06B-D9ED-C05D8B991FFF}"/>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E5F1F549-582B-1E44-7B2C-178D13F782AD}"/>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3397957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0A82-83C3-459F-1616-73CCDFD12B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1E754C-B92A-C40C-91DC-CAA006006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EEE22-00BE-D984-F8F0-22BAEE105E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19FEC-BCDF-721F-7F3A-691B86015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F10CC-17F5-792E-BAC7-B67061FC98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F5AA3-B00F-4EE2-D079-73D50E8F3877}"/>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8" name="Footer Placeholder 7">
            <a:extLst>
              <a:ext uri="{FF2B5EF4-FFF2-40B4-BE49-F238E27FC236}">
                <a16:creationId xmlns:a16="http://schemas.microsoft.com/office/drawing/2014/main" id="{4FFDE333-7D99-E5A4-F379-E2E6149655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D1DC2B-1E27-0978-8AFD-CF457F48050D}"/>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15" name="Rectangle 14">
            <a:extLst>
              <a:ext uri="{FF2B5EF4-FFF2-40B4-BE49-F238E27FC236}">
                <a16:creationId xmlns:a16="http://schemas.microsoft.com/office/drawing/2014/main" id="{82FD7631-434C-C395-9E64-69CF476954DD}"/>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Text&#10;&#10;Description automatically generated">
            <a:extLst>
              <a:ext uri="{FF2B5EF4-FFF2-40B4-BE49-F238E27FC236}">
                <a16:creationId xmlns:a16="http://schemas.microsoft.com/office/drawing/2014/main" id="{B78335E4-DDBA-46F9-54D2-E29AC4D67262}"/>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7421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D472-55B5-9446-05F5-EBB075E9A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0EA8B-7414-D0A7-B422-6D28BA84D6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26DAD-F8DC-7E8C-AB23-342F7EDCD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789A35-9488-7675-D346-4C1A80383417}"/>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6" name="Footer Placeholder 5">
            <a:extLst>
              <a:ext uri="{FF2B5EF4-FFF2-40B4-BE49-F238E27FC236}">
                <a16:creationId xmlns:a16="http://schemas.microsoft.com/office/drawing/2014/main" id="{04278D4E-973F-DCBC-37C8-3B89B3E84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5212E-56D0-475F-8949-96D70E0C4606}"/>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9" name="Rectangle 8">
            <a:extLst>
              <a:ext uri="{FF2B5EF4-FFF2-40B4-BE49-F238E27FC236}">
                <a16:creationId xmlns:a16="http://schemas.microsoft.com/office/drawing/2014/main" id="{5FBB43FF-B55F-A06B-D9ED-C05D8B991FFF}"/>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E5F1F549-582B-1E44-7B2C-178D13F782AD}"/>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115768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6112-D824-C4B3-5C59-E6203A96F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102FD-B0FF-DB91-0FA8-A1E0951DDA58}"/>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4" name="Footer Placeholder 3">
            <a:extLst>
              <a:ext uri="{FF2B5EF4-FFF2-40B4-BE49-F238E27FC236}">
                <a16:creationId xmlns:a16="http://schemas.microsoft.com/office/drawing/2014/main" id="{ED7CDAA1-8EDB-70FA-0BE7-1C378856A35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8DE2E98-D157-C5B4-E067-0A199A7D86E5}"/>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14" name="Rectangle 13">
            <a:extLst>
              <a:ext uri="{FF2B5EF4-FFF2-40B4-BE49-F238E27FC236}">
                <a16:creationId xmlns:a16="http://schemas.microsoft.com/office/drawing/2014/main" id="{91A30F7E-8191-17CA-D7A6-8E16B47F240E}"/>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ext&#10;&#10;Description automatically generated">
            <a:extLst>
              <a:ext uri="{FF2B5EF4-FFF2-40B4-BE49-F238E27FC236}">
                <a16:creationId xmlns:a16="http://schemas.microsoft.com/office/drawing/2014/main" id="{BDEBEB8D-3443-E972-97A5-4C7FF49A69A8}"/>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06956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FA2791-7160-2A0B-B351-4DC4B2AB6110}"/>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3" name="Footer Placeholder 2">
            <a:extLst>
              <a:ext uri="{FF2B5EF4-FFF2-40B4-BE49-F238E27FC236}">
                <a16:creationId xmlns:a16="http://schemas.microsoft.com/office/drawing/2014/main" id="{D1D231EF-430D-0555-A716-572BC825A7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E487676-E0A6-C3A0-AE94-EFFF1A6945C4}"/>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10" name="Rectangle 9">
            <a:extLst>
              <a:ext uri="{FF2B5EF4-FFF2-40B4-BE49-F238E27FC236}">
                <a16:creationId xmlns:a16="http://schemas.microsoft.com/office/drawing/2014/main" id="{FED26260-2307-828A-04B5-AEE1BF17E3EC}"/>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ext&#10;&#10;Description automatically generated">
            <a:extLst>
              <a:ext uri="{FF2B5EF4-FFF2-40B4-BE49-F238E27FC236}">
                <a16:creationId xmlns:a16="http://schemas.microsoft.com/office/drawing/2014/main" id="{256937A1-C455-0688-B896-4DC4C828ACFD}"/>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848886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C2BD-A1E9-0732-3449-1C5A00909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3416D1-E385-3AF6-D79D-E66AE371F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7A51F-7FC9-A2A8-DFB6-3234C70B3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33D92-2343-E708-BCD2-B9EDA3DC2B46}"/>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6" name="Footer Placeholder 5">
            <a:extLst>
              <a:ext uri="{FF2B5EF4-FFF2-40B4-BE49-F238E27FC236}">
                <a16:creationId xmlns:a16="http://schemas.microsoft.com/office/drawing/2014/main" id="{C62568B3-06F7-DBEB-7C84-ADE0481ACD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13881F-85A3-E457-B237-D05F2E2EA392}"/>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13" name="Rectangle 12">
            <a:extLst>
              <a:ext uri="{FF2B5EF4-FFF2-40B4-BE49-F238E27FC236}">
                <a16:creationId xmlns:a16="http://schemas.microsoft.com/office/drawing/2014/main" id="{0974302D-1EAF-9ED8-5308-8D4EDF9F0CF6}"/>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Text&#10;&#10;Description automatically generated">
            <a:extLst>
              <a:ext uri="{FF2B5EF4-FFF2-40B4-BE49-F238E27FC236}">
                <a16:creationId xmlns:a16="http://schemas.microsoft.com/office/drawing/2014/main" id="{9BC946AB-1403-FBDD-08B5-9451EB767ACB}"/>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148788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56B3-ED49-DA16-E7DF-47A4DBFBBF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4007E7-7B73-5A98-C2DE-BD0BB6DF0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E5F9A-972B-89CB-3EE2-3879E53B0640}"/>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29CBBA20-8679-435C-EDFB-611F9D81AC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2394EE-4A17-0227-2772-C2B7BF107B29}"/>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8" name="Rectangle 7">
            <a:extLst>
              <a:ext uri="{FF2B5EF4-FFF2-40B4-BE49-F238E27FC236}">
                <a16:creationId xmlns:a16="http://schemas.microsoft.com/office/drawing/2014/main" id="{1BB43DFA-A511-4669-FA2E-A93665F3FD63}"/>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E8169CE5-9485-DBB6-2791-FDB9BDE7A5FC}"/>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525589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AD1-37BB-329D-4D08-310135831E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9B1F0-FE6F-012A-8EC2-063051F55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D1B3D-7E6A-DE9C-85BF-047F5C22ECA0}"/>
              </a:ext>
            </a:extLst>
          </p:cNvPr>
          <p:cNvSpPr>
            <a:spLocks noGrp="1"/>
          </p:cNvSpPr>
          <p:nvPr>
            <p:ph type="dt" sz="half" idx="10"/>
          </p:nvPr>
        </p:nvSpPr>
        <p:spPr/>
        <p:txBody>
          <a:body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5EC0C921-1B98-98D3-28A9-58A30B56AA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E277F-F692-0C74-D5D5-B9A7C716100E}"/>
              </a:ext>
            </a:extLst>
          </p:cNvPr>
          <p:cNvSpPr>
            <a:spLocks noGrp="1"/>
          </p:cNvSpPr>
          <p:nvPr>
            <p:ph type="sldNum" sz="quarter" idx="12"/>
          </p:nvPr>
        </p:nvSpPr>
        <p:spPr/>
        <p:txBody>
          <a:bodyPr/>
          <a:lstStyle/>
          <a:p>
            <a:fld id="{ADB45288-DBA4-F940-8419-D8ACB4A1BE1B}" type="slidenum">
              <a:rPr lang="en-US" smtClean="0"/>
              <a:t>‹#›</a:t>
            </a:fld>
            <a:endParaRPr lang="en-US" dirty="0"/>
          </a:p>
        </p:txBody>
      </p:sp>
      <p:sp>
        <p:nvSpPr>
          <p:cNvPr id="7" name="Rectangle 6">
            <a:extLst>
              <a:ext uri="{FF2B5EF4-FFF2-40B4-BE49-F238E27FC236}">
                <a16:creationId xmlns:a16="http://schemas.microsoft.com/office/drawing/2014/main" id="{F5757229-60F1-A772-6B8D-B8A501FEA976}"/>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10;&#10;Description automatically generated">
            <a:extLst>
              <a:ext uri="{FF2B5EF4-FFF2-40B4-BE49-F238E27FC236}">
                <a16:creationId xmlns:a16="http://schemas.microsoft.com/office/drawing/2014/main" id="{4F21D501-6AC9-0930-F1F7-A5FC1C87642C}"/>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5444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5_Full 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BF720E9-38FE-454D-B264-54B7D8E907A4}"/>
              </a:ext>
            </a:extLst>
          </p:cNvPr>
          <p:cNvSpPr>
            <a:spLocks noGrp="1"/>
          </p:cNvSpPr>
          <p:nvPr>
            <p:ph type="pic" sz="quarter" idx="10"/>
          </p:nvPr>
        </p:nvSpPr>
        <p:spPr>
          <a:xfrm>
            <a:off x="9210675" y="1645606"/>
            <a:ext cx="2981325" cy="4402770"/>
          </a:xfrm>
          <a:custGeom>
            <a:avLst/>
            <a:gdLst>
              <a:gd name="connsiteX0" fmla="*/ 0 w 2331832"/>
              <a:gd name="connsiteY0" fmla="*/ 0 h 4402770"/>
              <a:gd name="connsiteX1" fmla="*/ 2331832 w 2331832"/>
              <a:gd name="connsiteY1" fmla="*/ 0 h 4402770"/>
              <a:gd name="connsiteX2" fmla="*/ 2331832 w 2331832"/>
              <a:gd name="connsiteY2" fmla="*/ 4402770 h 4402770"/>
              <a:gd name="connsiteX3" fmla="*/ 0 w 2331832"/>
              <a:gd name="connsiteY3" fmla="*/ 4402770 h 4402770"/>
            </a:gdLst>
            <a:ahLst/>
            <a:cxnLst>
              <a:cxn ang="0">
                <a:pos x="connsiteX0" y="connsiteY0"/>
              </a:cxn>
              <a:cxn ang="0">
                <a:pos x="connsiteX1" y="connsiteY1"/>
              </a:cxn>
              <a:cxn ang="0">
                <a:pos x="connsiteX2" y="connsiteY2"/>
              </a:cxn>
              <a:cxn ang="0">
                <a:pos x="connsiteX3" y="connsiteY3"/>
              </a:cxn>
            </a:cxnLst>
            <a:rect l="l" t="t" r="r" b="b"/>
            <a:pathLst>
              <a:path w="2331832" h="4402770">
                <a:moveTo>
                  <a:pt x="0" y="0"/>
                </a:moveTo>
                <a:lnTo>
                  <a:pt x="2331832" y="0"/>
                </a:lnTo>
                <a:lnTo>
                  <a:pt x="2331832" y="4402770"/>
                </a:lnTo>
                <a:lnTo>
                  <a:pt x="0" y="4402770"/>
                </a:lnTo>
                <a:close/>
              </a:path>
            </a:pathLst>
          </a:custGeom>
        </p:spPr>
        <p:txBody>
          <a:bodyPr wrap="square">
            <a:noAutofit/>
          </a:bodyPr>
          <a:lstStyle/>
          <a:p>
            <a:endParaRPr lang="en-US" dirty="0"/>
          </a:p>
        </p:txBody>
      </p:sp>
      <p:sp>
        <p:nvSpPr>
          <p:cNvPr id="15" name="Picture Placeholder 14">
            <a:extLst>
              <a:ext uri="{FF2B5EF4-FFF2-40B4-BE49-F238E27FC236}">
                <a16:creationId xmlns:a16="http://schemas.microsoft.com/office/drawing/2014/main" id="{762DA71D-507A-4067-852B-B0074B650D07}"/>
              </a:ext>
            </a:extLst>
          </p:cNvPr>
          <p:cNvSpPr>
            <a:spLocks noGrp="1"/>
          </p:cNvSpPr>
          <p:nvPr>
            <p:ph type="pic" sz="quarter" idx="11"/>
          </p:nvPr>
        </p:nvSpPr>
        <p:spPr>
          <a:xfrm>
            <a:off x="6915058" y="1645606"/>
            <a:ext cx="2230107" cy="4402770"/>
          </a:xfrm>
          <a:custGeom>
            <a:avLst/>
            <a:gdLst>
              <a:gd name="connsiteX0" fmla="*/ 0 w 2230107"/>
              <a:gd name="connsiteY0" fmla="*/ 0 h 4402770"/>
              <a:gd name="connsiteX1" fmla="*/ 2230107 w 2230107"/>
              <a:gd name="connsiteY1" fmla="*/ 0 h 4402770"/>
              <a:gd name="connsiteX2" fmla="*/ 2230107 w 2230107"/>
              <a:gd name="connsiteY2" fmla="*/ 4402770 h 4402770"/>
              <a:gd name="connsiteX3" fmla="*/ 0 w 2230107"/>
              <a:gd name="connsiteY3" fmla="*/ 4402770 h 4402770"/>
            </a:gdLst>
            <a:ahLst/>
            <a:cxnLst>
              <a:cxn ang="0">
                <a:pos x="connsiteX0" y="connsiteY0"/>
              </a:cxn>
              <a:cxn ang="0">
                <a:pos x="connsiteX1" y="connsiteY1"/>
              </a:cxn>
              <a:cxn ang="0">
                <a:pos x="connsiteX2" y="connsiteY2"/>
              </a:cxn>
              <a:cxn ang="0">
                <a:pos x="connsiteX3" y="connsiteY3"/>
              </a:cxn>
            </a:cxnLst>
            <a:rect l="l" t="t" r="r" b="b"/>
            <a:pathLst>
              <a:path w="2230107" h="4402770">
                <a:moveTo>
                  <a:pt x="0" y="0"/>
                </a:moveTo>
                <a:lnTo>
                  <a:pt x="2230107" y="0"/>
                </a:lnTo>
                <a:lnTo>
                  <a:pt x="2230107" y="4402770"/>
                </a:lnTo>
                <a:lnTo>
                  <a:pt x="0" y="4402770"/>
                </a:lnTo>
                <a:close/>
              </a:path>
            </a:pathLst>
          </a:custGeom>
        </p:spPr>
        <p:txBody>
          <a:bodyPr wrap="square">
            <a:noAutofit/>
          </a:bodyPr>
          <a:lstStyle/>
          <a:p>
            <a:endParaRPr lang="en-US" dirty="0"/>
          </a:p>
        </p:txBody>
      </p:sp>
      <p:sp>
        <p:nvSpPr>
          <p:cNvPr id="2" name="Rectangle 1">
            <a:extLst>
              <a:ext uri="{FF2B5EF4-FFF2-40B4-BE49-F238E27FC236}">
                <a16:creationId xmlns:a16="http://schemas.microsoft.com/office/drawing/2014/main" id="{B429BE0D-E07D-E1C7-F7AB-62C36FE213C8}"/>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10;&#10;Description automatically generated">
            <a:extLst>
              <a:ext uri="{FF2B5EF4-FFF2-40B4-BE49-F238E27FC236}">
                <a16:creationId xmlns:a16="http://schemas.microsoft.com/office/drawing/2014/main" id="{F484C3B5-54EB-5828-CBB7-174E9FC6D5BE}"/>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164883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14F8-5164-1061-7DC6-593F803F8A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753F23-E92D-CFB0-D396-F1A40250EB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8AD06A-1CDA-269E-F494-FA83A92445A7}"/>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A0D6C99E-6F64-D080-87C9-96B94BE52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93C26-8E54-1768-A116-42F1F4E065CF}"/>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180939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0FD4-2C0C-004C-D826-6D9D5B58A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04A03-F665-63DC-1EAB-224BBF8CB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48E1A-0608-7C50-B0B6-D17CA5784DC7}"/>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B55F545E-ED28-AA1B-E564-039E290C8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A4D2A-A18F-5708-6E53-2891F1584B7E}"/>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627411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B032-692E-B575-ED2B-D997455AD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D2AFEC-880C-EBA7-F4DD-91287AE8D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AC2691-6FD3-F300-EE55-27CEA6403AC9}"/>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955D6CDF-5266-4635-FCD9-0E1E42D83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5750D-6F64-1583-9054-2CEAC7A0C4EA}"/>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1953734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1875-DE80-3356-3CD1-4E8F112DD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90ACF-15D7-089F-617C-7F6718933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F835C2-4704-61CA-FDD5-7BF5501726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2A405-4811-7951-00F0-A896A2FEB6BB}"/>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6" name="Footer Placeholder 5">
            <a:extLst>
              <a:ext uri="{FF2B5EF4-FFF2-40B4-BE49-F238E27FC236}">
                <a16:creationId xmlns:a16="http://schemas.microsoft.com/office/drawing/2014/main" id="{4A1A1E2A-D441-BC05-8960-3DB091437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55304-7BC3-4DC2-DD27-FFF4093D7258}"/>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63659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0A82-83C3-459F-1616-73CCDFD12B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1E754C-B92A-C40C-91DC-CAA006006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EEE22-00BE-D984-F8F0-22BAEE105E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19FEC-BCDF-721F-7F3A-691B86015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F10CC-17F5-792E-BAC7-B67061FC98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F5AA3-B00F-4EE2-D079-73D50E8F3877}"/>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8" name="Footer Placeholder 7">
            <a:extLst>
              <a:ext uri="{FF2B5EF4-FFF2-40B4-BE49-F238E27FC236}">
                <a16:creationId xmlns:a16="http://schemas.microsoft.com/office/drawing/2014/main" id="{4FFDE333-7D99-E5A4-F379-E2E614965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D1DC2B-1E27-0978-8AFD-CF457F48050D}"/>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15" name="Rectangle 14">
            <a:extLst>
              <a:ext uri="{FF2B5EF4-FFF2-40B4-BE49-F238E27FC236}">
                <a16:creationId xmlns:a16="http://schemas.microsoft.com/office/drawing/2014/main" id="{82FD7631-434C-C395-9E64-69CF476954DD}"/>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B78335E4-DDBA-46F9-54D2-E29AC4D67262}"/>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1679314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47D9-AF6E-1C36-859C-EBFE384BD8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317E09-3F7E-1D5E-4E25-F2E3CF9994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ED355-8EE6-7014-8149-88394E47E3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D2935-4E1A-D0DD-8359-CE363B6E6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80CEF1-C6F7-6C91-B845-B116AA6BD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29A17-26F2-168A-19CE-8E3558807026}"/>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8" name="Footer Placeholder 7">
            <a:extLst>
              <a:ext uri="{FF2B5EF4-FFF2-40B4-BE49-F238E27FC236}">
                <a16:creationId xmlns:a16="http://schemas.microsoft.com/office/drawing/2014/main" id="{E1E81EE6-FC40-6BF6-B5C2-75D227EDB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674B42-A4A1-07F0-DC59-76580F8F7A5B}"/>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2669600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F2BE-CB48-2A49-65F9-EDA1B3BC0E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8FBE-79A1-2166-3A6D-903AF1998C36}"/>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4" name="Footer Placeholder 3">
            <a:extLst>
              <a:ext uri="{FF2B5EF4-FFF2-40B4-BE49-F238E27FC236}">
                <a16:creationId xmlns:a16="http://schemas.microsoft.com/office/drawing/2014/main" id="{632CE49E-F47E-9363-5570-4B1711C51D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679C6-376E-F8F3-C353-BD5A3222216A}"/>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2606534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38CC2-7419-AB37-442B-3E5C80240F45}"/>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3" name="Footer Placeholder 2">
            <a:extLst>
              <a:ext uri="{FF2B5EF4-FFF2-40B4-BE49-F238E27FC236}">
                <a16:creationId xmlns:a16="http://schemas.microsoft.com/office/drawing/2014/main" id="{8165CDC9-D1BD-99CB-5D81-E55E148B3B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72C42-30D7-3AD3-FB32-CEDDC281A991}"/>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3855722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B33C-8C1C-143E-899D-6AFDFBA0F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792240-A370-2A52-B492-F9C7699997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5B092B-6967-3FB9-73D6-E038E1C39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B5EC1-6161-6290-48D9-5C72ED905B02}"/>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6" name="Footer Placeholder 5">
            <a:extLst>
              <a:ext uri="{FF2B5EF4-FFF2-40B4-BE49-F238E27FC236}">
                <a16:creationId xmlns:a16="http://schemas.microsoft.com/office/drawing/2014/main" id="{1052DB48-84E3-0AE5-3C44-A98D95281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6CC4D-1A92-250B-A337-470D5921B409}"/>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3749672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BB99-3770-83B9-F2BC-420FB299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46976-0E3A-B6E0-CCD8-21EA2436B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41305-3093-D3BB-948A-487D728D3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753A1-2845-64E4-C783-8BC39CCE6E7B}"/>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6" name="Footer Placeholder 5">
            <a:extLst>
              <a:ext uri="{FF2B5EF4-FFF2-40B4-BE49-F238E27FC236}">
                <a16:creationId xmlns:a16="http://schemas.microsoft.com/office/drawing/2014/main" id="{16BCEF13-1F1A-321B-3112-308545CF3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13B50-C994-BE34-25B0-D4226AEB7DC7}"/>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1870900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F50C-47C0-74E7-B8FB-DDD338A98D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5C578-6DC1-C2A6-3AE2-E81CC117B0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5725-8A51-CF6C-FDAC-0784C7155E79}"/>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8501A132-0BCE-9039-BB6C-CCC761C8F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2BCB-72F4-3E23-3218-77329C767E1D}"/>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3164272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1821A-7222-1420-156A-799BA9564D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4DBA-07A4-A9C1-BFFF-A968A1A5AC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67F9E-9532-3444-F2B0-D90C9F288C28}"/>
              </a:ext>
            </a:extLst>
          </p:cNvPr>
          <p:cNvSpPr>
            <a:spLocks noGrp="1"/>
          </p:cNvSpPr>
          <p:nvPr>
            <p:ph type="dt" sz="half" idx="10"/>
          </p:nvPr>
        </p:nvSpPr>
        <p:spPr/>
        <p:txBody>
          <a:body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4966FDA4-C62A-F536-F0B5-3EAE259FA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E65F1-0FAC-0E0B-5C8E-5D6BAD66659A}"/>
              </a:ext>
            </a:extLst>
          </p:cNvPr>
          <p:cNvSpPr>
            <a:spLocks noGrp="1"/>
          </p:cNvSpPr>
          <p:nvPr>
            <p:ph type="sldNum" sz="quarter" idx="12"/>
          </p:nvPr>
        </p:nvSpPr>
        <p:spPr/>
        <p:txBody>
          <a:bodyPr/>
          <a:lstStyle/>
          <a:p>
            <a:fld id="{E6D031C2-1719-48FB-9841-C43FA17F16CE}" type="slidenum">
              <a:rPr lang="en-US" smtClean="0"/>
              <a:t>‹#›</a:t>
            </a:fld>
            <a:endParaRPr lang="en-US"/>
          </a:p>
        </p:txBody>
      </p:sp>
    </p:spTree>
    <p:extLst>
      <p:ext uri="{BB962C8B-B14F-4D97-AF65-F5344CB8AC3E}">
        <p14:creationId xmlns:p14="http://schemas.microsoft.com/office/powerpoint/2010/main" val="297640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6112-D824-C4B3-5C59-E6203A96F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102FD-B0FF-DB91-0FA8-A1E0951DDA58}"/>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4" name="Footer Placeholder 3">
            <a:extLst>
              <a:ext uri="{FF2B5EF4-FFF2-40B4-BE49-F238E27FC236}">
                <a16:creationId xmlns:a16="http://schemas.microsoft.com/office/drawing/2014/main" id="{ED7CDAA1-8EDB-70FA-0BE7-1C378856A35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8DE2E98-D157-C5B4-E067-0A199A7D86E5}"/>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14" name="Rectangle 13">
            <a:extLst>
              <a:ext uri="{FF2B5EF4-FFF2-40B4-BE49-F238E27FC236}">
                <a16:creationId xmlns:a16="http://schemas.microsoft.com/office/drawing/2014/main" id="{91A30F7E-8191-17CA-D7A6-8E16B47F240E}"/>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BDEBEB8D-3443-E972-97A5-4C7FF49A69A8}"/>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60941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FA2791-7160-2A0B-B351-4DC4B2AB6110}"/>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3" name="Footer Placeholder 2">
            <a:extLst>
              <a:ext uri="{FF2B5EF4-FFF2-40B4-BE49-F238E27FC236}">
                <a16:creationId xmlns:a16="http://schemas.microsoft.com/office/drawing/2014/main" id="{D1D231EF-430D-0555-A716-572BC825A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487676-E0A6-C3A0-AE94-EFFF1A6945C4}"/>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10" name="Rectangle 9">
            <a:extLst>
              <a:ext uri="{FF2B5EF4-FFF2-40B4-BE49-F238E27FC236}">
                <a16:creationId xmlns:a16="http://schemas.microsoft.com/office/drawing/2014/main" id="{FED26260-2307-828A-04B5-AEE1BF17E3EC}"/>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56937A1-C455-0688-B896-4DC4C828ACFD}"/>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353839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C2BD-A1E9-0732-3449-1C5A00909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3416D1-E385-3AF6-D79D-E66AE371F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7A51F-7FC9-A2A8-DFB6-3234C70B3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33D92-2343-E708-BCD2-B9EDA3DC2B46}"/>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6" name="Footer Placeholder 5">
            <a:extLst>
              <a:ext uri="{FF2B5EF4-FFF2-40B4-BE49-F238E27FC236}">
                <a16:creationId xmlns:a16="http://schemas.microsoft.com/office/drawing/2014/main" id="{C62568B3-06F7-DBEB-7C84-ADE0481AC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3881F-85A3-E457-B237-D05F2E2EA392}"/>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13" name="Rectangle 12">
            <a:extLst>
              <a:ext uri="{FF2B5EF4-FFF2-40B4-BE49-F238E27FC236}">
                <a16:creationId xmlns:a16="http://schemas.microsoft.com/office/drawing/2014/main" id="{0974302D-1EAF-9ED8-5308-8D4EDF9F0CF6}"/>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9BC946AB-1403-FBDD-08B5-9451EB767ACB}"/>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300962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56B3-ED49-DA16-E7DF-47A4DBFBBF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4007E7-7B73-5A98-C2DE-BD0BB6DF0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E5F9A-972B-89CB-3EE2-3879E53B0640}"/>
              </a:ext>
            </a:extLst>
          </p:cNvPr>
          <p:cNvSpPr>
            <a:spLocks noGrp="1"/>
          </p:cNvSpPr>
          <p:nvPr>
            <p:ph type="dt" sz="half" idx="10"/>
          </p:nvPr>
        </p:nvSpPr>
        <p:spPr/>
        <p:txBody>
          <a:body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29CBBA20-8679-435C-EDFB-611F9D81A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394EE-4A17-0227-2772-C2B7BF107B29}"/>
              </a:ext>
            </a:extLst>
          </p:cNvPr>
          <p:cNvSpPr>
            <a:spLocks noGrp="1"/>
          </p:cNvSpPr>
          <p:nvPr>
            <p:ph type="sldNum" sz="quarter" idx="12"/>
          </p:nvPr>
        </p:nvSpPr>
        <p:spPr/>
        <p:txBody>
          <a:bodyPr/>
          <a:lstStyle/>
          <a:p>
            <a:fld id="{ADB45288-DBA4-F940-8419-D8ACB4A1BE1B}" type="slidenum">
              <a:rPr lang="en-US" smtClean="0"/>
              <a:t>‹#›</a:t>
            </a:fld>
            <a:endParaRPr lang="en-US"/>
          </a:p>
        </p:txBody>
      </p:sp>
      <p:sp>
        <p:nvSpPr>
          <p:cNvPr id="8" name="Rectangle 7">
            <a:extLst>
              <a:ext uri="{FF2B5EF4-FFF2-40B4-BE49-F238E27FC236}">
                <a16:creationId xmlns:a16="http://schemas.microsoft.com/office/drawing/2014/main" id="{1BB43DFA-A511-4669-FA2E-A93665F3FD63}"/>
              </a:ext>
            </a:extLst>
          </p:cNvPr>
          <p:cNvSpPr/>
          <p:nvPr userDrawn="1"/>
        </p:nvSpPr>
        <p:spPr>
          <a:xfrm>
            <a:off x="0" y="6096000"/>
            <a:ext cx="12192000" cy="762000"/>
          </a:xfrm>
          <a:prstGeom prst="rect">
            <a:avLst/>
          </a:prstGeom>
          <a:gradFill flip="none" rotWithShape="1">
            <a:gsLst>
              <a:gs pos="60000">
                <a:schemeClr val="accent3">
                  <a:lumMod val="0"/>
                  <a:lumOff val="100000"/>
                </a:schemeClr>
              </a:gs>
              <a:gs pos="100000">
                <a:schemeClr val="accent3">
                  <a:lumMod val="0"/>
                  <a:lumOff val="100000"/>
                </a:schemeClr>
              </a:gs>
              <a:gs pos="36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E8169CE5-9485-DBB6-2791-FDB9BDE7A5FC}"/>
              </a:ext>
            </a:extLst>
          </p:cNvPr>
          <p:cNvPicPr>
            <a:picLocks noChangeAspect="1"/>
          </p:cNvPicPr>
          <p:nvPr userDrawn="1"/>
        </p:nvPicPr>
        <p:blipFill>
          <a:blip r:embed="rId2"/>
          <a:stretch>
            <a:fillRect/>
          </a:stretch>
        </p:blipFill>
        <p:spPr>
          <a:xfrm>
            <a:off x="7315204" y="6229186"/>
            <a:ext cx="4031672" cy="573393"/>
          </a:xfrm>
          <a:prstGeom prst="rect">
            <a:avLst/>
          </a:prstGeom>
        </p:spPr>
      </p:pic>
    </p:spTree>
    <p:extLst>
      <p:ext uri="{BB962C8B-B14F-4D97-AF65-F5344CB8AC3E}">
        <p14:creationId xmlns:p14="http://schemas.microsoft.com/office/powerpoint/2010/main" val="203353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094F5-78AC-5979-CA85-9B9C04D351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084764-AF73-84DE-FDD5-DCF31111A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5C6FC-2DAF-1897-B458-6551505FC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CDEBB-8DDC-264C-98DE-1F48C4213B4E}" type="datetimeFigureOut">
              <a:rPr lang="en-US" smtClean="0"/>
              <a:t>8/8/23</a:t>
            </a:fld>
            <a:endParaRPr lang="en-US"/>
          </a:p>
        </p:txBody>
      </p:sp>
      <p:sp>
        <p:nvSpPr>
          <p:cNvPr id="5" name="Footer Placeholder 4">
            <a:extLst>
              <a:ext uri="{FF2B5EF4-FFF2-40B4-BE49-F238E27FC236}">
                <a16:creationId xmlns:a16="http://schemas.microsoft.com/office/drawing/2014/main" id="{3FAEF80E-F545-031A-C912-84F67A9A4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5812BC-8264-38E7-1A9F-998FFDFF3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45288-DBA4-F940-8419-D8ACB4A1BE1B}" type="slidenum">
              <a:rPr lang="en-US" smtClean="0"/>
              <a:t>‹#›</a:t>
            </a:fld>
            <a:endParaRPr lang="en-US"/>
          </a:p>
        </p:txBody>
      </p:sp>
    </p:spTree>
    <p:extLst>
      <p:ext uri="{BB962C8B-B14F-4D97-AF65-F5344CB8AC3E}">
        <p14:creationId xmlns:p14="http://schemas.microsoft.com/office/powerpoint/2010/main" val="4179010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BBD74F-7B47-B54E-B53C-498ADC112666}"/>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0AC5FA14-28EB-EC48-A23B-53FA66349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7982A3E0-C71D-634A-9871-F5B8FB720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9615A8F3-B2CF-C645-AA8E-4D2F7A4B656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b="0" i="0" baseline="0">
                <a:solidFill>
                  <a:srgbClr val="000000"/>
                </a:solidFill>
                <a:latin typeface="Arial" panose="020B0604020202020204" pitchFamily="34" charset="0"/>
                <a:cs typeface="Arial" panose="020B0604020202020204" pitchFamily="34" charset="0"/>
              </a:defRPr>
            </a:lvl1pPr>
          </a:lstStyle>
          <a:p>
            <a:fld id="{0E109EA1-A30D-9743-9DCC-41793B4C74E6}" type="slidenum">
              <a:rPr lang="en-US" smtClean="0"/>
              <a:pPr/>
              <a:t>‹#›</a:t>
            </a:fld>
            <a:endParaRPr lang="en-US" dirty="0"/>
          </a:p>
        </p:txBody>
      </p:sp>
      <p:pic>
        <p:nvPicPr>
          <p:cNvPr id="16" name="Picture 15">
            <a:extLst>
              <a:ext uri="{FF2B5EF4-FFF2-40B4-BE49-F238E27FC236}">
                <a16:creationId xmlns:a16="http://schemas.microsoft.com/office/drawing/2014/main" id="{80B361CF-46BA-CC45-9442-12472E0807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328826" y="6341857"/>
            <a:ext cx="2024974" cy="335168"/>
          </a:xfrm>
          <a:prstGeom prst="rect">
            <a:avLst/>
          </a:prstGeom>
        </p:spPr>
      </p:pic>
      <p:cxnSp>
        <p:nvCxnSpPr>
          <p:cNvPr id="17" name="Straight Connector 16">
            <a:extLst>
              <a:ext uri="{FF2B5EF4-FFF2-40B4-BE49-F238E27FC236}">
                <a16:creationId xmlns:a16="http://schemas.microsoft.com/office/drawing/2014/main" id="{4B126E66-B8E5-0645-84E7-4016D9391A29}"/>
              </a:ext>
            </a:extLst>
          </p:cNvPr>
          <p:cNvCxnSpPr/>
          <p:nvPr userDrawn="1"/>
        </p:nvCxnSpPr>
        <p:spPr>
          <a:xfrm>
            <a:off x="0" y="6179237"/>
            <a:ext cx="12192000" cy="0"/>
          </a:xfrm>
          <a:prstGeom prst="line">
            <a:avLst/>
          </a:prstGeom>
          <a:ln w="9525">
            <a:solidFill>
              <a:srgbClr val="9E7E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2365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p:txStyles>
    <p:titleStyle>
      <a:lvl1pPr algn="l" defTabSz="914400" rtl="0" eaLnBrk="1" latinLnBrk="0" hangingPunct="1">
        <a:lnSpc>
          <a:spcPct val="90000"/>
        </a:lnSpc>
        <a:spcBef>
          <a:spcPct val="0"/>
        </a:spcBef>
        <a:buNone/>
        <a:defRPr sz="4800" b="1"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E7E38"/>
        </a:buClr>
        <a:buFont typeface="Arial" panose="020B0604020202020204" pitchFamily="34" charset="0"/>
        <a:buChar char="•"/>
        <a:defRPr sz="280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E7E38"/>
        </a:buClr>
        <a:buFont typeface="Arial" panose="020B0604020202020204" pitchFamily="34" charset="0"/>
        <a:buChar char="•"/>
        <a:defRPr sz="240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E7E38"/>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E7E38"/>
        </a:buClr>
        <a:buFont typeface="Arial" panose="020B06040202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E7E38"/>
        </a:buClr>
        <a:buFont typeface="Arial" panose="020B06040202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BBD74F-7B47-B54E-B53C-498ADC112666}"/>
              </a:ext>
            </a:extLst>
          </p:cNvPr>
          <p:cNvSpPr/>
          <p:nvPr userDrawn="1"/>
        </p:nvSpPr>
        <p:spPr>
          <a:xfrm>
            <a:off x="0" y="6176963"/>
            <a:ext cx="12192000" cy="68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9615A8F3-B2CF-C645-AA8E-4D2F7A4B656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0" i="0" baseline="0">
                <a:solidFill>
                  <a:schemeClr val="bg1">
                    <a:lumMod val="50000"/>
                  </a:schemeClr>
                </a:solidFill>
                <a:latin typeface="Arial" panose="020B0604020202020204" pitchFamily="34" charset="0"/>
                <a:cs typeface="Arial" panose="020B0604020202020204" pitchFamily="34" charset="0"/>
              </a:defRPr>
            </a:lvl1pPr>
          </a:lstStyle>
          <a:p>
            <a:fld id="{0E109EA1-A30D-9743-9DCC-41793B4C74E6}" type="slidenum">
              <a:rPr lang="en-US" smtClean="0"/>
              <a:pPr/>
              <a:t>‹#›</a:t>
            </a:fld>
            <a:endParaRPr lang="en-US" dirty="0"/>
          </a:p>
        </p:txBody>
      </p:sp>
      <p:pic>
        <p:nvPicPr>
          <p:cNvPr id="16" name="Picture 15">
            <a:extLst>
              <a:ext uri="{FF2B5EF4-FFF2-40B4-BE49-F238E27FC236}">
                <a16:creationId xmlns:a16="http://schemas.microsoft.com/office/drawing/2014/main" id="{80B361CF-46BA-CC45-9442-12472E0807C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42381" y="6355765"/>
            <a:ext cx="2024974" cy="335168"/>
          </a:xfrm>
          <a:prstGeom prst="rect">
            <a:avLst/>
          </a:prstGeom>
        </p:spPr>
      </p:pic>
      <p:cxnSp>
        <p:nvCxnSpPr>
          <p:cNvPr id="17" name="Straight Connector 16">
            <a:extLst>
              <a:ext uri="{FF2B5EF4-FFF2-40B4-BE49-F238E27FC236}">
                <a16:creationId xmlns:a16="http://schemas.microsoft.com/office/drawing/2014/main" id="{4B126E66-B8E5-0645-84E7-4016D9391A29}"/>
              </a:ext>
            </a:extLst>
          </p:cNvPr>
          <p:cNvCxnSpPr/>
          <p:nvPr userDrawn="1"/>
        </p:nvCxnSpPr>
        <p:spPr>
          <a:xfrm>
            <a:off x="0" y="6179237"/>
            <a:ext cx="12192000" cy="0"/>
          </a:xfrm>
          <a:prstGeom prst="line">
            <a:avLst/>
          </a:prstGeom>
          <a:ln w="9525">
            <a:solidFill>
              <a:srgbClr val="9E7E3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37CBF91-3D9D-5744-BE72-E29313CE4B99}"/>
              </a:ext>
            </a:extLst>
          </p:cNvPr>
          <p:cNvSpPr txBox="1"/>
          <p:nvPr userDrawn="1"/>
        </p:nvSpPr>
        <p:spPr>
          <a:xfrm>
            <a:off x="10314072" y="6368238"/>
            <a:ext cx="12566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kern="1200" dirty="0">
                <a:solidFill>
                  <a:schemeClr val="bg1">
                    <a:lumMod val="50000"/>
                  </a:schemeClr>
                </a:solidFill>
                <a:effectLst/>
                <a:latin typeface="Arial" panose="020B0604020202020204" pitchFamily="34" charset="0"/>
                <a:ea typeface="+mn-ea"/>
                <a:cs typeface="Arial" panose="020B0604020202020204" pitchFamily="34" charset="0"/>
              </a:rPr>
              <a:t>The academic core of Atrium Health</a:t>
            </a:r>
          </a:p>
        </p:txBody>
      </p:sp>
      <p:cxnSp>
        <p:nvCxnSpPr>
          <p:cNvPr id="4" name="Straight Connector 3">
            <a:extLst>
              <a:ext uri="{FF2B5EF4-FFF2-40B4-BE49-F238E27FC236}">
                <a16:creationId xmlns:a16="http://schemas.microsoft.com/office/drawing/2014/main" id="{86F45DA8-F4E0-A940-87D6-72934959BB43}"/>
              </a:ext>
            </a:extLst>
          </p:cNvPr>
          <p:cNvCxnSpPr>
            <a:cxnSpLocks/>
          </p:cNvCxnSpPr>
          <p:nvPr userDrawn="1"/>
        </p:nvCxnSpPr>
        <p:spPr>
          <a:xfrm>
            <a:off x="10249623" y="6382146"/>
            <a:ext cx="0" cy="322695"/>
          </a:xfrm>
          <a:prstGeom prst="line">
            <a:avLst/>
          </a:prstGeom>
          <a:ln w="9525"/>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16"/>
          <a:stretch>
            <a:fillRect/>
          </a:stretch>
        </p:blipFill>
        <p:spPr>
          <a:xfrm>
            <a:off x="-91977" y="-85649"/>
            <a:ext cx="12375953" cy="7029297"/>
          </a:xfrm>
          <a:prstGeom prst="rect">
            <a:avLst/>
          </a:prstGeom>
          <a:solidFill>
            <a:schemeClr val="bg1">
              <a:alpha val="0"/>
            </a:schemeClr>
          </a:solidFill>
        </p:spPr>
      </p:pic>
      <p:sp>
        <p:nvSpPr>
          <p:cNvPr id="9" name="Title Placeholder 1">
            <a:extLst>
              <a:ext uri="{FF2B5EF4-FFF2-40B4-BE49-F238E27FC236}">
                <a16:creationId xmlns:a16="http://schemas.microsoft.com/office/drawing/2014/main" id="{0AC5FA14-28EB-EC48-A23B-53FA6634936B}"/>
              </a:ext>
            </a:extLst>
          </p:cNvPr>
          <p:cNvSpPr>
            <a:spLocks noGrp="1"/>
          </p:cNvSpPr>
          <p:nvPr>
            <p:ph type="title"/>
          </p:nvPr>
        </p:nvSpPr>
        <p:spPr>
          <a:xfrm>
            <a:off x="822960" y="365760"/>
            <a:ext cx="10515600" cy="822960"/>
          </a:xfrm>
          <a:prstGeom prst="rect">
            <a:avLst/>
          </a:prstGeom>
        </p:spPr>
        <p:txBody>
          <a:bodyPr vert="horz" lIns="91440" tIns="45720" rIns="91440" bIns="45720" rtlCol="0" anchor="t" anchorCtr="0">
            <a:normAutofit/>
          </a:bodyPr>
          <a:lstStyle/>
          <a:p>
            <a:r>
              <a:rPr lang="en-US" dirty="0"/>
              <a:t>Title – Arial Bold 40pt</a:t>
            </a:r>
          </a:p>
        </p:txBody>
      </p:sp>
      <p:sp>
        <p:nvSpPr>
          <p:cNvPr id="11" name="Text Placeholder 2">
            <a:extLst>
              <a:ext uri="{FF2B5EF4-FFF2-40B4-BE49-F238E27FC236}">
                <a16:creationId xmlns:a16="http://schemas.microsoft.com/office/drawing/2014/main" id="{7982A3E0-C71D-634A-9871-F5B8FB720C8C}"/>
              </a:ext>
            </a:extLst>
          </p:cNvPr>
          <p:cNvSpPr>
            <a:spLocks noGrp="1"/>
          </p:cNvSpPr>
          <p:nvPr>
            <p:ph type="body" idx="1"/>
          </p:nvPr>
        </p:nvSpPr>
        <p:spPr>
          <a:xfrm>
            <a:off x="822960" y="1371600"/>
            <a:ext cx="10515600" cy="4389120"/>
          </a:xfrm>
          <a:prstGeom prst="rect">
            <a:avLst/>
          </a:prstGeom>
        </p:spPr>
        <p:txBody>
          <a:bodyPr vert="horz" lIns="91440" tIns="45720" rIns="91440" bIns="45720" rtlCol="0">
            <a:normAutofit/>
          </a:bodyPr>
          <a:lstStyle/>
          <a:p>
            <a:pPr marL="0" indent="0">
              <a:lnSpc>
                <a:spcPct val="70000"/>
              </a:lnSpc>
              <a:buNone/>
            </a:pPr>
            <a:r>
              <a:rPr lang="en-US" sz="2400" b="1" dirty="0"/>
              <a:t>Subhead, Arial Bold 24pt</a:t>
            </a:r>
          </a:p>
          <a:p>
            <a:pPr lvl="0"/>
            <a:r>
              <a:rPr lang="en-US" dirty="0"/>
              <a:t>Body copy text is Arial 20pt left justified. Body copy text is Arial 20pt left justified. Body copy text is Arial 20pt left justified. Body copy text is Arial 20pt left justified. Body copy text is Arial 20pt left justified.</a:t>
            </a:r>
          </a:p>
        </p:txBody>
      </p:sp>
    </p:spTree>
    <p:extLst>
      <p:ext uri="{BB962C8B-B14F-4D97-AF65-F5344CB8AC3E}">
        <p14:creationId xmlns:p14="http://schemas.microsoft.com/office/powerpoint/2010/main" val="40970084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p:txStyles>
    <p:titleStyle>
      <a:lvl1pPr algn="l"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E7E38"/>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E7E38"/>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E7E38"/>
        </a:buClr>
        <a:buFont typeface="Arial" panose="020B06040202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E7E38"/>
        </a:buClr>
        <a:buFont typeface="Arial" panose="020B06040202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E7E38"/>
        </a:buClr>
        <a:buFont typeface="Arial" panose="020B0604020202020204" pitchFamily="34" charset="0"/>
        <a:buChar char="•"/>
        <a:defRPr sz="140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094F5-78AC-5979-CA85-9B9C04D351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084764-AF73-84DE-FDD5-DCF31111A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5C6FC-2DAF-1897-B458-6551505FC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CDEBB-8DDC-264C-98DE-1F48C4213B4E}" type="datetimeFigureOut">
              <a:rPr lang="en-US" smtClean="0"/>
              <a:t>8/8/23</a:t>
            </a:fld>
            <a:endParaRPr lang="en-US" dirty="0"/>
          </a:p>
        </p:txBody>
      </p:sp>
      <p:sp>
        <p:nvSpPr>
          <p:cNvPr id="5" name="Footer Placeholder 4">
            <a:extLst>
              <a:ext uri="{FF2B5EF4-FFF2-40B4-BE49-F238E27FC236}">
                <a16:creationId xmlns:a16="http://schemas.microsoft.com/office/drawing/2014/main" id="{3FAEF80E-F545-031A-C912-84F67A9A4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A5812BC-8264-38E7-1A9F-998FFDFF3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45288-DBA4-F940-8419-D8ACB4A1BE1B}" type="slidenum">
              <a:rPr lang="en-US" smtClean="0"/>
              <a:t>‹#›</a:t>
            </a:fld>
            <a:endParaRPr lang="en-US" dirty="0"/>
          </a:p>
        </p:txBody>
      </p:sp>
    </p:spTree>
    <p:extLst>
      <p:ext uri="{BB962C8B-B14F-4D97-AF65-F5344CB8AC3E}">
        <p14:creationId xmlns:p14="http://schemas.microsoft.com/office/powerpoint/2010/main" val="41014522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6FDAE-00AD-2221-6BF2-46F6D68A8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7E818B-CC10-C88B-6895-E3D74326F2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45939-5AB3-09E2-686A-A534B2FE7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208BC-CC89-4416-A740-8ECFE9F8EAF1}" type="datetimeFigureOut">
              <a:rPr lang="en-US" smtClean="0"/>
              <a:t>8/8/23</a:t>
            </a:fld>
            <a:endParaRPr lang="en-US"/>
          </a:p>
        </p:txBody>
      </p:sp>
      <p:sp>
        <p:nvSpPr>
          <p:cNvPr id="5" name="Footer Placeholder 4">
            <a:extLst>
              <a:ext uri="{FF2B5EF4-FFF2-40B4-BE49-F238E27FC236}">
                <a16:creationId xmlns:a16="http://schemas.microsoft.com/office/drawing/2014/main" id="{7334F7ED-CB1B-7A9B-F88C-770692ADE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0A19AB-540A-82C8-E9AA-CA0ADD720B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031C2-1719-48FB-9841-C43FA17F16CE}" type="slidenum">
              <a:rPr lang="en-US" smtClean="0"/>
              <a:t>‹#›</a:t>
            </a:fld>
            <a:endParaRPr lang="en-US"/>
          </a:p>
        </p:txBody>
      </p:sp>
    </p:spTree>
    <p:extLst>
      <p:ext uri="{BB962C8B-B14F-4D97-AF65-F5344CB8AC3E}">
        <p14:creationId xmlns:p14="http://schemas.microsoft.com/office/powerpoint/2010/main" val="17579219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urldefense.com/v3/__https:/carolinashealthcare.sharepoint.com/sites/learning/SitePages/Quick-Start-for-Office-on-the-web.aspx__;!!GA8Xfdg!xWuSCe6aIa1jVVEySB1L6WWjqJIUA9fWEO1kmnQr2I31kLKrAV8ehmbo0rO8qjH08Ov3zrfNL0gTdGiiW5-TOROCeI1bY0U$" TargetMode="Externa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hyperlink" Target="mailto:Kfoley@wakehealth.edu" TargetMode="External"/><Relationship Id="rId2" Type="http://schemas.openxmlformats.org/officeDocument/2006/relationships/hyperlink" Target="mailto:jard@wakehealth.edu" TargetMode="External"/><Relationship Id="rId1" Type="http://schemas.openxmlformats.org/officeDocument/2006/relationships/slideLayout" Target="../slideLayouts/slideLayout19.xml"/><Relationship Id="rId4" Type="http://schemas.openxmlformats.org/officeDocument/2006/relationships/hyperlink" Target="mailto:sohene@wakehealth.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hyperlink" Target="https://teams.microsoft.com/dl/launcher/launcher.html?url=%2F_%23%2Fl%2Fmeetup-join%2F19%3Ameeting_M2IwNmYzYzAtYTFkMy00MjM5LTkyNWItNzMxY2U2YjAzNDk4%40thread.v2%2F0%3Fcontext%3D%257b%2522Tid%2522%253a%25223fc2e695-283d-4e4e-ad46-e437d11b18ab%2522%252c%2522Oid%2522%253a%25220b22321c-1cb5-4b8f-8e4f-e3b07e854348%2522%257d%26anon%3Dtrue&amp;type=meetup-join&amp;deeplinkId=7911d540-5012-4555-a1f7-dfed5f5ea2bf&amp;directDl=true&amp;msLaunch=true&amp;enableMobilePage=true&amp;suppressPrompt=true" TargetMode="Externa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997942"/>
            <a:ext cx="10515600" cy="1148715"/>
          </a:xfrm>
        </p:spPr>
        <p:txBody>
          <a:bodyPr>
            <a:noAutofit/>
          </a:bodyPr>
          <a:lstStyle/>
          <a:p>
            <a:r>
              <a:rPr lang="en-US" sz="4800" b="1" dirty="0"/>
              <a:t>Research Town Hall: August 08, 2023</a:t>
            </a:r>
          </a:p>
        </p:txBody>
      </p:sp>
      <p:sp>
        <p:nvSpPr>
          <p:cNvPr id="3" name="Text Placeholder 2"/>
          <p:cNvSpPr>
            <a:spLocks noGrp="1"/>
          </p:cNvSpPr>
          <p:nvPr>
            <p:ph type="body" idx="1"/>
          </p:nvPr>
        </p:nvSpPr>
        <p:spPr>
          <a:xfrm>
            <a:off x="831850" y="2586789"/>
            <a:ext cx="10515600" cy="3502861"/>
          </a:xfrm>
        </p:spPr>
        <p:txBody>
          <a:bodyPr>
            <a:noAutofit/>
          </a:bodyPr>
          <a:lstStyle/>
          <a:p>
            <a:pPr>
              <a:spcBef>
                <a:spcPts val="0"/>
              </a:spcBef>
            </a:pPr>
            <a:r>
              <a:rPr lang="en-US" sz="1800" b="1" dirty="0"/>
              <a:t>Jamy </a:t>
            </a:r>
            <a:r>
              <a:rPr lang="en-US" sz="1800" b="1" dirty="0" err="1"/>
              <a:t>Ard</a:t>
            </a:r>
            <a:r>
              <a:rPr lang="en-US" sz="1800" b="1" dirty="0"/>
              <a:t>, MD</a:t>
            </a:r>
          </a:p>
          <a:p>
            <a:pPr>
              <a:spcBef>
                <a:spcPts val="0"/>
              </a:spcBef>
            </a:pPr>
            <a:r>
              <a:rPr lang="en-US" sz="1800" i="1" dirty="0"/>
              <a:t>Vice Dean for Clinical Research</a:t>
            </a:r>
          </a:p>
          <a:p>
            <a:pPr>
              <a:spcBef>
                <a:spcPts val="0"/>
              </a:spcBef>
            </a:pPr>
            <a:endParaRPr lang="en-US" sz="1800" b="1" dirty="0"/>
          </a:p>
          <a:p>
            <a:pPr>
              <a:spcBef>
                <a:spcPts val="0"/>
              </a:spcBef>
            </a:pPr>
            <a:r>
              <a:rPr lang="en-US" sz="1800" b="1" dirty="0"/>
              <a:t>Kristie Foley, PhD MS </a:t>
            </a:r>
          </a:p>
          <a:p>
            <a:pPr>
              <a:spcBef>
                <a:spcPts val="0"/>
              </a:spcBef>
            </a:pPr>
            <a:r>
              <a:rPr lang="en-US" sz="1800" i="1" dirty="0"/>
              <a:t>Vice Dean for Research Strategy &amp; Integration</a:t>
            </a:r>
          </a:p>
          <a:p>
            <a:pPr>
              <a:spcBef>
                <a:spcPts val="0"/>
              </a:spcBef>
            </a:pPr>
            <a:endParaRPr lang="en-US" sz="1800" b="1" dirty="0"/>
          </a:p>
          <a:p>
            <a:pPr>
              <a:spcBef>
                <a:spcPts val="0"/>
              </a:spcBef>
            </a:pPr>
            <a:r>
              <a:rPr lang="en-US" sz="1800" b="1" dirty="0"/>
              <a:t>Selvin Ohene, MS</a:t>
            </a:r>
          </a:p>
          <a:p>
            <a:pPr>
              <a:spcBef>
                <a:spcPts val="0"/>
              </a:spcBef>
            </a:pPr>
            <a:r>
              <a:rPr lang="en-US" sz="1800" i="1" dirty="0"/>
              <a:t>AVP &amp; Assistant Dean, Research Operations</a:t>
            </a:r>
          </a:p>
          <a:p>
            <a:pPr>
              <a:spcBef>
                <a:spcPts val="0"/>
              </a:spcBef>
            </a:pPr>
            <a:endParaRPr lang="en-US" sz="1800" i="1" dirty="0"/>
          </a:p>
          <a:p>
            <a:pPr>
              <a:spcBef>
                <a:spcPts val="0"/>
              </a:spcBef>
            </a:pPr>
            <a:r>
              <a:rPr lang="en-US" sz="1800" b="1" dirty="0"/>
              <a:t>Rachel Woodside, MS</a:t>
            </a:r>
          </a:p>
          <a:p>
            <a:pPr>
              <a:spcBef>
                <a:spcPts val="0"/>
              </a:spcBef>
            </a:pPr>
            <a:r>
              <a:rPr lang="en-US" sz="1800" i="1" dirty="0"/>
              <a:t>Director of Administration, Office of the Dean</a:t>
            </a:r>
          </a:p>
          <a:p>
            <a:pPr>
              <a:spcBef>
                <a:spcPts val="0"/>
              </a:spcBef>
            </a:pPr>
            <a:endParaRPr lang="en-US" sz="1800" i="1" dirty="0"/>
          </a:p>
          <a:p>
            <a:pPr>
              <a:spcBef>
                <a:spcPts val="0"/>
              </a:spcBef>
            </a:pPr>
            <a:r>
              <a:rPr lang="en-US" sz="1800" b="1" dirty="0"/>
              <a:t>Tara Aguilar</a:t>
            </a:r>
          </a:p>
          <a:p>
            <a:pPr>
              <a:spcBef>
                <a:spcPts val="0"/>
              </a:spcBef>
            </a:pPr>
            <a:r>
              <a:rPr lang="en-US" sz="1800" i="1" dirty="0"/>
              <a:t>AVP, Information Systems</a:t>
            </a:r>
          </a:p>
        </p:txBody>
      </p:sp>
    </p:spTree>
    <p:extLst>
      <p:ext uri="{BB962C8B-B14F-4D97-AF65-F5344CB8AC3E}">
        <p14:creationId xmlns:p14="http://schemas.microsoft.com/office/powerpoint/2010/main" val="461598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4577"/>
          </a:xfrm>
        </p:spPr>
        <p:txBody>
          <a:bodyPr/>
          <a:lstStyle/>
          <a:p>
            <a:r>
              <a:rPr lang="en-US" dirty="0"/>
              <a:t>Stakeholder Feedback </a:t>
            </a:r>
          </a:p>
        </p:txBody>
      </p:sp>
      <p:graphicFrame>
        <p:nvGraphicFramePr>
          <p:cNvPr id="4" name="Content Placeholder 3"/>
          <p:cNvGraphicFramePr>
            <a:graphicFrameLocks noGrp="1"/>
          </p:cNvGraphicFramePr>
          <p:nvPr>
            <p:ph idx="1"/>
          </p:nvPr>
        </p:nvGraphicFramePr>
        <p:xfrm>
          <a:off x="838200" y="1297858"/>
          <a:ext cx="10515600" cy="4463845"/>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1266337181"/>
                    </a:ext>
                  </a:extLst>
                </a:gridCol>
                <a:gridCol w="5257800">
                  <a:extLst>
                    <a:ext uri="{9D8B030D-6E8A-4147-A177-3AD203B41FA5}">
                      <a16:colId xmlns:a16="http://schemas.microsoft.com/office/drawing/2014/main" val="3207408200"/>
                    </a:ext>
                  </a:extLst>
                </a:gridCol>
              </a:tblGrid>
              <a:tr h="4463845">
                <a:tc>
                  <a:txBody>
                    <a:bodyPr/>
                    <a:lstStyle/>
                    <a:p>
                      <a:r>
                        <a:rPr lang="en-US" sz="1800" b="1" u="sng" kern="1200" dirty="0">
                          <a:effectLst/>
                        </a:rPr>
                        <a:t>Department Chairs</a:t>
                      </a:r>
                    </a:p>
                    <a:p>
                      <a:pPr lvl="0"/>
                      <a:r>
                        <a:rPr lang="en-US" sz="1800" kern="1200" dirty="0">
                          <a:effectLst/>
                        </a:rPr>
                        <a:t>Ruth Benca (Clinical)</a:t>
                      </a:r>
                    </a:p>
                    <a:p>
                      <a:pPr lvl="0"/>
                      <a:r>
                        <a:rPr lang="en-US" sz="1800" kern="1200" dirty="0">
                          <a:effectLst/>
                        </a:rPr>
                        <a:t>Lindsay Thompson (Clinical)</a:t>
                      </a:r>
                    </a:p>
                    <a:p>
                      <a:pPr lvl="0"/>
                      <a:r>
                        <a:rPr lang="en-US" sz="1800" kern="1200" dirty="0">
                          <a:effectLst/>
                        </a:rPr>
                        <a:t>Kristie Foley</a:t>
                      </a:r>
                    </a:p>
                    <a:p>
                      <a:pPr lvl="0"/>
                      <a:r>
                        <a:rPr lang="en-US" sz="1800" kern="1200" dirty="0">
                          <a:effectLst/>
                        </a:rPr>
                        <a:t>Sara Jones</a:t>
                      </a:r>
                    </a:p>
                    <a:p>
                      <a:pPr lvl="0"/>
                      <a:r>
                        <a:rPr lang="en-US" sz="1800" kern="1200" dirty="0">
                          <a:effectLst/>
                        </a:rPr>
                        <a:t>Michelle Mielke</a:t>
                      </a:r>
                    </a:p>
                    <a:p>
                      <a:pPr lvl="0"/>
                      <a:r>
                        <a:rPr lang="en-US" sz="1800" kern="1200" dirty="0">
                          <a:effectLst/>
                        </a:rPr>
                        <a:t>Joel Stitzel</a:t>
                      </a:r>
                    </a:p>
                    <a:p>
                      <a:r>
                        <a:rPr lang="en-US" sz="1800" b="1" u="sng" kern="1200" dirty="0">
                          <a:effectLst/>
                        </a:rPr>
                        <a:t>Business</a:t>
                      </a:r>
                      <a:r>
                        <a:rPr lang="en-US" sz="1800" b="1" u="sng" kern="1200" baseline="0" dirty="0">
                          <a:effectLst/>
                        </a:rPr>
                        <a:t> Administrators</a:t>
                      </a:r>
                      <a:endParaRPr lang="en-US" sz="1800" b="1" u="sng" kern="1200" dirty="0">
                        <a:effectLst/>
                      </a:endParaRPr>
                    </a:p>
                    <a:p>
                      <a:pPr lvl="0"/>
                      <a:r>
                        <a:rPr lang="en-US" sz="1800" kern="1200" dirty="0">
                          <a:effectLst/>
                        </a:rPr>
                        <a:t>Lynn Myers</a:t>
                      </a:r>
                    </a:p>
                    <a:p>
                      <a:pPr lvl="0"/>
                      <a:r>
                        <a:rPr lang="en-US" sz="1800" kern="1200" dirty="0">
                          <a:effectLst/>
                        </a:rPr>
                        <a:t>Deanna Sizemore</a:t>
                      </a:r>
                    </a:p>
                    <a:p>
                      <a:pPr lvl="0"/>
                      <a:r>
                        <a:rPr lang="en-US" sz="1800" kern="1200" dirty="0">
                          <a:effectLst/>
                        </a:rPr>
                        <a:t>Dawn Smith</a:t>
                      </a:r>
                    </a:p>
                    <a:p>
                      <a:pPr lvl="0"/>
                      <a:r>
                        <a:rPr lang="en-US" sz="1800" kern="1200" dirty="0">
                          <a:effectLst/>
                        </a:rPr>
                        <a:t>Heather Hooks</a:t>
                      </a:r>
                    </a:p>
                    <a:p>
                      <a:r>
                        <a:rPr lang="en-US" sz="1800" b="1" u="sng" kern="1200" dirty="0">
                          <a:effectLst/>
                        </a:rPr>
                        <a:t>Talent</a:t>
                      </a:r>
                      <a:r>
                        <a:rPr lang="en-US" sz="1800" b="1" u="sng" kern="1200" baseline="0" dirty="0">
                          <a:effectLst/>
                        </a:rPr>
                        <a:t> Acquisition Team</a:t>
                      </a:r>
                      <a:endParaRPr lang="en-US" sz="1800" b="1" u="sng" kern="1200" dirty="0">
                        <a:effectLst/>
                      </a:endParaRPr>
                    </a:p>
                    <a:p>
                      <a:pPr lvl="0"/>
                      <a:r>
                        <a:rPr lang="en-US" sz="1800" kern="1200" dirty="0">
                          <a:effectLst/>
                        </a:rPr>
                        <a:t>Lindsay Teague</a:t>
                      </a:r>
                    </a:p>
                    <a:p>
                      <a:endParaRPr lang="en-US" dirty="0"/>
                    </a:p>
                  </a:txBody>
                  <a:tcPr/>
                </a:tc>
                <a:tc>
                  <a:txBody>
                    <a:bodyPr/>
                    <a:lstStyle/>
                    <a:p>
                      <a:r>
                        <a:rPr lang="en-US" sz="1800" b="1" u="sng" kern="1200" dirty="0">
                          <a:solidFill>
                            <a:schemeClr val="tx1"/>
                          </a:solidFill>
                          <a:effectLst/>
                          <a:latin typeface="+mn-lt"/>
                          <a:ea typeface="+mn-ea"/>
                          <a:cs typeface="+mn-cs"/>
                        </a:rPr>
                        <a:t>Faculty Affair</a:t>
                      </a:r>
                      <a:r>
                        <a:rPr lang="en-US" sz="1800" b="1" u="sng" kern="1200" baseline="0" dirty="0">
                          <a:solidFill>
                            <a:schemeClr val="tx1"/>
                          </a:solidFill>
                          <a:effectLst/>
                          <a:latin typeface="+mn-lt"/>
                          <a:ea typeface="+mn-ea"/>
                          <a:cs typeface="+mn-cs"/>
                        </a:rPr>
                        <a:t> Team</a:t>
                      </a:r>
                      <a:endParaRPr lang="en-US" sz="1800" b="1" u="sng" kern="1200" dirty="0">
                        <a:solidFill>
                          <a:schemeClr val="tx1"/>
                        </a:solidFill>
                        <a:effectLst/>
                        <a:latin typeface="+mn-lt"/>
                        <a:ea typeface="+mn-ea"/>
                        <a:cs typeface="+mn-cs"/>
                      </a:endParaRPr>
                    </a:p>
                    <a:p>
                      <a:pPr lvl="0"/>
                      <a:r>
                        <a:rPr lang="en-US" sz="1800" kern="1200" dirty="0">
                          <a:solidFill>
                            <a:schemeClr val="tx1"/>
                          </a:solidFill>
                          <a:effectLst/>
                          <a:latin typeface="+mn-lt"/>
                          <a:ea typeface="+mn-ea"/>
                          <a:cs typeface="+mn-cs"/>
                        </a:rPr>
                        <a:t>Nick Smith-Stanley</a:t>
                      </a:r>
                    </a:p>
                    <a:p>
                      <a:r>
                        <a:rPr lang="en-US" sz="1800" b="1" u="sng" kern="1200" dirty="0">
                          <a:solidFill>
                            <a:schemeClr val="tx1"/>
                          </a:solidFill>
                          <a:effectLst/>
                          <a:latin typeface="+mn-lt"/>
                          <a:ea typeface="+mn-ea"/>
                          <a:cs typeface="+mn-cs"/>
                        </a:rPr>
                        <a:t>Finance</a:t>
                      </a:r>
                    </a:p>
                    <a:p>
                      <a:pPr lvl="0"/>
                      <a:r>
                        <a:rPr lang="en-US" sz="1800" kern="1200" dirty="0">
                          <a:solidFill>
                            <a:schemeClr val="tx1"/>
                          </a:solidFill>
                          <a:effectLst/>
                          <a:latin typeface="+mn-lt"/>
                          <a:ea typeface="+mn-ea"/>
                          <a:cs typeface="+mn-cs"/>
                        </a:rPr>
                        <a:t>David Weaver</a:t>
                      </a:r>
                    </a:p>
                    <a:p>
                      <a:pPr lvl="0"/>
                      <a:r>
                        <a:rPr lang="en-US" sz="1800" kern="1200" dirty="0">
                          <a:solidFill>
                            <a:schemeClr val="tx1"/>
                          </a:solidFill>
                          <a:effectLst/>
                          <a:latin typeface="+mn-lt"/>
                          <a:ea typeface="+mn-ea"/>
                          <a:cs typeface="+mn-cs"/>
                        </a:rPr>
                        <a:t>Mike Kennedy</a:t>
                      </a:r>
                    </a:p>
                    <a:p>
                      <a:r>
                        <a:rPr lang="en-US" sz="1800" b="1" u="sng" kern="1200" dirty="0">
                          <a:solidFill>
                            <a:schemeClr val="tx1"/>
                          </a:solidFill>
                          <a:effectLst/>
                          <a:latin typeface="+mn-lt"/>
                          <a:ea typeface="+mn-ea"/>
                          <a:cs typeface="+mn-cs"/>
                        </a:rPr>
                        <a:t>University</a:t>
                      </a:r>
                      <a:r>
                        <a:rPr lang="en-US" sz="1800" b="1" u="sng" kern="1200" baseline="0" dirty="0">
                          <a:solidFill>
                            <a:schemeClr val="tx1"/>
                          </a:solidFill>
                          <a:effectLst/>
                          <a:latin typeface="+mn-lt"/>
                          <a:ea typeface="+mn-ea"/>
                          <a:cs typeface="+mn-cs"/>
                        </a:rPr>
                        <a:t> Group Practice</a:t>
                      </a:r>
                      <a:endParaRPr lang="en-US" sz="1800" b="1" u="sng"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Mary Rice</a:t>
                      </a:r>
                    </a:p>
                    <a:p>
                      <a:endParaRPr lang="en-US" dirty="0"/>
                    </a:p>
                  </a:txBody>
                  <a:tcPr/>
                </a:tc>
                <a:extLst>
                  <a:ext uri="{0D108BD9-81ED-4DB2-BD59-A6C34878D82A}">
                    <a16:rowId xmlns:a16="http://schemas.microsoft.com/office/drawing/2014/main" val="3486646835"/>
                  </a:ext>
                </a:extLst>
              </a:tr>
            </a:tbl>
          </a:graphicData>
        </a:graphic>
      </p:graphicFrame>
    </p:spTree>
    <p:extLst>
      <p:ext uri="{BB962C8B-B14F-4D97-AF65-F5344CB8AC3E}">
        <p14:creationId xmlns:p14="http://schemas.microsoft.com/office/powerpoint/2010/main" val="344548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process will:</a:t>
            </a:r>
          </a:p>
        </p:txBody>
      </p:sp>
      <p:sp>
        <p:nvSpPr>
          <p:cNvPr id="3" name="Content Placeholder 2"/>
          <p:cNvSpPr>
            <a:spLocks noGrp="1"/>
          </p:cNvSpPr>
          <p:nvPr>
            <p:ph idx="1"/>
          </p:nvPr>
        </p:nvSpPr>
        <p:spPr/>
        <p:txBody>
          <a:bodyPr>
            <a:normAutofit/>
          </a:bodyPr>
          <a:lstStyle/>
          <a:p>
            <a:r>
              <a:rPr lang="en-US" dirty="0"/>
              <a:t>Creating a ‘single point of entry’ for recruitment of research intensive faculty</a:t>
            </a:r>
          </a:p>
          <a:p>
            <a:r>
              <a:rPr lang="en-US" dirty="0"/>
              <a:t>Create parallel processes for recruitment to create more rapid timing </a:t>
            </a:r>
          </a:p>
          <a:p>
            <a:r>
              <a:rPr lang="en-US" dirty="0"/>
              <a:t>Replace a “paper-based” system with an electronic system</a:t>
            </a:r>
          </a:p>
          <a:p>
            <a:r>
              <a:rPr lang="en-US" dirty="0"/>
              <a:t>Evaluate our recruitments according to RPE expectations</a:t>
            </a:r>
          </a:p>
          <a:p>
            <a:pPr lvl="1"/>
            <a:r>
              <a:rPr lang="en-US" dirty="0"/>
              <a:t>E.g., #, rank distribution, cross-funding</a:t>
            </a:r>
          </a:p>
          <a:p>
            <a:r>
              <a:rPr lang="en-US" dirty="0"/>
              <a:t>Evaluate our process whereby increasing efficiency</a:t>
            </a:r>
          </a:p>
          <a:p>
            <a:pPr lvl="1"/>
            <a:r>
              <a:rPr lang="en-US" dirty="0"/>
              <a:t>E.g., identify “bottlenecks” and optimize experience</a:t>
            </a:r>
          </a:p>
        </p:txBody>
      </p:sp>
    </p:spTree>
    <p:extLst>
      <p:ext uri="{BB962C8B-B14F-4D97-AF65-F5344CB8AC3E}">
        <p14:creationId xmlns:p14="http://schemas.microsoft.com/office/powerpoint/2010/main" val="11772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3906"/>
          </a:xfrm>
        </p:spPr>
        <p:txBody>
          <a:bodyPr/>
          <a:lstStyle/>
          <a:p>
            <a:r>
              <a:rPr lang="en-US" dirty="0"/>
              <a:t>Dissemination Plan + Next Steps</a:t>
            </a:r>
          </a:p>
        </p:txBody>
      </p:sp>
      <p:sp>
        <p:nvSpPr>
          <p:cNvPr id="3" name="Content Placeholder 2"/>
          <p:cNvSpPr>
            <a:spLocks noGrp="1"/>
          </p:cNvSpPr>
          <p:nvPr>
            <p:ph idx="1"/>
          </p:nvPr>
        </p:nvSpPr>
        <p:spPr>
          <a:xfrm>
            <a:off x="838200" y="1229032"/>
            <a:ext cx="10515600" cy="4702123"/>
          </a:xfrm>
        </p:spPr>
        <p:txBody>
          <a:bodyPr>
            <a:normAutofit fontScale="85000" lnSpcReduction="20000"/>
          </a:bodyPr>
          <a:lstStyle/>
          <a:p>
            <a:r>
              <a:rPr lang="en-US" dirty="0"/>
              <a:t>Launch:</a:t>
            </a:r>
          </a:p>
          <a:p>
            <a:pPr lvl="1"/>
            <a:r>
              <a:rPr lang="en-US" dirty="0"/>
              <a:t>Current - Pilot testing with two departments</a:t>
            </a:r>
          </a:p>
          <a:p>
            <a:pPr lvl="1"/>
            <a:r>
              <a:rPr lang="en-US" dirty="0"/>
              <a:t>September - goal is to fully launch SOP to all RPE teams and Winston region departments/release status dashboard</a:t>
            </a:r>
          </a:p>
          <a:p>
            <a:pPr lvl="1"/>
            <a:r>
              <a:rPr lang="en-US" dirty="0"/>
              <a:t>November – expand to incorporate Charlotte department workflow </a:t>
            </a:r>
          </a:p>
          <a:p>
            <a:pPr lvl="1"/>
            <a:r>
              <a:rPr lang="en-US" dirty="0"/>
              <a:t>October – expand to incorporate clinical workflow</a:t>
            </a:r>
          </a:p>
          <a:p>
            <a:r>
              <a:rPr lang="en-US" dirty="0"/>
              <a:t>Communication + SOP (includes links to electronic </a:t>
            </a:r>
            <a:r>
              <a:rPr lang="en-US" dirty="0" err="1"/>
              <a:t>REDCap</a:t>
            </a:r>
            <a:r>
              <a:rPr lang="en-US" dirty="0"/>
              <a:t> forms)</a:t>
            </a:r>
          </a:p>
          <a:p>
            <a:pPr lvl="1"/>
            <a:r>
              <a:rPr lang="en-US" dirty="0"/>
              <a:t>Dept. Chairs</a:t>
            </a:r>
          </a:p>
          <a:p>
            <a:pPr lvl="1"/>
            <a:r>
              <a:rPr lang="en-US" dirty="0"/>
              <a:t>Center/Institute leaders</a:t>
            </a:r>
          </a:p>
          <a:p>
            <a:pPr lvl="1"/>
            <a:r>
              <a:rPr lang="en-US" dirty="0"/>
              <a:t>Business Administrators</a:t>
            </a:r>
          </a:p>
          <a:p>
            <a:r>
              <a:rPr lang="en-US" dirty="0"/>
              <a:t>Create access + share status dashboard link</a:t>
            </a:r>
          </a:p>
          <a:p>
            <a:r>
              <a:rPr lang="en-US" dirty="0"/>
              <a:t>Continue to hold weekly navigation + offer training to BA’s and other stakeholders</a:t>
            </a:r>
          </a:p>
          <a:p>
            <a:r>
              <a:rPr lang="en-US" dirty="0"/>
              <a:t>Finalize Open Recruitment dashboard and legacy funding sources</a:t>
            </a:r>
          </a:p>
          <a:p>
            <a:pPr lvl="1"/>
            <a:r>
              <a:rPr lang="en-US" dirty="0"/>
              <a:t>Target Date:  September, 2023</a:t>
            </a:r>
          </a:p>
          <a:p>
            <a:pPr lvl="1"/>
            <a:endParaRPr lang="en-US" dirty="0"/>
          </a:p>
        </p:txBody>
      </p:sp>
    </p:spTree>
    <p:extLst>
      <p:ext uri="{BB962C8B-B14F-4D97-AF65-F5344CB8AC3E}">
        <p14:creationId xmlns:p14="http://schemas.microsoft.com/office/powerpoint/2010/main" val="213187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Charlotte Research Hub</a:t>
            </a:r>
          </a:p>
        </p:txBody>
      </p:sp>
      <p:sp>
        <p:nvSpPr>
          <p:cNvPr id="3" name="Subtitle 2"/>
          <p:cNvSpPr>
            <a:spLocks noGrp="1"/>
          </p:cNvSpPr>
          <p:nvPr>
            <p:ph type="subTitle" idx="1"/>
          </p:nvPr>
        </p:nvSpPr>
        <p:spPr/>
        <p:txBody>
          <a:bodyPr>
            <a:normAutofit lnSpcReduction="10000"/>
          </a:bodyPr>
          <a:lstStyle/>
          <a:p>
            <a:r>
              <a:rPr lang="en-US" dirty="0"/>
              <a:t>Location proposal</a:t>
            </a:r>
          </a:p>
        </p:txBody>
      </p:sp>
    </p:spTree>
    <p:extLst>
      <p:ext uri="{BB962C8B-B14F-4D97-AF65-F5344CB8AC3E}">
        <p14:creationId xmlns:p14="http://schemas.microsoft.com/office/powerpoint/2010/main" val="1702004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Proposed Location</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grpSp>
        <p:nvGrpSpPr>
          <p:cNvPr id="6" name="Group 5"/>
          <p:cNvGrpSpPr/>
          <p:nvPr/>
        </p:nvGrpSpPr>
        <p:grpSpPr>
          <a:xfrm>
            <a:off x="1476554" y="972951"/>
            <a:ext cx="8590472" cy="5143177"/>
            <a:chOff x="1476554" y="938447"/>
            <a:chExt cx="8590472" cy="5210898"/>
          </a:xfrm>
        </p:grpSpPr>
        <p:pic>
          <p:nvPicPr>
            <p:cNvPr id="4" name="Picture 3"/>
            <p:cNvPicPr>
              <a:picLocks noChangeAspect="1"/>
            </p:cNvPicPr>
            <p:nvPr/>
          </p:nvPicPr>
          <p:blipFill>
            <a:blip r:embed="rId2"/>
            <a:stretch>
              <a:fillRect/>
            </a:stretch>
          </p:blipFill>
          <p:spPr>
            <a:xfrm>
              <a:off x="1476554" y="938447"/>
              <a:ext cx="8590472" cy="5210898"/>
            </a:xfrm>
            <a:prstGeom prst="rect">
              <a:avLst/>
            </a:prstGeom>
          </p:spPr>
        </p:pic>
        <p:sp>
          <p:nvSpPr>
            <p:cNvPr id="5" name="Cloud 4"/>
            <p:cNvSpPr/>
            <p:nvPr/>
          </p:nvSpPr>
          <p:spPr>
            <a:xfrm>
              <a:off x="4175185" y="3407434"/>
              <a:ext cx="862641" cy="698739"/>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8" name="Straight Connector 7"/>
          <p:cNvCxnSpPr>
            <a:stCxn id="5" idx="0"/>
          </p:cNvCxnSpPr>
          <p:nvPr/>
        </p:nvCxnSpPr>
        <p:spPr>
          <a:xfrm flipV="1">
            <a:off x="5037107" y="3743864"/>
            <a:ext cx="5219701" cy="10816"/>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256807" y="3385348"/>
            <a:ext cx="182017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D7E37"/>
                </a:solidFill>
                <a:effectLst/>
                <a:uLnTx/>
                <a:uFillTx/>
                <a:latin typeface="Calibri" panose="020F0502020204030204"/>
                <a:ea typeface="+mn-ea"/>
                <a:cs typeface="+mn-cs"/>
              </a:rPr>
              <a:t>1043 E. Morehead Street, Charlotte, NC 28204</a:t>
            </a:r>
          </a:p>
        </p:txBody>
      </p:sp>
    </p:spTree>
    <p:extLst>
      <p:ext uri="{BB962C8B-B14F-4D97-AF65-F5344CB8AC3E}">
        <p14:creationId xmlns:p14="http://schemas.microsoft.com/office/powerpoint/2010/main" val="110603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5447-CB39-597D-B784-B90DA52F7334}"/>
              </a:ext>
            </a:extLst>
          </p:cNvPr>
          <p:cNvSpPr>
            <a:spLocks noGrp="1"/>
          </p:cNvSpPr>
          <p:nvPr>
            <p:ph type="title"/>
          </p:nvPr>
        </p:nvSpPr>
        <p:spPr/>
        <p:txBody>
          <a:bodyPr/>
          <a:lstStyle/>
          <a:p>
            <a:r>
              <a:rPr lang="en-US" dirty="0"/>
              <a:t>2</a:t>
            </a:r>
            <a:r>
              <a:rPr lang="en-US" baseline="30000" dirty="0"/>
              <a:t>nd</a:t>
            </a:r>
            <a:r>
              <a:rPr lang="en-US" dirty="0"/>
              <a:t> Floor | South State Bank Building</a:t>
            </a:r>
          </a:p>
        </p:txBody>
      </p:sp>
      <p:sp>
        <p:nvSpPr>
          <p:cNvPr id="4" name="Slide Number Placeholder 3">
            <a:extLst>
              <a:ext uri="{FF2B5EF4-FFF2-40B4-BE49-F238E27FC236}">
                <a16:creationId xmlns:a16="http://schemas.microsoft.com/office/drawing/2014/main" id="{13E75E4F-64AE-1D10-FB73-C0C80706EF2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81420" y="1385683"/>
            <a:ext cx="7950104" cy="4521588"/>
          </a:xfrm>
          <a:prstGeom prst="rect">
            <a:avLst/>
          </a:prstGeom>
        </p:spPr>
      </p:pic>
      <p:sp>
        <p:nvSpPr>
          <p:cNvPr id="6" name="TextBox 5"/>
          <p:cNvSpPr txBox="1"/>
          <p:nvPr/>
        </p:nvSpPr>
        <p:spPr>
          <a:xfrm>
            <a:off x="8773064" y="2380891"/>
            <a:ext cx="306237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21 Enclosed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12 Open Workstations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1 Large Conference Room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2 Medium Shared Conference 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Multiple Office Support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1 Large Breakroom</a:t>
            </a:r>
          </a:p>
        </p:txBody>
      </p:sp>
      <p:sp>
        <p:nvSpPr>
          <p:cNvPr id="7" name="Freeform 6"/>
          <p:cNvSpPr/>
          <p:nvPr/>
        </p:nvSpPr>
        <p:spPr>
          <a:xfrm>
            <a:off x="4468483" y="1846053"/>
            <a:ext cx="3985404" cy="3830128"/>
          </a:xfrm>
          <a:custGeom>
            <a:avLst/>
            <a:gdLst>
              <a:gd name="connsiteX0" fmla="*/ 0 w 3985404"/>
              <a:gd name="connsiteY0" fmla="*/ 3062377 h 3830128"/>
              <a:gd name="connsiteX1" fmla="*/ 129396 w 3985404"/>
              <a:gd name="connsiteY1" fmla="*/ 3062377 h 3830128"/>
              <a:gd name="connsiteX2" fmla="*/ 129396 w 3985404"/>
              <a:gd name="connsiteY2" fmla="*/ 2907102 h 3830128"/>
              <a:gd name="connsiteX3" fmla="*/ 457200 w 3985404"/>
              <a:gd name="connsiteY3" fmla="*/ 2613804 h 3830128"/>
              <a:gd name="connsiteX4" fmla="*/ 1061049 w 3985404"/>
              <a:gd name="connsiteY4" fmla="*/ 2613804 h 3830128"/>
              <a:gd name="connsiteX5" fmla="*/ 1043796 w 3985404"/>
              <a:gd name="connsiteY5" fmla="*/ 2251494 h 3830128"/>
              <a:gd name="connsiteX6" fmla="*/ 1268083 w 3985404"/>
              <a:gd name="connsiteY6" fmla="*/ 2242868 h 3830128"/>
              <a:gd name="connsiteX7" fmla="*/ 1268083 w 3985404"/>
              <a:gd name="connsiteY7" fmla="*/ 2053087 h 3830128"/>
              <a:gd name="connsiteX8" fmla="*/ 1500996 w 3985404"/>
              <a:gd name="connsiteY8" fmla="*/ 2044460 h 3830128"/>
              <a:gd name="connsiteX9" fmla="*/ 1509623 w 3985404"/>
              <a:gd name="connsiteY9" fmla="*/ 1362973 h 3830128"/>
              <a:gd name="connsiteX10" fmla="*/ 500332 w 3985404"/>
              <a:gd name="connsiteY10" fmla="*/ 1354347 h 3830128"/>
              <a:gd name="connsiteX11" fmla="*/ 500332 w 3985404"/>
              <a:gd name="connsiteY11" fmla="*/ 0 h 3830128"/>
              <a:gd name="connsiteX12" fmla="*/ 3976777 w 3985404"/>
              <a:gd name="connsiteY12" fmla="*/ 8626 h 3830128"/>
              <a:gd name="connsiteX13" fmla="*/ 3985404 w 3985404"/>
              <a:gd name="connsiteY13" fmla="*/ 3821502 h 3830128"/>
              <a:gd name="connsiteX14" fmla="*/ 586596 w 3985404"/>
              <a:gd name="connsiteY14" fmla="*/ 3830128 h 3830128"/>
              <a:gd name="connsiteX15" fmla="*/ 586596 w 3985404"/>
              <a:gd name="connsiteY15" fmla="*/ 3243532 h 3830128"/>
              <a:gd name="connsiteX16" fmla="*/ 595223 w 3985404"/>
              <a:gd name="connsiteY16" fmla="*/ 3071004 h 3830128"/>
              <a:gd name="connsiteX17" fmla="*/ 0 w 3985404"/>
              <a:gd name="connsiteY17" fmla="*/ 3062377 h 3830128"/>
              <a:gd name="connsiteX0" fmla="*/ 0 w 3985404"/>
              <a:gd name="connsiteY0" fmla="*/ 3062377 h 3830128"/>
              <a:gd name="connsiteX1" fmla="*/ 129396 w 3985404"/>
              <a:gd name="connsiteY1" fmla="*/ 3062377 h 3830128"/>
              <a:gd name="connsiteX2" fmla="*/ 129396 w 3985404"/>
              <a:gd name="connsiteY2" fmla="*/ 2907102 h 3830128"/>
              <a:gd name="connsiteX3" fmla="*/ 457200 w 3985404"/>
              <a:gd name="connsiteY3" fmla="*/ 2613804 h 3830128"/>
              <a:gd name="connsiteX4" fmla="*/ 1061049 w 3985404"/>
              <a:gd name="connsiteY4" fmla="*/ 2613804 h 3830128"/>
              <a:gd name="connsiteX5" fmla="*/ 1043796 w 3985404"/>
              <a:gd name="connsiteY5" fmla="*/ 2251494 h 3830128"/>
              <a:gd name="connsiteX6" fmla="*/ 1268083 w 3985404"/>
              <a:gd name="connsiteY6" fmla="*/ 2242868 h 3830128"/>
              <a:gd name="connsiteX7" fmla="*/ 1268083 w 3985404"/>
              <a:gd name="connsiteY7" fmla="*/ 2053087 h 3830128"/>
              <a:gd name="connsiteX8" fmla="*/ 1500996 w 3985404"/>
              <a:gd name="connsiteY8" fmla="*/ 2044460 h 3830128"/>
              <a:gd name="connsiteX9" fmla="*/ 1509623 w 3985404"/>
              <a:gd name="connsiteY9" fmla="*/ 1362973 h 3830128"/>
              <a:gd name="connsiteX10" fmla="*/ 500332 w 3985404"/>
              <a:gd name="connsiteY10" fmla="*/ 1354347 h 3830128"/>
              <a:gd name="connsiteX11" fmla="*/ 500332 w 3985404"/>
              <a:gd name="connsiteY11" fmla="*/ 0 h 3830128"/>
              <a:gd name="connsiteX12" fmla="*/ 3976777 w 3985404"/>
              <a:gd name="connsiteY12" fmla="*/ 8626 h 3830128"/>
              <a:gd name="connsiteX13" fmla="*/ 3985404 w 3985404"/>
              <a:gd name="connsiteY13" fmla="*/ 3821502 h 3830128"/>
              <a:gd name="connsiteX14" fmla="*/ 586596 w 3985404"/>
              <a:gd name="connsiteY14" fmla="*/ 3830128 h 3830128"/>
              <a:gd name="connsiteX15" fmla="*/ 586596 w 3985404"/>
              <a:gd name="connsiteY15" fmla="*/ 3243532 h 3830128"/>
              <a:gd name="connsiteX16" fmla="*/ 586596 w 3985404"/>
              <a:gd name="connsiteY16" fmla="*/ 3071004 h 3830128"/>
              <a:gd name="connsiteX17" fmla="*/ 0 w 3985404"/>
              <a:gd name="connsiteY17" fmla="*/ 3062377 h 38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5404" h="3830128">
                <a:moveTo>
                  <a:pt x="0" y="3062377"/>
                </a:moveTo>
                <a:lnTo>
                  <a:pt x="129396" y="3062377"/>
                </a:lnTo>
                <a:lnTo>
                  <a:pt x="129396" y="2907102"/>
                </a:lnTo>
                <a:lnTo>
                  <a:pt x="457200" y="2613804"/>
                </a:lnTo>
                <a:lnTo>
                  <a:pt x="1061049" y="2613804"/>
                </a:lnTo>
                <a:lnTo>
                  <a:pt x="1043796" y="2251494"/>
                </a:lnTo>
                <a:lnTo>
                  <a:pt x="1268083" y="2242868"/>
                </a:lnTo>
                <a:lnTo>
                  <a:pt x="1268083" y="2053087"/>
                </a:lnTo>
                <a:lnTo>
                  <a:pt x="1500996" y="2044460"/>
                </a:lnTo>
                <a:lnTo>
                  <a:pt x="1509623" y="1362973"/>
                </a:lnTo>
                <a:lnTo>
                  <a:pt x="500332" y="1354347"/>
                </a:lnTo>
                <a:lnTo>
                  <a:pt x="500332" y="0"/>
                </a:lnTo>
                <a:lnTo>
                  <a:pt x="3976777" y="8626"/>
                </a:lnTo>
                <a:cubicBezTo>
                  <a:pt x="3979653" y="1279585"/>
                  <a:pt x="3982528" y="2550543"/>
                  <a:pt x="3985404" y="3821502"/>
                </a:cubicBezTo>
                <a:lnTo>
                  <a:pt x="586596" y="3830128"/>
                </a:lnTo>
                <a:lnTo>
                  <a:pt x="586596" y="3243532"/>
                </a:lnTo>
                <a:lnTo>
                  <a:pt x="586596" y="3071004"/>
                </a:lnTo>
                <a:lnTo>
                  <a:pt x="0" y="3062377"/>
                </a:lnTo>
                <a:close/>
              </a:path>
            </a:pathLst>
          </a:cu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reeform 7"/>
          <p:cNvSpPr/>
          <p:nvPr/>
        </p:nvSpPr>
        <p:spPr>
          <a:xfrm>
            <a:off x="3459192" y="4934309"/>
            <a:ext cx="1587261" cy="905774"/>
          </a:xfrm>
          <a:custGeom>
            <a:avLst/>
            <a:gdLst>
              <a:gd name="connsiteX0" fmla="*/ 77638 w 1587261"/>
              <a:gd name="connsiteY0" fmla="*/ 0 h 905774"/>
              <a:gd name="connsiteX1" fmla="*/ 86265 w 1587261"/>
              <a:gd name="connsiteY1" fmla="*/ 345057 h 905774"/>
              <a:gd name="connsiteX2" fmla="*/ 0 w 1587261"/>
              <a:gd name="connsiteY2" fmla="*/ 336431 h 905774"/>
              <a:gd name="connsiteX3" fmla="*/ 43133 w 1587261"/>
              <a:gd name="connsiteY3" fmla="*/ 750499 h 905774"/>
              <a:gd name="connsiteX4" fmla="*/ 612476 w 1587261"/>
              <a:gd name="connsiteY4" fmla="*/ 750499 h 905774"/>
              <a:gd name="connsiteX5" fmla="*/ 612476 w 1587261"/>
              <a:gd name="connsiteY5" fmla="*/ 836763 h 905774"/>
              <a:gd name="connsiteX6" fmla="*/ 767751 w 1587261"/>
              <a:gd name="connsiteY6" fmla="*/ 828136 h 905774"/>
              <a:gd name="connsiteX7" fmla="*/ 767751 w 1587261"/>
              <a:gd name="connsiteY7" fmla="*/ 905774 h 905774"/>
              <a:gd name="connsiteX8" fmla="*/ 1431985 w 1587261"/>
              <a:gd name="connsiteY8" fmla="*/ 897148 h 905774"/>
              <a:gd name="connsiteX9" fmla="*/ 1431985 w 1587261"/>
              <a:gd name="connsiteY9" fmla="*/ 854016 h 905774"/>
              <a:gd name="connsiteX10" fmla="*/ 1535502 w 1587261"/>
              <a:gd name="connsiteY10" fmla="*/ 854016 h 905774"/>
              <a:gd name="connsiteX11" fmla="*/ 1552755 w 1587261"/>
              <a:gd name="connsiteY11" fmla="*/ 715993 h 905774"/>
              <a:gd name="connsiteX12" fmla="*/ 1587261 w 1587261"/>
              <a:gd name="connsiteY12" fmla="*/ 707366 h 905774"/>
              <a:gd name="connsiteX13" fmla="*/ 1578634 w 1587261"/>
              <a:gd name="connsiteY13" fmla="*/ 163902 h 905774"/>
              <a:gd name="connsiteX14" fmla="*/ 595223 w 1587261"/>
              <a:gd name="connsiteY14" fmla="*/ 155276 h 905774"/>
              <a:gd name="connsiteX15" fmla="*/ 439948 w 1587261"/>
              <a:gd name="connsiteY15" fmla="*/ 17253 h 905774"/>
              <a:gd name="connsiteX16" fmla="*/ 77638 w 1587261"/>
              <a:gd name="connsiteY16" fmla="*/ 0 h 9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7261" h="905774">
                <a:moveTo>
                  <a:pt x="77638" y="0"/>
                </a:moveTo>
                <a:lnTo>
                  <a:pt x="86265" y="345057"/>
                </a:lnTo>
                <a:lnTo>
                  <a:pt x="0" y="336431"/>
                </a:lnTo>
                <a:lnTo>
                  <a:pt x="43133" y="750499"/>
                </a:lnTo>
                <a:lnTo>
                  <a:pt x="612476" y="750499"/>
                </a:lnTo>
                <a:lnTo>
                  <a:pt x="612476" y="836763"/>
                </a:lnTo>
                <a:lnTo>
                  <a:pt x="767751" y="828136"/>
                </a:lnTo>
                <a:lnTo>
                  <a:pt x="767751" y="905774"/>
                </a:lnTo>
                <a:lnTo>
                  <a:pt x="1431985" y="897148"/>
                </a:lnTo>
                <a:lnTo>
                  <a:pt x="1431985" y="854016"/>
                </a:lnTo>
                <a:lnTo>
                  <a:pt x="1535502" y="854016"/>
                </a:lnTo>
                <a:lnTo>
                  <a:pt x="1552755" y="715993"/>
                </a:lnTo>
                <a:lnTo>
                  <a:pt x="1587261" y="707366"/>
                </a:lnTo>
                <a:lnTo>
                  <a:pt x="1578634" y="163902"/>
                </a:lnTo>
                <a:lnTo>
                  <a:pt x="595223" y="155276"/>
                </a:lnTo>
                <a:lnTo>
                  <a:pt x="439948" y="17253"/>
                </a:lnTo>
                <a:lnTo>
                  <a:pt x="77638"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oup 12"/>
          <p:cNvGrpSpPr/>
          <p:nvPr/>
        </p:nvGrpSpPr>
        <p:grpSpPr>
          <a:xfrm>
            <a:off x="8893834" y="4965888"/>
            <a:ext cx="1250830" cy="556345"/>
            <a:chOff x="8893834" y="4965888"/>
            <a:chExt cx="1250830" cy="556345"/>
          </a:xfrm>
        </p:grpSpPr>
        <p:sp>
          <p:nvSpPr>
            <p:cNvPr id="9" name="Rectangle 8"/>
            <p:cNvSpPr/>
            <p:nvPr/>
          </p:nvSpPr>
          <p:spPr>
            <a:xfrm>
              <a:off x="8893834" y="5063706"/>
              <a:ext cx="327804" cy="112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p:cNvSpPr/>
            <p:nvPr/>
          </p:nvSpPr>
          <p:spPr>
            <a:xfrm>
              <a:off x="8893834" y="5312274"/>
              <a:ext cx="327804" cy="1121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p:cNvSpPr txBox="1"/>
            <p:nvPr/>
          </p:nvSpPr>
          <p:spPr>
            <a:xfrm>
              <a:off x="9221638" y="4965888"/>
              <a:ext cx="7332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D7E37"/>
                  </a:solidFill>
                  <a:effectLst/>
                  <a:uLnTx/>
                  <a:uFillTx/>
                  <a:latin typeface="Calibri" panose="020F0502020204030204"/>
                  <a:ea typeface="+mn-ea"/>
                  <a:cs typeface="+mn-cs"/>
                </a:rPr>
                <a:t>Shared</a:t>
              </a:r>
            </a:p>
          </p:txBody>
        </p:sp>
        <p:sp>
          <p:nvSpPr>
            <p:cNvPr id="12" name="TextBox 11"/>
            <p:cNvSpPr txBox="1"/>
            <p:nvPr/>
          </p:nvSpPr>
          <p:spPr>
            <a:xfrm>
              <a:off x="9217325" y="5214456"/>
              <a:ext cx="927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D7E37"/>
                  </a:solidFill>
                  <a:effectLst/>
                  <a:uLnTx/>
                  <a:uFillTx/>
                  <a:latin typeface="Calibri" panose="020F0502020204030204"/>
                  <a:ea typeface="+mn-ea"/>
                  <a:cs typeface="+mn-cs"/>
                </a:rPr>
                <a:t>Dedicated</a:t>
              </a:r>
            </a:p>
          </p:txBody>
        </p:sp>
      </p:grpSp>
    </p:spTree>
    <p:extLst>
      <p:ext uri="{BB962C8B-B14F-4D97-AF65-F5344CB8AC3E}">
        <p14:creationId xmlns:p14="http://schemas.microsoft.com/office/powerpoint/2010/main" val="312936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Floor Images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636435" y="1188720"/>
            <a:ext cx="2679457" cy="2011680"/>
          </a:xfrm>
          <a:prstGeom prst="rect">
            <a:avLst/>
          </a:prstGeom>
        </p:spPr>
      </p:pic>
      <p:pic>
        <p:nvPicPr>
          <p:cNvPr id="7" name="Picture 6"/>
          <p:cNvPicPr>
            <a:picLocks noChangeAspect="1"/>
          </p:cNvPicPr>
          <p:nvPr/>
        </p:nvPicPr>
        <p:blipFill>
          <a:blip r:embed="rId3"/>
          <a:stretch>
            <a:fillRect/>
          </a:stretch>
        </p:blipFill>
        <p:spPr>
          <a:xfrm>
            <a:off x="8298349" y="1188720"/>
            <a:ext cx="2679457" cy="2011680"/>
          </a:xfrm>
          <a:prstGeom prst="rect">
            <a:avLst/>
          </a:prstGeom>
        </p:spPr>
      </p:pic>
      <p:pic>
        <p:nvPicPr>
          <p:cNvPr id="9" name="Picture 8"/>
          <p:cNvPicPr>
            <a:picLocks noChangeAspect="1"/>
          </p:cNvPicPr>
          <p:nvPr/>
        </p:nvPicPr>
        <p:blipFill>
          <a:blip r:embed="rId4"/>
          <a:stretch>
            <a:fillRect/>
          </a:stretch>
        </p:blipFill>
        <p:spPr>
          <a:xfrm>
            <a:off x="4636434" y="3669023"/>
            <a:ext cx="2679457" cy="2011680"/>
          </a:xfrm>
          <a:prstGeom prst="rect">
            <a:avLst/>
          </a:prstGeom>
        </p:spPr>
      </p:pic>
      <p:pic>
        <p:nvPicPr>
          <p:cNvPr id="10" name="Picture 9"/>
          <p:cNvPicPr>
            <a:picLocks noChangeAspect="1"/>
          </p:cNvPicPr>
          <p:nvPr/>
        </p:nvPicPr>
        <p:blipFill>
          <a:blip r:embed="rId5"/>
          <a:stretch>
            <a:fillRect/>
          </a:stretch>
        </p:blipFill>
        <p:spPr>
          <a:xfrm>
            <a:off x="8298349" y="3669023"/>
            <a:ext cx="2679457" cy="2011680"/>
          </a:xfrm>
          <a:prstGeom prst="rect">
            <a:avLst/>
          </a:prstGeom>
        </p:spPr>
      </p:pic>
      <p:pic>
        <p:nvPicPr>
          <p:cNvPr id="12" name="Picture 11"/>
          <p:cNvPicPr>
            <a:picLocks noChangeAspect="1"/>
          </p:cNvPicPr>
          <p:nvPr/>
        </p:nvPicPr>
        <p:blipFill>
          <a:blip r:embed="rId6"/>
          <a:stretch>
            <a:fillRect/>
          </a:stretch>
        </p:blipFill>
        <p:spPr>
          <a:xfrm>
            <a:off x="974521" y="3669023"/>
            <a:ext cx="2679457" cy="2011680"/>
          </a:xfrm>
          <a:prstGeom prst="rect">
            <a:avLst/>
          </a:prstGeom>
        </p:spPr>
      </p:pic>
      <p:pic>
        <p:nvPicPr>
          <p:cNvPr id="13" name="Picture 12"/>
          <p:cNvPicPr>
            <a:picLocks noChangeAspect="1"/>
          </p:cNvPicPr>
          <p:nvPr/>
        </p:nvPicPr>
        <p:blipFill>
          <a:blip r:embed="rId7"/>
          <a:stretch>
            <a:fillRect/>
          </a:stretch>
        </p:blipFill>
        <p:spPr>
          <a:xfrm>
            <a:off x="974520" y="1188720"/>
            <a:ext cx="2679457" cy="2011680"/>
          </a:xfrm>
          <a:prstGeom prst="rect">
            <a:avLst/>
          </a:prstGeom>
        </p:spPr>
      </p:pic>
      <p:sp>
        <p:nvSpPr>
          <p:cNvPr id="14" name="TextBox 13"/>
          <p:cNvSpPr txBox="1"/>
          <p:nvPr/>
        </p:nvSpPr>
        <p:spPr>
          <a:xfrm>
            <a:off x="1743973" y="3200400"/>
            <a:ext cx="931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OFFICE</a:t>
            </a:r>
          </a:p>
        </p:txBody>
      </p:sp>
      <p:sp>
        <p:nvSpPr>
          <p:cNvPr id="15" name="TextBox 14"/>
          <p:cNvSpPr txBox="1"/>
          <p:nvPr/>
        </p:nvSpPr>
        <p:spPr>
          <a:xfrm>
            <a:off x="5135195" y="3200400"/>
            <a:ext cx="18911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OFFICE SUPPORT</a:t>
            </a:r>
          </a:p>
        </p:txBody>
      </p:sp>
      <p:sp>
        <p:nvSpPr>
          <p:cNvPr id="16" name="TextBox 15"/>
          <p:cNvSpPr txBox="1"/>
          <p:nvPr/>
        </p:nvSpPr>
        <p:spPr>
          <a:xfrm>
            <a:off x="8554922" y="3196253"/>
            <a:ext cx="2166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LARGE CONF. ROOM</a:t>
            </a:r>
          </a:p>
        </p:txBody>
      </p:sp>
      <p:sp>
        <p:nvSpPr>
          <p:cNvPr id="17" name="TextBox 16"/>
          <p:cNvSpPr txBox="1"/>
          <p:nvPr/>
        </p:nvSpPr>
        <p:spPr>
          <a:xfrm>
            <a:off x="624654" y="5677828"/>
            <a:ext cx="33791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SHARED MEDIUM CONF. ROOM</a:t>
            </a:r>
          </a:p>
        </p:txBody>
      </p:sp>
      <p:sp>
        <p:nvSpPr>
          <p:cNvPr id="18" name="TextBox 17"/>
          <p:cNvSpPr txBox="1"/>
          <p:nvPr/>
        </p:nvSpPr>
        <p:spPr>
          <a:xfrm>
            <a:off x="4840816" y="5677828"/>
            <a:ext cx="2270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OPEN WORKSTATIONS</a:t>
            </a:r>
          </a:p>
        </p:txBody>
      </p:sp>
      <p:sp>
        <p:nvSpPr>
          <p:cNvPr id="19" name="TextBox 18"/>
          <p:cNvSpPr txBox="1"/>
          <p:nvPr/>
        </p:nvSpPr>
        <p:spPr>
          <a:xfrm>
            <a:off x="8554922" y="5639356"/>
            <a:ext cx="2275695"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OPEN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9D7E37"/>
                </a:solidFill>
                <a:effectLst/>
                <a:uLnTx/>
                <a:uFillTx/>
                <a:latin typeface="Calibri" panose="020F0502020204030204"/>
                <a:ea typeface="+mn-ea"/>
                <a:cs typeface="+mn-cs"/>
              </a:rPr>
              <a:t>(ADJACENT  TO WORKSTATIONS)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9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5447-CB39-597D-B784-B90DA52F7334}"/>
              </a:ext>
            </a:extLst>
          </p:cNvPr>
          <p:cNvSpPr>
            <a:spLocks noGrp="1"/>
          </p:cNvSpPr>
          <p:nvPr>
            <p:ph type="title"/>
          </p:nvPr>
        </p:nvSpPr>
        <p:spPr/>
        <p:txBody>
          <a:bodyPr/>
          <a:lstStyle/>
          <a:p>
            <a:r>
              <a:rPr lang="en-US" dirty="0"/>
              <a:t>3</a:t>
            </a:r>
            <a:r>
              <a:rPr lang="en-US" baseline="30000" dirty="0"/>
              <a:t>rd</a:t>
            </a:r>
            <a:r>
              <a:rPr lang="en-US" dirty="0"/>
              <a:t> Floor | South State Bank Building</a:t>
            </a:r>
          </a:p>
        </p:txBody>
      </p:sp>
      <p:sp>
        <p:nvSpPr>
          <p:cNvPr id="4" name="Slide Number Placeholder 3">
            <a:extLst>
              <a:ext uri="{FF2B5EF4-FFF2-40B4-BE49-F238E27FC236}">
                <a16:creationId xmlns:a16="http://schemas.microsoft.com/office/drawing/2014/main" id="{13E75E4F-64AE-1D10-FB73-C0C80706EF2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137597" y="3058862"/>
            <a:ext cx="426144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Reception and Waiting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15 Enclosed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1 Breakroom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2 Office Support Spaces</a:t>
            </a:r>
          </a:p>
        </p:txBody>
      </p:sp>
      <p:grpSp>
        <p:nvGrpSpPr>
          <p:cNvPr id="8" name="Group 7"/>
          <p:cNvGrpSpPr/>
          <p:nvPr/>
        </p:nvGrpSpPr>
        <p:grpSpPr>
          <a:xfrm>
            <a:off x="822960" y="1139408"/>
            <a:ext cx="5073174" cy="5039240"/>
            <a:chOff x="838200" y="1139408"/>
            <a:chExt cx="5073174" cy="5039240"/>
          </a:xfrm>
        </p:grpSpPr>
        <p:pic>
          <p:nvPicPr>
            <p:cNvPr id="5" name="Picture 4"/>
            <p:cNvPicPr>
              <a:picLocks noChangeAspect="1"/>
            </p:cNvPicPr>
            <p:nvPr/>
          </p:nvPicPr>
          <p:blipFill>
            <a:blip r:embed="rId2"/>
            <a:stretch>
              <a:fillRect/>
            </a:stretch>
          </p:blipFill>
          <p:spPr>
            <a:xfrm rot="16200000">
              <a:off x="855167" y="1122441"/>
              <a:ext cx="5039240" cy="5073174"/>
            </a:xfrm>
            <a:prstGeom prst="rect">
              <a:avLst/>
            </a:prstGeom>
          </p:spPr>
        </p:pic>
        <p:sp>
          <p:nvSpPr>
            <p:cNvPr id="7" name="Freeform 6"/>
            <p:cNvSpPr/>
            <p:nvPr/>
          </p:nvSpPr>
          <p:spPr>
            <a:xfrm>
              <a:off x="896645" y="1199072"/>
              <a:ext cx="3175023" cy="4908430"/>
            </a:xfrm>
            <a:custGeom>
              <a:avLst/>
              <a:gdLst>
                <a:gd name="connsiteX0" fmla="*/ 2760453 w 3174521"/>
                <a:gd name="connsiteY0" fmla="*/ 8626 h 4908430"/>
                <a:gd name="connsiteX1" fmla="*/ 2760453 w 3174521"/>
                <a:gd name="connsiteY1" fmla="*/ 1587260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199736 w 3174521"/>
                <a:gd name="connsiteY11" fmla="*/ 3623094 h 4908430"/>
                <a:gd name="connsiteX12" fmla="*/ 2173857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23359 w 3174521"/>
                <a:gd name="connsiteY24" fmla="*/ 1621766 h 4908430"/>
                <a:gd name="connsiteX25" fmla="*/ 1431985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453 w 3174521"/>
                <a:gd name="connsiteY0" fmla="*/ 8626 h 4908430"/>
                <a:gd name="connsiteX1" fmla="*/ 2760453 w 3174521"/>
                <a:gd name="connsiteY1" fmla="*/ 1587260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199736 w 3174521"/>
                <a:gd name="connsiteY11" fmla="*/ 3623094 h 4908430"/>
                <a:gd name="connsiteX12" fmla="*/ 2199736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23359 w 3174521"/>
                <a:gd name="connsiteY24" fmla="*/ 1621766 h 4908430"/>
                <a:gd name="connsiteX25" fmla="*/ 1431985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453 w 3174521"/>
                <a:gd name="connsiteY0" fmla="*/ 8626 h 4908430"/>
                <a:gd name="connsiteX1" fmla="*/ 2760453 w 3174521"/>
                <a:gd name="connsiteY1" fmla="*/ 1587260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225615 w 3174521"/>
                <a:gd name="connsiteY11" fmla="*/ 3623094 h 4908430"/>
                <a:gd name="connsiteX12" fmla="*/ 2199736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23359 w 3174521"/>
                <a:gd name="connsiteY24" fmla="*/ 1621766 h 4908430"/>
                <a:gd name="connsiteX25" fmla="*/ 1431985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453 w 3174521"/>
                <a:gd name="connsiteY0" fmla="*/ 8626 h 4908430"/>
                <a:gd name="connsiteX1" fmla="*/ 2760453 w 3174521"/>
                <a:gd name="connsiteY1" fmla="*/ 1578383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225615 w 3174521"/>
                <a:gd name="connsiteY11" fmla="*/ 3623094 h 4908430"/>
                <a:gd name="connsiteX12" fmla="*/ 2199736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23359 w 3174521"/>
                <a:gd name="connsiteY24" fmla="*/ 1621766 h 4908430"/>
                <a:gd name="connsiteX25" fmla="*/ 1431985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453 w 3174521"/>
                <a:gd name="connsiteY0" fmla="*/ 8626 h 4908430"/>
                <a:gd name="connsiteX1" fmla="*/ 2760453 w 3174521"/>
                <a:gd name="connsiteY1" fmla="*/ 1578383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225615 w 3174521"/>
                <a:gd name="connsiteY11" fmla="*/ 3623094 h 4908430"/>
                <a:gd name="connsiteX12" fmla="*/ 2199736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23359 w 3174521"/>
                <a:gd name="connsiteY24" fmla="*/ 1621766 h 4908430"/>
                <a:gd name="connsiteX25" fmla="*/ 1414229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453 w 3174521"/>
                <a:gd name="connsiteY0" fmla="*/ 8626 h 4908430"/>
                <a:gd name="connsiteX1" fmla="*/ 2760453 w 3174521"/>
                <a:gd name="connsiteY1" fmla="*/ 1578383 h 4908430"/>
                <a:gd name="connsiteX2" fmla="*/ 2182483 w 3174521"/>
                <a:gd name="connsiteY2" fmla="*/ 1570007 h 4908430"/>
                <a:gd name="connsiteX3" fmla="*/ 2182483 w 3174521"/>
                <a:gd name="connsiteY3" fmla="*/ 2760453 h 4908430"/>
                <a:gd name="connsiteX4" fmla="*/ 2113472 w 3174521"/>
                <a:gd name="connsiteY4" fmla="*/ 2760453 h 4908430"/>
                <a:gd name="connsiteX5" fmla="*/ 2122098 w 3174521"/>
                <a:gd name="connsiteY5" fmla="*/ 2915728 h 4908430"/>
                <a:gd name="connsiteX6" fmla="*/ 2070340 w 3174521"/>
                <a:gd name="connsiteY6" fmla="*/ 2915728 h 4908430"/>
                <a:gd name="connsiteX7" fmla="*/ 2061713 w 3174521"/>
                <a:gd name="connsiteY7" fmla="*/ 2984739 h 4908430"/>
                <a:gd name="connsiteX8" fmla="*/ 1673525 w 3174521"/>
                <a:gd name="connsiteY8" fmla="*/ 2993366 h 4908430"/>
                <a:gd name="connsiteX9" fmla="*/ 1673525 w 3174521"/>
                <a:gd name="connsiteY9" fmla="*/ 3424686 h 4908430"/>
                <a:gd name="connsiteX10" fmla="*/ 2225615 w 3174521"/>
                <a:gd name="connsiteY10" fmla="*/ 3433313 h 4908430"/>
                <a:gd name="connsiteX11" fmla="*/ 2225615 w 3174521"/>
                <a:gd name="connsiteY11" fmla="*/ 3623094 h 4908430"/>
                <a:gd name="connsiteX12" fmla="*/ 2199736 w 3174521"/>
                <a:gd name="connsiteY12" fmla="*/ 3657600 h 4908430"/>
                <a:gd name="connsiteX13" fmla="*/ 2475781 w 3174521"/>
                <a:gd name="connsiteY13" fmla="*/ 3648973 h 4908430"/>
                <a:gd name="connsiteX14" fmla="*/ 2760453 w 3174521"/>
                <a:gd name="connsiteY14" fmla="*/ 3640347 h 4908430"/>
                <a:gd name="connsiteX15" fmla="*/ 2769079 w 3174521"/>
                <a:gd name="connsiteY15" fmla="*/ 4097547 h 4908430"/>
                <a:gd name="connsiteX16" fmla="*/ 2976113 w 3174521"/>
                <a:gd name="connsiteY16" fmla="*/ 4106173 h 4908430"/>
                <a:gd name="connsiteX17" fmla="*/ 2950234 w 3174521"/>
                <a:gd name="connsiteY17" fmla="*/ 4330460 h 4908430"/>
                <a:gd name="connsiteX18" fmla="*/ 3174521 w 3174521"/>
                <a:gd name="connsiteY18" fmla="*/ 4339086 h 4908430"/>
                <a:gd name="connsiteX19" fmla="*/ 3174521 w 3174521"/>
                <a:gd name="connsiteY19" fmla="*/ 4908430 h 4908430"/>
                <a:gd name="connsiteX20" fmla="*/ 0 w 3174521"/>
                <a:gd name="connsiteY20" fmla="*/ 4891177 h 4908430"/>
                <a:gd name="connsiteX21" fmla="*/ 17253 w 3174521"/>
                <a:gd name="connsiteY21" fmla="*/ 2139351 h 4908430"/>
                <a:gd name="connsiteX22" fmla="*/ 715993 w 3174521"/>
                <a:gd name="connsiteY22" fmla="*/ 2130724 h 4908430"/>
                <a:gd name="connsiteX23" fmla="*/ 733245 w 3174521"/>
                <a:gd name="connsiteY23" fmla="*/ 1621766 h 4908430"/>
                <a:gd name="connsiteX24" fmla="*/ 1414482 w 3174521"/>
                <a:gd name="connsiteY24" fmla="*/ 1621766 h 4908430"/>
                <a:gd name="connsiteX25" fmla="*/ 1414229 w 3174521"/>
                <a:gd name="connsiteY25" fmla="*/ 957532 h 4908430"/>
                <a:gd name="connsiteX26" fmla="*/ 2147978 w 3174521"/>
                <a:gd name="connsiteY26" fmla="*/ 948905 h 4908430"/>
                <a:gd name="connsiteX27" fmla="*/ 2173857 w 3174521"/>
                <a:gd name="connsiteY27" fmla="*/ 0 h 4908430"/>
                <a:gd name="connsiteX28" fmla="*/ 2760453 w 3174521"/>
                <a:gd name="connsiteY28" fmla="*/ 8626 h 4908430"/>
                <a:gd name="connsiteX0" fmla="*/ 2760955 w 3175023"/>
                <a:gd name="connsiteY0" fmla="*/ 8626 h 4908430"/>
                <a:gd name="connsiteX1" fmla="*/ 2760955 w 3175023"/>
                <a:gd name="connsiteY1" fmla="*/ 1578383 h 4908430"/>
                <a:gd name="connsiteX2" fmla="*/ 2182985 w 3175023"/>
                <a:gd name="connsiteY2" fmla="*/ 1570007 h 4908430"/>
                <a:gd name="connsiteX3" fmla="*/ 2182985 w 3175023"/>
                <a:gd name="connsiteY3" fmla="*/ 2760453 h 4908430"/>
                <a:gd name="connsiteX4" fmla="*/ 2113974 w 3175023"/>
                <a:gd name="connsiteY4" fmla="*/ 2760453 h 4908430"/>
                <a:gd name="connsiteX5" fmla="*/ 2122600 w 3175023"/>
                <a:gd name="connsiteY5" fmla="*/ 2915728 h 4908430"/>
                <a:gd name="connsiteX6" fmla="*/ 2070842 w 3175023"/>
                <a:gd name="connsiteY6" fmla="*/ 2915728 h 4908430"/>
                <a:gd name="connsiteX7" fmla="*/ 2062215 w 3175023"/>
                <a:gd name="connsiteY7" fmla="*/ 2984739 h 4908430"/>
                <a:gd name="connsiteX8" fmla="*/ 1674027 w 3175023"/>
                <a:gd name="connsiteY8" fmla="*/ 2993366 h 4908430"/>
                <a:gd name="connsiteX9" fmla="*/ 1674027 w 3175023"/>
                <a:gd name="connsiteY9" fmla="*/ 3424686 h 4908430"/>
                <a:gd name="connsiteX10" fmla="*/ 2226117 w 3175023"/>
                <a:gd name="connsiteY10" fmla="*/ 3433313 h 4908430"/>
                <a:gd name="connsiteX11" fmla="*/ 2226117 w 3175023"/>
                <a:gd name="connsiteY11" fmla="*/ 3623094 h 4908430"/>
                <a:gd name="connsiteX12" fmla="*/ 2200238 w 3175023"/>
                <a:gd name="connsiteY12" fmla="*/ 3657600 h 4908430"/>
                <a:gd name="connsiteX13" fmla="*/ 2476283 w 3175023"/>
                <a:gd name="connsiteY13" fmla="*/ 3648973 h 4908430"/>
                <a:gd name="connsiteX14" fmla="*/ 2760955 w 3175023"/>
                <a:gd name="connsiteY14" fmla="*/ 3640347 h 4908430"/>
                <a:gd name="connsiteX15" fmla="*/ 2769581 w 3175023"/>
                <a:gd name="connsiteY15" fmla="*/ 4097547 h 4908430"/>
                <a:gd name="connsiteX16" fmla="*/ 2976615 w 3175023"/>
                <a:gd name="connsiteY16" fmla="*/ 4106173 h 4908430"/>
                <a:gd name="connsiteX17" fmla="*/ 2950736 w 3175023"/>
                <a:gd name="connsiteY17" fmla="*/ 4330460 h 4908430"/>
                <a:gd name="connsiteX18" fmla="*/ 3175023 w 3175023"/>
                <a:gd name="connsiteY18" fmla="*/ 4339086 h 4908430"/>
                <a:gd name="connsiteX19" fmla="*/ 3175023 w 3175023"/>
                <a:gd name="connsiteY19" fmla="*/ 4908430 h 4908430"/>
                <a:gd name="connsiteX20" fmla="*/ 502 w 3175023"/>
                <a:gd name="connsiteY20" fmla="*/ 4891177 h 4908430"/>
                <a:gd name="connsiteX21" fmla="*/ 0 w 3175023"/>
                <a:gd name="connsiteY21" fmla="*/ 2130473 h 4908430"/>
                <a:gd name="connsiteX22" fmla="*/ 716495 w 3175023"/>
                <a:gd name="connsiteY22" fmla="*/ 2130724 h 4908430"/>
                <a:gd name="connsiteX23" fmla="*/ 733747 w 3175023"/>
                <a:gd name="connsiteY23" fmla="*/ 1621766 h 4908430"/>
                <a:gd name="connsiteX24" fmla="*/ 1414984 w 3175023"/>
                <a:gd name="connsiteY24" fmla="*/ 1621766 h 4908430"/>
                <a:gd name="connsiteX25" fmla="*/ 1414731 w 3175023"/>
                <a:gd name="connsiteY25" fmla="*/ 957532 h 4908430"/>
                <a:gd name="connsiteX26" fmla="*/ 2148480 w 3175023"/>
                <a:gd name="connsiteY26" fmla="*/ 948905 h 4908430"/>
                <a:gd name="connsiteX27" fmla="*/ 2174359 w 3175023"/>
                <a:gd name="connsiteY27" fmla="*/ 0 h 4908430"/>
                <a:gd name="connsiteX28" fmla="*/ 2760955 w 3175023"/>
                <a:gd name="connsiteY28" fmla="*/ 8626 h 4908430"/>
                <a:gd name="connsiteX0" fmla="*/ 2760955 w 3175023"/>
                <a:gd name="connsiteY0" fmla="*/ 8626 h 4908430"/>
                <a:gd name="connsiteX1" fmla="*/ 2760955 w 3175023"/>
                <a:gd name="connsiteY1" fmla="*/ 1578383 h 4908430"/>
                <a:gd name="connsiteX2" fmla="*/ 2182985 w 3175023"/>
                <a:gd name="connsiteY2" fmla="*/ 1570007 h 4908430"/>
                <a:gd name="connsiteX3" fmla="*/ 2182985 w 3175023"/>
                <a:gd name="connsiteY3" fmla="*/ 2760453 h 4908430"/>
                <a:gd name="connsiteX4" fmla="*/ 2113974 w 3175023"/>
                <a:gd name="connsiteY4" fmla="*/ 2760453 h 4908430"/>
                <a:gd name="connsiteX5" fmla="*/ 2122600 w 3175023"/>
                <a:gd name="connsiteY5" fmla="*/ 2915728 h 4908430"/>
                <a:gd name="connsiteX6" fmla="*/ 2070842 w 3175023"/>
                <a:gd name="connsiteY6" fmla="*/ 2915728 h 4908430"/>
                <a:gd name="connsiteX7" fmla="*/ 2062215 w 3175023"/>
                <a:gd name="connsiteY7" fmla="*/ 2984739 h 4908430"/>
                <a:gd name="connsiteX8" fmla="*/ 1674027 w 3175023"/>
                <a:gd name="connsiteY8" fmla="*/ 2993366 h 4908430"/>
                <a:gd name="connsiteX9" fmla="*/ 1674027 w 3175023"/>
                <a:gd name="connsiteY9" fmla="*/ 3424686 h 4908430"/>
                <a:gd name="connsiteX10" fmla="*/ 2226117 w 3175023"/>
                <a:gd name="connsiteY10" fmla="*/ 3433313 h 4908430"/>
                <a:gd name="connsiteX11" fmla="*/ 2226117 w 3175023"/>
                <a:gd name="connsiteY11" fmla="*/ 3623094 h 4908430"/>
                <a:gd name="connsiteX12" fmla="*/ 2200238 w 3175023"/>
                <a:gd name="connsiteY12" fmla="*/ 3657600 h 4908430"/>
                <a:gd name="connsiteX13" fmla="*/ 2476283 w 3175023"/>
                <a:gd name="connsiteY13" fmla="*/ 3648973 h 4908430"/>
                <a:gd name="connsiteX14" fmla="*/ 2760955 w 3175023"/>
                <a:gd name="connsiteY14" fmla="*/ 3640347 h 4908430"/>
                <a:gd name="connsiteX15" fmla="*/ 2769581 w 3175023"/>
                <a:gd name="connsiteY15" fmla="*/ 4097547 h 4908430"/>
                <a:gd name="connsiteX16" fmla="*/ 2976615 w 3175023"/>
                <a:gd name="connsiteY16" fmla="*/ 4106173 h 4908430"/>
                <a:gd name="connsiteX17" fmla="*/ 2977369 w 3175023"/>
                <a:gd name="connsiteY17" fmla="*/ 4330460 h 4908430"/>
                <a:gd name="connsiteX18" fmla="*/ 3175023 w 3175023"/>
                <a:gd name="connsiteY18" fmla="*/ 4339086 h 4908430"/>
                <a:gd name="connsiteX19" fmla="*/ 3175023 w 3175023"/>
                <a:gd name="connsiteY19" fmla="*/ 4908430 h 4908430"/>
                <a:gd name="connsiteX20" fmla="*/ 502 w 3175023"/>
                <a:gd name="connsiteY20" fmla="*/ 4891177 h 4908430"/>
                <a:gd name="connsiteX21" fmla="*/ 0 w 3175023"/>
                <a:gd name="connsiteY21" fmla="*/ 2130473 h 4908430"/>
                <a:gd name="connsiteX22" fmla="*/ 716495 w 3175023"/>
                <a:gd name="connsiteY22" fmla="*/ 2130724 h 4908430"/>
                <a:gd name="connsiteX23" fmla="*/ 733747 w 3175023"/>
                <a:gd name="connsiteY23" fmla="*/ 1621766 h 4908430"/>
                <a:gd name="connsiteX24" fmla="*/ 1414984 w 3175023"/>
                <a:gd name="connsiteY24" fmla="*/ 1621766 h 4908430"/>
                <a:gd name="connsiteX25" fmla="*/ 1414731 w 3175023"/>
                <a:gd name="connsiteY25" fmla="*/ 957532 h 4908430"/>
                <a:gd name="connsiteX26" fmla="*/ 2148480 w 3175023"/>
                <a:gd name="connsiteY26" fmla="*/ 948905 h 4908430"/>
                <a:gd name="connsiteX27" fmla="*/ 2174359 w 3175023"/>
                <a:gd name="connsiteY27" fmla="*/ 0 h 4908430"/>
                <a:gd name="connsiteX28" fmla="*/ 2760955 w 3175023"/>
                <a:gd name="connsiteY28" fmla="*/ 8626 h 490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75023" h="4908430">
                  <a:moveTo>
                    <a:pt x="2760955" y="8626"/>
                  </a:moveTo>
                  <a:lnTo>
                    <a:pt x="2760955" y="1578383"/>
                  </a:lnTo>
                  <a:lnTo>
                    <a:pt x="2182985" y="1570007"/>
                  </a:lnTo>
                  <a:lnTo>
                    <a:pt x="2182985" y="2760453"/>
                  </a:lnTo>
                  <a:lnTo>
                    <a:pt x="2113974" y="2760453"/>
                  </a:lnTo>
                  <a:lnTo>
                    <a:pt x="2122600" y="2915728"/>
                  </a:lnTo>
                  <a:lnTo>
                    <a:pt x="2070842" y="2915728"/>
                  </a:lnTo>
                  <a:lnTo>
                    <a:pt x="2062215" y="2984739"/>
                  </a:lnTo>
                  <a:lnTo>
                    <a:pt x="1674027" y="2993366"/>
                  </a:lnTo>
                  <a:lnTo>
                    <a:pt x="1674027" y="3424686"/>
                  </a:lnTo>
                  <a:lnTo>
                    <a:pt x="2226117" y="3433313"/>
                  </a:lnTo>
                  <a:lnTo>
                    <a:pt x="2226117" y="3623094"/>
                  </a:lnTo>
                  <a:lnTo>
                    <a:pt x="2200238" y="3657600"/>
                  </a:lnTo>
                  <a:lnTo>
                    <a:pt x="2476283" y="3648973"/>
                  </a:lnTo>
                  <a:lnTo>
                    <a:pt x="2760955" y="3640347"/>
                  </a:lnTo>
                  <a:lnTo>
                    <a:pt x="2769581" y="4097547"/>
                  </a:lnTo>
                  <a:lnTo>
                    <a:pt x="2976615" y="4106173"/>
                  </a:lnTo>
                  <a:cubicBezTo>
                    <a:pt x="2976866" y="4180935"/>
                    <a:pt x="2977118" y="4255698"/>
                    <a:pt x="2977369" y="4330460"/>
                  </a:cubicBezTo>
                  <a:lnTo>
                    <a:pt x="3175023" y="4339086"/>
                  </a:lnTo>
                  <a:lnTo>
                    <a:pt x="3175023" y="4908430"/>
                  </a:lnTo>
                  <a:lnTo>
                    <a:pt x="502" y="4891177"/>
                  </a:lnTo>
                  <a:cubicBezTo>
                    <a:pt x="335" y="3970942"/>
                    <a:pt x="167" y="3050708"/>
                    <a:pt x="0" y="2130473"/>
                  </a:cubicBezTo>
                  <a:lnTo>
                    <a:pt x="716495" y="2130724"/>
                  </a:lnTo>
                  <a:lnTo>
                    <a:pt x="733747" y="1621766"/>
                  </a:lnTo>
                  <a:lnTo>
                    <a:pt x="1414984" y="1621766"/>
                  </a:lnTo>
                  <a:cubicBezTo>
                    <a:pt x="1414900" y="1400355"/>
                    <a:pt x="1414815" y="1178943"/>
                    <a:pt x="1414731" y="957532"/>
                  </a:cubicBezTo>
                  <a:lnTo>
                    <a:pt x="2148480" y="948905"/>
                  </a:lnTo>
                  <a:lnTo>
                    <a:pt x="2174359" y="0"/>
                  </a:lnTo>
                  <a:lnTo>
                    <a:pt x="2760955" y="8626"/>
                  </a:lnTo>
                  <a:close/>
                </a:path>
              </a:pathLst>
            </a:custGeom>
            <a:solidFill>
              <a:schemeClr val="accent2">
                <a:lumMod val="60000"/>
                <a:lumOff val="40000"/>
                <a:alpha val="4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 name="Group 10"/>
          <p:cNvGrpSpPr/>
          <p:nvPr/>
        </p:nvGrpSpPr>
        <p:grpSpPr>
          <a:xfrm>
            <a:off x="6297283" y="4515725"/>
            <a:ext cx="1250830" cy="307777"/>
            <a:chOff x="6297283" y="4688245"/>
            <a:chExt cx="1250830" cy="307777"/>
          </a:xfrm>
        </p:grpSpPr>
        <p:sp>
          <p:nvSpPr>
            <p:cNvPr id="9" name="Rectangle 8"/>
            <p:cNvSpPr/>
            <p:nvPr/>
          </p:nvSpPr>
          <p:spPr>
            <a:xfrm>
              <a:off x="6297283" y="4786063"/>
              <a:ext cx="327804" cy="1121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p:cNvSpPr txBox="1"/>
            <p:nvPr/>
          </p:nvSpPr>
          <p:spPr>
            <a:xfrm>
              <a:off x="6620774" y="4688245"/>
              <a:ext cx="9273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D7E37"/>
                  </a:solidFill>
                  <a:effectLst/>
                  <a:uLnTx/>
                  <a:uFillTx/>
                  <a:latin typeface="Calibri" panose="020F0502020204030204"/>
                  <a:ea typeface="+mn-ea"/>
                  <a:cs typeface="+mn-cs"/>
                </a:rPr>
                <a:t>Dedicated</a:t>
              </a:r>
            </a:p>
          </p:txBody>
        </p:sp>
      </p:grpSp>
    </p:spTree>
    <p:extLst>
      <p:ext uri="{BB962C8B-B14F-4D97-AF65-F5344CB8AC3E}">
        <p14:creationId xmlns:p14="http://schemas.microsoft.com/office/powerpoint/2010/main" val="195490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baseline="30000" dirty="0"/>
              <a:t>RD</a:t>
            </a:r>
            <a:r>
              <a:rPr lang="en-US" dirty="0"/>
              <a:t> Floor Images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1026" name="Picture 2" descr="344504d5-ea56-44cb-ab5d-b87b9c731fe2@nampr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 y="1243026"/>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472538" y="1243026"/>
            <a:ext cx="2679458" cy="2011680"/>
          </a:xfrm>
          <a:prstGeom prst="rect">
            <a:avLst/>
          </a:prstGeom>
        </p:spPr>
      </p:pic>
      <p:pic>
        <p:nvPicPr>
          <p:cNvPr id="1029" name="Picture 5" descr="1bf1206c-609a-4ac3-a02c-d12e3c374f57@namprd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259" y="1243026"/>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1cf767fa-3073-4088-b40d-a0c7d18a737c@namprd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 y="3731372"/>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b9f759fb-ee03-4d09-8b87-6c29f22f1e25@namprd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538" y="3732194"/>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a1842afd-d094-4d89-a3f2-4234a6d3493f@namprd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2116" y="3731372"/>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225813" y="3254706"/>
            <a:ext cx="19679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ELEVATOR LOBBY</a:t>
            </a:r>
          </a:p>
        </p:txBody>
      </p:sp>
      <p:sp>
        <p:nvSpPr>
          <p:cNvPr id="14" name="TextBox 13"/>
          <p:cNvSpPr txBox="1"/>
          <p:nvPr/>
        </p:nvSpPr>
        <p:spPr>
          <a:xfrm>
            <a:off x="1455851" y="5729560"/>
            <a:ext cx="14164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BREAKROOM</a:t>
            </a:r>
          </a:p>
        </p:txBody>
      </p:sp>
      <p:sp>
        <p:nvSpPr>
          <p:cNvPr id="15" name="TextBox 14"/>
          <p:cNvSpPr txBox="1"/>
          <p:nvPr/>
        </p:nvSpPr>
        <p:spPr>
          <a:xfrm>
            <a:off x="4611939" y="3254706"/>
            <a:ext cx="24006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RECEPTION/ENTRANCE</a:t>
            </a:r>
          </a:p>
        </p:txBody>
      </p:sp>
      <p:sp>
        <p:nvSpPr>
          <p:cNvPr id="16" name="TextBox 15"/>
          <p:cNvSpPr txBox="1"/>
          <p:nvPr/>
        </p:nvSpPr>
        <p:spPr>
          <a:xfrm>
            <a:off x="8551796" y="3254706"/>
            <a:ext cx="18411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ENCLOSED ROOM</a:t>
            </a:r>
          </a:p>
        </p:txBody>
      </p:sp>
      <p:sp>
        <p:nvSpPr>
          <p:cNvPr id="17" name="TextBox 16"/>
          <p:cNvSpPr txBox="1"/>
          <p:nvPr/>
        </p:nvSpPr>
        <p:spPr>
          <a:xfrm>
            <a:off x="4808174" y="5743874"/>
            <a:ext cx="20081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OFFICE SUPPORT</a:t>
            </a:r>
          </a:p>
        </p:txBody>
      </p:sp>
      <p:sp>
        <p:nvSpPr>
          <p:cNvPr id="18" name="TextBox 17"/>
          <p:cNvSpPr txBox="1"/>
          <p:nvPr/>
        </p:nvSpPr>
        <p:spPr>
          <a:xfrm>
            <a:off x="8510951" y="5743874"/>
            <a:ext cx="1904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7E37"/>
                </a:solidFill>
                <a:effectLst/>
                <a:uLnTx/>
                <a:uFillTx/>
                <a:latin typeface="Calibri" panose="020F0502020204030204"/>
                <a:ea typeface="+mn-ea"/>
                <a:cs typeface="+mn-cs"/>
              </a:rPr>
              <a:t>ENCLOSED ROOM</a:t>
            </a:r>
          </a:p>
        </p:txBody>
      </p:sp>
    </p:spTree>
    <p:extLst>
      <p:ext uri="{BB962C8B-B14F-4D97-AF65-F5344CB8AC3E}">
        <p14:creationId xmlns:p14="http://schemas.microsoft.com/office/powerpoint/2010/main" val="145162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1939A5-6D68-4C2B-B7A9-4D4A394B2210}"/>
              </a:ext>
            </a:extLst>
          </p:cNvPr>
          <p:cNvSpPr>
            <a:spLocks noGrp="1"/>
          </p:cNvSpPr>
          <p:nvPr>
            <p:ph type="ctrTitle"/>
          </p:nvPr>
        </p:nvSpPr>
        <p:spPr/>
        <p:txBody>
          <a:bodyPr>
            <a:normAutofit fontScale="90000"/>
          </a:bodyPr>
          <a:lstStyle/>
          <a:p>
            <a:r>
              <a:rPr lang="en-US" dirty="0"/>
              <a:t>Clinical Trials Executive Committee</a:t>
            </a:r>
          </a:p>
        </p:txBody>
      </p:sp>
      <p:sp>
        <p:nvSpPr>
          <p:cNvPr id="6" name="Subtitle 5">
            <a:extLst>
              <a:ext uri="{FF2B5EF4-FFF2-40B4-BE49-F238E27FC236}">
                <a16:creationId xmlns:a16="http://schemas.microsoft.com/office/drawing/2014/main" id="{224156A5-2CDD-4F66-B5E4-FFD59837EE0F}"/>
              </a:ext>
            </a:extLst>
          </p:cNvPr>
          <p:cNvSpPr>
            <a:spLocks noGrp="1"/>
          </p:cNvSpPr>
          <p:nvPr>
            <p:ph type="subTitle" idx="1"/>
          </p:nvPr>
        </p:nvSpPr>
        <p:spPr/>
        <p:txBody>
          <a:bodyPr/>
          <a:lstStyle/>
          <a:p>
            <a:r>
              <a:rPr lang="en-US" dirty="0"/>
              <a:t>Clinical Trials Request For Proposal (RFP)</a:t>
            </a:r>
          </a:p>
        </p:txBody>
      </p:sp>
      <p:sp>
        <p:nvSpPr>
          <p:cNvPr id="4" name="Slide Number Placeholder 3">
            <a:extLst>
              <a:ext uri="{FF2B5EF4-FFF2-40B4-BE49-F238E27FC236}">
                <a16:creationId xmlns:a16="http://schemas.microsoft.com/office/drawing/2014/main" id="{4640F2D0-704E-40DB-82ED-3649A06E234F}"/>
              </a:ext>
            </a:extLst>
          </p:cNvPr>
          <p:cNvSpPr>
            <a:spLocks noGrp="1"/>
          </p:cNvSpPr>
          <p:nvPr>
            <p:ph type="sldNum" sz="quarter"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2189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F7CCC36-9DEA-53DE-6BF3-E30FB67A2880}"/>
              </a:ext>
            </a:extLst>
          </p:cNvPr>
          <p:cNvSpPr txBox="1"/>
          <p:nvPr/>
        </p:nvSpPr>
        <p:spPr>
          <a:xfrm>
            <a:off x="0" y="341221"/>
            <a:ext cx="1144576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4">
                    <a:lumMod val="50000"/>
                  </a:schemeClr>
                </a:solidFill>
                <a:latin typeface="Calibri" panose="020F0502020204030204"/>
              </a:rPr>
              <a:t>Agenda Topics</a:t>
            </a:r>
            <a:endParaRPr kumimoji="0" lang="en-US" sz="3600" b="1" i="0" u="none" strike="noStrike" kern="1200" cap="none" spc="0" normalizeH="0" baseline="0" noProof="0" dirty="0">
              <a:ln>
                <a:noFill/>
              </a:ln>
              <a:solidFill>
                <a:schemeClr val="accent4">
                  <a:lumMod val="50000"/>
                </a:schemeClr>
              </a:solidFill>
              <a:effectLst/>
              <a:uLnTx/>
              <a:uFillTx/>
              <a:latin typeface="Calibri" panose="020F0502020204030204"/>
            </a:endParaRPr>
          </a:p>
        </p:txBody>
      </p:sp>
      <p:sp>
        <p:nvSpPr>
          <p:cNvPr id="6" name="TextBox 5">
            <a:extLst>
              <a:ext uri="{FF2B5EF4-FFF2-40B4-BE49-F238E27FC236}">
                <a16:creationId xmlns:a16="http://schemas.microsoft.com/office/drawing/2014/main" id="{24063EBC-9420-4114-6D3B-8DBC6B1CC34A}"/>
              </a:ext>
            </a:extLst>
          </p:cNvPr>
          <p:cNvSpPr txBox="1"/>
          <p:nvPr/>
        </p:nvSpPr>
        <p:spPr>
          <a:xfrm>
            <a:off x="625575" y="1179576"/>
            <a:ext cx="10380017"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i="0" u="none" strike="noStrike" dirty="0">
                <a:solidFill>
                  <a:srgbClr val="212121"/>
                </a:solidFill>
                <a:effectLst/>
              </a:rPr>
              <a:t>Research Plan for Excellence (RPE) Updates</a:t>
            </a:r>
          </a:p>
          <a:p>
            <a:pPr marL="285750" indent="-285750">
              <a:buFont typeface="Arial" panose="020B0604020202020204" pitchFamily="34" charset="0"/>
              <a:buChar char="•"/>
            </a:pPr>
            <a:r>
              <a:rPr lang="en-US" sz="2800" b="1" i="0" u="none" strike="noStrike" dirty="0">
                <a:solidFill>
                  <a:srgbClr val="212121"/>
                </a:solidFill>
                <a:effectLst/>
              </a:rPr>
              <a:t>Charlotte Research </a:t>
            </a:r>
            <a:r>
              <a:rPr lang="en-US" sz="2800" b="1" dirty="0">
                <a:solidFill>
                  <a:srgbClr val="212121"/>
                </a:solidFill>
              </a:rPr>
              <a:t>Hub</a:t>
            </a:r>
          </a:p>
          <a:p>
            <a:pPr marL="285750" indent="-285750">
              <a:buFont typeface="Arial" panose="020B0604020202020204" pitchFamily="34" charset="0"/>
              <a:buChar char="•"/>
            </a:pPr>
            <a:r>
              <a:rPr lang="en-US" sz="2800" b="1" i="0" u="none" strike="noStrike" dirty="0">
                <a:solidFill>
                  <a:srgbClr val="212121"/>
                </a:solidFill>
                <a:effectLst/>
              </a:rPr>
              <a:t>Clinical Trials Request for Proposals (RFP)</a:t>
            </a:r>
          </a:p>
          <a:p>
            <a:pPr marL="285750" indent="-285750">
              <a:buFont typeface="Arial" panose="020B0604020202020204" pitchFamily="34" charset="0"/>
              <a:buChar char="•"/>
            </a:pPr>
            <a:r>
              <a:rPr lang="en-US" sz="2800" b="1" dirty="0">
                <a:solidFill>
                  <a:srgbClr val="212121"/>
                </a:solidFill>
              </a:rPr>
              <a:t>Extramural Funding Update</a:t>
            </a:r>
          </a:p>
          <a:p>
            <a:pPr marL="285750" indent="-285750">
              <a:buFont typeface="Arial" panose="020B0604020202020204" pitchFamily="34" charset="0"/>
              <a:buChar char="•"/>
            </a:pPr>
            <a:r>
              <a:rPr lang="en-US" sz="2800" b="1" i="0" u="none" strike="noStrike" dirty="0">
                <a:solidFill>
                  <a:srgbClr val="212121"/>
                </a:solidFill>
                <a:effectLst/>
              </a:rPr>
              <a:t>Information Systems (IS) Updates</a:t>
            </a:r>
            <a:endParaRPr lang="en-US" sz="2800" i="1" u="none" strike="noStrike" dirty="0">
              <a:solidFill>
                <a:srgbClr val="212121"/>
              </a:solidFill>
              <a:effectLst/>
            </a:endParaRPr>
          </a:p>
        </p:txBody>
      </p:sp>
    </p:spTree>
    <p:extLst>
      <p:ext uri="{BB962C8B-B14F-4D97-AF65-F5344CB8AC3E}">
        <p14:creationId xmlns:p14="http://schemas.microsoft.com/office/powerpoint/2010/main" val="4117159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4E9C0D-9DF3-45F1-B4EA-33D763F7DF9E}"/>
              </a:ext>
            </a:extLst>
          </p:cNvPr>
          <p:cNvSpPr>
            <a:spLocks noGrp="1"/>
          </p:cNvSpPr>
          <p:nvPr>
            <p:ph type="title"/>
          </p:nvPr>
        </p:nvSpPr>
        <p:spPr/>
        <p:txBody>
          <a:bodyPr/>
          <a:lstStyle/>
          <a:p>
            <a:r>
              <a:rPr lang="en-US" dirty="0"/>
              <a:t>Membership</a:t>
            </a:r>
          </a:p>
        </p:txBody>
      </p:sp>
      <p:sp>
        <p:nvSpPr>
          <p:cNvPr id="5" name="Content Placeholder 4">
            <a:extLst>
              <a:ext uri="{FF2B5EF4-FFF2-40B4-BE49-F238E27FC236}">
                <a16:creationId xmlns:a16="http://schemas.microsoft.com/office/drawing/2014/main" id="{0EBD631D-C1ED-4F5A-9DE0-CBA0F8838369}"/>
              </a:ext>
            </a:extLst>
          </p:cNvPr>
          <p:cNvSpPr>
            <a:spLocks noGrp="1"/>
          </p:cNvSpPr>
          <p:nvPr>
            <p:ph idx="1"/>
          </p:nvPr>
        </p:nvSpPr>
        <p:spPr>
          <a:xfrm>
            <a:off x="822960" y="1371600"/>
            <a:ext cx="4358640" cy="4389120"/>
          </a:xfrm>
        </p:spPr>
        <p:txBody>
          <a:bodyPr>
            <a:normAutofit/>
          </a:bodyPr>
          <a:lstStyle/>
          <a:p>
            <a:r>
              <a:rPr lang="en-US" sz="1800" dirty="0">
                <a:effectLst/>
                <a:latin typeface="Calibri" panose="020F0502020204030204" pitchFamily="34" charset="0"/>
                <a:ea typeface="Calibri" panose="020F0502020204030204" pitchFamily="34" charset="0"/>
              </a:rPr>
              <a:t>David Herrington</a:t>
            </a:r>
          </a:p>
          <a:p>
            <a:r>
              <a:rPr lang="en-US" sz="1800" dirty="0">
                <a:effectLst/>
                <a:latin typeface="Calibri" panose="020F0502020204030204" pitchFamily="34" charset="0"/>
                <a:ea typeface="Calibri" panose="020F0502020204030204" pitchFamily="34" charset="0"/>
              </a:rPr>
              <a:t>Christopher O’Byrne </a:t>
            </a:r>
          </a:p>
          <a:p>
            <a:r>
              <a:rPr lang="en-US" sz="1800" dirty="0">
                <a:latin typeface="Calibri" panose="020F0502020204030204" pitchFamily="34" charset="0"/>
                <a:ea typeface="Calibri" panose="020F0502020204030204" pitchFamily="34" charset="0"/>
              </a:rPr>
              <a:t>Sandra Moore</a:t>
            </a:r>
          </a:p>
          <a:p>
            <a:r>
              <a:rPr lang="en-US" sz="1800" dirty="0">
                <a:effectLst/>
                <a:latin typeface="Calibri" panose="020F0502020204030204" pitchFamily="34" charset="0"/>
                <a:ea typeface="Calibri" panose="020F0502020204030204" pitchFamily="34" charset="0"/>
              </a:rPr>
              <a:t>Tony Asher</a:t>
            </a:r>
          </a:p>
          <a:p>
            <a:r>
              <a:rPr lang="en-US" sz="1800" dirty="0">
                <a:latin typeface="Calibri" panose="020F0502020204030204" pitchFamily="34" charset="0"/>
                <a:ea typeface="Calibri" panose="020F0502020204030204" pitchFamily="34" charset="0"/>
              </a:rPr>
              <a:t>Nina Garlie</a:t>
            </a:r>
          </a:p>
          <a:p>
            <a:r>
              <a:rPr lang="en-US" sz="1800" dirty="0">
                <a:effectLst/>
                <a:latin typeface="Calibri" panose="020F0502020204030204" pitchFamily="34" charset="0"/>
                <a:ea typeface="Calibri" panose="020F0502020204030204" pitchFamily="34" charset="0"/>
              </a:rPr>
              <a:t>Selvin Ohene</a:t>
            </a:r>
          </a:p>
          <a:p>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Kristie Foley</a:t>
            </a:r>
          </a:p>
          <a:p>
            <a:pPr marL="0" indent="0">
              <a:buNone/>
            </a:pPr>
            <a:endParaRPr lang="en-US" sz="1800" dirty="0">
              <a:effectLst/>
              <a:latin typeface="Calibri" panose="020F0502020204030204" pitchFamily="34" charset="0"/>
              <a:ea typeface="Calibri" panose="020F0502020204030204" pitchFamily="34" charset="0"/>
            </a:endParaRPr>
          </a:p>
          <a:p>
            <a:endParaRPr lang="en-US" dirty="0"/>
          </a:p>
        </p:txBody>
      </p:sp>
      <p:sp>
        <p:nvSpPr>
          <p:cNvPr id="9" name="TextBox 8">
            <a:extLst>
              <a:ext uri="{FF2B5EF4-FFF2-40B4-BE49-F238E27FC236}">
                <a16:creationId xmlns:a16="http://schemas.microsoft.com/office/drawing/2014/main" id="{91433F13-9939-485F-97FE-32D88286B4F6}"/>
              </a:ext>
            </a:extLst>
          </p:cNvPr>
          <p:cNvSpPr txBox="1"/>
          <p:nvPr/>
        </p:nvSpPr>
        <p:spPr>
          <a:xfrm>
            <a:off x="5097379" y="1371600"/>
            <a:ext cx="4006518" cy="260686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Ruben Mesa</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Ralph D’Agostino</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Kevin High</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Geoffrey Rose</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Andrew McWilliams</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Marc Kowalkowski</a:t>
            </a:r>
          </a:p>
          <a:p>
            <a:pPr marL="228600" marR="0" lvl="0" indent="-228600" algn="l" defTabSz="914400" rtl="0" eaLnBrk="1" fontAlgn="auto" latinLnBrk="0" hangingPunct="1">
              <a:lnSpc>
                <a:spcPct val="90000"/>
              </a:lnSpc>
              <a:spcBef>
                <a:spcPts val="1000"/>
              </a:spcBef>
              <a:spcAft>
                <a:spcPts val="0"/>
              </a:spcAft>
              <a:buClr>
                <a:srgbClr val="9E7E3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Ebony Boulware</a:t>
            </a:r>
          </a:p>
        </p:txBody>
      </p:sp>
    </p:spTree>
    <p:extLst>
      <p:ext uri="{BB962C8B-B14F-4D97-AF65-F5344CB8AC3E}">
        <p14:creationId xmlns:p14="http://schemas.microsoft.com/office/powerpoint/2010/main" val="111073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43FC-EED0-4455-BE0C-8FBD0D07B480}"/>
              </a:ext>
            </a:extLst>
          </p:cNvPr>
          <p:cNvSpPr>
            <a:spLocks noGrp="1"/>
          </p:cNvSpPr>
          <p:nvPr>
            <p:ph type="title"/>
          </p:nvPr>
        </p:nvSpPr>
        <p:spPr/>
        <p:txBody>
          <a:bodyPr/>
          <a:lstStyle/>
          <a:p>
            <a:r>
              <a:rPr lang="en-US" dirty="0"/>
              <a:t>Project</a:t>
            </a:r>
          </a:p>
        </p:txBody>
      </p:sp>
      <p:sp>
        <p:nvSpPr>
          <p:cNvPr id="3" name="Content Placeholder 2">
            <a:extLst>
              <a:ext uri="{FF2B5EF4-FFF2-40B4-BE49-F238E27FC236}">
                <a16:creationId xmlns:a16="http://schemas.microsoft.com/office/drawing/2014/main" id="{EC7B7008-9A5A-4785-8E31-EEA2A4F81393}"/>
              </a:ext>
            </a:extLst>
          </p:cNvPr>
          <p:cNvSpPr>
            <a:spLocks noGrp="1"/>
          </p:cNvSpPr>
          <p:nvPr>
            <p:ph idx="1"/>
          </p:nvPr>
        </p:nvSpPr>
        <p:spPr/>
        <p:txBody>
          <a:bodyPr>
            <a:normAutofit/>
          </a:bodyPr>
          <a:lstStyle/>
          <a:p>
            <a:r>
              <a:rPr lang="en-US" sz="3600" dirty="0"/>
              <a:t>Strategic planning</a:t>
            </a:r>
          </a:p>
          <a:p>
            <a:pPr lvl="1"/>
            <a:r>
              <a:rPr lang="en-US" sz="2800" i="1" dirty="0">
                <a:effectLst/>
                <a:latin typeface="Arial" panose="020B0604020202020204" pitchFamily="34" charset="0"/>
                <a:ea typeface="MS Mincho" panose="02020609040205080304" pitchFamily="49" charset="-128"/>
              </a:rPr>
              <a:t>integrate and streamline our clinical research enterprise to fully harness Advocate Health’s capabilities and scale</a:t>
            </a:r>
          </a:p>
          <a:p>
            <a:pPr lvl="1"/>
            <a:endParaRPr lang="en-US" sz="2800" dirty="0">
              <a:effectLst/>
              <a:latin typeface="Arial" panose="020B0604020202020204" pitchFamily="34" charset="0"/>
              <a:ea typeface="MS Mincho" panose="02020609040205080304" pitchFamily="49" charset="-128"/>
            </a:endParaRPr>
          </a:p>
          <a:p>
            <a:pPr lvl="1"/>
            <a:r>
              <a:rPr lang="en-US" sz="2800" i="1" dirty="0">
                <a:effectLst/>
                <a:latin typeface="Arial" panose="020B0604020202020204" pitchFamily="34" charset="0"/>
                <a:ea typeface="MS Mincho" panose="02020609040205080304" pitchFamily="49" charset="-128"/>
              </a:rPr>
              <a:t>maximize the impact of our research on the health of the communities we serve</a:t>
            </a:r>
            <a:endParaRPr lang="en-US" sz="2800" i="1" dirty="0">
              <a:ea typeface="MS Mincho" panose="02020609040205080304" pitchFamily="49" charset="-128"/>
            </a:endParaRPr>
          </a:p>
          <a:p>
            <a:endParaRPr lang="en-US" sz="3600" dirty="0"/>
          </a:p>
        </p:txBody>
      </p:sp>
    </p:spTree>
    <p:extLst>
      <p:ext uri="{BB962C8B-B14F-4D97-AF65-F5344CB8AC3E}">
        <p14:creationId xmlns:p14="http://schemas.microsoft.com/office/powerpoint/2010/main" val="132740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C78104-F3AE-45E5-860F-4EA05A2FD055}"/>
              </a:ext>
            </a:extLst>
          </p:cNvPr>
          <p:cNvSpPr>
            <a:spLocks noGrp="1"/>
          </p:cNvSpPr>
          <p:nvPr>
            <p:ph type="title"/>
          </p:nvPr>
        </p:nvSpPr>
        <p:spPr/>
        <p:txBody>
          <a:bodyPr/>
          <a:lstStyle/>
          <a:p>
            <a:r>
              <a:rPr lang="en-US" dirty="0"/>
              <a:t>Working Vision Statement</a:t>
            </a:r>
          </a:p>
        </p:txBody>
      </p:sp>
      <p:sp>
        <p:nvSpPr>
          <p:cNvPr id="5" name="Content Placeholder 4">
            <a:extLst>
              <a:ext uri="{FF2B5EF4-FFF2-40B4-BE49-F238E27FC236}">
                <a16:creationId xmlns:a16="http://schemas.microsoft.com/office/drawing/2014/main" id="{EC68F1DC-47C6-4C40-9AD0-8F0E54EF0F3D}"/>
              </a:ext>
            </a:extLst>
          </p:cNvPr>
          <p:cNvSpPr>
            <a:spLocks noGrp="1"/>
          </p:cNvSpPr>
          <p:nvPr>
            <p:ph idx="1"/>
          </p:nvPr>
        </p:nvSpPr>
        <p:spPr/>
        <p:txBody>
          <a:bodyPr anchor="ctr">
            <a:normAutofit/>
          </a:bodyPr>
          <a:lstStyle/>
          <a:p>
            <a:r>
              <a:rPr lang="en-US" sz="3200" dirty="0">
                <a:ea typeface="Calibri" panose="020F0502020204030204" pitchFamily="34" charset="0"/>
              </a:rPr>
              <a:t>“By 2030, Advocate Health will be the nation's premier academic learning health system for </a:t>
            </a:r>
            <a:r>
              <a:rPr lang="en-US" sz="3200" dirty="0">
                <a:ea typeface="Calibri" panose="020F0502020204030204" pitchFamily="34" charset="0"/>
                <a:cs typeface="Times New Roman" panose="02020603050405020304" pitchFamily="18" charset="0"/>
              </a:rPr>
              <a:t>high impact</a:t>
            </a:r>
            <a:r>
              <a:rPr lang="en-US" sz="3200" dirty="0">
                <a:ea typeface="Calibri" panose="020F0502020204030204" pitchFamily="34" charset="0"/>
              </a:rPr>
              <a:t> clinical research that advances health, hope, and healing, for all.” </a:t>
            </a:r>
          </a:p>
          <a:p>
            <a:endParaRPr lang="en-US" sz="3200" dirty="0"/>
          </a:p>
        </p:txBody>
      </p:sp>
    </p:spTree>
    <p:extLst>
      <p:ext uri="{BB962C8B-B14F-4D97-AF65-F5344CB8AC3E}">
        <p14:creationId xmlns:p14="http://schemas.microsoft.com/office/powerpoint/2010/main" val="3692479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CD158-951E-46DD-8B57-24DAAF6D687C}"/>
              </a:ext>
            </a:extLst>
          </p:cNvPr>
          <p:cNvSpPr>
            <a:spLocks noGrp="1"/>
          </p:cNvSpPr>
          <p:nvPr>
            <p:ph type="title"/>
          </p:nvPr>
        </p:nvSpPr>
        <p:spPr/>
        <p:txBody>
          <a:bodyPr/>
          <a:lstStyle/>
          <a:p>
            <a:r>
              <a:rPr lang="en-US" dirty="0"/>
              <a:t>Update</a:t>
            </a:r>
          </a:p>
        </p:txBody>
      </p:sp>
      <p:sp>
        <p:nvSpPr>
          <p:cNvPr id="5" name="Content Placeholder 4">
            <a:extLst>
              <a:ext uri="{FF2B5EF4-FFF2-40B4-BE49-F238E27FC236}">
                <a16:creationId xmlns:a16="http://schemas.microsoft.com/office/drawing/2014/main" id="{DB52D969-34A1-4EF0-A4A1-3E5094EE774E}"/>
              </a:ext>
            </a:extLst>
          </p:cNvPr>
          <p:cNvSpPr>
            <a:spLocks noGrp="1"/>
          </p:cNvSpPr>
          <p:nvPr>
            <p:ph idx="1"/>
          </p:nvPr>
        </p:nvSpPr>
        <p:spPr/>
        <p:txBody>
          <a:bodyPr>
            <a:normAutofit/>
          </a:bodyPr>
          <a:lstStyle/>
          <a:p>
            <a:r>
              <a:rPr lang="en-US" sz="2400" dirty="0"/>
              <a:t>Distribute Request for Proposal (RFP)</a:t>
            </a:r>
          </a:p>
          <a:p>
            <a:r>
              <a:rPr lang="en-US" sz="2400" dirty="0"/>
              <a:t>Initial review of proposals</a:t>
            </a:r>
          </a:p>
          <a:p>
            <a:r>
              <a:rPr lang="en-US" sz="2400" dirty="0"/>
              <a:t>Finalist interviews (end of July)</a:t>
            </a:r>
          </a:p>
          <a:p>
            <a:r>
              <a:rPr lang="en-US" sz="2400" dirty="0"/>
              <a:t>Recommendation to Dean (mid August)</a:t>
            </a:r>
          </a:p>
          <a:p>
            <a:r>
              <a:rPr lang="en-US" sz="2400" dirty="0"/>
              <a:t>Implementation of planning process (Fall 2023)</a:t>
            </a:r>
          </a:p>
          <a:p>
            <a:endParaRPr lang="en-US" sz="2400" dirty="0"/>
          </a:p>
        </p:txBody>
      </p:sp>
      <p:pic>
        <p:nvPicPr>
          <p:cNvPr id="7" name="Graphic 6" descr="Checkbox Checked with solid fill">
            <a:extLst>
              <a:ext uri="{FF2B5EF4-FFF2-40B4-BE49-F238E27FC236}">
                <a16:creationId xmlns:a16="http://schemas.microsoft.com/office/drawing/2014/main" id="{83386524-396D-47D4-BDA7-8B765E08522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1446" y="1181415"/>
            <a:ext cx="710360" cy="710360"/>
          </a:xfrm>
          <a:prstGeom prst="rect">
            <a:avLst/>
          </a:prstGeom>
        </p:spPr>
      </p:pic>
      <p:pic>
        <p:nvPicPr>
          <p:cNvPr id="9" name="Graphic 8" descr="Checkbox Checked with solid fill">
            <a:extLst>
              <a:ext uri="{FF2B5EF4-FFF2-40B4-BE49-F238E27FC236}">
                <a16:creationId xmlns:a16="http://schemas.microsoft.com/office/drawing/2014/main" id="{3E43C892-BFF7-4E98-A324-A863A159A3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8984" y="1703501"/>
            <a:ext cx="710360" cy="710360"/>
          </a:xfrm>
          <a:prstGeom prst="rect">
            <a:avLst/>
          </a:prstGeom>
        </p:spPr>
      </p:pic>
      <p:pic>
        <p:nvPicPr>
          <p:cNvPr id="2" name="Graphic 1" descr="Checkbox Checked with solid fill">
            <a:extLst>
              <a:ext uri="{FF2B5EF4-FFF2-40B4-BE49-F238E27FC236}">
                <a16:creationId xmlns:a16="http://schemas.microsoft.com/office/drawing/2014/main" id="{44DC5879-F4C3-0E54-EB40-B36C6198178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4970" y="2252945"/>
            <a:ext cx="710360" cy="710360"/>
          </a:xfrm>
          <a:prstGeom prst="rect">
            <a:avLst/>
          </a:prstGeom>
        </p:spPr>
      </p:pic>
    </p:spTree>
    <p:extLst>
      <p:ext uri="{BB962C8B-B14F-4D97-AF65-F5344CB8AC3E}">
        <p14:creationId xmlns:p14="http://schemas.microsoft.com/office/powerpoint/2010/main" val="23657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1939A5-6D68-4C2B-B7A9-4D4A394B2210}"/>
              </a:ext>
            </a:extLst>
          </p:cNvPr>
          <p:cNvSpPr>
            <a:spLocks noGrp="1"/>
          </p:cNvSpPr>
          <p:nvPr>
            <p:ph type="ctrTitle"/>
          </p:nvPr>
        </p:nvSpPr>
        <p:spPr/>
        <p:txBody>
          <a:bodyPr>
            <a:normAutofit fontScale="90000"/>
          </a:bodyPr>
          <a:lstStyle/>
          <a:p>
            <a:r>
              <a:rPr lang="en-US" dirty="0"/>
              <a:t>Research Admin Updates</a:t>
            </a:r>
          </a:p>
        </p:txBody>
      </p:sp>
      <p:sp>
        <p:nvSpPr>
          <p:cNvPr id="6" name="Subtitle 5">
            <a:extLst>
              <a:ext uri="{FF2B5EF4-FFF2-40B4-BE49-F238E27FC236}">
                <a16:creationId xmlns:a16="http://schemas.microsoft.com/office/drawing/2014/main" id="{224156A5-2CDD-4F66-B5E4-FFD59837EE0F}"/>
              </a:ext>
            </a:extLst>
          </p:cNvPr>
          <p:cNvSpPr>
            <a:spLocks noGrp="1"/>
          </p:cNvSpPr>
          <p:nvPr>
            <p:ph type="subTitle" idx="1"/>
          </p:nvPr>
        </p:nvSpPr>
        <p:spPr/>
        <p:txBody>
          <a:bodyPr/>
          <a:lstStyle/>
          <a:p>
            <a:r>
              <a:rPr lang="en-US" dirty="0"/>
              <a:t>Extramural funding</a:t>
            </a:r>
          </a:p>
        </p:txBody>
      </p:sp>
      <p:sp>
        <p:nvSpPr>
          <p:cNvPr id="4" name="Slide Number Placeholder 3">
            <a:extLst>
              <a:ext uri="{FF2B5EF4-FFF2-40B4-BE49-F238E27FC236}">
                <a16:creationId xmlns:a16="http://schemas.microsoft.com/office/drawing/2014/main" id="{4640F2D0-704E-40DB-82ED-3649A06E234F}"/>
              </a:ext>
            </a:extLst>
          </p:cNvPr>
          <p:cNvSpPr>
            <a:spLocks noGrp="1"/>
          </p:cNvSpPr>
          <p:nvPr>
            <p:ph type="sldNum" sz="quarter"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722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0B2AE0-25CE-284A-A982-A1D1D51EB2B5}"/>
              </a:ext>
            </a:extLst>
          </p:cNvPr>
          <p:cNvSpPr>
            <a:spLocks noGrp="1"/>
          </p:cNvSpPr>
          <p:nvPr>
            <p:ph type="title"/>
          </p:nvPr>
        </p:nvSpPr>
        <p:spPr>
          <a:xfrm>
            <a:off x="7059" y="324565"/>
            <a:ext cx="12192000" cy="877266"/>
          </a:xfrm>
        </p:spPr>
        <p:txBody>
          <a:bodyPr>
            <a:normAutofit/>
          </a:bodyPr>
          <a:lstStyle/>
          <a:p>
            <a:pPr algn="ctr"/>
            <a:r>
              <a:rPr lang="en-US" sz="4400" b="1" dirty="0">
                <a:solidFill>
                  <a:schemeClr val="accent4">
                    <a:lumMod val="50000"/>
                  </a:schemeClr>
                </a:solidFill>
                <a:latin typeface="+mn-lt"/>
              </a:rPr>
              <a:t>Extramural Funding Portfolio</a:t>
            </a:r>
          </a:p>
        </p:txBody>
      </p:sp>
      <p:sp>
        <p:nvSpPr>
          <p:cNvPr id="6" name="Slide Number Placeholder 5">
            <a:extLst>
              <a:ext uri="{FF2B5EF4-FFF2-40B4-BE49-F238E27FC236}">
                <a16:creationId xmlns:a16="http://schemas.microsoft.com/office/drawing/2014/main" id="{A1DA8699-1B67-F54C-85FA-6611C3058BA6}"/>
              </a:ext>
            </a:extLst>
          </p:cNvPr>
          <p:cNvSpPr>
            <a:spLocks noGrp="1"/>
          </p:cNvSpPr>
          <p:nvPr>
            <p:ph type="sldNum" sz="quarter" idx="10"/>
          </p:nvPr>
        </p:nvSpPr>
        <p:spPr/>
        <p:txBody>
          <a:bodyPr/>
          <a:lstStyle/>
          <a:p>
            <a:fld id="{C0E71194-ED9C-EC49-B087-B967FA8EDEED}" type="slidenum">
              <a:rPr lang="en-US" smtClean="0"/>
              <a:t>25</a:t>
            </a:fld>
            <a:endParaRPr lang="en-US"/>
          </a:p>
        </p:txBody>
      </p:sp>
      <p:graphicFrame>
        <p:nvGraphicFramePr>
          <p:cNvPr id="15" name="Chart 14">
            <a:extLst>
              <a:ext uri="{FF2B5EF4-FFF2-40B4-BE49-F238E27FC236}">
                <a16:creationId xmlns:a16="http://schemas.microsoft.com/office/drawing/2014/main" id="{F435B54B-E624-554B-A468-3474BEB564E9}"/>
              </a:ext>
            </a:extLst>
          </p:cNvPr>
          <p:cNvGraphicFramePr/>
          <p:nvPr>
            <p:extLst>
              <p:ext uri="{D42A27DB-BD31-4B8C-83A1-F6EECF244321}">
                <p14:modId xmlns:p14="http://schemas.microsoft.com/office/powerpoint/2010/main" val="984105945"/>
              </p:ext>
            </p:extLst>
          </p:nvPr>
        </p:nvGraphicFramePr>
        <p:xfrm>
          <a:off x="358431" y="1201830"/>
          <a:ext cx="11261350" cy="433632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6B80E90A-5FA1-1C4E-B289-1E8F000B7296}"/>
              </a:ext>
            </a:extLst>
          </p:cNvPr>
          <p:cNvSpPr txBox="1"/>
          <p:nvPr/>
        </p:nvSpPr>
        <p:spPr>
          <a:xfrm>
            <a:off x="0" y="5860470"/>
            <a:ext cx="12192000" cy="307777"/>
          </a:xfrm>
          <a:prstGeom prst="rect">
            <a:avLst/>
          </a:prstGeom>
          <a:noFill/>
        </p:spPr>
        <p:txBody>
          <a:bodyPr wrap="square" rtlCol="0">
            <a:spAutoFit/>
          </a:bodyPr>
          <a:lstStyle/>
          <a:p>
            <a:pPr algn="ctr"/>
            <a:r>
              <a:rPr lang="en-US" sz="1400" dirty="0">
                <a:solidFill>
                  <a:schemeClr val="tx2"/>
                </a:solidFill>
              </a:rPr>
              <a:t>In Millions</a:t>
            </a:r>
          </a:p>
        </p:txBody>
      </p:sp>
    </p:spTree>
    <p:extLst>
      <p:ext uri="{BB962C8B-B14F-4D97-AF65-F5344CB8AC3E}">
        <p14:creationId xmlns:p14="http://schemas.microsoft.com/office/powerpoint/2010/main" val="1083857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0B2AE0-25CE-284A-A982-A1D1D51EB2B5}"/>
              </a:ext>
            </a:extLst>
          </p:cNvPr>
          <p:cNvSpPr>
            <a:spLocks noGrp="1"/>
          </p:cNvSpPr>
          <p:nvPr>
            <p:ph type="title"/>
          </p:nvPr>
        </p:nvSpPr>
        <p:spPr>
          <a:xfrm>
            <a:off x="7059" y="324565"/>
            <a:ext cx="12192000" cy="877266"/>
          </a:xfrm>
        </p:spPr>
        <p:txBody>
          <a:bodyPr>
            <a:normAutofit/>
          </a:bodyPr>
          <a:lstStyle/>
          <a:p>
            <a:pPr algn="ctr"/>
            <a:r>
              <a:rPr lang="en-US" sz="4400" b="1" dirty="0">
                <a:solidFill>
                  <a:schemeClr val="accent4">
                    <a:lumMod val="50000"/>
                  </a:schemeClr>
                </a:solidFill>
                <a:latin typeface="+mn-lt"/>
              </a:rPr>
              <a:t>Extramural Funding Portfolio</a:t>
            </a:r>
          </a:p>
        </p:txBody>
      </p:sp>
      <p:sp>
        <p:nvSpPr>
          <p:cNvPr id="6" name="Slide Number Placeholder 5">
            <a:extLst>
              <a:ext uri="{FF2B5EF4-FFF2-40B4-BE49-F238E27FC236}">
                <a16:creationId xmlns:a16="http://schemas.microsoft.com/office/drawing/2014/main" id="{A1DA8699-1B67-F54C-85FA-6611C3058BA6}"/>
              </a:ext>
            </a:extLst>
          </p:cNvPr>
          <p:cNvSpPr>
            <a:spLocks noGrp="1"/>
          </p:cNvSpPr>
          <p:nvPr>
            <p:ph type="sldNum" sz="quarter" idx="10"/>
          </p:nvPr>
        </p:nvSpPr>
        <p:spPr/>
        <p:txBody>
          <a:bodyPr/>
          <a:lstStyle/>
          <a:p>
            <a:fld id="{C0E71194-ED9C-EC49-B087-B967FA8EDEED}" type="slidenum">
              <a:rPr lang="en-US" smtClean="0"/>
              <a:t>26</a:t>
            </a:fld>
            <a:endParaRPr lang="en-US"/>
          </a:p>
        </p:txBody>
      </p:sp>
      <p:sp>
        <p:nvSpPr>
          <p:cNvPr id="2" name="TextBox 1">
            <a:extLst>
              <a:ext uri="{FF2B5EF4-FFF2-40B4-BE49-F238E27FC236}">
                <a16:creationId xmlns:a16="http://schemas.microsoft.com/office/drawing/2014/main" id="{6B80E90A-5FA1-1C4E-B289-1E8F000B7296}"/>
              </a:ext>
            </a:extLst>
          </p:cNvPr>
          <p:cNvSpPr txBox="1"/>
          <p:nvPr/>
        </p:nvSpPr>
        <p:spPr>
          <a:xfrm>
            <a:off x="0" y="5860470"/>
            <a:ext cx="12192000" cy="307777"/>
          </a:xfrm>
          <a:prstGeom prst="rect">
            <a:avLst/>
          </a:prstGeom>
          <a:noFill/>
        </p:spPr>
        <p:txBody>
          <a:bodyPr wrap="square" rtlCol="0">
            <a:spAutoFit/>
          </a:bodyPr>
          <a:lstStyle/>
          <a:p>
            <a:pPr algn="ctr"/>
            <a:r>
              <a:rPr lang="en-US" sz="1400" dirty="0">
                <a:solidFill>
                  <a:schemeClr val="tx2"/>
                </a:solidFill>
              </a:rPr>
              <a:t>In Millions</a:t>
            </a:r>
          </a:p>
        </p:txBody>
      </p:sp>
      <p:graphicFrame>
        <p:nvGraphicFramePr>
          <p:cNvPr id="4" name="Table 3"/>
          <p:cNvGraphicFramePr>
            <a:graphicFrameLocks noGrp="1"/>
          </p:cNvGraphicFramePr>
          <p:nvPr>
            <p:extLst>
              <p:ext uri="{D42A27DB-BD31-4B8C-83A1-F6EECF244321}">
                <p14:modId xmlns:p14="http://schemas.microsoft.com/office/powerpoint/2010/main" val="3681334896"/>
              </p:ext>
            </p:extLst>
          </p:nvPr>
        </p:nvGraphicFramePr>
        <p:xfrm>
          <a:off x="653536" y="1285466"/>
          <a:ext cx="10785088" cy="4071537"/>
        </p:xfrm>
        <a:graphic>
          <a:graphicData uri="http://schemas.openxmlformats.org/drawingml/2006/table">
            <a:tbl>
              <a:tblPr firstRow="1" bandRow="1">
                <a:tableStyleId>{073A0DAA-6AF3-43AB-8588-CEC1D06C72B9}</a:tableStyleId>
              </a:tblPr>
              <a:tblGrid>
                <a:gridCol w="1397181">
                  <a:extLst>
                    <a:ext uri="{9D8B030D-6E8A-4147-A177-3AD203B41FA5}">
                      <a16:colId xmlns:a16="http://schemas.microsoft.com/office/drawing/2014/main" val="3292901433"/>
                    </a:ext>
                  </a:extLst>
                </a:gridCol>
                <a:gridCol w="1684272">
                  <a:extLst>
                    <a:ext uri="{9D8B030D-6E8A-4147-A177-3AD203B41FA5}">
                      <a16:colId xmlns:a16="http://schemas.microsoft.com/office/drawing/2014/main" val="2638347770"/>
                    </a:ext>
                  </a:extLst>
                </a:gridCol>
                <a:gridCol w="1540727">
                  <a:extLst>
                    <a:ext uri="{9D8B030D-6E8A-4147-A177-3AD203B41FA5}">
                      <a16:colId xmlns:a16="http://schemas.microsoft.com/office/drawing/2014/main" val="2323187032"/>
                    </a:ext>
                  </a:extLst>
                </a:gridCol>
                <a:gridCol w="1540727">
                  <a:extLst>
                    <a:ext uri="{9D8B030D-6E8A-4147-A177-3AD203B41FA5}">
                      <a16:colId xmlns:a16="http://schemas.microsoft.com/office/drawing/2014/main" val="2555432801"/>
                    </a:ext>
                  </a:extLst>
                </a:gridCol>
                <a:gridCol w="1540727">
                  <a:extLst>
                    <a:ext uri="{9D8B030D-6E8A-4147-A177-3AD203B41FA5}">
                      <a16:colId xmlns:a16="http://schemas.microsoft.com/office/drawing/2014/main" val="1192277549"/>
                    </a:ext>
                  </a:extLst>
                </a:gridCol>
                <a:gridCol w="1540727">
                  <a:extLst>
                    <a:ext uri="{9D8B030D-6E8A-4147-A177-3AD203B41FA5}">
                      <a16:colId xmlns:a16="http://schemas.microsoft.com/office/drawing/2014/main" val="2471062165"/>
                    </a:ext>
                  </a:extLst>
                </a:gridCol>
                <a:gridCol w="1540727">
                  <a:extLst>
                    <a:ext uri="{9D8B030D-6E8A-4147-A177-3AD203B41FA5}">
                      <a16:colId xmlns:a16="http://schemas.microsoft.com/office/drawing/2014/main" val="40003792"/>
                    </a:ext>
                  </a:extLst>
                </a:gridCol>
              </a:tblGrid>
              <a:tr h="817307">
                <a:tc>
                  <a:txBody>
                    <a:bodyPr/>
                    <a:lstStyle/>
                    <a:p>
                      <a:pPr algn="ctr"/>
                      <a:endParaRPr lang="en-US" sz="1600" dirty="0"/>
                    </a:p>
                  </a:txBody>
                  <a:tcPr anchor="ctr"/>
                </a:tc>
                <a:tc>
                  <a:txBody>
                    <a:bodyPr/>
                    <a:lstStyle/>
                    <a:p>
                      <a:pPr algn="ctr"/>
                      <a:r>
                        <a:rPr lang="en-US" sz="1600" dirty="0"/>
                        <a:t>Jan 2023</a:t>
                      </a:r>
                    </a:p>
                  </a:txBody>
                  <a:tcPr anchor="ctr"/>
                </a:tc>
                <a:tc>
                  <a:txBody>
                    <a:bodyPr/>
                    <a:lstStyle/>
                    <a:p>
                      <a:pPr algn="ctr"/>
                      <a:r>
                        <a:rPr lang="en-US" sz="1600" dirty="0"/>
                        <a:t>Feb 2023</a:t>
                      </a:r>
                    </a:p>
                  </a:txBody>
                  <a:tcPr anchor="ctr"/>
                </a:tc>
                <a:tc>
                  <a:txBody>
                    <a:bodyPr/>
                    <a:lstStyle/>
                    <a:p>
                      <a:pPr algn="ctr"/>
                      <a:r>
                        <a:rPr lang="en-US" sz="1600" dirty="0"/>
                        <a:t>Mar 2023</a:t>
                      </a:r>
                    </a:p>
                  </a:txBody>
                  <a:tcPr anchor="ctr"/>
                </a:tc>
                <a:tc>
                  <a:txBody>
                    <a:bodyPr/>
                    <a:lstStyle/>
                    <a:p>
                      <a:pPr algn="ctr"/>
                      <a:r>
                        <a:rPr lang="en-US" sz="1600" dirty="0"/>
                        <a:t>Apr 2023</a:t>
                      </a:r>
                    </a:p>
                  </a:txBody>
                  <a:tcPr anchor="ctr"/>
                </a:tc>
                <a:tc>
                  <a:txBody>
                    <a:bodyPr/>
                    <a:lstStyle/>
                    <a:p>
                      <a:pPr algn="ctr"/>
                      <a:r>
                        <a:rPr lang="en-US" sz="1600" dirty="0"/>
                        <a:t>May 2023</a:t>
                      </a:r>
                    </a:p>
                  </a:txBody>
                  <a:tcPr anchor="ctr"/>
                </a:tc>
                <a:tc>
                  <a:txBody>
                    <a:bodyPr/>
                    <a:lstStyle/>
                    <a:p>
                      <a:pPr algn="ctr"/>
                      <a:r>
                        <a:rPr lang="en-US" sz="1600" dirty="0"/>
                        <a:t>June 2023</a:t>
                      </a:r>
                    </a:p>
                  </a:txBody>
                  <a:tcPr anchor="ctr"/>
                </a:tc>
                <a:extLst>
                  <a:ext uri="{0D108BD9-81ED-4DB2-BD59-A6C34878D82A}">
                    <a16:rowId xmlns:a16="http://schemas.microsoft.com/office/drawing/2014/main" val="469078909"/>
                  </a:ext>
                </a:extLst>
              </a:tr>
              <a:tr h="641509">
                <a:tc>
                  <a:txBody>
                    <a:bodyPr/>
                    <a:lstStyle/>
                    <a:p>
                      <a:pPr algn="ctr"/>
                      <a:r>
                        <a:rPr lang="en-US" sz="1600" dirty="0"/>
                        <a:t>Industry</a:t>
                      </a:r>
                    </a:p>
                  </a:txBody>
                  <a:tcPr anchor="ctr"/>
                </a:tc>
                <a:tc>
                  <a:txBody>
                    <a:bodyPr/>
                    <a:lstStyle/>
                    <a:p>
                      <a:pPr algn="ctr"/>
                      <a:r>
                        <a:rPr lang="en-US" sz="1600" dirty="0">
                          <a:solidFill>
                            <a:schemeClr val="tx1"/>
                          </a:solidFill>
                        </a:rPr>
                        <a:t>$3M</a:t>
                      </a:r>
                    </a:p>
                  </a:txBody>
                  <a:tcPr anchor="ctr"/>
                </a:tc>
                <a:tc>
                  <a:txBody>
                    <a:bodyPr/>
                    <a:lstStyle/>
                    <a:p>
                      <a:pPr algn="ctr"/>
                      <a:r>
                        <a:rPr lang="en-US" sz="1600" dirty="0">
                          <a:solidFill>
                            <a:schemeClr val="tx1"/>
                          </a:solidFill>
                        </a:rPr>
                        <a:t>$7M</a:t>
                      </a:r>
                    </a:p>
                  </a:txBody>
                  <a:tcPr anchor="ctr"/>
                </a:tc>
                <a:tc>
                  <a:txBody>
                    <a:bodyPr/>
                    <a:lstStyle/>
                    <a:p>
                      <a:pPr algn="ctr"/>
                      <a:r>
                        <a:rPr lang="en-US" sz="1600" dirty="0">
                          <a:solidFill>
                            <a:schemeClr val="tx1"/>
                          </a:solidFill>
                        </a:rPr>
                        <a:t>$16M</a:t>
                      </a:r>
                    </a:p>
                  </a:txBody>
                  <a:tcPr anchor="ctr"/>
                </a:tc>
                <a:tc>
                  <a:txBody>
                    <a:bodyPr/>
                    <a:lstStyle/>
                    <a:p>
                      <a:pPr algn="ctr"/>
                      <a:r>
                        <a:rPr lang="en-US" sz="1600" dirty="0">
                          <a:solidFill>
                            <a:schemeClr val="tx1"/>
                          </a:solidFill>
                        </a:rPr>
                        <a:t>$19M</a:t>
                      </a:r>
                    </a:p>
                  </a:txBody>
                  <a:tcPr anchor="ctr"/>
                </a:tc>
                <a:tc>
                  <a:txBody>
                    <a:bodyPr/>
                    <a:lstStyle/>
                    <a:p>
                      <a:pPr algn="ctr"/>
                      <a:r>
                        <a:rPr lang="en-US" sz="1600" dirty="0">
                          <a:solidFill>
                            <a:schemeClr val="tx1"/>
                          </a:solidFill>
                        </a:rPr>
                        <a:t>$23M</a:t>
                      </a:r>
                    </a:p>
                  </a:txBody>
                  <a:tcPr anchor="ctr"/>
                </a:tc>
                <a:tc>
                  <a:txBody>
                    <a:bodyPr/>
                    <a:lstStyle/>
                    <a:p>
                      <a:pPr algn="ctr"/>
                      <a:r>
                        <a:rPr lang="en-US" sz="1600" dirty="0">
                          <a:solidFill>
                            <a:schemeClr val="tx1"/>
                          </a:solidFill>
                        </a:rPr>
                        <a:t>$27M</a:t>
                      </a:r>
                    </a:p>
                  </a:txBody>
                  <a:tcPr anchor="ctr"/>
                </a:tc>
                <a:extLst>
                  <a:ext uri="{0D108BD9-81ED-4DB2-BD59-A6C34878D82A}">
                    <a16:rowId xmlns:a16="http://schemas.microsoft.com/office/drawing/2014/main" val="1812121978"/>
                  </a:ext>
                </a:extLst>
              </a:tr>
              <a:tr h="978106">
                <a:tc>
                  <a:txBody>
                    <a:bodyPr/>
                    <a:lstStyle/>
                    <a:p>
                      <a:pPr algn="ctr"/>
                      <a:r>
                        <a:rPr lang="en-US" sz="1600" dirty="0"/>
                        <a:t>Federal</a:t>
                      </a:r>
                    </a:p>
                  </a:txBody>
                  <a:tcPr anchor="ctr"/>
                </a:tc>
                <a:tc>
                  <a:txBody>
                    <a:bodyPr/>
                    <a:lstStyle/>
                    <a:p>
                      <a:pPr algn="ctr"/>
                      <a:r>
                        <a:rPr lang="en-US" sz="1600" dirty="0">
                          <a:solidFill>
                            <a:schemeClr val="tx1"/>
                          </a:solidFill>
                        </a:rPr>
                        <a:t>$14M </a:t>
                      </a:r>
                    </a:p>
                    <a:p>
                      <a:pPr algn="ctr"/>
                      <a:r>
                        <a:rPr lang="en-US" sz="1600" dirty="0">
                          <a:solidFill>
                            <a:schemeClr val="tx1"/>
                          </a:solidFill>
                        </a:rPr>
                        <a:t>(NIH: $11M)</a:t>
                      </a:r>
                    </a:p>
                  </a:txBody>
                  <a:tcPr anchor="ctr"/>
                </a:tc>
                <a:tc>
                  <a:txBody>
                    <a:bodyPr/>
                    <a:lstStyle/>
                    <a:p>
                      <a:pPr algn="ctr"/>
                      <a:r>
                        <a:rPr lang="en-US" sz="1600" dirty="0">
                          <a:solidFill>
                            <a:schemeClr val="tx1"/>
                          </a:solidFill>
                        </a:rPr>
                        <a:t>$29M</a:t>
                      </a:r>
                      <a:endParaRPr lang="en-US" sz="1600" baseline="0" dirty="0">
                        <a:solidFill>
                          <a:schemeClr val="tx1"/>
                        </a:solidFill>
                      </a:endParaRPr>
                    </a:p>
                    <a:p>
                      <a:pPr algn="ctr"/>
                      <a:r>
                        <a:rPr lang="en-US" sz="1600" baseline="0" dirty="0">
                          <a:solidFill>
                            <a:schemeClr val="tx1"/>
                          </a:solidFill>
                        </a:rPr>
                        <a:t>(NIH: $23M)</a:t>
                      </a:r>
                      <a:endParaRPr lang="en-US" sz="1600" dirty="0">
                        <a:solidFill>
                          <a:schemeClr val="tx1"/>
                        </a:solidFill>
                      </a:endParaRPr>
                    </a:p>
                  </a:txBody>
                  <a:tcPr anchor="ctr"/>
                </a:tc>
                <a:tc>
                  <a:txBody>
                    <a:bodyPr/>
                    <a:lstStyle/>
                    <a:p>
                      <a:pPr algn="ctr"/>
                      <a:r>
                        <a:rPr lang="en-US" sz="1600" dirty="0">
                          <a:solidFill>
                            <a:schemeClr val="tx1"/>
                          </a:solidFill>
                        </a:rPr>
                        <a:t>$48M</a:t>
                      </a:r>
                    </a:p>
                    <a:p>
                      <a:pPr algn="ctr"/>
                      <a:r>
                        <a:rPr lang="en-US" sz="1600" dirty="0">
                          <a:solidFill>
                            <a:schemeClr val="tx1"/>
                          </a:solidFill>
                        </a:rPr>
                        <a:t>(NIH: $36M)</a:t>
                      </a:r>
                    </a:p>
                  </a:txBody>
                  <a:tcPr anchor="ctr"/>
                </a:tc>
                <a:tc>
                  <a:txBody>
                    <a:bodyPr/>
                    <a:lstStyle/>
                    <a:p>
                      <a:pPr algn="ctr"/>
                      <a:r>
                        <a:rPr lang="en-US" sz="1600" dirty="0">
                          <a:solidFill>
                            <a:schemeClr val="tx1"/>
                          </a:solidFill>
                        </a:rPr>
                        <a:t>$61M</a:t>
                      </a:r>
                    </a:p>
                    <a:p>
                      <a:pPr algn="ctr"/>
                      <a:r>
                        <a:rPr lang="en-US" sz="1600" dirty="0">
                          <a:solidFill>
                            <a:schemeClr val="tx1"/>
                          </a:solidFill>
                        </a:rPr>
                        <a:t>(NIH: $47M)</a:t>
                      </a:r>
                    </a:p>
                  </a:txBody>
                  <a:tcPr anchor="ctr"/>
                </a:tc>
                <a:tc>
                  <a:txBody>
                    <a:bodyPr/>
                    <a:lstStyle/>
                    <a:p>
                      <a:pPr algn="ctr"/>
                      <a:r>
                        <a:rPr lang="en-US" sz="1600" dirty="0">
                          <a:solidFill>
                            <a:schemeClr val="tx1"/>
                          </a:solidFill>
                        </a:rPr>
                        <a:t>$76M</a:t>
                      </a:r>
                    </a:p>
                    <a:p>
                      <a:pPr algn="ctr"/>
                      <a:r>
                        <a:rPr lang="en-US" sz="1600" dirty="0">
                          <a:solidFill>
                            <a:schemeClr val="tx1"/>
                          </a:solidFill>
                        </a:rPr>
                        <a:t>(NIH: $60M)</a:t>
                      </a:r>
                    </a:p>
                  </a:txBody>
                  <a:tcPr anchor="ctr"/>
                </a:tc>
                <a:tc>
                  <a:txBody>
                    <a:bodyPr/>
                    <a:lstStyle/>
                    <a:p>
                      <a:pPr algn="ctr"/>
                      <a:r>
                        <a:rPr lang="en-US" sz="1600" dirty="0">
                          <a:solidFill>
                            <a:schemeClr val="tx1"/>
                          </a:solidFill>
                        </a:rPr>
                        <a:t>$102M</a:t>
                      </a:r>
                    </a:p>
                    <a:p>
                      <a:pPr algn="ctr"/>
                      <a:r>
                        <a:rPr lang="en-US" sz="1600" dirty="0">
                          <a:solidFill>
                            <a:schemeClr val="tx1"/>
                          </a:solidFill>
                        </a:rPr>
                        <a:t>(NIH: $77M)</a:t>
                      </a:r>
                    </a:p>
                  </a:txBody>
                  <a:tcPr anchor="ctr"/>
                </a:tc>
                <a:extLst>
                  <a:ext uri="{0D108BD9-81ED-4DB2-BD59-A6C34878D82A}">
                    <a16:rowId xmlns:a16="http://schemas.microsoft.com/office/drawing/2014/main" val="371629144"/>
                  </a:ext>
                </a:extLst>
              </a:tr>
              <a:tr h="1161437">
                <a:tc>
                  <a:txBody>
                    <a:bodyPr/>
                    <a:lstStyle/>
                    <a:p>
                      <a:pPr algn="ctr"/>
                      <a:r>
                        <a:rPr lang="en-US" sz="1600" dirty="0"/>
                        <a:t>State/</a:t>
                      </a:r>
                    </a:p>
                    <a:p>
                      <a:pPr algn="ctr"/>
                      <a:r>
                        <a:rPr lang="en-US" sz="1600" dirty="0"/>
                        <a:t>Non- Profit</a:t>
                      </a:r>
                    </a:p>
                  </a:txBody>
                  <a:tcPr anchor="ctr"/>
                </a:tc>
                <a:tc>
                  <a:txBody>
                    <a:bodyPr/>
                    <a:lstStyle/>
                    <a:p>
                      <a:pPr algn="ctr"/>
                      <a:r>
                        <a:rPr lang="en-US" sz="1600" dirty="0">
                          <a:solidFill>
                            <a:schemeClr val="tx1"/>
                          </a:solidFill>
                        </a:rPr>
                        <a:t>$26M</a:t>
                      </a:r>
                    </a:p>
                  </a:txBody>
                  <a:tcPr anchor="ctr"/>
                </a:tc>
                <a:tc>
                  <a:txBody>
                    <a:bodyPr/>
                    <a:lstStyle/>
                    <a:p>
                      <a:pPr algn="ctr"/>
                      <a:r>
                        <a:rPr lang="en-US" sz="1600" dirty="0">
                          <a:solidFill>
                            <a:schemeClr val="tx1"/>
                          </a:solidFill>
                        </a:rPr>
                        <a:t>$29M</a:t>
                      </a:r>
                    </a:p>
                  </a:txBody>
                  <a:tcPr anchor="ctr"/>
                </a:tc>
                <a:tc>
                  <a:txBody>
                    <a:bodyPr/>
                    <a:lstStyle/>
                    <a:p>
                      <a:pPr algn="ctr"/>
                      <a:r>
                        <a:rPr lang="en-US" sz="1600" dirty="0">
                          <a:solidFill>
                            <a:schemeClr val="tx1"/>
                          </a:solidFill>
                        </a:rPr>
                        <a:t>$38M</a:t>
                      </a:r>
                    </a:p>
                  </a:txBody>
                  <a:tcPr anchor="ctr"/>
                </a:tc>
                <a:tc>
                  <a:txBody>
                    <a:bodyPr/>
                    <a:lstStyle/>
                    <a:p>
                      <a:pPr algn="ctr"/>
                      <a:r>
                        <a:rPr lang="en-US" sz="1600" dirty="0">
                          <a:solidFill>
                            <a:schemeClr val="tx1"/>
                          </a:solidFill>
                        </a:rPr>
                        <a:t>$43M</a:t>
                      </a:r>
                    </a:p>
                  </a:txBody>
                  <a:tcPr anchor="ctr"/>
                </a:tc>
                <a:tc>
                  <a:txBody>
                    <a:bodyPr/>
                    <a:lstStyle/>
                    <a:p>
                      <a:pPr algn="ctr"/>
                      <a:r>
                        <a:rPr lang="en-US" sz="1600" dirty="0">
                          <a:solidFill>
                            <a:schemeClr val="tx1"/>
                          </a:solidFill>
                        </a:rPr>
                        <a:t>$45M</a:t>
                      </a:r>
                    </a:p>
                  </a:txBody>
                  <a:tcPr anchor="ctr"/>
                </a:tc>
                <a:tc>
                  <a:txBody>
                    <a:bodyPr/>
                    <a:lstStyle/>
                    <a:p>
                      <a:pPr algn="ctr"/>
                      <a:r>
                        <a:rPr lang="en-US" sz="1600" dirty="0">
                          <a:solidFill>
                            <a:schemeClr val="tx1"/>
                          </a:solidFill>
                        </a:rPr>
                        <a:t>$52M</a:t>
                      </a:r>
                    </a:p>
                  </a:txBody>
                  <a:tcPr anchor="ctr"/>
                </a:tc>
                <a:extLst>
                  <a:ext uri="{0D108BD9-81ED-4DB2-BD59-A6C34878D82A}">
                    <a16:rowId xmlns:a16="http://schemas.microsoft.com/office/drawing/2014/main" val="2377354396"/>
                  </a:ext>
                </a:extLst>
              </a:tr>
              <a:tr h="473178">
                <a:tc>
                  <a:txBody>
                    <a:bodyPr/>
                    <a:lstStyle/>
                    <a:p>
                      <a:pPr algn="ctr"/>
                      <a:r>
                        <a:rPr lang="en-US" sz="1600" b="1" dirty="0"/>
                        <a:t>Total</a:t>
                      </a:r>
                    </a:p>
                  </a:txBody>
                  <a:tcPr anchor="ctr"/>
                </a:tc>
                <a:tc>
                  <a:txBody>
                    <a:bodyPr/>
                    <a:lstStyle/>
                    <a:p>
                      <a:pPr algn="ctr"/>
                      <a:r>
                        <a:rPr lang="en-US" sz="1600" b="1" dirty="0">
                          <a:solidFill>
                            <a:schemeClr val="tx1"/>
                          </a:solidFill>
                        </a:rPr>
                        <a:t>$43M</a:t>
                      </a:r>
                    </a:p>
                  </a:txBody>
                  <a:tcPr anchor="ctr"/>
                </a:tc>
                <a:tc>
                  <a:txBody>
                    <a:bodyPr/>
                    <a:lstStyle/>
                    <a:p>
                      <a:pPr algn="ctr"/>
                      <a:r>
                        <a:rPr lang="en-US" sz="1600" b="1" dirty="0">
                          <a:solidFill>
                            <a:schemeClr val="tx1"/>
                          </a:solidFill>
                        </a:rPr>
                        <a:t>$64M</a:t>
                      </a:r>
                    </a:p>
                  </a:txBody>
                  <a:tcPr anchor="ctr"/>
                </a:tc>
                <a:tc>
                  <a:txBody>
                    <a:bodyPr/>
                    <a:lstStyle/>
                    <a:p>
                      <a:pPr algn="ctr"/>
                      <a:r>
                        <a:rPr lang="en-US" sz="1600" b="1" dirty="0">
                          <a:solidFill>
                            <a:schemeClr val="tx1"/>
                          </a:solidFill>
                        </a:rPr>
                        <a:t>$103M</a:t>
                      </a:r>
                    </a:p>
                  </a:txBody>
                  <a:tcPr anchor="ctr"/>
                </a:tc>
                <a:tc>
                  <a:txBody>
                    <a:bodyPr/>
                    <a:lstStyle/>
                    <a:p>
                      <a:pPr algn="ctr"/>
                      <a:r>
                        <a:rPr lang="en-US" sz="1600" b="1" dirty="0">
                          <a:solidFill>
                            <a:schemeClr val="tx1"/>
                          </a:solidFill>
                        </a:rPr>
                        <a:t>$123M</a:t>
                      </a:r>
                    </a:p>
                  </a:txBody>
                  <a:tcPr anchor="ctr"/>
                </a:tc>
                <a:tc>
                  <a:txBody>
                    <a:bodyPr/>
                    <a:lstStyle/>
                    <a:p>
                      <a:pPr algn="ctr"/>
                      <a:r>
                        <a:rPr lang="en-US" sz="1600" b="1" dirty="0">
                          <a:solidFill>
                            <a:schemeClr val="tx1"/>
                          </a:solidFill>
                        </a:rPr>
                        <a:t>$143M</a:t>
                      </a:r>
                    </a:p>
                  </a:txBody>
                  <a:tcPr anchor="ctr"/>
                </a:tc>
                <a:tc>
                  <a:txBody>
                    <a:bodyPr/>
                    <a:lstStyle/>
                    <a:p>
                      <a:pPr algn="ctr"/>
                      <a:r>
                        <a:rPr lang="en-US" sz="1600" b="1" dirty="0">
                          <a:solidFill>
                            <a:schemeClr val="tx1"/>
                          </a:solidFill>
                        </a:rPr>
                        <a:t>$181M</a:t>
                      </a:r>
                    </a:p>
                  </a:txBody>
                  <a:tcPr anchor="ctr"/>
                </a:tc>
                <a:extLst>
                  <a:ext uri="{0D108BD9-81ED-4DB2-BD59-A6C34878D82A}">
                    <a16:rowId xmlns:a16="http://schemas.microsoft.com/office/drawing/2014/main" val="4205675251"/>
                  </a:ext>
                </a:extLst>
              </a:tr>
            </a:tbl>
          </a:graphicData>
        </a:graphic>
      </p:graphicFrame>
    </p:spTree>
    <p:extLst>
      <p:ext uri="{BB962C8B-B14F-4D97-AF65-F5344CB8AC3E}">
        <p14:creationId xmlns:p14="http://schemas.microsoft.com/office/powerpoint/2010/main" val="25609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1939A5-6D68-4C2B-B7A9-4D4A394B2210}"/>
              </a:ext>
            </a:extLst>
          </p:cNvPr>
          <p:cNvSpPr>
            <a:spLocks noGrp="1"/>
          </p:cNvSpPr>
          <p:nvPr>
            <p:ph type="ctrTitle"/>
          </p:nvPr>
        </p:nvSpPr>
        <p:spPr/>
        <p:txBody>
          <a:bodyPr>
            <a:noAutofit/>
          </a:bodyPr>
          <a:lstStyle/>
          <a:p>
            <a:r>
              <a:rPr lang="en-US" sz="3600" dirty="0"/>
              <a:t>Information Systems (IS) Updates</a:t>
            </a:r>
          </a:p>
        </p:txBody>
      </p:sp>
      <p:sp>
        <p:nvSpPr>
          <p:cNvPr id="6" name="Subtitle 5">
            <a:extLst>
              <a:ext uri="{FF2B5EF4-FFF2-40B4-BE49-F238E27FC236}">
                <a16:creationId xmlns:a16="http://schemas.microsoft.com/office/drawing/2014/main" id="{224156A5-2CDD-4F66-B5E4-FFD59837EE0F}"/>
              </a:ext>
            </a:extLst>
          </p:cNvPr>
          <p:cNvSpPr>
            <a:spLocks noGrp="1"/>
          </p:cNvSpPr>
          <p:nvPr>
            <p:ph type="subTitle" idx="1"/>
          </p:nvPr>
        </p:nvSpPr>
        <p:spPr>
          <a:xfrm>
            <a:off x="6925638" y="3448819"/>
            <a:ext cx="3792718" cy="678013"/>
          </a:xfrm>
        </p:spPr>
        <p:txBody>
          <a:bodyPr/>
          <a:lstStyle/>
          <a:p>
            <a:r>
              <a:rPr lang="en-US" dirty="0"/>
              <a:t>Microsoft Office</a:t>
            </a:r>
          </a:p>
          <a:p>
            <a:r>
              <a:rPr lang="en-US" dirty="0"/>
              <a:t>Email retention</a:t>
            </a:r>
          </a:p>
        </p:txBody>
      </p:sp>
      <p:sp>
        <p:nvSpPr>
          <p:cNvPr id="4" name="Slide Number Placeholder 3">
            <a:extLst>
              <a:ext uri="{FF2B5EF4-FFF2-40B4-BE49-F238E27FC236}">
                <a16:creationId xmlns:a16="http://schemas.microsoft.com/office/drawing/2014/main" id="{4640F2D0-704E-40DB-82ED-3649A06E234F}"/>
              </a:ext>
            </a:extLst>
          </p:cNvPr>
          <p:cNvSpPr>
            <a:spLocks noGrp="1"/>
          </p:cNvSpPr>
          <p:nvPr>
            <p:ph type="sldNum" sz="quarter"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09EA1-A30D-9743-9DCC-41793B4C74E6}"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2551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3487-D7C1-C609-84CB-0701D7DF9CF0}"/>
              </a:ext>
            </a:extLst>
          </p:cNvPr>
          <p:cNvSpPr>
            <a:spLocks noGrp="1"/>
          </p:cNvSpPr>
          <p:nvPr>
            <p:ph type="ctrTitle"/>
          </p:nvPr>
        </p:nvSpPr>
        <p:spPr>
          <a:xfrm>
            <a:off x="1364609" y="263371"/>
            <a:ext cx="9144000" cy="349025"/>
          </a:xfrm>
        </p:spPr>
        <p:txBody>
          <a:bodyPr>
            <a:noAutofit/>
          </a:bodyPr>
          <a:lstStyle/>
          <a:p>
            <a:br>
              <a:rPr lang="en-US" sz="1800" b="1"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br>
            <a:br>
              <a:rPr lang="en-US" sz="1800" b="1"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br>
            <a:br>
              <a:rPr lang="en-US" sz="1800" b="1"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br>
            <a:r>
              <a:rPr lang="en-US" sz="1800" b="1"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IT Updates</a:t>
            </a:r>
            <a:endParaRPr lang="en-US" sz="1800" dirty="0"/>
          </a:p>
        </p:txBody>
      </p:sp>
      <p:sp>
        <p:nvSpPr>
          <p:cNvPr id="3" name="Subtitle 2">
            <a:extLst>
              <a:ext uri="{FF2B5EF4-FFF2-40B4-BE49-F238E27FC236}">
                <a16:creationId xmlns:a16="http://schemas.microsoft.com/office/drawing/2014/main" id="{60F673A0-7F13-8383-7B85-B1CA46F6E84E}"/>
              </a:ext>
            </a:extLst>
          </p:cNvPr>
          <p:cNvSpPr>
            <a:spLocks noGrp="1"/>
          </p:cNvSpPr>
          <p:nvPr>
            <p:ph type="subTitle" idx="1"/>
          </p:nvPr>
        </p:nvSpPr>
        <p:spPr>
          <a:xfrm>
            <a:off x="251670" y="796953"/>
            <a:ext cx="11107024" cy="5251509"/>
          </a:xfrm>
        </p:spPr>
        <p:txBody>
          <a:bodyPr>
            <a:normAutofit fontScale="70000" lnSpcReduction="20000"/>
          </a:bodyPr>
          <a:lstStyle/>
          <a:p>
            <a:pPr marL="0" marR="0" algn="l">
              <a:lnSpc>
                <a:spcPct val="107000"/>
              </a:lnSpc>
              <a:spcBef>
                <a:spcPts val="0"/>
              </a:spcBef>
            </a:pPr>
            <a:r>
              <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August 1:  Outlook Personal Folders (PST files): </a:t>
            </a:r>
          </a:p>
          <a:p>
            <a:pPr marL="0" marR="0" algn="l">
              <a:lnSpc>
                <a:spcPct val="107000"/>
              </a:lnSpc>
              <a:spcBef>
                <a:spcPts val="0"/>
              </a:spcBef>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The use of an Outlook Personal Folder (PST) will be limited to read-only. This will reduce our cybersecurity risk as PST files aggregate large amounts of emails and data in one location. You will still be able to access emails already in these folders, including forwarding them &amp; opening any attachments they have. You will need to restart your computer any time after 8 pm Tuesday, or it will automatically be restarted Friday, August 4 at 10 pm.</a:t>
            </a:r>
          </a:p>
          <a:p>
            <a:pPr marL="0" marR="0">
              <a:lnSpc>
                <a:spcPct val="107000"/>
              </a:lnSpc>
              <a:spcBef>
                <a:spcPts val="0"/>
              </a:spcBef>
              <a:spcAft>
                <a:spcPts val="750"/>
              </a:spcAft>
            </a:pPr>
            <a:endParaRPr lang="en-US" sz="2000" b="1" dirty="0">
              <a:solidFill>
                <a:srgbClr val="333333"/>
              </a:solidFill>
              <a:latin typeface="Arial" panose="020B0604020202020204" pitchFamily="34" charset="0"/>
              <a:ea typeface="Calibri" panose="020F0502020204030204" pitchFamily="34" charset="0"/>
              <a:cs typeface="Times New Roman" panose="02020603050405020304" pitchFamily="18" charset="0"/>
            </a:endParaRPr>
          </a:p>
          <a:p>
            <a:pPr marL="0" marR="0" algn="l">
              <a:lnSpc>
                <a:spcPct val="107000"/>
              </a:lnSpc>
              <a:spcBef>
                <a:spcPts val="0"/>
              </a:spcBef>
            </a:pPr>
            <a:r>
              <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August 14 through September: Microsoft Office 365</a:t>
            </a:r>
            <a:r>
              <a:rPr lang="en-US" sz="2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lnSpc>
                <a:spcPct val="107000"/>
              </a:lnSpc>
              <a:spcBef>
                <a:spcPts val="0"/>
              </a:spcBef>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Teammates who do not need the full capabilities of the desktop version of Microsoft Office will transition to Microsoft Office on the web. For those teammates, the desktop versions will remain installed but will be limited to viewing and printing. Microsoft Office on the web will be required to create or edit. Teammates will be notified via email in advance of the change. The following teammates will automatically retain the desktop applications: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lvl="2" indent="-342900" algn="l">
              <a:lnSpc>
                <a:spcPct val="107000"/>
              </a:lnSpc>
              <a:spcBef>
                <a:spcPts val="0"/>
              </a:spcBef>
              <a:buSzPts val="1000"/>
              <a:buFont typeface="Symbol" panose="05050102010706020507" pitchFamily="18" charset="2"/>
              <a:buChar char=""/>
              <a:tabLst>
                <a:tab pos="457200" algn="l"/>
              </a:tabLst>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Supervisors and above</a:t>
            </a:r>
            <a:endParaRPr lang="en-US" sz="17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lvl="2" indent="-342900" algn="l">
              <a:lnSpc>
                <a:spcPct val="107000"/>
              </a:lnSpc>
              <a:spcBef>
                <a:spcPts val="0"/>
              </a:spcBef>
              <a:buSzPts val="1000"/>
              <a:buFont typeface="Symbol" panose="05050102010706020507" pitchFamily="18" charset="2"/>
              <a:buChar char=""/>
              <a:tabLst>
                <a:tab pos="457200" algn="l"/>
              </a:tabLst>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Corporate operations teammates</a:t>
            </a:r>
            <a:endParaRPr lang="en-US" sz="17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lvl="2" indent="-342900" algn="l">
              <a:lnSpc>
                <a:spcPct val="107000"/>
              </a:lnSpc>
              <a:spcBef>
                <a:spcPts val="0"/>
              </a:spcBef>
              <a:buSzPts val="1000"/>
              <a:buFont typeface="Symbol" panose="05050102010706020507" pitchFamily="18" charset="2"/>
              <a:buChar char=""/>
              <a:tabLst>
                <a:tab pos="457200" algn="l"/>
              </a:tabLst>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Teammates with an academic designation**</a:t>
            </a:r>
            <a:endParaRPr lang="en-US" sz="17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lvl="2" indent="-342900" algn="l">
              <a:lnSpc>
                <a:spcPct val="107000"/>
              </a:lnSpc>
              <a:spcBef>
                <a:spcPts val="0"/>
              </a:spcBef>
              <a:buSzPts val="1000"/>
              <a:buFont typeface="Symbol" panose="05050102010706020507" pitchFamily="18" charset="2"/>
              <a:buChar char=""/>
              <a:tabLst>
                <a:tab pos="457200" algn="l"/>
              </a:tabLst>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Administrative staff assistants</a:t>
            </a:r>
            <a:endParaRPr lang="en-US" sz="17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pPr>
            <a:r>
              <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October 2: Upgrade from Skype to Teams:</a:t>
            </a:r>
          </a:p>
          <a:p>
            <a:pPr marL="0" marR="0" algn="l">
              <a:lnSpc>
                <a:spcPct val="107000"/>
              </a:lnSpc>
              <a:spcBef>
                <a:spcPts val="0"/>
              </a:spcBef>
            </a:pPr>
            <a:r>
              <a:rPr lang="en-US" sz="17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We will upgrade from Skype for Business to Microsoft Teams as the communication tool for chat, peer-to-peer audio/video calls, and meetings (including phone dial-in). Teammates may use all versions of Teams, including desktop, mobile, and web. Access to WebEx will not be impacted at this time.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0"/>
              </a:spcAft>
            </a:pPr>
            <a:r>
              <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October 10: </a:t>
            </a:r>
            <a:r>
              <a:rPr lang="en-US" sz="20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E</a:t>
            </a:r>
            <a:r>
              <a:rPr lang="en-US" sz="2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mail Retention</a:t>
            </a:r>
          </a:p>
          <a:p>
            <a:pPr marL="0" marR="0" algn="l">
              <a:lnSpc>
                <a:spcPct val="107000"/>
              </a:lnSpc>
              <a:spcBef>
                <a:spcPts val="0"/>
              </a:spcBef>
              <a:spcAft>
                <a:spcPts val="0"/>
              </a:spcAft>
            </a:pPr>
            <a:r>
              <a:rPr lang="en-US" sz="17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T</a:t>
            </a:r>
            <a:r>
              <a:rPr lang="en-US" sz="1700" dirty="0">
                <a:effectLst/>
                <a:latin typeface="Arial" panose="020B0604020202020204" pitchFamily="34" charset="0"/>
                <a:ea typeface="Calibri" panose="020F0502020204030204" pitchFamily="34" charset="0"/>
                <a:cs typeface="Times New Roman" panose="02020603050405020304" pitchFamily="18" charset="0"/>
              </a:rPr>
              <a:t>he organization is moving to a 2 year retention policy for emails.  This aligns with the enterprise standard. Academic teammates** are not included in this and will have a separate exception policy currently being defined.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pPr>
            <a:r>
              <a:rPr lang="en-US" sz="1800" i="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i="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Information Technology has worked with Wake Forest University School of Medicine leadership to identify those teammates who are granted an academic designation.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pPr>
            <a:r>
              <a:rPr lang="en-US" sz="1600" i="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An exemption request form will be available for users in </a:t>
            </a:r>
            <a:r>
              <a:rPr lang="en-US" sz="1600" i="1" dirty="0"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servicenow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US" sz="15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https://carolinashealthcare.sharepoint.com/sites/learning/SitePages/Quick-Start-for-Office-on-the-web.aspx [carolinashealthcare.sharepoint.com]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6F259ADE-5ECC-F696-D86D-E5560FF4C5AF}"/>
              </a:ext>
            </a:extLst>
          </p:cNvPr>
          <p:cNvPicPr>
            <a:picLocks noChangeAspect="1"/>
          </p:cNvPicPr>
          <p:nvPr/>
        </p:nvPicPr>
        <p:blipFill>
          <a:blip r:embed="rId3"/>
          <a:stretch>
            <a:fillRect/>
          </a:stretch>
        </p:blipFill>
        <p:spPr>
          <a:xfrm>
            <a:off x="3056979" y="6233019"/>
            <a:ext cx="5496406" cy="594201"/>
          </a:xfrm>
          <a:prstGeom prst="rect">
            <a:avLst/>
          </a:prstGeom>
        </p:spPr>
      </p:pic>
    </p:spTree>
    <p:extLst>
      <p:ext uri="{BB962C8B-B14F-4D97-AF65-F5344CB8AC3E}">
        <p14:creationId xmlns:p14="http://schemas.microsoft.com/office/powerpoint/2010/main" val="3254424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6C9074-0479-C48A-0D3D-D62D3C1A5262}"/>
              </a:ext>
            </a:extLst>
          </p:cNvPr>
          <p:cNvSpPr/>
          <p:nvPr/>
        </p:nvSpPr>
        <p:spPr>
          <a:xfrm>
            <a:off x="6597862" y="0"/>
            <a:ext cx="441079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C45F35-8A42-D141-8D17-182053AA0467}"/>
              </a:ext>
            </a:extLst>
          </p:cNvPr>
          <p:cNvSpPr>
            <a:spLocks noGrp="1"/>
          </p:cNvSpPr>
          <p:nvPr>
            <p:ph type="ctrTitle"/>
          </p:nvPr>
        </p:nvSpPr>
        <p:spPr>
          <a:xfrm>
            <a:off x="6597862" y="143433"/>
            <a:ext cx="4159463" cy="1709530"/>
          </a:xfrm>
        </p:spPr>
        <p:txBody>
          <a:bodyPr/>
          <a:lstStyle/>
          <a:p>
            <a:r>
              <a:rPr lang="en-US" dirty="0"/>
              <a:t>Questions &amp; Discussion</a:t>
            </a:r>
          </a:p>
        </p:txBody>
      </p:sp>
      <p:sp>
        <p:nvSpPr>
          <p:cNvPr id="3" name="TextBox 2">
            <a:extLst>
              <a:ext uri="{FF2B5EF4-FFF2-40B4-BE49-F238E27FC236}">
                <a16:creationId xmlns:a16="http://schemas.microsoft.com/office/drawing/2014/main" id="{FED0BD85-2A3F-8E18-501D-42F3C3814204}"/>
              </a:ext>
            </a:extLst>
          </p:cNvPr>
          <p:cNvSpPr txBox="1"/>
          <p:nvPr/>
        </p:nvSpPr>
        <p:spPr>
          <a:xfrm>
            <a:off x="6597862" y="2413337"/>
            <a:ext cx="441079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Fall Research </a:t>
            </a:r>
            <a:r>
              <a:rPr lang="en-US" b="1" dirty="0">
                <a:solidFill>
                  <a:srgbClr val="FFFFFF"/>
                </a:solidFill>
                <a:latin typeface="Calibri" panose="020F0502020204030204"/>
              </a:rPr>
              <a:t>Symposium: September 26</a:t>
            </a:r>
            <a:r>
              <a:rPr lang="en-US" b="1" baseline="30000" dirty="0">
                <a:solidFill>
                  <a:srgbClr val="FFFFFF"/>
                </a:solidFill>
                <a:latin typeface="Calibri" panose="020F0502020204030204"/>
              </a:rPr>
              <a:t>th</a:t>
            </a:r>
            <a:r>
              <a:rPr lang="en-US" b="1" dirty="0">
                <a:solidFill>
                  <a:srgbClr val="FFFFFF"/>
                </a:solidFill>
                <a:latin typeface="Calibri" panose="020F0502020204030204"/>
              </a:rPr>
              <a:t> </a:t>
            </a:r>
            <a:r>
              <a:rPr lang="en-US" dirty="0">
                <a:solidFill>
                  <a:srgbClr val="FFFFFF"/>
                </a:solidFill>
                <a:latin typeface="Calibri" panose="020F0502020204030204"/>
              </a:rPr>
              <a:t>(W-S: Biotech Place)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Next Town Hall: December 14</a:t>
            </a:r>
            <a:r>
              <a:rPr kumimoji="0" lang="en-US" sz="1800" b="1" i="0" u="none" strike="noStrike" kern="1200" cap="none" spc="0" normalizeH="0" baseline="30000" noProof="0" dirty="0">
                <a:ln>
                  <a:noFill/>
                </a:ln>
                <a:solidFill>
                  <a:srgbClr val="FFFFFF"/>
                </a:solidFill>
                <a:effectLst/>
                <a:uLnTx/>
                <a:uFillTx/>
                <a:latin typeface="Calibri" panose="020F0502020204030204"/>
                <a:ea typeface="+mn-ea"/>
                <a:cs typeface="+mn-cs"/>
              </a:rPr>
              <a:t>th</a:t>
            </a:r>
            <a:endParaRPr lang="en-US" b="1" dirty="0">
              <a:solidFill>
                <a:srgbClr val="FFFFFF"/>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2662B1-FAF8-1229-F85B-2F51874B17D0}"/>
              </a:ext>
            </a:extLst>
          </p:cNvPr>
          <p:cNvCxnSpPr>
            <a:cxnSpLocks/>
          </p:cNvCxnSpPr>
          <p:nvPr/>
        </p:nvCxnSpPr>
        <p:spPr>
          <a:xfrm>
            <a:off x="7619518" y="2079808"/>
            <a:ext cx="20710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40ADFF-5172-794E-9372-F21AEB6E3E68}"/>
              </a:ext>
            </a:extLst>
          </p:cNvPr>
          <p:cNvCxnSpPr>
            <a:cxnSpLocks/>
          </p:cNvCxnSpPr>
          <p:nvPr/>
        </p:nvCxnSpPr>
        <p:spPr>
          <a:xfrm>
            <a:off x="7619518" y="4094715"/>
            <a:ext cx="20710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6ECF8C-AEEC-7208-F37F-ACC2112D965D}"/>
              </a:ext>
            </a:extLst>
          </p:cNvPr>
          <p:cNvSpPr txBox="1"/>
          <p:nvPr/>
        </p:nvSpPr>
        <p:spPr>
          <a:xfrm>
            <a:off x="6597862" y="4493146"/>
            <a:ext cx="441079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jard@wakehealth.edu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alibri" panose="020F0502020204030204"/>
              <a:hlinkClick r:id="rId3">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Kfoley@wakehealth.edu</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sohene@wakehealth.edu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9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Research Plan for Excellence (RPE) Updates</a:t>
            </a:r>
          </a:p>
        </p:txBody>
      </p:sp>
      <p:sp>
        <p:nvSpPr>
          <p:cNvPr id="3" name="Subtitle 2"/>
          <p:cNvSpPr>
            <a:spLocks noGrp="1"/>
          </p:cNvSpPr>
          <p:nvPr>
            <p:ph type="subTitle" idx="1"/>
          </p:nvPr>
        </p:nvSpPr>
        <p:spPr/>
        <p:txBody>
          <a:bodyPr>
            <a:normAutofit lnSpcReduction="10000"/>
          </a:bodyPr>
          <a:lstStyle/>
          <a:p>
            <a:r>
              <a:rPr lang="en-US" dirty="0"/>
              <a:t>Faculty recruitment</a:t>
            </a:r>
          </a:p>
        </p:txBody>
      </p:sp>
    </p:spTree>
    <p:extLst>
      <p:ext uri="{BB962C8B-B14F-4D97-AF65-F5344CB8AC3E}">
        <p14:creationId xmlns:p14="http://schemas.microsoft.com/office/powerpoint/2010/main" val="181496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79C70-4DAC-35D2-348E-0082F7F341C1}"/>
              </a:ext>
            </a:extLst>
          </p:cNvPr>
          <p:cNvSpPr>
            <a:spLocks noGrp="1"/>
          </p:cNvSpPr>
          <p:nvPr>
            <p:ph type="title"/>
          </p:nvPr>
        </p:nvSpPr>
        <p:spPr>
          <a:xfrm>
            <a:off x="838200" y="365125"/>
            <a:ext cx="10515600" cy="1049607"/>
          </a:xfrm>
        </p:spPr>
        <p:txBody>
          <a:bodyPr/>
          <a:lstStyle/>
          <a:p>
            <a:r>
              <a:rPr lang="en-US" dirty="0"/>
              <a:t>Recruitment Summary – Q1/Q2</a:t>
            </a:r>
          </a:p>
        </p:txBody>
      </p:sp>
      <p:sp>
        <p:nvSpPr>
          <p:cNvPr id="5" name="Content Placeholder 4">
            <a:extLst>
              <a:ext uri="{FF2B5EF4-FFF2-40B4-BE49-F238E27FC236}">
                <a16:creationId xmlns:a16="http://schemas.microsoft.com/office/drawing/2014/main" id="{E9D69324-8C1A-BF79-C0BC-8C043319C9B3}"/>
              </a:ext>
            </a:extLst>
          </p:cNvPr>
          <p:cNvSpPr>
            <a:spLocks noGrp="1"/>
          </p:cNvSpPr>
          <p:nvPr>
            <p:ph idx="1"/>
          </p:nvPr>
        </p:nvSpPr>
        <p:spPr>
          <a:xfrm>
            <a:off x="838200" y="1472242"/>
            <a:ext cx="10515600" cy="4704721"/>
          </a:xfrm>
        </p:spPr>
        <p:txBody>
          <a:bodyPr/>
          <a:lstStyle/>
          <a:p>
            <a:pPr lvl="0" fontAlgn="base"/>
            <a:r>
              <a:rPr lang="en-US" sz="4000" b="1" dirty="0"/>
              <a:t>28 signed offers</a:t>
            </a:r>
          </a:p>
          <a:p>
            <a:pPr lvl="1" fontAlgn="base"/>
            <a:r>
              <a:rPr lang="en-US" sz="2800" dirty="0"/>
              <a:t>18 Research Plan for Excellence</a:t>
            </a:r>
          </a:p>
          <a:p>
            <a:pPr lvl="1" fontAlgn="base"/>
            <a:r>
              <a:rPr lang="en-US" sz="2800" dirty="0"/>
              <a:t>10 Dept. based  </a:t>
            </a:r>
          </a:p>
          <a:p>
            <a:pPr marL="457200" lvl="1" indent="0" fontAlgn="base">
              <a:buNone/>
            </a:pPr>
            <a:endParaRPr lang="en-US" sz="2800" dirty="0"/>
          </a:p>
          <a:p>
            <a:pPr lvl="0" fontAlgn="base"/>
            <a:r>
              <a:rPr lang="en-US" sz="3200" dirty="0"/>
              <a:t>12 pending/in negotiation</a:t>
            </a:r>
          </a:p>
          <a:p>
            <a:pPr lvl="0" fontAlgn="base"/>
            <a:r>
              <a:rPr lang="en-US" sz="3200" dirty="0"/>
              <a:t>4 scheduled onsite visits</a:t>
            </a:r>
          </a:p>
          <a:p>
            <a:endParaRPr lang="en-US" dirty="0"/>
          </a:p>
        </p:txBody>
      </p:sp>
    </p:spTree>
    <p:extLst>
      <p:ext uri="{BB962C8B-B14F-4D97-AF65-F5344CB8AC3E}">
        <p14:creationId xmlns:p14="http://schemas.microsoft.com/office/powerpoint/2010/main" val="327619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3572"/>
          </a:xfrm>
        </p:spPr>
        <p:txBody>
          <a:bodyPr/>
          <a:lstStyle/>
          <a:p>
            <a:r>
              <a:rPr lang="en-US" dirty="0"/>
              <a:t>Status Dashboard</a:t>
            </a:r>
          </a:p>
        </p:txBody>
      </p:sp>
      <p:pic>
        <p:nvPicPr>
          <p:cNvPr id="4" name="Content Placeholder 3"/>
          <p:cNvPicPr>
            <a:picLocks noGrp="1" noChangeAspect="1"/>
          </p:cNvPicPr>
          <p:nvPr>
            <p:ph idx="1"/>
          </p:nvPr>
        </p:nvPicPr>
        <p:blipFill>
          <a:blip r:embed="rId2"/>
          <a:stretch>
            <a:fillRect/>
          </a:stretch>
        </p:blipFill>
        <p:spPr>
          <a:xfrm>
            <a:off x="734732" y="1366377"/>
            <a:ext cx="10506225" cy="4405313"/>
          </a:xfrm>
          <a:prstGeom prst="rect">
            <a:avLst/>
          </a:prstGeom>
        </p:spPr>
      </p:pic>
    </p:spTree>
    <p:extLst>
      <p:ext uri="{BB962C8B-B14F-4D97-AF65-F5344CB8AC3E}">
        <p14:creationId xmlns:p14="http://schemas.microsoft.com/office/powerpoint/2010/main" val="187226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200" y="128311"/>
            <a:ext cx="10515600" cy="648930"/>
          </a:xfrm>
        </p:spPr>
        <p:txBody>
          <a:bodyPr>
            <a:normAutofit fontScale="90000"/>
          </a:bodyPr>
          <a:lstStyle/>
          <a:p>
            <a:pPr algn="ctr"/>
            <a:r>
              <a:rPr lang="en-US" dirty="0"/>
              <a:t>Cross-Department/Center Collaboration</a:t>
            </a:r>
          </a:p>
        </p:txBody>
      </p:sp>
      <p:pic>
        <p:nvPicPr>
          <p:cNvPr id="6" name="Content Placeholder 5"/>
          <p:cNvPicPr>
            <a:picLocks noGrp="1" noChangeAspect="1"/>
          </p:cNvPicPr>
          <p:nvPr>
            <p:ph idx="1"/>
          </p:nvPr>
        </p:nvPicPr>
        <p:blipFill>
          <a:blip r:embed="rId2"/>
          <a:stretch>
            <a:fillRect/>
          </a:stretch>
        </p:blipFill>
        <p:spPr>
          <a:xfrm>
            <a:off x="2517047" y="777241"/>
            <a:ext cx="6574939" cy="5232768"/>
          </a:xfrm>
          <a:prstGeom prst="rect">
            <a:avLst/>
          </a:prstGeom>
        </p:spPr>
      </p:pic>
    </p:spTree>
    <p:extLst>
      <p:ext uri="{BB962C8B-B14F-4D97-AF65-F5344CB8AC3E}">
        <p14:creationId xmlns:p14="http://schemas.microsoft.com/office/powerpoint/2010/main" val="409691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83680" y="1070451"/>
            <a:ext cx="4553331" cy="4532202"/>
          </a:xfrm>
          <a:prstGeom prst="rect">
            <a:avLst/>
          </a:prstGeom>
        </p:spPr>
      </p:pic>
      <p:sp>
        <p:nvSpPr>
          <p:cNvPr id="3" name="Text Placeholder 2"/>
          <p:cNvSpPr>
            <a:spLocks noGrp="1"/>
          </p:cNvSpPr>
          <p:nvPr>
            <p:ph type="body" idx="1"/>
          </p:nvPr>
        </p:nvSpPr>
        <p:spPr>
          <a:xfrm>
            <a:off x="959866" y="1599375"/>
            <a:ext cx="5733542" cy="3018345"/>
          </a:xfrm>
        </p:spPr>
        <p:txBody>
          <a:bodyPr>
            <a:normAutofit/>
          </a:bodyPr>
          <a:lstStyle/>
          <a:p>
            <a:r>
              <a:rPr lang="en-US" dirty="0"/>
              <a:t>RPE is doing what it was intended to do….</a:t>
            </a:r>
          </a:p>
          <a:p>
            <a:endParaRPr lang="en-US" dirty="0"/>
          </a:p>
          <a:p>
            <a:r>
              <a:rPr lang="en-US" dirty="0"/>
              <a:t>It has also tested our recruitment and onboarding process for faculty in unprecedented ways</a:t>
            </a:r>
          </a:p>
        </p:txBody>
      </p:sp>
    </p:spTree>
    <p:extLst>
      <p:ext uri="{BB962C8B-B14F-4D97-AF65-F5344CB8AC3E}">
        <p14:creationId xmlns:p14="http://schemas.microsoft.com/office/powerpoint/2010/main" val="18824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7078"/>
          </a:xfrm>
        </p:spPr>
        <p:txBody>
          <a:bodyPr/>
          <a:lstStyle/>
          <a:p>
            <a:pPr algn="ctr"/>
            <a:r>
              <a:rPr lang="en-US" dirty="0"/>
              <a:t>Recruitment Navigation + Training</a:t>
            </a:r>
          </a:p>
        </p:txBody>
      </p:sp>
      <p:sp>
        <p:nvSpPr>
          <p:cNvPr id="3" name="Content Placeholder 2"/>
          <p:cNvSpPr>
            <a:spLocks noGrp="1"/>
          </p:cNvSpPr>
          <p:nvPr>
            <p:ph idx="1"/>
          </p:nvPr>
        </p:nvSpPr>
        <p:spPr>
          <a:xfrm>
            <a:off x="838200" y="1960727"/>
            <a:ext cx="10515600" cy="4502803"/>
          </a:xfrm>
        </p:spPr>
        <p:txBody>
          <a:bodyPr/>
          <a:lstStyle/>
          <a:p>
            <a:pPr fontAlgn="base"/>
            <a:r>
              <a:rPr lang="en-US" dirty="0"/>
              <a:t>Weekly virtual office hours with the Dean’s Office team </a:t>
            </a:r>
          </a:p>
          <a:p>
            <a:pPr fontAlgn="base"/>
            <a:endParaRPr lang="en-US" dirty="0"/>
          </a:p>
          <a:p>
            <a:pPr fontAlgn="base"/>
            <a:r>
              <a:rPr lang="en-US" dirty="0"/>
              <a:t>12-1pm Wednesdays </a:t>
            </a:r>
            <a:r>
              <a:rPr lang="en-US" u="sng" dirty="0"/>
              <a:t>OR</a:t>
            </a:r>
            <a:r>
              <a:rPr lang="en-US" dirty="0"/>
              <a:t> can be scheduled at an alternative time with the team</a:t>
            </a:r>
          </a:p>
          <a:p>
            <a:pPr fontAlgn="base"/>
            <a:endParaRPr lang="en-US" dirty="0"/>
          </a:p>
          <a:p>
            <a:pPr fontAlgn="base"/>
            <a:r>
              <a:rPr lang="en-US" dirty="0"/>
              <a:t>Link:  </a:t>
            </a:r>
            <a:r>
              <a:rPr lang="en-US" dirty="0">
                <a:hlinkClick r:id="rId2"/>
              </a:rPr>
              <a:t>WFUSM Faculty Recruitment Navigation</a:t>
            </a:r>
            <a:endParaRPr lang="en-US" dirty="0"/>
          </a:p>
          <a:p>
            <a:pPr marL="457200" lvl="1" indent="0">
              <a:buNone/>
            </a:pPr>
            <a:endParaRPr lang="en-US" dirty="0"/>
          </a:p>
        </p:txBody>
      </p:sp>
    </p:spTree>
    <p:extLst>
      <p:ext uri="{BB962C8B-B14F-4D97-AF65-F5344CB8AC3E}">
        <p14:creationId xmlns:p14="http://schemas.microsoft.com/office/powerpoint/2010/main" val="329920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163957"/>
            <a:ext cx="10820400" cy="1158875"/>
          </a:xfrm>
        </p:spPr>
        <p:txBody>
          <a:bodyPr>
            <a:normAutofit fontScale="90000"/>
          </a:bodyPr>
          <a:lstStyle/>
          <a:p>
            <a:pPr algn="ctr"/>
            <a:r>
              <a:rPr lang="en-US" dirty="0"/>
              <a:t>Faculty Recruitment Standard Operating Procedure</a:t>
            </a:r>
          </a:p>
        </p:txBody>
      </p:sp>
      <p:pic>
        <p:nvPicPr>
          <p:cNvPr id="4" name="Content Placeholder 3"/>
          <p:cNvPicPr>
            <a:picLocks noGrp="1" noChangeAspect="1"/>
          </p:cNvPicPr>
          <p:nvPr>
            <p:ph idx="1"/>
          </p:nvPr>
        </p:nvPicPr>
        <p:blipFill>
          <a:blip r:embed="rId2"/>
          <a:stretch>
            <a:fillRect/>
          </a:stretch>
        </p:blipFill>
        <p:spPr>
          <a:xfrm>
            <a:off x="1837945" y="1322832"/>
            <a:ext cx="7922144" cy="4741592"/>
          </a:xfrm>
          <a:prstGeom prst="rect">
            <a:avLst/>
          </a:prstGeom>
        </p:spPr>
      </p:pic>
    </p:spTree>
    <p:extLst>
      <p:ext uri="{BB962C8B-B14F-4D97-AF65-F5344CB8AC3E}">
        <p14:creationId xmlns:p14="http://schemas.microsoft.com/office/powerpoint/2010/main" val="2201809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7334B29-2B7D-E841-B6C5-06189EF94287}" vid="{B03AD2C6-CC44-6044-9796-79960B5D3DB7}"/>
    </a:ext>
  </a:extLst>
</a:theme>
</file>

<file path=ppt/theme/theme2.xml><?xml version="1.0" encoding="utf-8"?>
<a:theme xmlns:a="http://schemas.openxmlformats.org/drawingml/2006/main" name="Master 1">
  <a:themeElements>
    <a:clrScheme name="Custom 3">
      <a:dk1>
        <a:srgbClr val="A38342"/>
      </a:dk1>
      <a:lt1>
        <a:srgbClr val="FFFFFF"/>
      </a:lt1>
      <a:dk2>
        <a:srgbClr val="000000"/>
      </a:dk2>
      <a:lt2>
        <a:srgbClr val="E7E6E6"/>
      </a:lt2>
      <a:accent1>
        <a:srgbClr val="5B9BD5"/>
      </a:accent1>
      <a:accent2>
        <a:srgbClr val="ED7D31"/>
      </a:accent2>
      <a:accent3>
        <a:srgbClr val="A5A5A5"/>
      </a:accent3>
      <a:accent4>
        <a:srgbClr val="FFC000"/>
      </a:accent4>
      <a:accent5>
        <a:srgbClr val="4472C4"/>
      </a:accent5>
      <a:accent6>
        <a:srgbClr val="70AD47"/>
      </a:accent6>
      <a:hlink>
        <a:srgbClr val="008B9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2-0011692 WFUSOM Powerpoint_photo" id="{5ABA395D-2EBA-EF40-97D8-1FE425E7B4E4}" vid="{3353751E-3975-554F-ACBD-1A3CC0BC1B53}"/>
    </a:ext>
  </a:extLst>
</a:theme>
</file>

<file path=ppt/theme/theme3.xml><?xml version="1.0" encoding="utf-8"?>
<a:theme xmlns:a="http://schemas.openxmlformats.org/drawingml/2006/main" name="2_Master 1">
  <a:themeElements>
    <a:clrScheme name="Custom 4">
      <a:dk1>
        <a:srgbClr val="9D7E37"/>
      </a:dk1>
      <a:lt1>
        <a:srgbClr val="FFFFFF"/>
      </a:lt1>
      <a:dk2>
        <a:srgbClr val="000000"/>
      </a:dk2>
      <a:lt2>
        <a:srgbClr val="E7E6E6"/>
      </a:lt2>
      <a:accent1>
        <a:srgbClr val="5B9BD5"/>
      </a:accent1>
      <a:accent2>
        <a:srgbClr val="ED7D31"/>
      </a:accent2>
      <a:accent3>
        <a:srgbClr val="A5A5A5"/>
      </a:accent3>
      <a:accent4>
        <a:srgbClr val="FFC000"/>
      </a:accent4>
      <a:accent5>
        <a:srgbClr val="4472C4"/>
      </a:accent5>
      <a:accent6>
        <a:srgbClr val="70AD47"/>
      </a:accent6>
      <a:hlink>
        <a:srgbClr val="008B9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011692 WFUSOM Powerpoint_photo" id="{5ABA395D-2EBA-EF40-97D8-1FE425E7B4E4}" vid="{3353751E-3975-554F-ACBD-1A3CC0BC1B53}"/>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57334B29-2B7D-E841-B6C5-06189EF94287}" vid="{B03AD2C6-CC44-6044-9796-79960B5D3DB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6890</TotalTime>
  <Words>1223</Words>
  <Application>Microsoft Macintosh PowerPoint</Application>
  <PresentationFormat>Widescreen</PresentationFormat>
  <Paragraphs>242</Paragraphs>
  <Slides>29</Slides>
  <Notes>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29</vt:i4>
      </vt:variant>
    </vt:vector>
  </HeadingPairs>
  <TitlesOfParts>
    <vt:vector size="39" baseType="lpstr">
      <vt:lpstr>Arial</vt:lpstr>
      <vt:lpstr>Calibri</vt:lpstr>
      <vt:lpstr>Calibri Light</vt:lpstr>
      <vt:lpstr>Nunito Sans</vt:lpstr>
      <vt:lpstr>Symbol</vt:lpstr>
      <vt:lpstr>Office Theme</vt:lpstr>
      <vt:lpstr>Master 1</vt:lpstr>
      <vt:lpstr>2_Master 1</vt:lpstr>
      <vt:lpstr>1_Office Theme</vt:lpstr>
      <vt:lpstr>2_Office Theme</vt:lpstr>
      <vt:lpstr>Research Town Hall: August 08, 2023</vt:lpstr>
      <vt:lpstr>PowerPoint Presentation</vt:lpstr>
      <vt:lpstr>Research Plan for Excellence (RPE) Updates</vt:lpstr>
      <vt:lpstr>Recruitment Summary – Q1/Q2</vt:lpstr>
      <vt:lpstr>Status Dashboard</vt:lpstr>
      <vt:lpstr>Cross-Department/Center Collaboration</vt:lpstr>
      <vt:lpstr>PowerPoint Presentation</vt:lpstr>
      <vt:lpstr>Recruitment Navigation + Training</vt:lpstr>
      <vt:lpstr>Faculty Recruitment Standard Operating Procedure</vt:lpstr>
      <vt:lpstr>Stakeholder Feedback </vt:lpstr>
      <vt:lpstr>The new process will:</vt:lpstr>
      <vt:lpstr>Dissemination Plan + Next Steps</vt:lpstr>
      <vt:lpstr>Charlotte Research Hub</vt:lpstr>
      <vt:lpstr>Proposed Location</vt:lpstr>
      <vt:lpstr>2nd Floor | South State Bank Building</vt:lpstr>
      <vt:lpstr>2nd Floor Images</vt:lpstr>
      <vt:lpstr>3rd Floor | South State Bank Building</vt:lpstr>
      <vt:lpstr>3RD Floor Images</vt:lpstr>
      <vt:lpstr>Clinical Trials Executive Committee</vt:lpstr>
      <vt:lpstr>Membership</vt:lpstr>
      <vt:lpstr>Project</vt:lpstr>
      <vt:lpstr>Working Vision Statement</vt:lpstr>
      <vt:lpstr>Update</vt:lpstr>
      <vt:lpstr>Research Admin Updates</vt:lpstr>
      <vt:lpstr>Extramural Funding Portfolio</vt:lpstr>
      <vt:lpstr>Extramural Funding Portfolio</vt:lpstr>
      <vt:lpstr>Information Systems (IS) Updates</vt:lpstr>
      <vt:lpstr>   IT Updates</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Meeting</dc:title>
  <dc:creator>Christopher OByrne</dc:creator>
  <cp:lastModifiedBy>Selvin Ohene</cp:lastModifiedBy>
  <cp:revision>87</cp:revision>
  <cp:lastPrinted>2023-03-13T13:39:13Z</cp:lastPrinted>
  <dcterms:created xsi:type="dcterms:W3CDTF">2023-01-17T19:44:57Z</dcterms:created>
  <dcterms:modified xsi:type="dcterms:W3CDTF">2023-08-08T13:00:53Z</dcterms:modified>
</cp:coreProperties>
</file>