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8"/>
    <p:restoredTop sz="94674"/>
  </p:normalViewPr>
  <p:slideViewPr>
    <p:cSldViewPr snapToGrid="0" snapToObjects="1">
      <p:cViewPr>
        <p:scale>
          <a:sx n="200" d="100"/>
          <a:sy n="200" d="100"/>
        </p:scale>
        <p:origin x="18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CD706-B1D5-4744-A958-99ED1937E34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AE784-5F5D-7546-8728-4670320C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AE784-5F5D-7546-8728-4670320C3A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AE784-5F5D-7546-8728-4670320C3A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FBB-23C4-EE4C-B5C7-7FB1B5AD80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9155-FFE9-2146-8272-A82FEC3B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FBB-23C4-EE4C-B5C7-7FB1B5AD80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9155-FFE9-2146-8272-A82FEC3B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8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FBB-23C4-EE4C-B5C7-7FB1B5AD80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9155-FFE9-2146-8272-A82FEC3B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4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FBB-23C4-EE4C-B5C7-7FB1B5AD80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9155-FFE9-2146-8272-A82FEC3B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FBB-23C4-EE4C-B5C7-7FB1B5AD80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9155-FFE9-2146-8272-A82FEC3B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5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FBB-23C4-EE4C-B5C7-7FB1B5AD80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9155-FFE9-2146-8272-A82FEC3B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5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FBB-23C4-EE4C-B5C7-7FB1B5AD80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9155-FFE9-2146-8272-A82FEC3B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FBB-23C4-EE4C-B5C7-7FB1B5AD80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9155-FFE9-2146-8272-A82FEC3B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0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FBB-23C4-EE4C-B5C7-7FB1B5AD80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9155-FFE9-2146-8272-A82FEC3B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3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FBB-23C4-EE4C-B5C7-7FB1B5AD80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9155-FFE9-2146-8272-A82FEC3B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FBB-23C4-EE4C-B5C7-7FB1B5AD80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9155-FFE9-2146-8272-A82FEC3B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0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AFBB-23C4-EE4C-B5C7-7FB1B5AD805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19155-FFE9-2146-8272-A82FEC3B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svg"/><Relationship Id="rId15" Type="http://schemas.openxmlformats.org/officeDocument/2006/relationships/image" Target="../media/image13.jp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8.emf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phic 50">
            <a:extLst>
              <a:ext uri="{FF2B5EF4-FFF2-40B4-BE49-F238E27FC236}">
                <a16:creationId xmlns:a16="http://schemas.microsoft.com/office/drawing/2014/main" id="{559F3915-1CC9-AF46-A332-7756193A6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10027921" y="5078781"/>
            <a:ext cx="16885921" cy="44333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5F5D1B-9CB4-8D49-A8F1-109939E3B85A}"/>
              </a:ext>
            </a:extLst>
          </p:cNvPr>
          <p:cNvSpPr txBox="1"/>
          <p:nvPr/>
        </p:nvSpPr>
        <p:spPr>
          <a:xfrm>
            <a:off x="327264" y="1141530"/>
            <a:ext cx="5808087" cy="1015663"/>
          </a:xfrm>
          <a:prstGeom prst="rect">
            <a:avLst/>
          </a:prstGeom>
          <a:noFill/>
          <a:ln w="69850" cap="sq">
            <a:solidFill>
              <a:schemeClr val="bg1"/>
            </a:solidFill>
            <a:miter lim="800000"/>
          </a:ln>
        </p:spPr>
        <p:txBody>
          <a:bodyPr wrap="square" lIns="182880" tIns="182880" rIns="182880" bIns="182880" rtlCol="0" anchor="ctr" anchorCtr="1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venir Black" panose="02000503020000020003" pitchFamily="2" charset="0"/>
              </a:rPr>
              <a:t>CTSI 2023 CLINICAL/POPULATION HEALTH </a:t>
            </a:r>
          </a:p>
          <a:p>
            <a:pPr algn="ctr"/>
            <a:r>
              <a:rPr lang="en-US" sz="2100" b="1" dirty="0">
                <a:solidFill>
                  <a:schemeClr val="bg1"/>
                </a:solidFill>
                <a:latin typeface="Avenir Black" panose="02000503020000020003" pitchFamily="2" charset="0"/>
              </a:rPr>
              <a:t>PILOT RECIPIENTS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EF4004-0C12-F24A-B781-BB4467AF81AE}"/>
              </a:ext>
            </a:extLst>
          </p:cNvPr>
          <p:cNvSpPr txBox="1"/>
          <p:nvPr/>
        </p:nvSpPr>
        <p:spPr>
          <a:xfrm>
            <a:off x="1314336" y="3921901"/>
            <a:ext cx="2142143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Jaime Speiser, PhD, MSc</a:t>
            </a:r>
          </a:p>
          <a:p>
            <a:r>
              <a:rPr lang="en-US" sz="1200" b="1" i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Biostatistics and Data Science</a:t>
            </a:r>
            <a:endParaRPr lang="en-US" sz="1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“Standardized, Harmonized Repository of Longitudinal Aging Data (SHARE Data)”</a:t>
            </a:r>
          </a:p>
          <a:p>
            <a:r>
              <a:rPr lang="en-US" sz="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*Awarded a $10,000 supplement from the Wake Forest Center for Biomedical Informatics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F55F67-D0C8-7D44-9BB3-317B0B0A5BC9}"/>
              </a:ext>
            </a:extLst>
          </p:cNvPr>
          <p:cNvSpPr txBox="1"/>
          <p:nvPr/>
        </p:nvSpPr>
        <p:spPr>
          <a:xfrm>
            <a:off x="1326322" y="5547198"/>
            <a:ext cx="191212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Carl Westcott, MD</a:t>
            </a:r>
          </a:p>
          <a:p>
            <a:r>
              <a:rPr lang="en-US" sz="1200" b="1" i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Renal Transplant, General Surgery</a:t>
            </a:r>
          </a:p>
          <a:p>
            <a:r>
              <a:rPr lang="en-US" sz="105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“Image Based Intra-Operative Real-Time Quality Assurance (IBIO-RT QA)”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189631-4F89-EC4E-81B2-BDA9793B3C47}"/>
              </a:ext>
            </a:extLst>
          </p:cNvPr>
          <p:cNvSpPr txBox="1"/>
          <p:nvPr/>
        </p:nvSpPr>
        <p:spPr>
          <a:xfrm>
            <a:off x="1326322" y="2441207"/>
            <a:ext cx="21421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Paul Laurienti, MD, PhD</a:t>
            </a:r>
          </a:p>
          <a:p>
            <a:r>
              <a:rPr lang="en-US" sz="1200" b="1" i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Radiology</a:t>
            </a:r>
          </a:p>
          <a:p>
            <a:r>
              <a:rPr lang="en-US" sz="105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“Multi-omics Analysis of Brain-Body Interactions Identifying Signatures of Hazardous Alcohol Use and Craving”</a:t>
            </a:r>
          </a:p>
          <a:p>
            <a:r>
              <a:rPr lang="en-US" sz="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*co-funded by Center for Addiction Research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E05193-9BF2-ED4F-8382-29679EDC3D4A}"/>
              </a:ext>
            </a:extLst>
          </p:cNvPr>
          <p:cNvSpPr txBox="1"/>
          <p:nvPr/>
        </p:nvSpPr>
        <p:spPr>
          <a:xfrm>
            <a:off x="4634163" y="2444340"/>
            <a:ext cx="2142143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Justin Moore, PhD Implementation</a:t>
            </a:r>
            <a:r>
              <a:rPr lang="en-US" sz="105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</a:t>
            </a:r>
            <a:r>
              <a:rPr lang="en-US" sz="1200" b="1" i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Science</a:t>
            </a:r>
            <a:r>
              <a:rPr lang="en-US" sz="105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</a:t>
            </a:r>
          </a:p>
          <a:p>
            <a:r>
              <a:rPr lang="en-US" sz="105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“Dissemination and Implementation of Brenner FIT in the Atrium Health Enterprise“</a:t>
            </a:r>
          </a:p>
          <a:p>
            <a:r>
              <a:rPr lang="en-US" sz="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*co-funded by Center for Prevention Science in Child and Family Health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468BA3-9046-DB43-A192-059B85F67A8B}"/>
              </a:ext>
            </a:extLst>
          </p:cNvPr>
          <p:cNvSpPr txBox="1"/>
          <p:nvPr/>
        </p:nvSpPr>
        <p:spPr>
          <a:xfrm>
            <a:off x="4690906" y="3921901"/>
            <a:ext cx="2128324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Julio Mateus Nino, MD</a:t>
            </a:r>
          </a:p>
          <a:p>
            <a:r>
              <a:rPr lang="en-US" sz="1200" b="1" i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Obstetrics &amp; Gynecology</a:t>
            </a:r>
          </a:p>
          <a:p>
            <a:r>
              <a:rPr lang="en-US" sz="105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“Implementation of a Mediterranean Diet Program for Overweight and Class 1 Obese Pregnant Women in a Low-Resource Clinical Setting”</a:t>
            </a:r>
          </a:p>
          <a:p>
            <a:r>
              <a:rPr lang="en-US" sz="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*co-funded by the Center on Diabetes, Obesity, and Metabolism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34433F-AC7E-F448-B38C-AD5603C83A41}"/>
              </a:ext>
            </a:extLst>
          </p:cNvPr>
          <p:cNvSpPr txBox="1"/>
          <p:nvPr/>
        </p:nvSpPr>
        <p:spPr>
          <a:xfrm>
            <a:off x="4690906" y="5547198"/>
            <a:ext cx="21300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Atalie Thompson, MD, MPH</a:t>
            </a:r>
          </a:p>
          <a:p>
            <a:r>
              <a:rPr lang="en-US" sz="1200" b="1" i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Ophthalmology</a:t>
            </a:r>
            <a:endParaRPr lang="en-US" sz="1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“A Feasibility Study of Screening for Visual Impairment in Older Adults”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065480-5593-F54D-9404-2F7672567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199726"/>
            <a:ext cx="6858001" cy="1638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21BD39-2973-6341-A9AA-EB01A1B728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055" y="32942"/>
            <a:ext cx="5745737" cy="96493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7ED9E6E-61B7-A342-929E-79CD7A0ACE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7856527"/>
            <a:ext cx="6858000" cy="12998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F8A122-5579-444D-9A57-A63081402E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0728" y="8365993"/>
            <a:ext cx="2691684" cy="850006"/>
          </a:xfrm>
          <a:prstGeom prst="rect">
            <a:avLst/>
          </a:prstGeom>
        </p:spPr>
      </p:pic>
      <p:pic>
        <p:nvPicPr>
          <p:cNvPr id="3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3BEA1E12-86C8-966A-6568-D90AEAF41E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624" y="2410670"/>
            <a:ext cx="1056830" cy="1374957"/>
          </a:xfrm>
          <a:prstGeom prst="rect">
            <a:avLst/>
          </a:prstGeom>
        </p:spPr>
      </p:pic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6F5A923-FA65-A36B-5FF4-58376B764A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89552" y="2435898"/>
            <a:ext cx="1044611" cy="1305764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016532FE-4946-9D60-A6A6-B4F5F74381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5589" y="3989374"/>
            <a:ext cx="1061362" cy="1380854"/>
          </a:xfrm>
          <a:prstGeom prst="rect">
            <a:avLst/>
          </a:prstGeom>
        </p:spPr>
      </p:pic>
      <p:pic>
        <p:nvPicPr>
          <p:cNvPr id="18" name="Picture 17" descr="A person wearing glasses and a white coat&#10;&#10;Description automatically generated with low confidence">
            <a:extLst>
              <a:ext uri="{FF2B5EF4-FFF2-40B4-BE49-F238E27FC236}">
                <a16:creationId xmlns:a16="http://schemas.microsoft.com/office/drawing/2014/main" id="{81802E10-78AA-52E5-5CD2-F1FCB47409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07944" y="3989374"/>
            <a:ext cx="1026219" cy="1380854"/>
          </a:xfrm>
          <a:prstGeom prst="rect">
            <a:avLst/>
          </a:prstGeom>
        </p:spPr>
      </p:pic>
      <p:pic>
        <p:nvPicPr>
          <p:cNvPr id="20" name="Picture 19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75D0C631-5E07-419F-8BD0-F830EDB17E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8077" y="5578480"/>
            <a:ext cx="1061363" cy="1380855"/>
          </a:xfrm>
          <a:prstGeom prst="rect">
            <a:avLst/>
          </a:prstGeom>
        </p:spPr>
      </p:pic>
      <p:pic>
        <p:nvPicPr>
          <p:cNvPr id="24" name="Picture 2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0359F77F-A725-5CD7-0F24-330F61C69A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0371" y="5578670"/>
            <a:ext cx="1061363" cy="13808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183386-FB93-C77D-9A33-F05926F9C4DF}"/>
              </a:ext>
            </a:extLst>
          </p:cNvPr>
          <p:cNvSpPr txBox="1"/>
          <p:nvPr/>
        </p:nvSpPr>
        <p:spPr>
          <a:xfrm>
            <a:off x="1326322" y="7115491"/>
            <a:ext cx="24212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Michael Jones, DPM</a:t>
            </a:r>
          </a:p>
          <a:p>
            <a:r>
              <a:rPr lang="en-US" sz="1200" b="1" i="1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Orthopaedic</a:t>
            </a:r>
            <a:r>
              <a:rPr lang="en-US" sz="1200" b="1" i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Surgery</a:t>
            </a:r>
          </a:p>
          <a:p>
            <a:r>
              <a:rPr lang="en-US" sz="105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“</a:t>
            </a:r>
            <a:r>
              <a:rPr lang="en-US" sz="105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Infracalcaneal</a:t>
            </a:r>
            <a:r>
              <a:rPr lang="en-US" sz="105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Peppering Injection Technique for Chronic Plantar Fasciitis: Protocol for a Parallel Randomized Clinical Non-Inferiority Trial”</a:t>
            </a:r>
          </a:p>
          <a:p>
            <a:endParaRPr lang="en-US" sz="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</p:txBody>
      </p:sp>
      <p:pic>
        <p:nvPicPr>
          <p:cNvPr id="34" name="Picture 33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45F2873B-E1CD-6C69-F1F9-CEC8DF9215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5588" y="7081948"/>
            <a:ext cx="1061363" cy="13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4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phic 50">
            <a:extLst>
              <a:ext uri="{FF2B5EF4-FFF2-40B4-BE49-F238E27FC236}">
                <a16:creationId xmlns:a16="http://schemas.microsoft.com/office/drawing/2014/main" id="{559F3915-1CC9-AF46-A332-7756193A6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10027921" y="5119367"/>
            <a:ext cx="16885921" cy="44333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5F5D1B-9CB4-8D49-A8F1-109939E3B85A}"/>
              </a:ext>
            </a:extLst>
          </p:cNvPr>
          <p:cNvSpPr txBox="1"/>
          <p:nvPr/>
        </p:nvSpPr>
        <p:spPr>
          <a:xfrm>
            <a:off x="839434" y="1345259"/>
            <a:ext cx="5179132" cy="1015663"/>
          </a:xfrm>
          <a:prstGeom prst="rect">
            <a:avLst/>
          </a:prstGeom>
          <a:noFill/>
          <a:ln w="69850" cap="sq">
            <a:solidFill>
              <a:schemeClr val="bg1"/>
            </a:solidFill>
            <a:miter lim="800000"/>
          </a:ln>
        </p:spPr>
        <p:txBody>
          <a:bodyPr wrap="square" lIns="182880" tIns="182880" rIns="182880" bIns="182880" rtlCol="0" anchor="ctr" anchorCtr="1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venir Black" panose="02000503020000020003" pitchFamily="2" charset="0"/>
              </a:rPr>
              <a:t>CTSI 2023 BASIC/TRANSLATIONAL</a:t>
            </a:r>
          </a:p>
          <a:p>
            <a:pPr algn="ctr"/>
            <a:r>
              <a:rPr lang="en-US" sz="2100" b="1" dirty="0">
                <a:solidFill>
                  <a:schemeClr val="bg1"/>
                </a:solidFill>
                <a:latin typeface="Avenir Black" panose="02000503020000020003" pitchFamily="2" charset="0"/>
              </a:rPr>
              <a:t>PILOT RECIPIENT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EF4004-0C12-F24A-B781-BB4467AF81AE}"/>
              </a:ext>
            </a:extLst>
          </p:cNvPr>
          <p:cNvSpPr txBox="1"/>
          <p:nvPr/>
        </p:nvSpPr>
        <p:spPr>
          <a:xfrm>
            <a:off x="2181266" y="5692908"/>
            <a:ext cx="37626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Michael Supples, MD</a:t>
            </a:r>
          </a:p>
          <a:p>
            <a:r>
              <a:rPr lang="en-US" sz="1200" b="1" i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Emergency Medicine</a:t>
            </a:r>
            <a:endParaRPr lang="en-US" sz="1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“Overcoming Barriers to Physical Activity Behavior Change Among Emergency Medical Services Professionals”</a:t>
            </a:r>
          </a:p>
          <a:p>
            <a:endParaRPr lang="en-US" sz="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189631-4F89-EC4E-81B2-BDA9793B3C47}"/>
              </a:ext>
            </a:extLst>
          </p:cNvPr>
          <p:cNvSpPr txBox="1"/>
          <p:nvPr/>
        </p:nvSpPr>
        <p:spPr>
          <a:xfrm>
            <a:off x="2181266" y="2720111"/>
            <a:ext cx="394578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Elaheh</a:t>
            </a:r>
            <a:r>
              <a:rPr lang="en-US" sz="1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Rahbar, PhD</a:t>
            </a:r>
          </a:p>
          <a:p>
            <a:r>
              <a:rPr lang="en-US" sz="1200" b="1" i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Biomedical Engineering</a:t>
            </a:r>
          </a:p>
          <a:p>
            <a:r>
              <a:rPr lang="en-US" sz="105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“Development of a Three-Dimensional Human Hepatic Cell Culture Model for the Study of Allele-Driven Variations in PUFA and Lipid Metabolism”</a:t>
            </a:r>
          </a:p>
          <a:p>
            <a:endParaRPr lang="en-US" sz="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065480-5593-F54D-9404-2F7672567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17438"/>
            <a:ext cx="6858001" cy="1638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21BD39-2973-6341-A9AA-EB01A1B728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055" y="237662"/>
            <a:ext cx="5745737" cy="96493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0337D8C-A774-9B44-A3B1-402778988047}"/>
              </a:ext>
            </a:extLst>
          </p:cNvPr>
          <p:cNvSpPr txBox="1"/>
          <p:nvPr/>
        </p:nvSpPr>
        <p:spPr>
          <a:xfrm>
            <a:off x="760765" y="7122265"/>
            <a:ext cx="5323669" cy="1046440"/>
          </a:xfrm>
          <a:prstGeom prst="rect">
            <a:avLst/>
          </a:prstGeom>
          <a:noFill/>
          <a:ln w="0" cap="sq">
            <a:solidFill>
              <a:schemeClr val="bg1">
                <a:alpha val="20000"/>
              </a:schemeClr>
            </a:solidFill>
            <a:miter lim="800000"/>
          </a:ln>
        </p:spPr>
        <p:txBody>
          <a:bodyPr wrap="square" lIns="182880" tIns="182880" rIns="182880" bIns="182880" rtlCol="0" anchor="ctr" anchorCtr="1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venir LT Std 45 Book" panose="020B0502020203020204" pitchFamily="34" charset="0"/>
              </a:rPr>
              <a:t>The</a:t>
            </a:r>
            <a:r>
              <a:rPr lang="en-US" sz="11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Avenir LT Std 45 Book" panose="020B0502020203020204" pitchFamily="34" charset="0"/>
              </a:rPr>
              <a:t>Intramural Research Support Committee (IRSC)</a:t>
            </a:r>
            <a:r>
              <a:rPr lang="en-US" sz="11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 reviewed 34 letters of intent and 22 full grant applications. There were 14 applications submitted to the Clinical/Population Health RFA, 6 applications to the Basic/Translational RFA and 2 applications to the Translational Science RFA.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7ED9E6E-61B7-A342-929E-79CD7A0ACE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074" y="7881591"/>
            <a:ext cx="6858000" cy="12998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F8A122-5579-444D-9A57-A63081402E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2595" y="8371490"/>
            <a:ext cx="2691684" cy="850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FDB39-AF04-B85F-F998-29979C0CF1F7}"/>
              </a:ext>
            </a:extLst>
          </p:cNvPr>
          <p:cNvSpPr txBox="1"/>
          <p:nvPr/>
        </p:nvSpPr>
        <p:spPr>
          <a:xfrm>
            <a:off x="833034" y="4283526"/>
            <a:ext cx="5179132" cy="1015663"/>
          </a:xfrm>
          <a:prstGeom prst="rect">
            <a:avLst/>
          </a:prstGeom>
          <a:noFill/>
          <a:ln w="69850" cap="sq">
            <a:solidFill>
              <a:schemeClr val="bg1"/>
            </a:solidFill>
            <a:miter lim="800000"/>
          </a:ln>
        </p:spPr>
        <p:txBody>
          <a:bodyPr wrap="square" lIns="182880" tIns="182880" rIns="182880" bIns="182880" rtlCol="0" anchor="ctr" anchorCtr="1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venir Black" panose="02000503020000020003" pitchFamily="2" charset="0"/>
              </a:rPr>
              <a:t>CTSI 2023 TRANSLATIONAL SCIENCE</a:t>
            </a:r>
          </a:p>
          <a:p>
            <a:pPr algn="ctr"/>
            <a:r>
              <a:rPr lang="en-US" sz="2100" b="1" dirty="0">
                <a:solidFill>
                  <a:schemeClr val="bg1"/>
                </a:solidFill>
                <a:latin typeface="Avenir Black" panose="02000503020000020003" pitchFamily="2" charset="0"/>
              </a:rPr>
              <a:t>PILOT RECIPIENT</a:t>
            </a:r>
          </a:p>
        </p:txBody>
      </p:sp>
      <p:pic>
        <p:nvPicPr>
          <p:cNvPr id="13" name="Picture 1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62A55FB-C9C8-CF94-00D4-98886865B5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382" y="2532797"/>
            <a:ext cx="1177861" cy="1532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D0B76-E33F-B4F8-EFE5-280E0E5B35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382" y="5517495"/>
            <a:ext cx="1160431" cy="14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35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SI_Flier_Template_3" id="{14A8A631-46BD-724C-880B-092DC7B75E6D}" vid="{E12E932A-9F9F-E943-BB9B-DAE6BBCC02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3783</TotalTime>
  <Words>323</Words>
  <Application>Microsoft Office PowerPoint</Application>
  <PresentationFormat>Letter Paper (8.5x11 in)</PresentationFormat>
  <Paragraphs>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Avenir Black</vt:lpstr>
      <vt:lpstr>Avenir LT Std 35 Light</vt:lpstr>
      <vt:lpstr>Avenir LT Std 45 Book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S. Morales</dc:creator>
  <cp:lastModifiedBy>Brittney Jackson Patterson</cp:lastModifiedBy>
  <cp:revision>45</cp:revision>
  <cp:lastPrinted>2019-02-08T14:10:22Z</cp:lastPrinted>
  <dcterms:created xsi:type="dcterms:W3CDTF">2019-02-08T13:48:19Z</dcterms:created>
  <dcterms:modified xsi:type="dcterms:W3CDTF">2023-05-03T14:37:29Z</dcterms:modified>
</cp:coreProperties>
</file>