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59" r:id="rId5"/>
    <p:sldId id="277" r:id="rId6"/>
    <p:sldId id="261" r:id="rId7"/>
    <p:sldId id="274" r:id="rId8"/>
    <p:sldId id="273" r:id="rId9"/>
    <p:sldId id="262" r:id="rId10"/>
    <p:sldId id="272" r:id="rId11"/>
    <p:sldId id="268" r:id="rId12"/>
    <p:sldId id="271" r:id="rId13"/>
    <p:sldId id="280" r:id="rId14"/>
    <p:sldId id="279" r:id="rId15"/>
    <p:sldId id="258" r:id="rId16"/>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orient="horz" pos="3888">
          <p15:clr>
            <a:srgbClr val="A4A3A4"/>
          </p15:clr>
        </p15:guide>
        <p15:guide id="3" pos="576">
          <p15:clr>
            <a:srgbClr val="A4A3A4"/>
          </p15:clr>
        </p15:guide>
        <p15:guide id="4" pos="4032">
          <p15:clr>
            <a:srgbClr val="A4A3A4"/>
          </p15:clr>
        </p15:guide>
        <p15:guide id="5" pos="7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755" autoAdjust="0"/>
    <p:restoredTop sz="94660"/>
  </p:normalViewPr>
  <p:slideViewPr>
    <p:cSldViewPr showGuides="1">
      <p:cViewPr varScale="1">
        <p:scale>
          <a:sx n="114" d="100"/>
          <a:sy n="114" d="100"/>
        </p:scale>
        <p:origin x="1122" y="102"/>
      </p:cViewPr>
      <p:guideLst>
        <p:guide orient="horz" pos="432"/>
        <p:guide orient="horz" pos="3888"/>
        <p:guide pos="576"/>
        <p:guide pos="4032"/>
        <p:guide pos="7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8" name="Picture 7"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11" name="Picture 10" descr="wfbmc_p_clr_cmyk.emf"/>
          <p:cNvPicPr>
            <a:picLocks noChangeAspect="1"/>
          </p:cNvPicPr>
          <p:nvPr userDrawn="1"/>
        </p:nvPicPr>
        <p:blipFill>
          <a:blip r:embed="rId4" cstate="print"/>
          <a:stretch>
            <a:fillRect/>
          </a:stretch>
        </p:blipFill>
        <p:spPr>
          <a:xfrm>
            <a:off x="347472" y="411480"/>
            <a:ext cx="3670538" cy="650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mployees">
    <p:spTree>
      <p:nvGrpSpPr>
        <p:cNvPr id="1" name=""/>
        <p:cNvGrpSpPr/>
        <p:nvPr/>
      </p:nvGrpSpPr>
      <p:grpSpPr>
        <a:xfrm>
          <a:off x="0" y="0"/>
          <a:ext cx="0" cy="0"/>
          <a:chOff x="0" y="0"/>
          <a:chExt cx="0" cy="0"/>
        </a:xfrm>
      </p:grpSpPr>
      <p:pic>
        <p:nvPicPr>
          <p:cNvPr id="6" name="Picture 5" descr="PE05280804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8" name="Picture 7"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a:t>Title: Divider Page</a:t>
            </a:r>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70" r:id="rId10"/>
    <p:sldLayoutId id="2147483657"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tmp"/><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s://www.aalaslearninglibrary.org/default.asp"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akehealth.edu/images/refresh/WakeForestSchoolOfMedicine.png"/>
          <p:cNvPicPr>
            <a:picLocks noChangeAspect="1" noChangeArrowheads="1"/>
          </p:cNvPicPr>
          <p:nvPr/>
        </p:nvPicPr>
        <p:blipFill>
          <a:blip r:embed="rId2" cstate="print"/>
          <a:srcRect/>
          <a:stretch>
            <a:fillRect/>
          </a:stretch>
        </p:blipFill>
        <p:spPr bwMode="auto">
          <a:xfrm>
            <a:off x="304800" y="0"/>
            <a:ext cx="5352876" cy="1600200"/>
          </a:xfrm>
          <a:prstGeom prst="rect">
            <a:avLst/>
          </a:prstGeom>
          <a:noFill/>
        </p:spPr>
      </p:pic>
      <p:sp>
        <p:nvSpPr>
          <p:cNvPr id="2" name="Title 1"/>
          <p:cNvSpPr>
            <a:spLocks noGrp="1"/>
          </p:cNvSpPr>
          <p:nvPr>
            <p:ph type="ctrTitle"/>
          </p:nvPr>
        </p:nvSpPr>
        <p:spPr>
          <a:xfrm>
            <a:off x="1212850" y="1635204"/>
            <a:ext cx="5416550" cy="1107996"/>
          </a:xfrm>
        </p:spPr>
        <p:txBody>
          <a:bodyPr/>
          <a:lstStyle/>
          <a:p>
            <a:r>
              <a:rPr lang="en-US" dirty="0"/>
              <a:t>IACUC Personnel </a:t>
            </a:r>
            <a:br>
              <a:rPr lang="en-US" dirty="0"/>
            </a:br>
            <a:r>
              <a:rPr lang="en-US" dirty="0"/>
              <a:t>Training Records</a:t>
            </a:r>
          </a:p>
        </p:txBody>
      </p:sp>
      <p:sp>
        <p:nvSpPr>
          <p:cNvPr id="4" name="Subtitle 3"/>
          <p:cNvSpPr>
            <a:spLocks noGrp="1"/>
          </p:cNvSpPr>
          <p:nvPr>
            <p:ph type="subTitle" idx="1"/>
          </p:nvPr>
        </p:nvSpPr>
        <p:spPr>
          <a:xfrm>
            <a:off x="1219200" y="2819400"/>
            <a:ext cx="5939906" cy="369332"/>
          </a:xfrm>
        </p:spPr>
        <p:txBody>
          <a:bodyPr/>
          <a:lstStyle/>
          <a:p>
            <a:r>
              <a:rPr lang="en-US" dirty="0"/>
              <a:t>What you need to know to be compliant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http://centurypainting.org/images/clipboard-girl.jpg"/>
          <p:cNvPicPr>
            <a:picLocks noChangeAspect="1" noChangeArrowheads="1"/>
          </p:cNvPicPr>
          <p:nvPr/>
        </p:nvPicPr>
        <p:blipFill>
          <a:blip r:embed="rId2" cstate="print"/>
          <a:srcRect/>
          <a:stretch>
            <a:fillRect/>
          </a:stretch>
        </p:blipFill>
        <p:spPr bwMode="auto">
          <a:xfrm>
            <a:off x="3352800" y="4005648"/>
            <a:ext cx="2286000" cy="2852352"/>
          </a:xfrm>
          <a:prstGeom prst="rect">
            <a:avLst/>
          </a:prstGeom>
          <a:noFill/>
        </p:spPr>
      </p:pic>
      <p:sp>
        <p:nvSpPr>
          <p:cNvPr id="2" name="Title 1"/>
          <p:cNvSpPr>
            <a:spLocks noGrp="1"/>
          </p:cNvSpPr>
          <p:nvPr>
            <p:ph type="title" idx="4294967295"/>
          </p:nvPr>
        </p:nvSpPr>
        <p:spPr>
          <a:xfrm>
            <a:off x="152400" y="228600"/>
            <a:ext cx="8991600" cy="553998"/>
          </a:xfrm>
        </p:spPr>
        <p:txBody>
          <a:bodyPr/>
          <a:lstStyle/>
          <a:p>
            <a:pPr algn="ctr"/>
            <a:r>
              <a:rPr lang="en-US" dirty="0"/>
              <a:t>Why do I need Personnel Training Log?</a:t>
            </a:r>
          </a:p>
        </p:txBody>
      </p:sp>
      <p:sp>
        <p:nvSpPr>
          <p:cNvPr id="3" name="Content Placeholder 2"/>
          <p:cNvSpPr>
            <a:spLocks noGrp="1"/>
          </p:cNvSpPr>
          <p:nvPr>
            <p:ph idx="4294967295"/>
          </p:nvPr>
        </p:nvSpPr>
        <p:spPr>
          <a:xfrm>
            <a:off x="228600" y="1143000"/>
            <a:ext cx="8686800" cy="3046988"/>
          </a:xfrm>
        </p:spPr>
        <p:txBody>
          <a:bodyPr/>
          <a:lstStyle/>
          <a:p>
            <a:pPr marL="0" indent="0" algn="ctr">
              <a:buNone/>
            </a:pPr>
            <a:r>
              <a:rPr lang="en-US" dirty="0"/>
              <a:t>Trainings records will need to be made available during semi-annual inspections by the IACUC.</a:t>
            </a:r>
          </a:p>
          <a:p>
            <a:pPr marL="0" indent="0" algn="ctr">
              <a:buNone/>
            </a:pPr>
            <a:endParaRPr lang="en-US" dirty="0"/>
          </a:p>
          <a:p>
            <a:pPr marL="0" indent="0" algn="ctr">
              <a:buNone/>
            </a:pPr>
            <a:r>
              <a:rPr lang="en-US" dirty="0"/>
              <a:t>Could be requested during a site visit by AAALAC or an inspection by USDA.</a:t>
            </a:r>
          </a:p>
          <a:p>
            <a:pPr marL="0" indent="0" algn="ct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 y="990600"/>
            <a:ext cx="8915400" cy="4154984"/>
          </a:xfrm>
        </p:spPr>
        <p:txBody>
          <a:bodyPr lIns="45720" rIns="45720"/>
          <a:lstStyle/>
          <a:p>
            <a:pPr marL="0" indent="0" algn="ctr">
              <a:buNone/>
            </a:pPr>
            <a:r>
              <a:rPr lang="en-US" dirty="0"/>
              <a:t>Log can be divided into categories if desired</a:t>
            </a:r>
          </a:p>
          <a:p>
            <a:pPr marL="231775" lvl="1" indent="0">
              <a:buNone/>
            </a:pPr>
            <a:r>
              <a:rPr lang="en-US" sz="2600" b="1" dirty="0"/>
              <a:t>For example: </a:t>
            </a:r>
            <a:endParaRPr lang="en-US" sz="2400" b="1" dirty="0"/>
          </a:p>
          <a:p>
            <a:pPr lvl="2"/>
            <a:r>
              <a:rPr lang="en-US" sz="2400" dirty="0"/>
              <a:t>Laboratory Specific Training Log (provided by IACUC)</a:t>
            </a:r>
          </a:p>
          <a:p>
            <a:pPr lvl="2"/>
            <a:r>
              <a:rPr lang="en-US" sz="2400" dirty="0"/>
              <a:t>In house training certificates &amp; individual procedure training records</a:t>
            </a:r>
          </a:p>
          <a:p>
            <a:pPr lvl="2"/>
            <a:r>
              <a:rPr lang="en-US" sz="2400" dirty="0"/>
              <a:t>Off Site Continuing Education certificates/documents</a:t>
            </a:r>
          </a:p>
          <a:p>
            <a:pPr lvl="2"/>
            <a:r>
              <a:rPr lang="en-US" sz="2400" dirty="0"/>
              <a:t>Relevant professional accolades </a:t>
            </a:r>
          </a:p>
          <a:p>
            <a:pPr marL="920750" lvl="4" indent="0">
              <a:buNone/>
            </a:pPr>
            <a:r>
              <a:rPr lang="en-US" sz="1800" i="1" dirty="0">
                <a:solidFill>
                  <a:schemeClr val="tx2"/>
                </a:solidFill>
              </a:rPr>
              <a:t>MD, DVM, </a:t>
            </a:r>
            <a:r>
              <a:rPr lang="en-US" sz="1800" i="1" dirty="0" err="1">
                <a:solidFill>
                  <a:schemeClr val="tx2"/>
                </a:solidFill>
              </a:rPr>
              <a:t>pHD</a:t>
            </a:r>
            <a:r>
              <a:rPr lang="en-US" sz="1800" i="1" dirty="0">
                <a:solidFill>
                  <a:schemeClr val="tx2"/>
                </a:solidFill>
              </a:rPr>
              <a:t>, BS, RVT, AALAS certifications, </a:t>
            </a:r>
            <a:br>
              <a:rPr lang="en-US" sz="1800" i="1" dirty="0">
                <a:solidFill>
                  <a:schemeClr val="tx2"/>
                </a:solidFill>
              </a:rPr>
            </a:br>
            <a:r>
              <a:rPr lang="en-US" sz="1800" i="1" dirty="0">
                <a:solidFill>
                  <a:schemeClr val="tx2"/>
                </a:solidFill>
              </a:rPr>
              <a:t>Academy of Surgical Research certifications, etc.</a:t>
            </a:r>
          </a:p>
        </p:txBody>
      </p:sp>
      <p:sp>
        <p:nvSpPr>
          <p:cNvPr id="2" name="Title 1"/>
          <p:cNvSpPr>
            <a:spLocks noGrp="1"/>
          </p:cNvSpPr>
          <p:nvPr>
            <p:ph type="title" idx="4294967295"/>
          </p:nvPr>
        </p:nvSpPr>
        <p:spPr>
          <a:xfrm>
            <a:off x="0" y="228600"/>
            <a:ext cx="9144000" cy="1108075"/>
          </a:xfrm>
        </p:spPr>
        <p:txBody>
          <a:bodyPr/>
          <a:lstStyle/>
          <a:p>
            <a:pPr algn="ctr"/>
            <a:r>
              <a:rPr lang="en-US" dirty="0"/>
              <a:t>Organizing your Personnel Training Log</a:t>
            </a:r>
          </a:p>
        </p:txBody>
      </p:sp>
      <p:pic>
        <p:nvPicPr>
          <p:cNvPr id="26626" name="Picture 2" descr="https://encrypted-tbn1.google.com/images?q=tbn:ANd9GcSaV12tqdFarKycThCwMe4tF2XLHXSg9aI3mfDOyTjxJt8DuMNw"/>
          <p:cNvPicPr>
            <a:picLocks noChangeAspect="1" noChangeArrowheads="1"/>
          </p:cNvPicPr>
          <p:nvPr/>
        </p:nvPicPr>
        <p:blipFill>
          <a:blip r:embed="rId2" cstate="print"/>
          <a:srcRect/>
          <a:stretch>
            <a:fillRect/>
          </a:stretch>
        </p:blipFill>
        <p:spPr bwMode="auto">
          <a:xfrm rot="409582">
            <a:off x="6653665" y="4208230"/>
            <a:ext cx="2104930" cy="238425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52400"/>
            <a:ext cx="9144000" cy="554038"/>
          </a:xfrm>
        </p:spPr>
        <p:txBody>
          <a:bodyPr/>
          <a:lstStyle/>
          <a:p>
            <a:pPr algn="ctr"/>
            <a:r>
              <a:rPr lang="en-US" dirty="0"/>
              <a:t>Laboratory Specific Procedure Training Log </a:t>
            </a:r>
          </a:p>
        </p:txBody>
      </p:sp>
      <p:sp>
        <p:nvSpPr>
          <p:cNvPr id="4" name="Content Placeholder 3"/>
          <p:cNvSpPr>
            <a:spLocks noGrp="1"/>
          </p:cNvSpPr>
          <p:nvPr>
            <p:ph idx="4294967295"/>
          </p:nvPr>
        </p:nvSpPr>
        <p:spPr>
          <a:xfrm>
            <a:off x="228600" y="990600"/>
            <a:ext cx="8686800" cy="5663089"/>
          </a:xfrm>
        </p:spPr>
        <p:txBody>
          <a:bodyPr lIns="45720" rIns="45720"/>
          <a:lstStyle/>
          <a:p>
            <a:pPr marL="0" indent="0">
              <a:buNone/>
            </a:pPr>
            <a:r>
              <a:rPr lang="en-US" b="1" dirty="0"/>
              <a:t>Where:  </a:t>
            </a:r>
          </a:p>
          <a:p>
            <a:pPr marL="457200" lvl="2" indent="0">
              <a:spcAft>
                <a:spcPts val="2400"/>
              </a:spcAft>
              <a:buNone/>
            </a:pPr>
            <a:r>
              <a:rPr lang="en-US" sz="2000" dirty="0"/>
              <a:t>Copies available from IACUC  (make it your first page)</a:t>
            </a:r>
          </a:p>
          <a:p>
            <a:pPr marL="0" indent="0">
              <a:buNone/>
            </a:pPr>
            <a:r>
              <a:rPr lang="en-US" b="1" dirty="0"/>
              <a:t>Why:  </a:t>
            </a:r>
          </a:p>
          <a:p>
            <a:pPr marL="457200" lvl="2" indent="0">
              <a:spcAft>
                <a:spcPts val="2400"/>
              </a:spcAft>
              <a:buNone/>
            </a:pPr>
            <a:r>
              <a:rPr lang="en-US" sz="2000" dirty="0"/>
              <a:t>Provides a quick glance “overview” of individual’s training history</a:t>
            </a:r>
          </a:p>
          <a:p>
            <a:pPr marL="0" indent="0">
              <a:buNone/>
            </a:pPr>
            <a:r>
              <a:rPr lang="en-US" b="1" dirty="0"/>
              <a:t>Highlights:  </a:t>
            </a:r>
          </a:p>
          <a:p>
            <a:pPr lvl="1">
              <a:spcAft>
                <a:spcPts val="600"/>
              </a:spcAft>
            </a:pPr>
            <a:r>
              <a:rPr lang="en-US" sz="2000" dirty="0"/>
              <a:t>Training goals for laboratory specific procedures</a:t>
            </a:r>
          </a:p>
          <a:p>
            <a:pPr marL="969963" lvl="2">
              <a:spcAft>
                <a:spcPts val="600"/>
              </a:spcAft>
              <a:buFont typeface="Courier New" panose="02070309020205020404" pitchFamily="49" charset="0"/>
              <a:buChar char="o"/>
            </a:pPr>
            <a:r>
              <a:rPr lang="en-US" sz="2000" dirty="0"/>
              <a:t>Measures of proficiency</a:t>
            </a:r>
          </a:p>
          <a:p>
            <a:pPr lvl="1">
              <a:spcAft>
                <a:spcPts val="600"/>
              </a:spcAft>
            </a:pPr>
            <a:r>
              <a:rPr lang="en-US" sz="2000" dirty="0"/>
              <a:t>Training plan</a:t>
            </a:r>
          </a:p>
          <a:p>
            <a:pPr lvl="1">
              <a:spcAft>
                <a:spcPts val="600"/>
              </a:spcAft>
            </a:pPr>
            <a:r>
              <a:rPr lang="en-US" sz="2000" dirty="0"/>
              <a:t>Recertification dates</a:t>
            </a:r>
          </a:p>
          <a:p>
            <a:pPr lvl="1">
              <a:spcAft>
                <a:spcPts val="600"/>
              </a:spcAft>
            </a:pPr>
            <a:r>
              <a:rPr lang="en-US" sz="2000" dirty="0"/>
              <a:t>Personnel Attestation</a:t>
            </a:r>
          </a:p>
          <a:p>
            <a:pPr lvl="1">
              <a:spcAft>
                <a:spcPts val="600"/>
              </a:spcAft>
            </a:pPr>
            <a:r>
              <a:rPr lang="en-US" sz="2000" dirty="0"/>
              <a:t>Notes section</a:t>
            </a:r>
          </a:p>
          <a:p>
            <a:pPr lvl="1">
              <a:spcAft>
                <a:spcPts val="600"/>
              </a:spcAft>
            </a:pPr>
            <a:r>
              <a:rPr lang="en-US" sz="2000" dirty="0"/>
              <a:t>Offsite and additional training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C4C792-70C6-A10D-22B2-13667F72E9BB}"/>
              </a:ext>
            </a:extLst>
          </p:cNvPr>
          <p:cNvPicPr>
            <a:picLocks noChangeAspect="1"/>
          </p:cNvPicPr>
          <p:nvPr/>
        </p:nvPicPr>
        <p:blipFill>
          <a:blip r:embed="rId2"/>
          <a:stretch>
            <a:fillRect/>
          </a:stretch>
        </p:blipFill>
        <p:spPr>
          <a:xfrm>
            <a:off x="-35767" y="0"/>
            <a:ext cx="9144000" cy="938784"/>
          </a:xfrm>
          <a:prstGeom prst="rect">
            <a:avLst/>
          </a:prstGeom>
        </p:spPr>
      </p:pic>
      <p:pic>
        <p:nvPicPr>
          <p:cNvPr id="3" name="Picture 2">
            <a:extLst>
              <a:ext uri="{FF2B5EF4-FFF2-40B4-BE49-F238E27FC236}">
                <a16:creationId xmlns:a16="http://schemas.microsoft.com/office/drawing/2014/main" id="{32CF3B80-24BA-572C-62BD-8857217EB7C1}"/>
              </a:ext>
            </a:extLst>
          </p:cNvPr>
          <p:cNvPicPr>
            <a:picLocks noChangeAspect="1"/>
          </p:cNvPicPr>
          <p:nvPr/>
        </p:nvPicPr>
        <p:blipFill>
          <a:blip r:embed="rId3"/>
          <a:stretch>
            <a:fillRect/>
          </a:stretch>
        </p:blipFill>
        <p:spPr>
          <a:xfrm>
            <a:off x="60569" y="685800"/>
            <a:ext cx="9022862" cy="1780186"/>
          </a:xfrm>
          <a:prstGeom prst="rect">
            <a:avLst/>
          </a:prstGeom>
        </p:spPr>
      </p:pic>
      <p:pic>
        <p:nvPicPr>
          <p:cNvPr id="5" name="Picture 4">
            <a:extLst>
              <a:ext uri="{FF2B5EF4-FFF2-40B4-BE49-F238E27FC236}">
                <a16:creationId xmlns:a16="http://schemas.microsoft.com/office/drawing/2014/main" id="{AB308D29-FEF7-C917-BD37-8ABC3641C4E6}"/>
              </a:ext>
            </a:extLst>
          </p:cNvPr>
          <p:cNvPicPr>
            <a:picLocks noChangeAspect="1"/>
          </p:cNvPicPr>
          <p:nvPr/>
        </p:nvPicPr>
        <p:blipFill>
          <a:blip r:embed="rId4"/>
          <a:stretch>
            <a:fillRect/>
          </a:stretch>
        </p:blipFill>
        <p:spPr>
          <a:xfrm>
            <a:off x="374540" y="2286000"/>
            <a:ext cx="8394920" cy="1396105"/>
          </a:xfrm>
          <a:prstGeom prst="rect">
            <a:avLst/>
          </a:prstGeom>
        </p:spPr>
      </p:pic>
      <p:pic>
        <p:nvPicPr>
          <p:cNvPr id="6" name="Picture 5">
            <a:extLst>
              <a:ext uri="{FF2B5EF4-FFF2-40B4-BE49-F238E27FC236}">
                <a16:creationId xmlns:a16="http://schemas.microsoft.com/office/drawing/2014/main" id="{765C999C-A083-7054-7BF8-761CD66D5B16}"/>
              </a:ext>
            </a:extLst>
          </p:cNvPr>
          <p:cNvPicPr>
            <a:picLocks noChangeAspect="1"/>
          </p:cNvPicPr>
          <p:nvPr/>
        </p:nvPicPr>
        <p:blipFill>
          <a:blip r:embed="rId5"/>
          <a:stretch>
            <a:fillRect/>
          </a:stretch>
        </p:blipFill>
        <p:spPr>
          <a:xfrm>
            <a:off x="200789" y="3632936"/>
            <a:ext cx="8882642" cy="3225064"/>
          </a:xfrm>
          <a:prstGeom prst="rect">
            <a:avLst/>
          </a:prstGeom>
        </p:spPr>
      </p:pic>
    </p:spTree>
    <p:extLst>
      <p:ext uri="{BB962C8B-B14F-4D97-AF65-F5344CB8AC3E}">
        <p14:creationId xmlns:p14="http://schemas.microsoft.com/office/powerpoint/2010/main" val="253974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white card with white text&#10;&#10;Description automatically generated">
            <a:extLst>
              <a:ext uri="{FF2B5EF4-FFF2-40B4-BE49-F238E27FC236}">
                <a16:creationId xmlns:a16="http://schemas.microsoft.com/office/drawing/2014/main" id="{37D8DB22-43DA-9FFF-AF88-15E819C86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615224"/>
            <a:ext cx="8881504" cy="3225261"/>
          </a:xfrm>
          <a:prstGeom prst="rect">
            <a:avLst/>
          </a:prstGeom>
        </p:spPr>
      </p:pic>
      <p:sp>
        <p:nvSpPr>
          <p:cNvPr id="18" name="TextBox 17">
            <a:extLst>
              <a:ext uri="{FF2B5EF4-FFF2-40B4-BE49-F238E27FC236}">
                <a16:creationId xmlns:a16="http://schemas.microsoft.com/office/drawing/2014/main" id="{A8AEC63C-FA95-4049-1A67-1CCBA657D31D}"/>
              </a:ext>
            </a:extLst>
          </p:cNvPr>
          <p:cNvSpPr txBox="1"/>
          <p:nvPr/>
        </p:nvSpPr>
        <p:spPr>
          <a:xfrm>
            <a:off x="1304410" y="6010430"/>
            <a:ext cx="2240862" cy="954107"/>
          </a:xfrm>
          <a:prstGeom prst="rect">
            <a:avLst/>
          </a:prstGeom>
          <a:solidFill>
            <a:schemeClr val="accent1"/>
          </a:solidFill>
        </p:spPr>
        <p:txBody>
          <a:bodyPr wrap="square" rtlCol="0">
            <a:spAutoFit/>
          </a:bodyPr>
          <a:lstStyle/>
          <a:p>
            <a:r>
              <a:rPr lang="en-US" sz="1400" dirty="0"/>
              <a:t>The specific procedure per category, i.e., sedation, implantation, intubation, etc.</a:t>
            </a:r>
          </a:p>
        </p:txBody>
      </p:sp>
      <p:graphicFrame>
        <p:nvGraphicFramePr>
          <p:cNvPr id="23" name="Table 22">
            <a:extLst>
              <a:ext uri="{FF2B5EF4-FFF2-40B4-BE49-F238E27FC236}">
                <a16:creationId xmlns:a16="http://schemas.microsoft.com/office/drawing/2014/main" id="{E1C019E2-296C-F3D3-63F1-9FBB9F5DC5C5}"/>
              </a:ext>
            </a:extLst>
          </p:cNvPr>
          <p:cNvGraphicFramePr>
            <a:graphicFrameLocks noGrp="1"/>
          </p:cNvGraphicFramePr>
          <p:nvPr>
            <p:extLst>
              <p:ext uri="{D42A27DB-BD31-4B8C-83A1-F6EECF244321}">
                <p14:modId xmlns:p14="http://schemas.microsoft.com/office/powerpoint/2010/main" val="1888723472"/>
              </p:ext>
            </p:extLst>
          </p:nvPr>
        </p:nvGraphicFramePr>
        <p:xfrm>
          <a:off x="382554" y="2230016"/>
          <a:ext cx="8380445" cy="1321540"/>
        </p:xfrm>
        <a:graphic>
          <a:graphicData uri="http://schemas.openxmlformats.org/drawingml/2006/table">
            <a:tbl>
              <a:tblPr firstRow="1" firstCol="1" bandRow="1"/>
              <a:tblGrid>
                <a:gridCol w="2267230">
                  <a:extLst>
                    <a:ext uri="{9D8B030D-6E8A-4147-A177-3AD203B41FA5}">
                      <a16:colId xmlns:a16="http://schemas.microsoft.com/office/drawing/2014/main" val="2824840716"/>
                    </a:ext>
                  </a:extLst>
                </a:gridCol>
                <a:gridCol w="6113215">
                  <a:extLst>
                    <a:ext uri="{9D8B030D-6E8A-4147-A177-3AD203B41FA5}">
                      <a16:colId xmlns:a16="http://schemas.microsoft.com/office/drawing/2014/main" val="3171544968"/>
                    </a:ext>
                  </a:extLst>
                </a:gridCol>
              </a:tblGrid>
              <a:tr h="495334">
                <a:tc>
                  <a:txBody>
                    <a:bodyPr/>
                    <a:lstStyle/>
                    <a:p>
                      <a:pPr marL="0" marR="0">
                        <a:spcBef>
                          <a:spcPts val="100"/>
                        </a:spcBef>
                        <a:spcAft>
                          <a:spcPts val="100"/>
                        </a:spcAft>
                      </a:pPr>
                      <a:r>
                        <a:rPr lang="en-US" sz="900" b="1" dirty="0">
                          <a:effectLst/>
                          <a:latin typeface="Verdana" panose="020B0604030504040204" pitchFamily="34" charset="0"/>
                          <a:ea typeface="Times New Roman" panose="02020603050405020304" pitchFamily="18" charset="0"/>
                          <a:cs typeface="Arial" panose="020B0604020202020204" pitchFamily="34" charset="0"/>
                        </a:rPr>
                        <a:t>Attestation: </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6054" marR="66054" marT="0" marB="0" anchor="b">
                    <a:lnL>
                      <a:noFill/>
                    </a:lnL>
                    <a:lnR>
                      <a:noFill/>
                    </a:lnR>
                    <a:lnT>
                      <a:noFill/>
                    </a:lnT>
                    <a:lnB>
                      <a:noFill/>
                    </a:lnB>
                  </a:tcPr>
                </a:tc>
                <a:tc>
                  <a:txBody>
                    <a:bodyPr/>
                    <a:lstStyle/>
                    <a:p>
                      <a:pPr marL="0" marR="0">
                        <a:spcBef>
                          <a:spcPts val="100"/>
                        </a:spcBef>
                        <a:spcAft>
                          <a:spcPts val="100"/>
                        </a:spcAft>
                      </a:pPr>
                      <a:r>
                        <a:rPr lang="en-US" sz="1000" b="1" i="1">
                          <a:effectLst/>
                          <a:latin typeface="Arial" panose="020B0604020202020204" pitchFamily="34" charset="0"/>
                          <a:ea typeface="Times" panose="02020603050405020304" pitchFamily="18" charset="0"/>
                          <a:cs typeface="Times New Roman" panose="02020603050405020304" pitchFamily="18" charset="0"/>
                        </a:rPr>
                        <a:t>I have read and understand the following Animal Care and Use Protocols and have received training for the specific tasks I will be performing under these protocols/amendments:</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6054" marR="66054"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366651"/>
                  </a:ext>
                </a:extLst>
              </a:tr>
              <a:tr h="249617">
                <a:tc>
                  <a:txBody>
                    <a:bodyPr/>
                    <a:lstStyle/>
                    <a:p>
                      <a:pPr marL="0" marR="0">
                        <a:spcBef>
                          <a:spcPts val="100"/>
                        </a:spcBef>
                        <a:spcAft>
                          <a:spcPts val="100"/>
                        </a:spcAft>
                      </a:pPr>
                      <a:r>
                        <a:rPr lang="en-US" sz="900" b="1" dirty="0">
                          <a:effectLst/>
                          <a:latin typeface="Verdana" panose="020B0604030504040204" pitchFamily="34" charset="0"/>
                          <a:ea typeface="Times New Roman" panose="02020603050405020304" pitchFamily="18" charset="0"/>
                          <a:cs typeface="Arial" panose="020B0604020202020204" pitchFamily="34" charset="0"/>
                        </a:rPr>
                        <a:t>Protocol(s):</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6054" marR="66054" marT="0" marB="0" anchor="b">
                    <a:lnL>
                      <a:noFill/>
                    </a:lnL>
                    <a:lnR>
                      <a:noFill/>
                    </a:lnR>
                    <a:lnT>
                      <a:noFill/>
                    </a:lnT>
                    <a:lnB>
                      <a:noFill/>
                    </a:lnB>
                  </a:tcPr>
                </a:tc>
                <a:tc>
                  <a:txBody>
                    <a:bodyPr/>
                    <a:lstStyle/>
                    <a:p>
                      <a:pPr marL="0" marR="0">
                        <a:spcBef>
                          <a:spcPts val="100"/>
                        </a:spcBef>
                        <a:spcAft>
                          <a:spcPts val="100"/>
                        </a:spcAft>
                      </a:pPr>
                      <a:r>
                        <a:rPr lang="en-US" sz="1200" i="1" dirty="0">
                          <a:effectLst/>
                          <a:latin typeface="Calibri" panose="020F0502020204030204" pitchFamily="34" charset="0"/>
                          <a:ea typeface="Times" panose="02020603050405020304" pitchFamily="18" charset="0"/>
                          <a:cs typeface="Arial" panose="020B0604020202020204" pitchFamily="34" charset="0"/>
                        </a:rPr>
                        <a:t> </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6054" marR="6605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17098"/>
                  </a:ext>
                </a:extLst>
              </a:tr>
              <a:tr h="249617">
                <a:tc>
                  <a:txBody>
                    <a:bodyPr/>
                    <a:lstStyle/>
                    <a:p>
                      <a:pPr marL="0" marR="0">
                        <a:spcBef>
                          <a:spcPts val="100"/>
                        </a:spcBef>
                        <a:spcAft>
                          <a:spcPts val="100"/>
                        </a:spcAft>
                      </a:pPr>
                      <a:r>
                        <a:rPr lang="en-US" sz="900" b="1" dirty="0">
                          <a:effectLst/>
                          <a:latin typeface="Verdana" panose="020B0604030504040204" pitchFamily="34" charset="0"/>
                          <a:ea typeface="Times New Roman" panose="02020603050405020304" pitchFamily="18" charset="0"/>
                          <a:cs typeface="Arial" panose="020B0604020202020204" pitchFamily="34" charset="0"/>
                        </a:rPr>
                        <a:t>Lab Member Name:</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6054" marR="66054" marT="0" marB="0" anchor="b">
                    <a:lnL>
                      <a:noFill/>
                    </a:lnL>
                    <a:lnR>
                      <a:noFill/>
                    </a:lnR>
                    <a:lnT>
                      <a:noFill/>
                    </a:lnT>
                    <a:lnB>
                      <a:noFill/>
                    </a:lnB>
                  </a:tcPr>
                </a:tc>
                <a:tc>
                  <a:txBody>
                    <a:bodyPr/>
                    <a:lstStyle/>
                    <a:p>
                      <a:pPr marL="0" marR="0">
                        <a:spcBef>
                          <a:spcPts val="100"/>
                        </a:spcBef>
                        <a:spcAft>
                          <a:spcPts val="100"/>
                        </a:spcAft>
                      </a:pPr>
                      <a:r>
                        <a:rPr lang="en-US" sz="1000" dirty="0">
                          <a:effectLst/>
                          <a:latin typeface="Arial" panose="020B0604020202020204" pitchFamily="34" charset="0"/>
                          <a:ea typeface="Times" panose="02020603050405020304" pitchFamily="18" charset="0"/>
                          <a:cs typeface="Times New Roman" panose="02020603050405020304" pitchFamily="18" charset="0"/>
                        </a:rPr>
                        <a:t> Lisa Colvin</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6054" marR="6605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93769"/>
                  </a:ext>
                </a:extLst>
              </a:tr>
              <a:tr h="326972">
                <a:tc>
                  <a:txBody>
                    <a:bodyPr/>
                    <a:lstStyle/>
                    <a:p>
                      <a:pPr marL="0" marR="0">
                        <a:spcBef>
                          <a:spcPts val="100"/>
                        </a:spcBef>
                        <a:spcAft>
                          <a:spcPts val="100"/>
                        </a:spcAft>
                      </a:pPr>
                      <a:r>
                        <a:rPr lang="en-US" sz="900" b="1" dirty="0">
                          <a:effectLst/>
                          <a:latin typeface="Verdana" panose="020B0604030504040204" pitchFamily="34" charset="0"/>
                          <a:ea typeface="Times New Roman" panose="02020603050405020304" pitchFamily="18" charset="0"/>
                          <a:cs typeface="Arial" panose="020B0604020202020204" pitchFamily="34" charset="0"/>
                        </a:rPr>
                        <a:t>Principal Investigator(s) Name:</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6054" marR="66054" marT="0" marB="0" anchor="b">
                    <a:lnL>
                      <a:noFill/>
                    </a:lnL>
                    <a:lnR>
                      <a:noFill/>
                    </a:lnR>
                    <a:lnT>
                      <a:noFill/>
                    </a:lnT>
                    <a:lnB>
                      <a:noFill/>
                    </a:lnB>
                  </a:tcPr>
                </a:tc>
                <a:tc>
                  <a:txBody>
                    <a:bodyPr/>
                    <a:lstStyle/>
                    <a:p>
                      <a:pPr marL="0" marR="0">
                        <a:spcBef>
                          <a:spcPts val="100"/>
                        </a:spcBef>
                        <a:spcAft>
                          <a:spcPts val="100"/>
                        </a:spcAft>
                      </a:pPr>
                      <a:r>
                        <a:rPr lang="en-US" sz="900" b="1" dirty="0">
                          <a:effectLst/>
                          <a:latin typeface="Verdana" panose="020B0604030504040204" pitchFamily="34" charset="0"/>
                          <a:ea typeface="Times New Roman" panose="02020603050405020304" pitchFamily="18" charset="0"/>
                          <a:cs typeface="Arial" panose="020B0604020202020204" pitchFamily="34" charset="0"/>
                        </a:rPr>
                        <a:t>David Lyons</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6054" marR="6605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294312"/>
                  </a:ext>
                </a:extLst>
              </a:tr>
            </a:tbl>
          </a:graphicData>
        </a:graphic>
      </p:graphicFrame>
      <p:pic>
        <p:nvPicPr>
          <p:cNvPr id="2" name="Picture 1">
            <a:extLst>
              <a:ext uri="{FF2B5EF4-FFF2-40B4-BE49-F238E27FC236}">
                <a16:creationId xmlns:a16="http://schemas.microsoft.com/office/drawing/2014/main" id="{68553CB3-D9E9-5A38-545B-067DD53ED4DA}"/>
              </a:ext>
            </a:extLst>
          </p:cNvPr>
          <p:cNvPicPr>
            <a:picLocks noChangeAspect="1"/>
          </p:cNvPicPr>
          <p:nvPr/>
        </p:nvPicPr>
        <p:blipFill>
          <a:blip r:embed="rId3"/>
          <a:stretch>
            <a:fillRect/>
          </a:stretch>
        </p:blipFill>
        <p:spPr>
          <a:xfrm>
            <a:off x="-18661" y="0"/>
            <a:ext cx="9144000" cy="941820"/>
          </a:xfrm>
          <a:prstGeom prst="rect">
            <a:avLst/>
          </a:prstGeom>
        </p:spPr>
      </p:pic>
      <p:pic>
        <p:nvPicPr>
          <p:cNvPr id="7" name="Picture 6" descr="A black and white form with black text&#10;&#10;Description automatically generated">
            <a:extLst>
              <a:ext uri="{FF2B5EF4-FFF2-40B4-BE49-F238E27FC236}">
                <a16:creationId xmlns:a16="http://schemas.microsoft.com/office/drawing/2014/main" id="{351EF3E0-2CB5-556A-F9A2-81D2DDA63B5E}"/>
              </a:ext>
            </a:extLst>
          </p:cNvPr>
          <p:cNvPicPr>
            <a:picLocks noChangeAspect="1"/>
          </p:cNvPicPr>
          <p:nvPr/>
        </p:nvPicPr>
        <p:blipFill rotWithShape="1">
          <a:blip r:embed="rId4">
            <a:extLst>
              <a:ext uri="{28A0092B-C50C-407E-A947-70E740481C1C}">
                <a14:useLocalDpi xmlns:a14="http://schemas.microsoft.com/office/drawing/2010/main" val="0"/>
              </a:ext>
            </a:extLst>
          </a:blip>
          <a:srcRect b="70413"/>
          <a:stretch/>
        </p:blipFill>
        <p:spPr>
          <a:xfrm>
            <a:off x="41052" y="646048"/>
            <a:ext cx="9024574" cy="1782380"/>
          </a:xfrm>
          <a:prstGeom prst="rect">
            <a:avLst/>
          </a:prstGeom>
        </p:spPr>
      </p:pic>
      <p:pic>
        <p:nvPicPr>
          <p:cNvPr id="8" name="Picture 7">
            <a:extLst>
              <a:ext uri="{FF2B5EF4-FFF2-40B4-BE49-F238E27FC236}">
                <a16:creationId xmlns:a16="http://schemas.microsoft.com/office/drawing/2014/main" id="{E6295BB2-F918-AA4F-985C-935EC07AA736}"/>
              </a:ext>
            </a:extLst>
          </p:cNvPr>
          <p:cNvPicPr>
            <a:picLocks noChangeAspect="1"/>
          </p:cNvPicPr>
          <p:nvPr/>
        </p:nvPicPr>
        <p:blipFill>
          <a:blip r:embed="rId5"/>
          <a:stretch>
            <a:fillRect/>
          </a:stretch>
        </p:blipFill>
        <p:spPr>
          <a:xfrm rot="9542476">
            <a:off x="3320146" y="2666684"/>
            <a:ext cx="867647" cy="384564"/>
          </a:xfrm>
          <a:prstGeom prst="rect">
            <a:avLst/>
          </a:prstGeom>
          <a:noFill/>
          <a:ln>
            <a:noFill/>
          </a:ln>
        </p:spPr>
      </p:pic>
      <p:pic>
        <p:nvPicPr>
          <p:cNvPr id="9" name="Picture 8">
            <a:extLst>
              <a:ext uri="{FF2B5EF4-FFF2-40B4-BE49-F238E27FC236}">
                <a16:creationId xmlns:a16="http://schemas.microsoft.com/office/drawing/2014/main" id="{791BDA9F-329F-B922-729E-98AD9A59247B}"/>
              </a:ext>
            </a:extLst>
          </p:cNvPr>
          <p:cNvPicPr>
            <a:picLocks noChangeAspect="1"/>
          </p:cNvPicPr>
          <p:nvPr/>
        </p:nvPicPr>
        <p:blipFill>
          <a:blip r:embed="rId5"/>
          <a:stretch>
            <a:fillRect/>
          </a:stretch>
        </p:blipFill>
        <p:spPr>
          <a:xfrm rot="2244686">
            <a:off x="42748" y="5325935"/>
            <a:ext cx="632460" cy="291205"/>
          </a:xfrm>
          <a:prstGeom prst="rect">
            <a:avLst/>
          </a:prstGeom>
        </p:spPr>
      </p:pic>
      <p:pic>
        <p:nvPicPr>
          <p:cNvPr id="10" name="Picture 9">
            <a:extLst>
              <a:ext uri="{FF2B5EF4-FFF2-40B4-BE49-F238E27FC236}">
                <a16:creationId xmlns:a16="http://schemas.microsoft.com/office/drawing/2014/main" id="{991DFDE2-79A7-2569-F583-3AD0B1A7FF91}"/>
              </a:ext>
            </a:extLst>
          </p:cNvPr>
          <p:cNvPicPr>
            <a:picLocks noChangeAspect="1"/>
          </p:cNvPicPr>
          <p:nvPr/>
        </p:nvPicPr>
        <p:blipFill>
          <a:blip r:embed="rId6"/>
          <a:stretch>
            <a:fillRect/>
          </a:stretch>
        </p:blipFill>
        <p:spPr>
          <a:xfrm rot="3279548">
            <a:off x="1303290" y="5657365"/>
            <a:ext cx="970930" cy="706131"/>
          </a:xfrm>
          <a:prstGeom prst="rect">
            <a:avLst/>
          </a:prstGeom>
        </p:spPr>
      </p:pic>
      <p:pic>
        <p:nvPicPr>
          <p:cNvPr id="11" name="Picture 10">
            <a:extLst>
              <a:ext uri="{FF2B5EF4-FFF2-40B4-BE49-F238E27FC236}">
                <a16:creationId xmlns:a16="http://schemas.microsoft.com/office/drawing/2014/main" id="{E5D6E3B8-EF29-E1EE-F628-BB2E63E5B902}"/>
              </a:ext>
            </a:extLst>
          </p:cNvPr>
          <p:cNvPicPr>
            <a:picLocks noChangeAspect="1"/>
          </p:cNvPicPr>
          <p:nvPr/>
        </p:nvPicPr>
        <p:blipFill>
          <a:blip r:embed="rId6"/>
          <a:stretch>
            <a:fillRect/>
          </a:stretch>
        </p:blipFill>
        <p:spPr>
          <a:xfrm rot="1744170">
            <a:off x="3710277" y="5478155"/>
            <a:ext cx="938865" cy="682811"/>
          </a:xfrm>
          <a:prstGeom prst="rect">
            <a:avLst/>
          </a:prstGeom>
        </p:spPr>
      </p:pic>
      <p:sp>
        <p:nvSpPr>
          <p:cNvPr id="14" name="TextBox 13">
            <a:extLst>
              <a:ext uri="{FF2B5EF4-FFF2-40B4-BE49-F238E27FC236}">
                <a16:creationId xmlns:a16="http://schemas.microsoft.com/office/drawing/2014/main" id="{47888FA5-FD85-2B26-A5A1-BAFCEA9AC5FA}"/>
              </a:ext>
            </a:extLst>
          </p:cNvPr>
          <p:cNvSpPr txBox="1"/>
          <p:nvPr/>
        </p:nvSpPr>
        <p:spPr>
          <a:xfrm>
            <a:off x="3669761" y="2722281"/>
            <a:ext cx="1879798" cy="954107"/>
          </a:xfrm>
          <a:prstGeom prst="rect">
            <a:avLst/>
          </a:prstGeom>
          <a:solidFill>
            <a:schemeClr val="accent1"/>
          </a:solidFill>
          <a:ln>
            <a:solidFill>
              <a:schemeClr val="accent1"/>
            </a:solidFill>
          </a:ln>
        </p:spPr>
        <p:txBody>
          <a:bodyPr wrap="square" rtlCol="0">
            <a:spAutoFit/>
          </a:bodyPr>
          <a:lstStyle/>
          <a:p>
            <a:r>
              <a:rPr lang="en-US" sz="1400" dirty="0"/>
              <a:t>Every protocol the training will apply to.</a:t>
            </a:r>
          </a:p>
          <a:p>
            <a:r>
              <a:rPr lang="en-US" sz="1400" dirty="0"/>
              <a:t>New protocols may be added in the future.</a:t>
            </a:r>
          </a:p>
        </p:txBody>
      </p:sp>
      <p:sp>
        <p:nvSpPr>
          <p:cNvPr id="17" name="TextBox 16">
            <a:extLst>
              <a:ext uri="{FF2B5EF4-FFF2-40B4-BE49-F238E27FC236}">
                <a16:creationId xmlns:a16="http://schemas.microsoft.com/office/drawing/2014/main" id="{693EE0C6-AD32-A25B-7B36-2B6420008E7D}"/>
              </a:ext>
            </a:extLst>
          </p:cNvPr>
          <p:cNvSpPr txBox="1"/>
          <p:nvPr/>
        </p:nvSpPr>
        <p:spPr>
          <a:xfrm>
            <a:off x="40556" y="4723755"/>
            <a:ext cx="1957666" cy="523220"/>
          </a:xfrm>
          <a:prstGeom prst="rect">
            <a:avLst/>
          </a:prstGeom>
          <a:solidFill>
            <a:schemeClr val="accent1"/>
          </a:solidFill>
        </p:spPr>
        <p:txBody>
          <a:bodyPr wrap="square" rtlCol="0">
            <a:spAutoFit/>
          </a:bodyPr>
          <a:lstStyle/>
          <a:p>
            <a:r>
              <a:rPr lang="en-US" sz="1400" dirty="0"/>
              <a:t>Training category, i.e., stereotactic surgery</a:t>
            </a:r>
          </a:p>
        </p:txBody>
      </p:sp>
      <p:sp>
        <p:nvSpPr>
          <p:cNvPr id="20" name="TextBox 19">
            <a:extLst>
              <a:ext uri="{FF2B5EF4-FFF2-40B4-BE49-F238E27FC236}">
                <a16:creationId xmlns:a16="http://schemas.microsoft.com/office/drawing/2014/main" id="{D1CFC757-C6E8-BD64-F72E-AEF6C281C164}"/>
              </a:ext>
            </a:extLst>
          </p:cNvPr>
          <p:cNvSpPr txBox="1"/>
          <p:nvPr/>
        </p:nvSpPr>
        <p:spPr>
          <a:xfrm rot="10800000" flipH="1" flipV="1">
            <a:off x="7324132" y="5278318"/>
            <a:ext cx="1896716" cy="1600438"/>
          </a:xfrm>
          <a:prstGeom prst="rect">
            <a:avLst/>
          </a:prstGeom>
          <a:solidFill>
            <a:schemeClr val="tx2"/>
          </a:solidFill>
        </p:spPr>
        <p:txBody>
          <a:bodyPr wrap="square" rtlCol="0">
            <a:spAutoFit/>
          </a:bodyPr>
          <a:lstStyle/>
          <a:p>
            <a:r>
              <a:rPr lang="en-US" sz="1400" dirty="0"/>
              <a:t>Three signatures (lab member, trainer &amp; PI) signify that the person is fully trained and can no perform the procedure without supervision</a:t>
            </a:r>
          </a:p>
        </p:txBody>
      </p:sp>
      <p:cxnSp>
        <p:nvCxnSpPr>
          <p:cNvPr id="22" name="Straight Arrow Connector 21">
            <a:extLst>
              <a:ext uri="{FF2B5EF4-FFF2-40B4-BE49-F238E27FC236}">
                <a16:creationId xmlns:a16="http://schemas.microsoft.com/office/drawing/2014/main" id="{AB56321D-2FE1-408A-EB87-F5D166FC82C2}"/>
              </a:ext>
            </a:extLst>
          </p:cNvPr>
          <p:cNvCxnSpPr/>
          <p:nvPr/>
        </p:nvCxnSpPr>
        <p:spPr>
          <a:xfrm flipH="1" flipV="1">
            <a:off x="7486349" y="5087347"/>
            <a:ext cx="307922" cy="30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1">
            <a:extLst>
              <a:ext uri="{FF2B5EF4-FFF2-40B4-BE49-F238E27FC236}">
                <a16:creationId xmlns:a16="http://schemas.microsoft.com/office/drawing/2014/main" id="{943D38F5-187E-6210-D224-268556DE1602}"/>
              </a:ext>
            </a:extLst>
          </p:cNvPr>
          <p:cNvSpPr>
            <a:spLocks noChangeArrowheads="1"/>
          </p:cNvSpPr>
          <p:nvPr/>
        </p:nvSpPr>
        <p:spPr bwMode="auto">
          <a:xfrm>
            <a:off x="977559" y="42690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BA62D614-6045-8053-C1CC-041D2D5ABA9B}"/>
              </a:ext>
            </a:extLst>
          </p:cNvPr>
          <p:cNvSpPr txBox="1"/>
          <p:nvPr/>
        </p:nvSpPr>
        <p:spPr>
          <a:xfrm>
            <a:off x="4158227" y="5304744"/>
            <a:ext cx="3165905" cy="1600438"/>
          </a:xfrm>
          <a:prstGeom prst="rect">
            <a:avLst/>
          </a:prstGeom>
          <a:solidFill>
            <a:schemeClr val="accent1"/>
          </a:solidFill>
        </p:spPr>
        <p:txBody>
          <a:bodyPr wrap="square" rtlCol="0">
            <a:spAutoFit/>
          </a:bodyPr>
          <a:lstStyle/>
          <a:p>
            <a:r>
              <a:rPr lang="en-US" sz="1400" dirty="0"/>
              <a:t>Includes the training plan for the related procedure, i.e. how lab member will become proficient in performing the procedure.</a:t>
            </a:r>
          </a:p>
          <a:p>
            <a:r>
              <a:rPr lang="en-US" sz="1400" dirty="0"/>
              <a:t>Examples: Observation of the procedure, supervised  performance of procedure, able to perform without assistance, etc.</a:t>
            </a:r>
          </a:p>
        </p:txBody>
      </p:sp>
      <p:sp>
        <p:nvSpPr>
          <p:cNvPr id="26" name="TextBox 25">
            <a:extLst>
              <a:ext uri="{FF2B5EF4-FFF2-40B4-BE49-F238E27FC236}">
                <a16:creationId xmlns:a16="http://schemas.microsoft.com/office/drawing/2014/main" id="{C1969F9E-1CD0-F730-EE97-A6AC22CA6B22}"/>
              </a:ext>
            </a:extLst>
          </p:cNvPr>
          <p:cNvSpPr txBox="1"/>
          <p:nvPr/>
        </p:nvSpPr>
        <p:spPr>
          <a:xfrm>
            <a:off x="2568710" y="2653210"/>
            <a:ext cx="1293949" cy="369332"/>
          </a:xfrm>
          <a:prstGeom prst="rect">
            <a:avLst/>
          </a:prstGeom>
          <a:noFill/>
        </p:spPr>
        <p:txBody>
          <a:bodyPr wrap="square" rtlCol="0">
            <a:spAutoFit/>
          </a:bodyPr>
          <a:lstStyle/>
          <a:p>
            <a:r>
              <a:rPr lang="en-US" sz="1800" i="1" dirty="0">
                <a:effectLst/>
                <a:latin typeface="Calibri" panose="020F0502020204030204" pitchFamily="34" charset="0"/>
                <a:ea typeface="Times" panose="02020603050405020304" pitchFamily="18" charset="0"/>
                <a:cs typeface="Arial" panose="020B0604020202020204" pitchFamily="34" charset="0"/>
              </a:rPr>
              <a:t> </a:t>
            </a:r>
            <a:r>
              <a:rPr lang="en-US" sz="1200" i="1" dirty="0">
                <a:effectLst/>
                <a:latin typeface="Calibri" panose="020F0502020204030204" pitchFamily="34" charset="0"/>
                <a:ea typeface="Times" panose="02020603050405020304" pitchFamily="18" charset="0"/>
                <a:cs typeface="Arial" panose="020B0604020202020204" pitchFamily="34" charset="0"/>
              </a:rPr>
              <a:t>A24-346  </a:t>
            </a:r>
            <a:r>
              <a:rPr lang="en-US" sz="1800" i="1" dirty="0">
                <a:effectLst/>
                <a:latin typeface="Calibri" panose="020F0502020204030204" pitchFamily="34" charset="0"/>
                <a:ea typeface="Times" panose="02020603050405020304" pitchFamily="18" charset="0"/>
                <a:cs typeface="Arial" panose="020B0604020202020204" pitchFamily="34" charset="0"/>
              </a:rPr>
              <a:t> </a:t>
            </a:r>
            <a:endParaRPr lang="en-US" dirty="0"/>
          </a:p>
        </p:txBody>
      </p:sp>
    </p:spTree>
    <p:extLst>
      <p:ext uri="{BB962C8B-B14F-4D97-AF65-F5344CB8AC3E}">
        <p14:creationId xmlns:p14="http://schemas.microsoft.com/office/powerpoint/2010/main" val="234101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7" grpId="0" animBg="1"/>
      <p:bldP spid="20" grpId="0" animBg="1"/>
      <p:bldP spid="19"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83403"/>
            <a:ext cx="7315200" cy="830997"/>
          </a:xfrm>
        </p:spPr>
        <p:txBody>
          <a:bodyPr/>
          <a:lstStyle/>
          <a:p>
            <a:pPr algn="ctr"/>
            <a:r>
              <a:rPr lang="en-US" sz="5400" dirty="0"/>
              <a:t>Questions???</a:t>
            </a:r>
          </a:p>
        </p:txBody>
      </p:sp>
      <p:sp>
        <p:nvSpPr>
          <p:cNvPr id="5" name="Subtitle 4"/>
          <p:cNvSpPr>
            <a:spLocks noGrp="1"/>
          </p:cNvSpPr>
          <p:nvPr>
            <p:ph type="subTitle" idx="1"/>
          </p:nvPr>
        </p:nvSpPr>
        <p:spPr>
          <a:xfrm>
            <a:off x="1676400" y="1371600"/>
            <a:ext cx="5943600" cy="3886200"/>
          </a:xfrm>
          <a:prstGeom prst="roundRect">
            <a:avLst>
              <a:gd name="adj" fmla="val 5331"/>
            </a:avLst>
          </a:prstGeom>
          <a:effectLst>
            <a:outerShdw blurRad="254000" dist="889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91440" tIns="91440" rIns="91440" bIns="91440"/>
          <a:lstStyle/>
          <a:p>
            <a:r>
              <a:rPr lang="en-US" dirty="0"/>
              <a:t>Contact:</a:t>
            </a:r>
          </a:p>
          <a:p>
            <a:pPr>
              <a:spcAft>
                <a:spcPts val="0"/>
              </a:spcAft>
            </a:pPr>
            <a:r>
              <a:rPr lang="en-US" sz="4000" dirty="0"/>
              <a:t>Amanda Dillard</a:t>
            </a:r>
          </a:p>
          <a:p>
            <a:pPr>
              <a:spcAft>
                <a:spcPts val="0"/>
              </a:spcAft>
            </a:pPr>
            <a:r>
              <a:rPr lang="en-US" dirty="0"/>
              <a:t>Laboratory Animal Training Coordinator </a:t>
            </a:r>
          </a:p>
          <a:p>
            <a:pPr>
              <a:spcAft>
                <a:spcPts val="0"/>
              </a:spcAft>
            </a:pPr>
            <a:r>
              <a:rPr lang="en-US" dirty="0"/>
              <a:t>716-6738</a:t>
            </a:r>
          </a:p>
          <a:p>
            <a:pPr>
              <a:spcAft>
                <a:spcPts val="0"/>
              </a:spcAft>
            </a:pPr>
            <a:r>
              <a:rPr lang="en-US" dirty="0">
                <a:solidFill>
                  <a:schemeClr val="accent6"/>
                </a:solidFill>
              </a:rPr>
              <a:t>or</a:t>
            </a:r>
          </a:p>
          <a:p>
            <a:pPr>
              <a:spcAft>
                <a:spcPts val="0"/>
              </a:spcAft>
            </a:pPr>
            <a:r>
              <a:rPr lang="en-US" sz="4000" dirty="0"/>
              <a:t>Wake Forest IACUC</a:t>
            </a:r>
          </a:p>
          <a:p>
            <a:pPr>
              <a:spcAft>
                <a:spcPts val="0"/>
              </a:spcAft>
            </a:pPr>
            <a:r>
              <a:rPr lang="en-US" dirty="0"/>
              <a:t>administrative staff</a:t>
            </a:r>
          </a:p>
          <a:p>
            <a:pPr>
              <a:spcAft>
                <a:spcPts val="0"/>
              </a:spcAft>
            </a:pPr>
            <a:r>
              <a:rPr lang="en-US" dirty="0"/>
              <a:t>716-3540</a:t>
            </a:r>
          </a:p>
          <a:p>
            <a:endParaRPr lang="en-US" dirty="0"/>
          </a:p>
        </p:txBody>
      </p:sp>
    </p:spTree>
    <p:extLst>
      <p:ext uri="{BB962C8B-B14F-4D97-AF65-F5344CB8AC3E}">
        <p14:creationId xmlns:p14="http://schemas.microsoft.com/office/powerpoint/2010/main" val="141191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28613"/>
            <a:ext cx="9144000" cy="738187"/>
          </a:xfrm>
        </p:spPr>
        <p:txBody>
          <a:bodyPr/>
          <a:lstStyle/>
          <a:p>
            <a:pPr algn="ctr"/>
            <a:r>
              <a:rPr lang="en-US" sz="4800" dirty="0"/>
              <a:t>Why?</a:t>
            </a:r>
          </a:p>
        </p:txBody>
      </p:sp>
      <p:sp>
        <p:nvSpPr>
          <p:cNvPr id="3" name="Content Placeholder 2"/>
          <p:cNvSpPr>
            <a:spLocks noGrp="1"/>
          </p:cNvSpPr>
          <p:nvPr>
            <p:ph idx="4294967295"/>
          </p:nvPr>
        </p:nvSpPr>
        <p:spPr>
          <a:xfrm>
            <a:off x="122904" y="1447800"/>
            <a:ext cx="8915400" cy="3786188"/>
          </a:xfrm>
        </p:spPr>
        <p:txBody>
          <a:bodyPr/>
          <a:lstStyle/>
          <a:p>
            <a:pPr marL="514350" indent="-514350">
              <a:buFont typeface="+mj-lt"/>
              <a:buAutoNum type="arabicPeriod"/>
            </a:pPr>
            <a:r>
              <a:rPr lang="en-US" sz="3200" b="1" dirty="0"/>
              <a:t>We need to comply with federal regulations</a:t>
            </a:r>
          </a:p>
          <a:p>
            <a:pPr marL="514350" indent="-514350">
              <a:buFont typeface="+mj-lt"/>
              <a:buAutoNum type="arabicPeriod"/>
            </a:pPr>
            <a:endParaRPr lang="en-US" sz="3200" b="1" dirty="0"/>
          </a:p>
          <a:p>
            <a:pPr marL="0" indent="0">
              <a:buNone/>
            </a:pPr>
            <a:endParaRPr lang="en-US" sz="3200" b="1" dirty="0"/>
          </a:p>
          <a:p>
            <a:pPr marL="746125" lvl="1" indent="-514350">
              <a:spcAft>
                <a:spcPts val="0"/>
              </a:spcAft>
              <a:buFont typeface="+mj-lt"/>
              <a:buAutoNum type="arabicPeriod"/>
            </a:pPr>
            <a:endParaRPr lang="en-US" dirty="0"/>
          </a:p>
          <a:p>
            <a:pPr marL="514350" indent="-514350">
              <a:buFont typeface="+mj-lt"/>
              <a:buAutoNum type="arabicPeriod" startAt="2"/>
            </a:pPr>
            <a:r>
              <a:rPr lang="en-US" sz="3200" b="1" dirty="0"/>
              <a:t>We need to maintain continued accreditation with AAALAC International  </a:t>
            </a:r>
          </a:p>
          <a:p>
            <a:pPr marL="574675" lvl="1" indent="-342900">
              <a:buFont typeface="+mj-lt"/>
              <a:buAutoNum type="arabicPeriod" startAt="2"/>
            </a:pPr>
            <a:endParaRPr lang="en-US" sz="1800" dirty="0"/>
          </a:p>
        </p:txBody>
      </p:sp>
      <p:grpSp>
        <p:nvGrpSpPr>
          <p:cNvPr id="10" name="Group 9"/>
          <p:cNvGrpSpPr/>
          <p:nvPr/>
        </p:nvGrpSpPr>
        <p:grpSpPr>
          <a:xfrm>
            <a:off x="872613" y="5029200"/>
            <a:ext cx="7052187" cy="1371600"/>
            <a:chOff x="872613" y="4800600"/>
            <a:chExt cx="7052187" cy="1371600"/>
          </a:xfrm>
        </p:grpSpPr>
        <p:pic>
          <p:nvPicPr>
            <p:cNvPr id="2060" name="Picture 12" descr="http://www.abpro-labs.com/default/assets/Image/AAALAC_Seal_Rectangle_a.png"/>
            <p:cNvPicPr>
              <a:picLocks noChangeAspect="1" noChangeArrowheads="1"/>
            </p:cNvPicPr>
            <p:nvPr/>
          </p:nvPicPr>
          <p:blipFill>
            <a:blip r:embed="rId2" cstate="print"/>
            <a:srcRect/>
            <a:stretch>
              <a:fillRect/>
            </a:stretch>
          </p:blipFill>
          <p:spPr bwMode="auto">
            <a:xfrm>
              <a:off x="5257800" y="5001244"/>
              <a:ext cx="2438400" cy="970311"/>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249680" y="4800600"/>
              <a:ext cx="667512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72613" y="5010980"/>
              <a:ext cx="4572000" cy="830997"/>
            </a:xfrm>
            <a:prstGeom prst="rect">
              <a:avLst/>
            </a:prstGeom>
          </p:spPr>
          <p:txBody>
            <a:bodyPr>
              <a:spAutoFit/>
            </a:bodyPr>
            <a:lstStyle/>
            <a:p>
              <a:pPr marL="231775" lvl="1" algn="ctr">
                <a:spcAft>
                  <a:spcPts val="1200"/>
                </a:spcAft>
              </a:pPr>
              <a:r>
                <a:rPr lang="en-US" sz="2400" dirty="0">
                  <a:solidFill>
                    <a:schemeClr val="tx2">
                      <a:lumMod val="75000"/>
                    </a:schemeClr>
                  </a:solidFill>
                  <a:latin typeface="Arial" pitchFamily="34" charset="0"/>
                  <a:cs typeface="Arial" pitchFamily="34" charset="0"/>
                </a:rPr>
                <a:t>The Guide for the Care and Use of Laboratory Animals</a:t>
              </a:r>
            </a:p>
          </p:txBody>
        </p:sp>
      </p:grpSp>
      <p:grpSp>
        <p:nvGrpSpPr>
          <p:cNvPr id="9" name="Group 8"/>
          <p:cNvGrpSpPr/>
          <p:nvPr/>
        </p:nvGrpSpPr>
        <p:grpSpPr>
          <a:xfrm>
            <a:off x="1278192" y="2172928"/>
            <a:ext cx="6675120" cy="1371600"/>
            <a:chOff x="1278192" y="2172928"/>
            <a:chExt cx="6675120" cy="1371600"/>
          </a:xfrm>
        </p:grpSpPr>
        <p:pic>
          <p:nvPicPr>
            <p:cNvPr id="2054" name="Picture 6" descr="https://encrypted-tbn2.google.com/images?q=tbn:ANd9GcRTje5wNuCa-RJEY1qUXNmyn4sNNSgtGl_MK-tDNWb5mQfp32KG9iQx5TeZ"/>
            <p:cNvPicPr>
              <a:picLocks noChangeAspect="1" noChangeArrowheads="1"/>
            </p:cNvPicPr>
            <p:nvPr/>
          </p:nvPicPr>
          <p:blipFill>
            <a:blip r:embed="rId3" cstate="print"/>
            <a:srcRect/>
            <a:stretch>
              <a:fillRect/>
            </a:stretch>
          </p:blipFill>
          <p:spPr bwMode="auto">
            <a:xfrm>
              <a:off x="2082441" y="2333624"/>
              <a:ext cx="1495425" cy="1047751"/>
            </a:xfrm>
            <a:prstGeom prst="rect">
              <a:avLst/>
            </a:prstGeom>
            <a:ln>
              <a:noFill/>
            </a:ln>
            <a:effectLst>
              <a:outerShdw blurRad="292100" dist="139700" dir="2700000" algn="tl" rotWithShape="0">
                <a:srgbClr val="333333">
                  <a:alpha val="65000"/>
                </a:srgbClr>
              </a:outerShdw>
            </a:effectLst>
          </p:spPr>
        </p:pic>
        <p:pic>
          <p:nvPicPr>
            <p:cNvPr id="2056" name="Picture 8" descr="https://encrypted-tbn2.google.com/images?q=tbn:ANd9GcShW-8F-6LEoIXnIpyGpZ_72qeBneNwDwf82h8ZnTzbo47cCZBe"/>
            <p:cNvPicPr>
              <a:picLocks noChangeAspect="1" noChangeArrowheads="1"/>
            </p:cNvPicPr>
            <p:nvPr/>
          </p:nvPicPr>
          <p:blipFill>
            <a:blip r:embed="rId4" cstate="print"/>
            <a:srcRect/>
            <a:stretch>
              <a:fillRect/>
            </a:stretch>
          </p:blipFill>
          <p:spPr bwMode="auto">
            <a:xfrm>
              <a:off x="5753100" y="2271103"/>
              <a:ext cx="1752600" cy="1172793"/>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278192" y="2172928"/>
              <a:ext cx="667512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05665" y="2243567"/>
              <a:ext cx="4572000" cy="1200329"/>
            </a:xfrm>
            <a:prstGeom prst="rect">
              <a:avLst/>
            </a:prstGeom>
          </p:spPr>
          <p:txBody>
            <a:bodyPr>
              <a:spAutoFit/>
            </a:bodyPr>
            <a:lstStyle/>
            <a:p>
              <a:pPr marL="231775" lvl="1" indent="0" algn="ctr">
                <a:spcBef>
                  <a:spcPts val="1200"/>
                </a:spcBef>
                <a:spcAft>
                  <a:spcPts val="0"/>
                </a:spcAft>
                <a:buNone/>
              </a:pPr>
              <a:r>
                <a:rPr lang="en-US" sz="2400" dirty="0">
                  <a:solidFill>
                    <a:schemeClr val="tx2">
                      <a:lumMod val="75000"/>
                    </a:schemeClr>
                  </a:solidFill>
                </a:rPr>
                <a:t>USDA</a:t>
              </a:r>
            </a:p>
            <a:p>
              <a:pPr marL="231775" lvl="1" indent="0" algn="ctr">
                <a:spcAft>
                  <a:spcPts val="0"/>
                </a:spcAft>
                <a:buNone/>
              </a:pPr>
              <a:r>
                <a:rPr lang="en-US" sz="2400" dirty="0">
                  <a:solidFill>
                    <a:schemeClr val="tx2">
                      <a:lumMod val="75000"/>
                    </a:schemeClr>
                  </a:solidFill>
                </a:rPr>
                <a:t>AWA</a:t>
              </a:r>
            </a:p>
            <a:p>
              <a:pPr marL="231775" lvl="1" indent="0" algn="ctr">
                <a:spcAft>
                  <a:spcPts val="0"/>
                </a:spcAft>
                <a:buNone/>
              </a:pPr>
              <a:r>
                <a:rPr lang="en-US" sz="2400" dirty="0">
                  <a:solidFill>
                    <a:schemeClr val="tx2">
                      <a:lumMod val="75000"/>
                    </a:schemeClr>
                  </a:solidFill>
                </a:rPr>
                <a:t>OLAW</a:t>
              </a:r>
            </a:p>
          </p:txBody>
        </p:sp>
      </p:grpSp>
    </p:spTree>
    <p:extLst>
      <p:ext uri="{BB962C8B-B14F-4D97-AF65-F5344CB8AC3E}">
        <p14:creationId xmlns:p14="http://schemas.microsoft.com/office/powerpoint/2010/main" val="3430637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primr.org/uploadedImages/PRIMR_Site_Home/Education/Conferences/IACUC_2008/USDA.jpg"/>
          <p:cNvPicPr>
            <a:picLocks noChangeAspect="1" noChangeArrowheads="1"/>
          </p:cNvPicPr>
          <p:nvPr/>
        </p:nvPicPr>
        <p:blipFill>
          <a:blip r:embed="rId2" cstate="print"/>
          <a:srcRect/>
          <a:stretch>
            <a:fillRect/>
          </a:stretch>
        </p:blipFill>
        <p:spPr bwMode="auto">
          <a:xfrm>
            <a:off x="0" y="0"/>
            <a:ext cx="3276600" cy="2785110"/>
          </a:xfrm>
          <a:prstGeom prst="rect">
            <a:avLst/>
          </a:prstGeom>
          <a:noFill/>
        </p:spPr>
      </p:pic>
      <p:sp>
        <p:nvSpPr>
          <p:cNvPr id="2" name="Title 1"/>
          <p:cNvSpPr>
            <a:spLocks noGrp="1"/>
          </p:cNvSpPr>
          <p:nvPr>
            <p:ph type="title" idx="4294967295"/>
          </p:nvPr>
        </p:nvSpPr>
        <p:spPr>
          <a:xfrm>
            <a:off x="3657600" y="5029200"/>
            <a:ext cx="5486400" cy="1108075"/>
          </a:xfrm>
        </p:spPr>
        <p:txBody>
          <a:bodyPr/>
          <a:lstStyle/>
          <a:p>
            <a:pPr algn="ctr"/>
            <a:r>
              <a:rPr lang="en-US" b="1" i="1" dirty="0">
                <a:solidFill>
                  <a:schemeClr val="tx1"/>
                </a:solidFill>
              </a:rPr>
              <a:t>Animal Welfare Act</a:t>
            </a:r>
            <a:br>
              <a:rPr lang="en-US" b="1" i="1" dirty="0">
                <a:solidFill>
                  <a:schemeClr val="tx1"/>
                </a:solidFill>
              </a:rPr>
            </a:br>
            <a:endParaRPr lang="en-US" b="1" i="1" dirty="0">
              <a:solidFill>
                <a:schemeClr val="tx1"/>
              </a:solidFill>
            </a:endParaRPr>
          </a:p>
        </p:txBody>
      </p:sp>
      <p:sp>
        <p:nvSpPr>
          <p:cNvPr id="3" name="Content Placeholder 2"/>
          <p:cNvSpPr>
            <a:spLocks noGrp="1"/>
          </p:cNvSpPr>
          <p:nvPr>
            <p:ph idx="4294967295"/>
          </p:nvPr>
        </p:nvSpPr>
        <p:spPr>
          <a:xfrm>
            <a:off x="76200" y="2951163"/>
            <a:ext cx="8991600" cy="2154237"/>
          </a:xfrm>
        </p:spPr>
        <p:txBody>
          <a:bodyPr/>
          <a:lstStyle/>
          <a:p>
            <a:pPr marL="0" indent="0" algn="ctr">
              <a:buNone/>
            </a:pPr>
            <a:r>
              <a:rPr lang="en-US" dirty="0"/>
              <a:t>“It shall be the responsibility of the research facility to ensure that all scientists, research technicians, animal technicians, and other personnel involved in animal care, treatment, and use are qualified to perform their duties.”</a:t>
            </a:r>
          </a:p>
        </p:txBody>
      </p:sp>
      <p:sp>
        <p:nvSpPr>
          <p:cNvPr id="6" name="Rectangle 5"/>
          <p:cNvSpPr/>
          <p:nvPr/>
        </p:nvSpPr>
        <p:spPr>
          <a:xfrm>
            <a:off x="4800599" y="609599"/>
            <a:ext cx="3414717" cy="1446550"/>
          </a:xfrm>
          <a:prstGeom prst="rect">
            <a:avLst/>
          </a:prstGeom>
        </p:spPr>
        <p:txBody>
          <a:bodyPr wrap="none">
            <a:spAutoFit/>
          </a:bodyPr>
          <a:lstStyle/>
          <a:p>
            <a:pPr algn="ctr"/>
            <a:r>
              <a:rPr lang="en-US" sz="4400" b="1" dirty="0">
                <a:solidFill>
                  <a:srgbClr val="4261AD"/>
                </a:solidFill>
                <a:latin typeface="Arial" pitchFamily="34" charset="0"/>
                <a:ea typeface="+mj-ea"/>
                <a:cs typeface="Arial" pitchFamily="34" charset="0"/>
              </a:rPr>
              <a:t>Federal</a:t>
            </a:r>
          </a:p>
          <a:p>
            <a:pPr algn="ctr"/>
            <a:r>
              <a:rPr lang="en-US" sz="4400" b="1" dirty="0">
                <a:solidFill>
                  <a:srgbClr val="4261AD"/>
                </a:solidFill>
                <a:latin typeface="Arial" pitchFamily="34" charset="0"/>
                <a:ea typeface="+mj-ea"/>
                <a:cs typeface="Arial" pitchFamily="34" charset="0"/>
              </a:rPr>
              <a:t>Regulations</a:t>
            </a:r>
            <a:endParaRPr lang="en-US" sz="2400" b="1" dirty="0"/>
          </a:p>
        </p:txBody>
      </p:sp>
    </p:spTree>
    <p:extLst>
      <p:ext uri="{BB962C8B-B14F-4D97-AF65-F5344CB8AC3E}">
        <p14:creationId xmlns:p14="http://schemas.microsoft.com/office/powerpoint/2010/main" val="308487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24200" y="5597525"/>
            <a:ext cx="6019800" cy="1108075"/>
          </a:xfrm>
        </p:spPr>
        <p:txBody>
          <a:bodyPr/>
          <a:lstStyle/>
          <a:p>
            <a:pPr algn="ctr"/>
            <a:r>
              <a:rPr lang="en-US" b="1" i="1" dirty="0">
                <a:solidFill>
                  <a:schemeClr val="tx1"/>
                </a:solidFill>
              </a:rPr>
              <a:t>The Guide – Chapter 2 </a:t>
            </a:r>
            <a:br>
              <a:rPr lang="en-US" b="1" i="1" dirty="0">
                <a:solidFill>
                  <a:schemeClr val="tx1"/>
                </a:solidFill>
              </a:rPr>
            </a:br>
            <a:r>
              <a:rPr lang="en-US" b="1" i="1" dirty="0">
                <a:solidFill>
                  <a:schemeClr val="tx1"/>
                </a:solidFill>
              </a:rPr>
              <a:t>Training and Education</a:t>
            </a:r>
          </a:p>
        </p:txBody>
      </p:sp>
      <p:sp>
        <p:nvSpPr>
          <p:cNvPr id="3" name="Content Placeholder 2"/>
          <p:cNvSpPr>
            <a:spLocks noGrp="1"/>
          </p:cNvSpPr>
          <p:nvPr>
            <p:ph idx="4294967295"/>
          </p:nvPr>
        </p:nvSpPr>
        <p:spPr>
          <a:xfrm>
            <a:off x="36872" y="3041650"/>
            <a:ext cx="9067800" cy="3170238"/>
          </a:xfrm>
        </p:spPr>
        <p:txBody>
          <a:bodyPr/>
          <a:lstStyle/>
          <a:p>
            <a:pPr marL="0" indent="0" algn="ctr">
              <a:buNone/>
            </a:pPr>
            <a:r>
              <a:rPr lang="en-US" dirty="0"/>
              <a:t>“All personnel involved with the care and use of animals must be adequately educated, trained, and/or qualified in basic principles of laboratory animal science to help ensure high-quality science and animal well-being.”</a:t>
            </a:r>
          </a:p>
          <a:p>
            <a:pPr marL="0" indent="0" algn="ctr">
              <a:buNone/>
            </a:pPr>
            <a:r>
              <a:rPr lang="en-US" dirty="0"/>
              <a:t>“</a:t>
            </a:r>
            <a:r>
              <a:rPr lang="en-US" dirty="0">
                <a:effectLst>
                  <a:glow rad="101600">
                    <a:srgbClr val="FFFF00">
                      <a:alpha val="60000"/>
                    </a:srgbClr>
                  </a:glow>
                </a:effectLst>
              </a:rPr>
              <a:t>All Program personnel training should be documented</a:t>
            </a:r>
            <a:r>
              <a:rPr lang="en-US" dirty="0"/>
              <a:t>.”</a:t>
            </a:r>
          </a:p>
        </p:txBody>
      </p:sp>
      <p:pic>
        <p:nvPicPr>
          <p:cNvPr id="24580" name="Picture 4" descr="http://images.betterworldbooks.com/030/9780309154000.jpg"/>
          <p:cNvPicPr>
            <a:picLocks noChangeAspect="1" noChangeArrowheads="1"/>
          </p:cNvPicPr>
          <p:nvPr/>
        </p:nvPicPr>
        <p:blipFill>
          <a:blip r:embed="rId2" cstate="print"/>
          <a:srcRect/>
          <a:stretch>
            <a:fillRect/>
          </a:stretch>
        </p:blipFill>
        <p:spPr bwMode="auto">
          <a:xfrm>
            <a:off x="228600" y="228600"/>
            <a:ext cx="1752600" cy="2635490"/>
          </a:xfrm>
          <a:prstGeom prst="rect">
            <a:avLst/>
          </a:prstGeom>
          <a:noFill/>
        </p:spPr>
      </p:pic>
      <p:sp>
        <p:nvSpPr>
          <p:cNvPr id="7" name="Title 1"/>
          <p:cNvSpPr txBox="1">
            <a:spLocks/>
          </p:cNvSpPr>
          <p:nvPr/>
        </p:nvSpPr>
        <p:spPr>
          <a:xfrm>
            <a:off x="3429000" y="609600"/>
            <a:ext cx="4800600" cy="1107996"/>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a:lstStyle>
          <a:p>
            <a:pPr algn="ctr"/>
            <a:r>
              <a:rPr lang="en-US" b="1" dirty="0"/>
              <a:t>AAALAC International Accreditation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C:\Documents and Settings\anelson\Local Settings\Temporary Internet Files\Content.IE5\1PH8JXG6\MP90043317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44" t="8756" r="12304" b="13203"/>
          <a:stretch/>
        </p:blipFill>
        <p:spPr bwMode="auto">
          <a:xfrm>
            <a:off x="381000" y="3817420"/>
            <a:ext cx="2825294" cy="30227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06514"/>
            <a:ext cx="8839200" cy="707886"/>
          </a:xfrm>
          <a:prstGeom prst="rect">
            <a:avLst/>
          </a:prstGeom>
          <a:noFill/>
        </p:spPr>
        <p:txBody>
          <a:bodyPr wrap="square" rtlCol="0">
            <a:spAutoFit/>
          </a:bodyPr>
          <a:lstStyle/>
          <a:p>
            <a:pPr algn="ctr"/>
            <a:r>
              <a:rPr lang="en-US" sz="4000" dirty="0">
                <a:solidFill>
                  <a:schemeClr val="tx2"/>
                </a:solidFill>
                <a:latin typeface="Arial" pitchFamily="34" charset="0"/>
                <a:cs typeface="Arial" pitchFamily="34" charset="0"/>
              </a:rPr>
              <a:t>Steps to maintain compliance</a:t>
            </a:r>
          </a:p>
        </p:txBody>
      </p:sp>
      <p:sp>
        <p:nvSpPr>
          <p:cNvPr id="3" name="TextBox 2"/>
          <p:cNvSpPr txBox="1"/>
          <p:nvPr/>
        </p:nvSpPr>
        <p:spPr>
          <a:xfrm>
            <a:off x="152400" y="1185419"/>
            <a:ext cx="8839200" cy="3370153"/>
          </a:xfrm>
          <a:prstGeom prst="rect">
            <a:avLst/>
          </a:prstGeom>
          <a:noFill/>
        </p:spPr>
        <p:txBody>
          <a:bodyPr wrap="square" rtlCol="0">
            <a:spAutoFit/>
          </a:bodyPr>
          <a:lstStyle/>
          <a:p>
            <a:pPr marL="342900" indent="-342900">
              <a:spcAft>
                <a:spcPts val="1800"/>
              </a:spcAft>
              <a:buAutoNum type="arabicPeriod"/>
            </a:pPr>
            <a:r>
              <a:rPr lang="en-US" sz="2800" dirty="0">
                <a:latin typeface="Arial" pitchFamily="34" charset="0"/>
                <a:cs typeface="Arial" pitchFamily="34" charset="0"/>
              </a:rPr>
              <a:t>Complete required online AALAS Learning Library courses</a:t>
            </a:r>
          </a:p>
          <a:p>
            <a:pPr marL="342900" indent="-342900">
              <a:spcAft>
                <a:spcPts val="1800"/>
              </a:spcAft>
              <a:buAutoNum type="arabicPeriod"/>
            </a:pPr>
            <a:r>
              <a:rPr lang="en-US" sz="2800" dirty="0">
                <a:latin typeface="Arial" pitchFamily="34" charset="0"/>
                <a:cs typeface="Arial" pitchFamily="34" charset="0"/>
              </a:rPr>
              <a:t>Complete handling class for the species you will be working with</a:t>
            </a:r>
          </a:p>
          <a:p>
            <a:pPr marL="342900" indent="-342900">
              <a:spcAft>
                <a:spcPts val="1800"/>
              </a:spcAft>
              <a:buAutoNum type="arabicPeriod"/>
            </a:pPr>
            <a:r>
              <a:rPr lang="en-US" sz="2800" dirty="0">
                <a:latin typeface="Arial" pitchFamily="34" charset="0"/>
                <a:cs typeface="Arial" pitchFamily="34" charset="0"/>
              </a:rPr>
              <a:t>Maintain a personal training log</a:t>
            </a:r>
          </a:p>
          <a:p>
            <a:pPr marL="342900" indent="-342900">
              <a:spcAft>
                <a:spcPts val="1800"/>
              </a:spcAft>
              <a:buAutoNum type="arabicPeriod"/>
            </a:pPr>
            <a:endParaRPr lang="en-US" sz="2800" dirty="0">
              <a:latin typeface="Arial" pitchFamily="34" charset="0"/>
              <a:cs typeface="Arial" pitchFamily="34" charset="0"/>
            </a:endParaRPr>
          </a:p>
        </p:txBody>
      </p:sp>
      <p:pic>
        <p:nvPicPr>
          <p:cNvPr id="31747" name="Picture 3" descr="C:\Documents and Settings\anelson\Local Settings\Temporary Internet Files\Content.IE5\FVXDRVG9\MP900175571[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7517"/>
          <a:stretch/>
        </p:blipFill>
        <p:spPr bwMode="auto">
          <a:xfrm>
            <a:off x="5638800" y="2919834"/>
            <a:ext cx="3429000" cy="24903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profile.ak.fbcdn.net/hprofile-ak-snc4/41604_317207575012674_674397438_n.jpg"/>
          <p:cNvPicPr>
            <a:picLocks noChangeAspect="1" noChangeArrowheads="1"/>
          </p:cNvPicPr>
          <p:nvPr/>
        </p:nvPicPr>
        <p:blipFill rotWithShape="1">
          <a:blip r:embed="rId5" cstate="print"/>
          <a:srcRect t="9570" b="5466"/>
          <a:stretch/>
        </p:blipFill>
        <p:spPr bwMode="auto">
          <a:xfrm>
            <a:off x="830281" y="4038600"/>
            <a:ext cx="1926732" cy="1211780"/>
          </a:xfrm>
          <a:prstGeom prst="rect">
            <a:avLst/>
          </a:prstGeom>
          <a:noFill/>
        </p:spPr>
      </p:pic>
      <p:pic>
        <p:nvPicPr>
          <p:cNvPr id="337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876800"/>
            <a:ext cx="3071259"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5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profile.ak.fbcdn.net/hprofile-ak-snc4/41604_317207575012674_674397438_n.jpg"/>
          <p:cNvPicPr>
            <a:picLocks noChangeAspect="1" noChangeArrowheads="1"/>
          </p:cNvPicPr>
          <p:nvPr/>
        </p:nvPicPr>
        <p:blipFill>
          <a:blip r:embed="rId2" cstate="print"/>
          <a:srcRect/>
          <a:stretch>
            <a:fillRect/>
          </a:stretch>
        </p:blipFill>
        <p:spPr bwMode="auto">
          <a:xfrm>
            <a:off x="7391400" y="4972050"/>
            <a:ext cx="1714500" cy="1885950"/>
          </a:xfrm>
          <a:prstGeom prst="rect">
            <a:avLst/>
          </a:prstGeom>
          <a:noFill/>
        </p:spPr>
      </p:pic>
      <p:sp>
        <p:nvSpPr>
          <p:cNvPr id="2" name="Title 1"/>
          <p:cNvSpPr>
            <a:spLocks noGrp="1"/>
          </p:cNvSpPr>
          <p:nvPr>
            <p:ph type="title" idx="4294967295"/>
          </p:nvPr>
        </p:nvSpPr>
        <p:spPr>
          <a:xfrm>
            <a:off x="381000" y="228601"/>
            <a:ext cx="8229600" cy="984885"/>
          </a:xfrm>
        </p:spPr>
        <p:txBody>
          <a:bodyPr/>
          <a:lstStyle/>
          <a:p>
            <a:pPr algn="ctr"/>
            <a:r>
              <a:rPr lang="en-US" b="1" dirty="0"/>
              <a:t>Step one:</a:t>
            </a:r>
            <a:r>
              <a:rPr lang="en-US" dirty="0"/>
              <a:t>  </a:t>
            </a:r>
            <a:br>
              <a:rPr lang="en-US" dirty="0"/>
            </a:br>
            <a:r>
              <a:rPr lang="en-US" sz="2800" dirty="0"/>
              <a:t>Required Online Training:  AALAS Learning Library</a:t>
            </a:r>
          </a:p>
        </p:txBody>
      </p:sp>
      <p:sp>
        <p:nvSpPr>
          <p:cNvPr id="3" name="Content Placeholder 2"/>
          <p:cNvSpPr>
            <a:spLocks noGrp="1"/>
          </p:cNvSpPr>
          <p:nvPr>
            <p:ph idx="4294967295"/>
          </p:nvPr>
        </p:nvSpPr>
        <p:spPr>
          <a:xfrm>
            <a:off x="381000" y="1828800"/>
            <a:ext cx="8382000" cy="2923877"/>
          </a:xfrm>
        </p:spPr>
        <p:txBody>
          <a:bodyPr/>
          <a:lstStyle/>
          <a:p>
            <a:pPr>
              <a:spcAft>
                <a:spcPts val="4200"/>
              </a:spcAft>
            </a:pPr>
            <a:r>
              <a:rPr lang="en-US" sz="2400" dirty="0"/>
              <a:t>Wake Forest IACUC will determine required courses</a:t>
            </a:r>
          </a:p>
          <a:p>
            <a:pPr>
              <a:spcAft>
                <a:spcPts val="4200"/>
              </a:spcAft>
            </a:pPr>
            <a:r>
              <a:rPr lang="en-US" sz="2400" dirty="0"/>
              <a:t> Course requirements are based on the type of research and the species used</a:t>
            </a:r>
          </a:p>
          <a:p>
            <a:pPr>
              <a:spcAft>
                <a:spcPts val="4200"/>
              </a:spcAft>
            </a:pPr>
            <a:r>
              <a:rPr lang="en-US" sz="2400" dirty="0"/>
              <a:t>Required classes will be prompted automatically in </a:t>
            </a:r>
            <a:r>
              <a:rPr lang="en-US" sz="2400" dirty="0" err="1"/>
              <a:t>eIACUC</a:t>
            </a:r>
            <a:r>
              <a:rPr lang="en-US" sz="2400" dirty="0"/>
              <a:t> by personnel amendments or new protocols.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1107996"/>
          </a:xfrm>
        </p:spPr>
        <p:txBody>
          <a:bodyPr/>
          <a:lstStyle/>
          <a:p>
            <a:pPr algn="ctr"/>
            <a:r>
              <a:rPr lang="en-US" dirty="0"/>
              <a:t>Requirements from the</a:t>
            </a:r>
            <a:br>
              <a:rPr lang="en-US" dirty="0"/>
            </a:br>
            <a:r>
              <a:rPr lang="en-US" dirty="0"/>
              <a:t>AALAS Learning Library</a:t>
            </a:r>
          </a:p>
        </p:txBody>
      </p:sp>
      <p:sp>
        <p:nvSpPr>
          <p:cNvPr id="3" name="Content Placeholder 2"/>
          <p:cNvSpPr>
            <a:spLocks noGrp="1"/>
          </p:cNvSpPr>
          <p:nvPr>
            <p:ph idx="4294967295"/>
          </p:nvPr>
        </p:nvSpPr>
        <p:spPr>
          <a:xfrm>
            <a:off x="152400" y="1447800"/>
            <a:ext cx="8763000" cy="4878259"/>
          </a:xfrm>
        </p:spPr>
        <p:txBody>
          <a:bodyPr/>
          <a:lstStyle/>
          <a:p>
            <a:pPr>
              <a:spcAft>
                <a:spcPts val="3000"/>
              </a:spcAft>
            </a:pPr>
            <a:r>
              <a:rPr lang="en-US" sz="2400" dirty="0"/>
              <a:t>3</a:t>
            </a:r>
            <a:r>
              <a:rPr lang="en-US" sz="2400"/>
              <a:t> </a:t>
            </a:r>
            <a:r>
              <a:rPr lang="en-US" sz="2400" dirty="0"/>
              <a:t>base courses for all new personnel</a:t>
            </a:r>
          </a:p>
          <a:p>
            <a:pPr>
              <a:spcAft>
                <a:spcPts val="3000"/>
              </a:spcAft>
            </a:pPr>
            <a:r>
              <a:rPr lang="en-US" sz="2400" dirty="0"/>
              <a:t>Species specific courses for each species used</a:t>
            </a:r>
          </a:p>
          <a:p>
            <a:pPr>
              <a:spcAft>
                <a:spcPts val="3000"/>
              </a:spcAft>
            </a:pPr>
            <a:r>
              <a:rPr lang="en-US" sz="2400" dirty="0"/>
              <a:t>Anesthesia courses for personnel utilizing anesthesia or performing surgery</a:t>
            </a:r>
          </a:p>
          <a:p>
            <a:pPr>
              <a:spcAft>
                <a:spcPts val="3000"/>
              </a:spcAft>
            </a:pPr>
            <a:r>
              <a:rPr lang="en-US" sz="2400" dirty="0"/>
              <a:t>Rodent breeding courses for personnel responsible for rodent breeding colonies</a:t>
            </a:r>
          </a:p>
          <a:p>
            <a:pPr>
              <a:spcAft>
                <a:spcPts val="3000"/>
              </a:spcAft>
            </a:pPr>
            <a:r>
              <a:rPr lang="en-US" sz="2400" dirty="0"/>
              <a:t>Bio-safety course for personnel working in BSL-2 laboratories</a:t>
            </a:r>
          </a:p>
          <a:p>
            <a:pPr>
              <a:spcAft>
                <a:spcPts val="3000"/>
              </a:spcAft>
            </a:pPr>
            <a:r>
              <a:rPr lang="en-US" sz="2400" dirty="0"/>
              <a:t>“Refresher” course for established personnel  every 3 years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6926" y="1039773"/>
            <a:ext cx="8915400" cy="4370427"/>
          </a:xfrm>
        </p:spPr>
        <p:txBody>
          <a:bodyPr/>
          <a:lstStyle/>
          <a:p>
            <a:pPr>
              <a:spcAft>
                <a:spcPts val="600"/>
              </a:spcAft>
            </a:pPr>
            <a:r>
              <a:rPr lang="en-US" sz="2400" dirty="0"/>
              <a:t>Lots of other courses available (at no charge) to personnel at any time:</a:t>
            </a:r>
          </a:p>
          <a:p>
            <a:pPr marL="231775" lvl="1" indent="0" algn="ctr">
              <a:spcAft>
                <a:spcPts val="3000"/>
              </a:spcAft>
              <a:buNone/>
            </a:pPr>
            <a:r>
              <a:rPr lang="en-US" sz="1800" dirty="0">
                <a:solidFill>
                  <a:schemeClr val="tx2"/>
                </a:solidFill>
              </a:rPr>
              <a:t>AALAS certification prep,  conversions/calculations, management, other </a:t>
            </a:r>
            <a:r>
              <a:rPr lang="en-US" sz="1800" dirty="0" err="1">
                <a:solidFill>
                  <a:schemeClr val="tx2"/>
                </a:solidFill>
              </a:rPr>
              <a:t>biomethodologies</a:t>
            </a:r>
            <a:r>
              <a:rPr lang="en-US" sz="1800" dirty="0">
                <a:solidFill>
                  <a:schemeClr val="tx2"/>
                </a:solidFill>
              </a:rPr>
              <a:t>, </a:t>
            </a:r>
            <a:r>
              <a:rPr lang="en-US" sz="1800" dirty="0" err="1">
                <a:solidFill>
                  <a:schemeClr val="tx2"/>
                </a:solidFill>
              </a:rPr>
              <a:t>etc</a:t>
            </a:r>
            <a:endParaRPr lang="en-US" sz="1800" dirty="0">
              <a:solidFill>
                <a:schemeClr val="tx2"/>
              </a:solidFill>
            </a:endParaRPr>
          </a:p>
          <a:p>
            <a:pPr>
              <a:spcAft>
                <a:spcPts val="3000"/>
              </a:spcAft>
            </a:pPr>
            <a:r>
              <a:rPr lang="en-US" sz="2400" dirty="0"/>
              <a:t>Use as reference library, tests are not required unless credit is needed</a:t>
            </a:r>
          </a:p>
          <a:p>
            <a:pPr>
              <a:spcAft>
                <a:spcPts val="3000"/>
              </a:spcAft>
            </a:pPr>
            <a:r>
              <a:rPr lang="en-US" sz="2400" dirty="0"/>
              <a:t>Transfer credits from other institutions for incoming personnel</a:t>
            </a:r>
          </a:p>
          <a:p>
            <a:pPr>
              <a:spcAft>
                <a:spcPts val="3000"/>
              </a:spcAft>
            </a:pPr>
            <a:r>
              <a:rPr lang="en-US" sz="2400" dirty="0"/>
              <a:t>Online &amp; printable transcripts are available through AALAS Learning Library at anytime</a:t>
            </a:r>
            <a:endParaRPr lang="en-US" dirty="0"/>
          </a:p>
        </p:txBody>
      </p:sp>
      <p:pic>
        <p:nvPicPr>
          <p:cNvPr id="49154" name="Picture 2" descr="AALAS Learning Library">
            <a:hlinkClick r:id="rId2"/>
          </p:cNvPr>
          <p:cNvPicPr>
            <a:picLocks noChangeAspect="1" noChangeArrowheads="1"/>
          </p:cNvPicPr>
          <p:nvPr/>
        </p:nvPicPr>
        <p:blipFill>
          <a:blip r:embed="rId3" cstate="print"/>
          <a:srcRect r="1554"/>
          <a:stretch>
            <a:fillRect/>
          </a:stretch>
        </p:blipFill>
        <p:spPr bwMode="auto">
          <a:xfrm>
            <a:off x="194187" y="5791200"/>
            <a:ext cx="8755626" cy="802599"/>
          </a:xfrm>
          <a:prstGeom prst="rect">
            <a:avLst/>
          </a:prstGeom>
          <a:ln>
            <a:noFill/>
          </a:ln>
          <a:effectLst/>
        </p:spPr>
      </p:pic>
      <p:sp>
        <p:nvSpPr>
          <p:cNvPr id="5" name="Title 1"/>
          <p:cNvSpPr txBox="1">
            <a:spLocks/>
          </p:cNvSpPr>
          <p:nvPr/>
        </p:nvSpPr>
        <p:spPr>
          <a:xfrm>
            <a:off x="0" y="152400"/>
            <a:ext cx="9144000" cy="553998"/>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a:lstStyle>
          <a:p>
            <a:pPr algn="ctr"/>
            <a:r>
              <a:rPr lang="en-US" dirty="0"/>
              <a:t>Other Benefits of AALAS Learning Library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encrypted-tbn2.google.com/images?q=tbn:ANd9GcSGJY6E4SeAfilFVBsJsxRK--HsLHyQvstZQiDWwcit1by0UVgX"/>
          <p:cNvPicPr>
            <a:picLocks noChangeAspect="1" noChangeArrowheads="1"/>
          </p:cNvPicPr>
          <p:nvPr/>
        </p:nvPicPr>
        <p:blipFill>
          <a:blip r:embed="rId2" cstate="print"/>
          <a:srcRect/>
          <a:stretch>
            <a:fillRect/>
          </a:stretch>
        </p:blipFill>
        <p:spPr bwMode="auto">
          <a:xfrm rot="19982918">
            <a:off x="6244883" y="2267621"/>
            <a:ext cx="2495795" cy="2334429"/>
          </a:xfrm>
          <a:prstGeom prst="rect">
            <a:avLst/>
          </a:prstGeom>
          <a:noFill/>
        </p:spPr>
      </p:pic>
      <p:sp>
        <p:nvSpPr>
          <p:cNvPr id="2" name="Title 1"/>
          <p:cNvSpPr>
            <a:spLocks noGrp="1"/>
          </p:cNvSpPr>
          <p:nvPr>
            <p:ph type="title" idx="4294967295"/>
          </p:nvPr>
        </p:nvSpPr>
        <p:spPr>
          <a:xfrm>
            <a:off x="0" y="228600"/>
            <a:ext cx="9144000" cy="553998"/>
          </a:xfrm>
        </p:spPr>
        <p:txBody>
          <a:bodyPr/>
          <a:lstStyle/>
          <a:p>
            <a:pPr algn="ctr"/>
            <a:r>
              <a:rPr lang="en-US" b="1" dirty="0"/>
              <a:t>Step Two</a:t>
            </a:r>
            <a:endParaRPr lang="en-US" dirty="0"/>
          </a:p>
        </p:txBody>
      </p:sp>
      <p:sp>
        <p:nvSpPr>
          <p:cNvPr id="3" name="Content Placeholder 2"/>
          <p:cNvSpPr>
            <a:spLocks noGrp="1"/>
          </p:cNvSpPr>
          <p:nvPr>
            <p:ph idx="4294967295"/>
          </p:nvPr>
        </p:nvSpPr>
        <p:spPr>
          <a:xfrm>
            <a:off x="76200" y="1066800"/>
            <a:ext cx="8991600" cy="4862870"/>
          </a:xfrm>
        </p:spPr>
        <p:txBody>
          <a:bodyPr lIns="45720" rIns="45720"/>
          <a:lstStyle/>
          <a:p>
            <a:pPr marL="0" indent="0" algn="ctr">
              <a:buNone/>
            </a:pPr>
            <a:r>
              <a:rPr lang="en-US" sz="3600" dirty="0">
                <a:solidFill>
                  <a:schemeClr val="tx2"/>
                </a:solidFill>
              </a:rPr>
              <a:t>All laboratory personnel must keep a personal training log  </a:t>
            </a:r>
          </a:p>
          <a:p>
            <a:pPr marL="0" indent="0">
              <a:buNone/>
            </a:pPr>
            <a:r>
              <a:rPr lang="en-US" b="1" dirty="0"/>
              <a:t>Can be:  </a:t>
            </a:r>
          </a:p>
          <a:p>
            <a:pPr marL="0" indent="0">
              <a:buNone/>
            </a:pPr>
            <a:r>
              <a:rPr lang="en-US" sz="2400" b="1" dirty="0"/>
              <a:t>	</a:t>
            </a:r>
            <a:r>
              <a:rPr lang="en-US" sz="2400" dirty="0"/>
              <a:t>folder, three-ring binder, </a:t>
            </a:r>
            <a:r>
              <a:rPr lang="en-US" sz="2400" dirty="0" err="1"/>
              <a:t>etc</a:t>
            </a:r>
            <a:r>
              <a:rPr lang="en-US" sz="2400" dirty="0"/>
              <a:t>  </a:t>
            </a:r>
          </a:p>
          <a:p>
            <a:pPr marL="0" indent="0">
              <a:buNone/>
            </a:pPr>
            <a:r>
              <a:rPr lang="en-US" b="1" dirty="0"/>
              <a:t>Shall contain:  </a:t>
            </a:r>
          </a:p>
          <a:p>
            <a:pPr marL="0" indent="0">
              <a:buNone/>
            </a:pPr>
            <a:r>
              <a:rPr lang="en-US" b="1" dirty="0"/>
              <a:t>	</a:t>
            </a:r>
            <a:r>
              <a:rPr lang="en-US" sz="2400" dirty="0"/>
              <a:t>any documentation or certificates</a:t>
            </a:r>
          </a:p>
          <a:p>
            <a:pPr marL="0" indent="0">
              <a:buNone/>
            </a:pPr>
            <a:r>
              <a:rPr lang="en-US" b="1" dirty="0"/>
              <a:t>From:  </a:t>
            </a:r>
          </a:p>
          <a:p>
            <a:pPr marL="914400" lvl="4" indent="0">
              <a:buNone/>
            </a:pPr>
            <a:r>
              <a:rPr lang="en-US" sz="2400" dirty="0"/>
              <a:t>in-house training, training obtained from off site, and training received prior to employment at Wake Forest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BMC_internal_template[1]">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1318</TotalTime>
  <Words>744</Words>
  <Application>Microsoft Office PowerPoint</Application>
  <PresentationFormat>On-screen Show (4:3)</PresentationFormat>
  <Paragraphs>99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Times</vt:lpstr>
      <vt:lpstr>Verdana</vt:lpstr>
      <vt:lpstr>WFBMC_internal_template[1]</vt:lpstr>
      <vt:lpstr>IACUC Personnel  Training Records</vt:lpstr>
      <vt:lpstr>Why?</vt:lpstr>
      <vt:lpstr>Animal Welfare Act </vt:lpstr>
      <vt:lpstr>The Guide – Chapter 2  Training and Education</vt:lpstr>
      <vt:lpstr>PowerPoint Presentation</vt:lpstr>
      <vt:lpstr>Step one:   Required Online Training:  AALAS Learning Library</vt:lpstr>
      <vt:lpstr>Requirements from the AALAS Learning Library</vt:lpstr>
      <vt:lpstr>PowerPoint Presentation</vt:lpstr>
      <vt:lpstr>Step Two</vt:lpstr>
      <vt:lpstr>Why do I need Personnel Training Log?</vt:lpstr>
      <vt:lpstr>Organizing your Personnel Training Log</vt:lpstr>
      <vt:lpstr>Laboratory Specific Procedure Training Log </vt:lpstr>
      <vt:lpstr>PowerPoint Presentation</vt:lpstr>
      <vt:lpstr>PowerPoint Presentation</vt:lpstr>
      <vt:lpstr>Questions???</vt:lpstr>
    </vt:vector>
  </TitlesOfParts>
  <Company>WFUBMC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IACUC Personnel Training Records</dc:title>
  <dc:creator>WFUHS</dc:creator>
  <cp:lastModifiedBy>Ellen Alexander</cp:lastModifiedBy>
  <cp:revision>23</cp:revision>
  <dcterms:created xsi:type="dcterms:W3CDTF">2012-07-19T17:54:37Z</dcterms:created>
  <dcterms:modified xsi:type="dcterms:W3CDTF">2023-12-12T13:40:00Z</dcterms:modified>
</cp:coreProperties>
</file>