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C6A3-D42B-4B91-9474-447EDBB1CEC1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D7E1-C02F-4537-AB1E-1DA7E3C81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C6A3-D42B-4B91-9474-447EDBB1CEC1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D7E1-C02F-4537-AB1E-1DA7E3C81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C6A3-D42B-4B91-9474-447EDBB1CEC1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D7E1-C02F-4537-AB1E-1DA7E3C81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C6A3-D42B-4B91-9474-447EDBB1CEC1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D7E1-C02F-4537-AB1E-1DA7E3C81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C6A3-D42B-4B91-9474-447EDBB1CEC1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D7E1-C02F-4537-AB1E-1DA7E3C81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C6A3-D42B-4B91-9474-447EDBB1CEC1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D7E1-C02F-4537-AB1E-1DA7E3C81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C6A3-D42B-4B91-9474-447EDBB1CEC1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D7E1-C02F-4537-AB1E-1DA7E3C81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C6A3-D42B-4B91-9474-447EDBB1CEC1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D7E1-C02F-4537-AB1E-1DA7E3C81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C6A3-D42B-4B91-9474-447EDBB1CEC1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D7E1-C02F-4537-AB1E-1DA7E3C81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C6A3-D42B-4B91-9474-447EDBB1CEC1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D7E1-C02F-4537-AB1E-1DA7E3C81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C6A3-D42B-4B91-9474-447EDBB1CEC1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26D7E1-C02F-4537-AB1E-1DA7E3C810D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726D7E1-C02F-4537-AB1E-1DA7E3C810D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753C6A3-D42B-4B91-9474-447EDBB1CEC1}" type="datetimeFigureOut">
              <a:rPr lang="en-US" smtClean="0"/>
              <a:t>8/9/2019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mployeeocc.wakehealth.ed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doi.org/10.1086/34475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herpesbviru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Nonhuman Primate Post Exposure Plan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should I do?</a:t>
            </a:r>
            <a:endParaRPr lang="en-US" sz="3600" dirty="0"/>
          </a:p>
        </p:txBody>
      </p:sp>
      <p:pic>
        <p:nvPicPr>
          <p:cNvPr id="1026" name="Picture 2" descr="http://www.wakehealth.edu/images/refresh/WakeForestSchoolOfMedici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5352877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203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Exposure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Employees at Wake Forest working with nonhuman primates should familiarize yourself with the following information in the event of an exposure (Bite/Scratch/Splash):</a:t>
            </a:r>
          </a:p>
          <a:p>
            <a:endParaRPr lang="en-US" sz="2400" dirty="0"/>
          </a:p>
          <a:p>
            <a:pPr lvl="1"/>
            <a:r>
              <a:rPr lang="en-US" sz="2400" dirty="0" smtClean="0"/>
              <a:t>Nonhuman Primate Exposure Kits and their locations</a:t>
            </a:r>
          </a:p>
          <a:p>
            <a:pPr marL="411480" lvl="1" indent="0">
              <a:buNone/>
            </a:pPr>
            <a:endParaRPr lang="en-US" sz="2400" dirty="0" smtClean="0"/>
          </a:p>
          <a:p>
            <a:pPr lvl="1"/>
            <a:r>
              <a:rPr lang="en-US" sz="2400" dirty="0"/>
              <a:t>Medical Center Occurrence Reporting  Procedures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Herpes B Virus Medical Alert Cards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Location of </a:t>
            </a:r>
          </a:p>
          <a:p>
            <a:pPr lvl="2"/>
            <a:r>
              <a:rPr lang="en-US" sz="2000" dirty="0" smtClean="0"/>
              <a:t>Employee Health Services, Meads Hall, Winston-Salem/Bowman Gray Campus</a:t>
            </a:r>
          </a:p>
          <a:p>
            <a:pPr lvl="2"/>
            <a:r>
              <a:rPr lang="en-US" sz="2000" dirty="0" smtClean="0"/>
              <a:t>Emergency Department – Winston-Salem location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776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Nonhuman Primate Exposure </a:t>
            </a:r>
            <a:r>
              <a:rPr lang="en-US" dirty="0" smtClean="0"/>
              <a:t>Kits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3657600" cy="4800600"/>
          </a:xfrm>
        </p:spPr>
        <p:txBody>
          <a:bodyPr/>
          <a:lstStyle/>
          <a:p>
            <a:r>
              <a:rPr lang="en-US" dirty="0" smtClean="0"/>
              <a:t>Located </a:t>
            </a:r>
            <a:r>
              <a:rPr lang="en-US" dirty="0"/>
              <a:t>in proximity to all primate work areas</a:t>
            </a:r>
          </a:p>
          <a:p>
            <a:endParaRPr lang="en-US" dirty="0" smtClean="0"/>
          </a:p>
          <a:p>
            <a:r>
              <a:rPr lang="en-US" dirty="0" smtClean="0"/>
              <a:t>Contents </a:t>
            </a:r>
            <a:r>
              <a:rPr lang="en-US" dirty="0"/>
              <a:t>include instructions for immediate first aid</a:t>
            </a:r>
          </a:p>
          <a:p>
            <a:endParaRPr lang="en-US" dirty="0" smtClean="0"/>
          </a:p>
          <a:p>
            <a:r>
              <a:rPr lang="en-US" dirty="0" smtClean="0"/>
              <a:t>Contact </a:t>
            </a:r>
            <a:r>
              <a:rPr lang="en-US" dirty="0"/>
              <a:t>the Animal Resources Program (ARP) if you need a kit for your laboratory</a:t>
            </a:r>
          </a:p>
          <a:p>
            <a:endParaRPr lang="en-US" dirty="0"/>
          </a:p>
        </p:txBody>
      </p:sp>
      <p:pic>
        <p:nvPicPr>
          <p:cNvPr id="4" name="Picture 8" descr="DSCN87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200" y="1193800"/>
            <a:ext cx="3962400" cy="5283200"/>
          </a:xfrm>
          <a:prstGeom prst="rect">
            <a:avLst/>
          </a:prstGeom>
          <a:ln w="12700">
            <a:solidFill>
              <a:schemeClr val="bg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4078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Center Occurrence Reporting  </a:t>
            </a:r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 must report the incident online.  Follow the link </a:t>
            </a:r>
            <a:r>
              <a:rPr lang="en-US" dirty="0" smtClean="0"/>
              <a:t>to </a:t>
            </a:r>
            <a:r>
              <a:rPr lang="en-US" dirty="0" smtClean="0"/>
              <a:t>“Report an Employee Occurrence”</a:t>
            </a:r>
          </a:p>
          <a:p>
            <a:pPr lvl="1"/>
            <a:r>
              <a:rPr lang="en-US" dirty="0">
                <a:hlinkClick r:id="rId2"/>
              </a:rPr>
              <a:t>https://employeeocc.wakehealth.edu</a:t>
            </a:r>
            <a:r>
              <a:rPr lang="en-US" smtClean="0">
                <a:hlinkClick r:id="rId2"/>
              </a:rPr>
              <a:t>/</a:t>
            </a:r>
            <a:r>
              <a:rPr lang="en-US" smtClean="0"/>
              <a:t> 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Inform your supervisor </a:t>
            </a:r>
            <a:r>
              <a:rPr lang="en-US" b="1" i="1" u="sng" dirty="0" smtClean="0"/>
              <a:t>and</a:t>
            </a:r>
            <a:r>
              <a:rPr lang="en-US" dirty="0" smtClean="0"/>
              <a:t> the ARP veterinary staff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is essential that you notify the ARP staff at the time of exposure, as samples must be obtained from the monkey to test for </a:t>
            </a:r>
            <a:r>
              <a:rPr lang="en-US" dirty="0" smtClean="0"/>
              <a:t>active Herpes B </a:t>
            </a:r>
            <a:r>
              <a:rPr lang="en-US" dirty="0"/>
              <a:t>virus that could affect your treatment. </a:t>
            </a:r>
            <a:r>
              <a:rPr lang="en-US" dirty="0" smtClean="0"/>
              <a:t> This should be done simultaneously to your testing so it is important to report immediately.</a:t>
            </a:r>
          </a:p>
          <a:p>
            <a:endParaRPr lang="en-US" dirty="0" smtClean="0"/>
          </a:p>
          <a:p>
            <a:r>
              <a:rPr lang="en-US" dirty="0" smtClean="0"/>
              <a:t>Report to Employee Health Services (Meads Hall, Winston-Salem/Bowman Gray Campus) or the Emergency Department (Winston-Salem location) if after hours or on the weekend for treatment.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23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Herpes B Virus </a:t>
            </a:r>
            <a:r>
              <a:rPr lang="en-US" dirty="0" smtClean="0"/>
              <a:t>Medical alert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953000"/>
          </a:xfrm>
        </p:spPr>
        <p:txBody>
          <a:bodyPr/>
          <a:lstStyle/>
          <a:p>
            <a:r>
              <a:rPr lang="en-US" dirty="0" smtClean="0"/>
              <a:t>The card is designed to:</a:t>
            </a:r>
          </a:p>
          <a:p>
            <a:pPr lvl="1"/>
            <a:r>
              <a:rPr lang="en-US" dirty="0" smtClean="0"/>
              <a:t>Remind you of the symptoms of Herpes B</a:t>
            </a:r>
          </a:p>
          <a:p>
            <a:pPr lvl="1"/>
            <a:r>
              <a:rPr lang="en-US" dirty="0" smtClean="0"/>
              <a:t>Provide contact information for a local health care provider</a:t>
            </a:r>
          </a:p>
          <a:p>
            <a:endParaRPr lang="en-US" dirty="0"/>
          </a:p>
          <a:p>
            <a:r>
              <a:rPr lang="en-US" dirty="0" smtClean="0"/>
              <a:t>Contact ARP to obtain a card.</a:t>
            </a:r>
          </a:p>
          <a:p>
            <a:endParaRPr lang="en-US" dirty="0" smtClean="0"/>
          </a:p>
          <a:p>
            <a:r>
              <a:rPr lang="en-US" dirty="0" smtClean="0"/>
              <a:t>Carry the Medical Alert Card with you </a:t>
            </a:r>
            <a:r>
              <a:rPr lang="en-US" b="1" i="1" dirty="0" smtClean="0"/>
              <a:t>at all times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9" descr="DSCN873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4359" r="10557"/>
          <a:stretch/>
        </p:blipFill>
        <p:spPr>
          <a:xfrm>
            <a:off x="4876800" y="1828800"/>
            <a:ext cx="3131507" cy="3595318"/>
          </a:xfrm>
          <a:prstGeom prst="rect">
            <a:avLst/>
          </a:prstGeom>
          <a:ln w="12700">
            <a:solidFill>
              <a:schemeClr val="bg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5797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expect at EHS/ED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2400" dirty="0">
                <a:latin typeface="Arial" pitchFamily="34" charset="0"/>
              </a:rPr>
              <a:t>You will be asked about the circumstances of your exposure and the adequacy of attention paid to the exposure </a:t>
            </a:r>
            <a:r>
              <a:rPr lang="en-US" altLang="en-US" sz="2400" dirty="0" smtClean="0">
                <a:latin typeface="Arial" pitchFamily="34" charset="0"/>
              </a:rPr>
              <a:t>site.</a:t>
            </a:r>
            <a:endParaRPr lang="en-US" altLang="en-US" sz="2400" dirty="0">
              <a:latin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altLang="en-US" sz="2400" dirty="0">
              <a:latin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2400" dirty="0">
                <a:latin typeface="Arial" pitchFamily="34" charset="0"/>
              </a:rPr>
              <a:t>You will be tested and counseled regarding your risk of contracting Herpes B </a:t>
            </a:r>
            <a:r>
              <a:rPr lang="en-US" altLang="en-US" sz="2400" dirty="0" smtClean="0">
                <a:latin typeface="Arial" pitchFamily="34" charset="0"/>
              </a:rPr>
              <a:t>Virus</a:t>
            </a:r>
            <a:endParaRPr lang="en-US" altLang="en-US" sz="2400" dirty="0">
              <a:latin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altLang="en-US" sz="2400" dirty="0">
              <a:latin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2400" dirty="0">
                <a:latin typeface="Arial" pitchFamily="34" charset="0"/>
              </a:rPr>
              <a:t>Depending on the type of exposure, prophylaxis may be </a:t>
            </a:r>
            <a:r>
              <a:rPr lang="en-US" altLang="en-US" sz="2400" dirty="0" smtClean="0">
                <a:latin typeface="Arial" pitchFamily="34" charset="0"/>
              </a:rPr>
              <a:t>offered.</a:t>
            </a:r>
            <a:endParaRPr lang="en-US" altLang="en-US" sz="2400" dirty="0">
              <a:latin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079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Herpes B Virus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28151" cy="4800600"/>
          </a:xfrm>
        </p:spPr>
        <p:txBody>
          <a:bodyPr/>
          <a:lstStyle/>
          <a:p>
            <a:r>
              <a:rPr lang="en-US" dirty="0"/>
              <a:t>“The most critical period for the prevention of Herpes B virus and other infections is during the first few minutes after an exposure occurs.” </a:t>
            </a:r>
            <a:endParaRPr lang="en-US" dirty="0" smtClean="0"/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-The </a:t>
            </a:r>
            <a:r>
              <a:rPr lang="en-US" dirty="0"/>
              <a:t>B Virus Working </a:t>
            </a:r>
            <a:r>
              <a:rPr lang="en-US" dirty="0" smtClean="0"/>
              <a:t>Group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Clinical </a:t>
            </a:r>
            <a:r>
              <a:rPr lang="en-US" dirty="0"/>
              <a:t>Infectious Diseases, Volume 35, Issue 10, 15 November 2002, Pages </a:t>
            </a:r>
            <a:r>
              <a:rPr lang="en-US" dirty="0" smtClean="0"/>
              <a:t>1191–1203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doi.org/10.1086/344754</a:t>
            </a:r>
            <a:r>
              <a:rPr lang="en-US" dirty="0" smtClean="0"/>
              <a:t> 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9" descr="cy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84032" y="1447800"/>
            <a:ext cx="2700542" cy="4038600"/>
          </a:xfrm>
          <a:prstGeom prst="rect">
            <a:avLst/>
          </a:prstGeom>
          <a:ln w="12700">
            <a:solidFill>
              <a:schemeClr val="bg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0317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WFU Medical Center </a:t>
            </a:r>
            <a:r>
              <a:rPr lang="en-US" dirty="0" smtClean="0"/>
              <a:t>Employee Health Services (Meads Hall, Winston-Salem/Bowman Gray Campus)   </a:t>
            </a:r>
            <a:r>
              <a:rPr lang="en-US" dirty="0"/>
              <a:t>716-4801</a:t>
            </a:r>
          </a:p>
          <a:p>
            <a:endParaRPr lang="en-US" dirty="0"/>
          </a:p>
          <a:p>
            <a:r>
              <a:rPr lang="en-US" dirty="0"/>
              <a:t>WFU Animal Resources Program </a:t>
            </a:r>
            <a:r>
              <a:rPr lang="en-US" dirty="0" smtClean="0"/>
              <a:t>to report exposure for NHP testing</a:t>
            </a:r>
          </a:p>
          <a:p>
            <a:pPr lvl="1"/>
            <a:r>
              <a:rPr lang="en-US" dirty="0" smtClean="0"/>
              <a:t>Bowman </a:t>
            </a:r>
            <a:r>
              <a:rPr lang="en-US" dirty="0"/>
              <a:t>Gray </a:t>
            </a:r>
            <a:r>
              <a:rPr lang="en-US" dirty="0" smtClean="0"/>
              <a:t>716-2900</a:t>
            </a:r>
          </a:p>
          <a:p>
            <a:pPr lvl="1"/>
            <a:r>
              <a:rPr lang="en-US" dirty="0" smtClean="0"/>
              <a:t>Downtown 713-1174</a:t>
            </a:r>
          </a:p>
          <a:p>
            <a:pPr lvl="1"/>
            <a:r>
              <a:rPr lang="en-US" dirty="0" smtClean="0"/>
              <a:t>Clarkson 716-1544</a:t>
            </a:r>
          </a:p>
          <a:p>
            <a:pPr lvl="1"/>
            <a:r>
              <a:rPr lang="en-US" dirty="0" smtClean="0"/>
              <a:t>ARP Main Office 713-7394</a:t>
            </a:r>
            <a:endParaRPr lang="en-US" dirty="0"/>
          </a:p>
          <a:p>
            <a:endParaRPr lang="en-US" dirty="0"/>
          </a:p>
          <a:p>
            <a:r>
              <a:rPr lang="en-US" dirty="0"/>
              <a:t>CDC Website: </a:t>
            </a:r>
            <a:br>
              <a:rPr lang="en-US" dirty="0"/>
            </a:br>
            <a:r>
              <a:rPr lang="en-US" dirty="0">
                <a:hlinkClick r:id="rId2"/>
              </a:rPr>
              <a:t>http://www.cdc.gov/herpesbvirus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624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106</TotalTime>
  <Words>393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Wingdings</vt:lpstr>
      <vt:lpstr>Adjacency</vt:lpstr>
      <vt:lpstr>Nonhuman Primate Post Exposure Plan</vt:lpstr>
      <vt:lpstr>Post Exposure Management</vt:lpstr>
      <vt:lpstr>Nonhuman Primate Exposure Kits</vt:lpstr>
      <vt:lpstr>Medical Center Occurrence Reporting  Procedures</vt:lpstr>
      <vt:lpstr>Herpes B Virus Medical alert Cards</vt:lpstr>
      <vt:lpstr>What to expect at EHS/ED</vt:lpstr>
      <vt:lpstr>Herpes B Virus</vt:lpstr>
      <vt:lpstr>Contact Information</vt:lpstr>
    </vt:vector>
  </TitlesOfParts>
  <Company>WFUHS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Nonhuman Primate Post Exposure Plan</dc:title>
  <dc:creator>WFBMC</dc:creator>
  <cp:lastModifiedBy>Miranda Moore</cp:lastModifiedBy>
  <cp:revision>12</cp:revision>
  <dcterms:created xsi:type="dcterms:W3CDTF">2015-01-29T20:06:07Z</dcterms:created>
  <dcterms:modified xsi:type="dcterms:W3CDTF">2019-08-09T13:49:56Z</dcterms:modified>
</cp:coreProperties>
</file>