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63" r:id="rId2"/>
    <p:sldId id="258" r:id="rId3"/>
    <p:sldId id="267" r:id="rId4"/>
    <p:sldId id="268" r:id="rId5"/>
    <p:sldId id="269" r:id="rId6"/>
    <p:sldId id="270" r:id="rId7"/>
    <p:sldId id="271" r:id="rId8"/>
    <p:sldId id="266" r:id="rId9"/>
    <p:sldId id="288" r:id="rId10"/>
    <p:sldId id="290" r:id="rId11"/>
    <p:sldId id="292" r:id="rId12"/>
    <p:sldId id="293" r:id="rId13"/>
    <p:sldId id="291" r:id="rId14"/>
    <p:sldId id="294" r:id="rId15"/>
    <p:sldId id="287" r:id="rId16"/>
    <p:sldId id="277" r:id="rId17"/>
    <p:sldId id="278" r:id="rId18"/>
    <p:sldId id="279" r:id="rId19"/>
    <p:sldId id="280" r:id="rId20"/>
    <p:sldId id="281" r:id="rId21"/>
  </p:sldIdLst>
  <p:sldSz cx="9144000" cy="6858000" type="screen4x3"/>
  <p:notesSz cx="7023100" cy="93091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
          <p15:clr>
            <a:srgbClr val="A4A3A4"/>
          </p15:clr>
        </p15:guide>
        <p15:guide id="2" orient="horz" pos="3888">
          <p15:clr>
            <a:srgbClr val="A4A3A4"/>
          </p15:clr>
        </p15:guide>
        <p15:guide id="3" pos="758">
          <p15:clr>
            <a:srgbClr val="A4A3A4"/>
          </p15:clr>
        </p15:guide>
        <p15:guide id="4" pos="4032">
          <p15:clr>
            <a:srgbClr val="A4A3A4"/>
          </p15:clr>
        </p15:guide>
        <p15:guide id="5" pos="5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7E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20" autoAdjust="0"/>
    <p:restoredTop sz="94660"/>
  </p:normalViewPr>
  <p:slideViewPr>
    <p:cSldViewPr snapToGrid="0" showGuides="1">
      <p:cViewPr varScale="1">
        <p:scale>
          <a:sx n="77" d="100"/>
          <a:sy n="77" d="100"/>
        </p:scale>
        <p:origin x="1776" y="90"/>
      </p:cViewPr>
      <p:guideLst>
        <p:guide orient="horz" pos="432"/>
        <p:guide orient="horz" pos="3888"/>
        <p:guide pos="758"/>
        <p:guide pos="4032"/>
        <p:guide pos="576"/>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7E2B86FB-0125-482D-B002-429E8BF357BD}" type="datetimeFigureOut">
              <a:rPr lang="en-US" smtClean="0"/>
              <a:t>5/6/2019</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4139823F-71A1-40AA-A4F4-FD37EE979D0F}" type="slidenum">
              <a:rPr lang="en-US" smtClean="0"/>
              <a:t>‹#›</a:t>
            </a:fld>
            <a:endParaRPr lang="en-US"/>
          </a:p>
        </p:txBody>
      </p:sp>
    </p:spTree>
    <p:extLst>
      <p:ext uri="{BB962C8B-B14F-4D97-AF65-F5344CB8AC3E}">
        <p14:creationId xmlns:p14="http://schemas.microsoft.com/office/powerpoint/2010/main" val="3000005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5013B934-540C-43D9-B067-648820AACD6B}" type="datetimeFigureOut">
              <a:rPr lang="en-US" smtClean="0"/>
              <a:t>5/6/2019</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07E32AC2-4B57-42CD-913F-3BC203E150D4}" type="slidenum">
              <a:rPr lang="en-US" smtClean="0"/>
              <a:t>‹#›</a:t>
            </a:fld>
            <a:endParaRPr lang="en-US"/>
          </a:p>
        </p:txBody>
      </p:sp>
    </p:spTree>
    <p:extLst>
      <p:ext uri="{BB962C8B-B14F-4D97-AF65-F5344CB8AC3E}">
        <p14:creationId xmlns:p14="http://schemas.microsoft.com/office/powerpoint/2010/main" val="387073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Doctor Teach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5952"/>
            <a:ext cx="9144000" cy="3432048"/>
          </a:xfrm>
          <a:prstGeom prst="rect">
            <a:avLst/>
          </a:prstGeom>
        </p:spPr>
      </p:pic>
      <p:pic>
        <p:nvPicPr>
          <p:cNvPr id="8" name="Picture 7" descr="fluid_energy_lines_external.png"/>
          <p:cNvPicPr>
            <a:picLocks noChangeAspect="1"/>
          </p:cNvPicPr>
          <p:nvPr userDrawn="1"/>
        </p:nvPicPr>
        <p:blipFill>
          <a:blip r:embed="rId3" cstate="print"/>
          <a:srcRect t="10123" r="28670" b="3604"/>
          <a:stretch>
            <a:fillRect/>
          </a:stretch>
        </p:blipFill>
        <p:spPr>
          <a:xfrm>
            <a:off x="5989320" y="0"/>
            <a:ext cx="3154680" cy="6858000"/>
          </a:xfrm>
          <a:prstGeom prst="rect">
            <a:avLst/>
          </a:prstGeom>
        </p:spPr>
      </p:pic>
      <p:sp>
        <p:nvSpPr>
          <p:cNvPr id="2" name="Title 1"/>
          <p:cNvSpPr>
            <a:spLocks noGrp="1"/>
          </p:cNvSpPr>
          <p:nvPr>
            <p:ph type="ctrTitle" hasCustomPrompt="1"/>
          </p:nvPr>
        </p:nvSpPr>
        <p:spPr>
          <a:xfrm>
            <a:off x="1209675"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Academic Audience</a:t>
            </a:r>
            <a:endParaRPr lang="en-US" dirty="0"/>
          </a:p>
        </p:txBody>
      </p:sp>
      <p:sp>
        <p:nvSpPr>
          <p:cNvPr id="3" name="Subtitle 2"/>
          <p:cNvSpPr>
            <a:spLocks noGrp="1"/>
          </p:cNvSpPr>
          <p:nvPr>
            <p:ph type="subTitle" idx="1" hasCustomPrompt="1"/>
          </p:nvPr>
        </p:nvSpPr>
        <p:spPr>
          <a:xfrm>
            <a:off x="1203325" y="2514600"/>
            <a:ext cx="5939906" cy="369332"/>
          </a:xfrm>
        </p:spPr>
        <p:txBody>
          <a:bodyPr wrap="square" lIns="0" tIns="0" rIns="0" bIns="0">
            <a:spAutoFit/>
          </a:bodyPr>
          <a:lstStyle>
            <a:lvl1pPr marL="0" indent="0" algn="l">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714" y="103914"/>
            <a:ext cx="3869663" cy="12213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 School of Medicin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9000"/>
            <a:ext cx="9144000" cy="3429000"/>
          </a:xfrm>
          <a:prstGeom prst="rect">
            <a:avLst/>
          </a:prstGeom>
        </p:spPr>
      </p:pic>
      <p:pic>
        <p:nvPicPr>
          <p:cNvPr id="8" name="Picture 7" descr="fluid_energy_lines_external.png"/>
          <p:cNvPicPr>
            <a:picLocks noChangeAspect="1"/>
          </p:cNvPicPr>
          <p:nvPr userDrawn="1"/>
        </p:nvPicPr>
        <p:blipFill>
          <a:blip r:embed="rId3" cstate="print"/>
          <a:srcRect t="10123" r="28670" b="3604"/>
          <a:stretch>
            <a:fillRect/>
          </a:stretch>
        </p:blipFill>
        <p:spPr>
          <a:xfrm>
            <a:off x="5989320" y="0"/>
            <a:ext cx="3154680" cy="6858000"/>
          </a:xfrm>
          <a:prstGeom prst="rect">
            <a:avLst/>
          </a:prstGeom>
        </p:spPr>
      </p:pic>
      <p:sp>
        <p:nvSpPr>
          <p:cNvPr id="2" name="Title 1"/>
          <p:cNvSpPr>
            <a:spLocks noGrp="1"/>
          </p:cNvSpPr>
          <p:nvPr>
            <p:ph type="ctrTitle" hasCustomPrompt="1"/>
          </p:nvPr>
        </p:nvSpPr>
        <p:spPr>
          <a:xfrm>
            <a:off x="1209675"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Academic Audience</a:t>
            </a:r>
            <a:endParaRPr lang="en-US" dirty="0"/>
          </a:p>
        </p:txBody>
      </p:sp>
      <p:sp>
        <p:nvSpPr>
          <p:cNvPr id="3" name="Subtitle 2"/>
          <p:cNvSpPr>
            <a:spLocks noGrp="1"/>
          </p:cNvSpPr>
          <p:nvPr>
            <p:ph type="subTitle" idx="1" hasCustomPrompt="1"/>
          </p:nvPr>
        </p:nvSpPr>
        <p:spPr>
          <a:xfrm>
            <a:off x="1203325" y="2514600"/>
            <a:ext cx="5939906" cy="369332"/>
          </a:xfrm>
        </p:spPr>
        <p:txBody>
          <a:bodyPr wrap="square" lIns="0" tIns="0" rIns="0" bIns="0">
            <a:spAutoFit/>
          </a:bodyPr>
          <a:lstStyle>
            <a:lvl1pPr marL="0" indent="0" algn="l">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714" y="103914"/>
            <a:ext cx="3869663" cy="1221300"/>
          </a:xfrm>
          <a:prstGeom prst="rect">
            <a:avLst/>
          </a:prstGeom>
        </p:spPr>
      </p:pic>
    </p:spTree>
    <p:extLst>
      <p:ext uri="{BB962C8B-B14F-4D97-AF65-F5344CB8AC3E}">
        <p14:creationId xmlns:p14="http://schemas.microsoft.com/office/powerpoint/2010/main" val="2144479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553998"/>
          </a:xfrm>
        </p:spPr>
        <p:txBody>
          <a:bodyPr anchor="t" anchorCtr="0">
            <a:spAutoFit/>
          </a:bodyPr>
          <a:lstStyle/>
          <a:p>
            <a:r>
              <a:rPr lang="en-US" smtClean="0"/>
              <a:t>Click to edit Master title style</a:t>
            </a:r>
            <a:endParaRPr lang="en-US" dirty="0"/>
          </a:p>
        </p:txBody>
      </p:sp>
      <p:sp>
        <p:nvSpPr>
          <p:cNvPr id="3" name="Content Placeholder 2"/>
          <p:cNvSpPr>
            <a:spLocks noGrp="1"/>
          </p:cNvSpPr>
          <p:nvPr>
            <p:ph idx="1"/>
          </p:nvPr>
        </p:nvSpPr>
        <p:spPr>
          <a:xfrm>
            <a:off x="914400" y="1828800"/>
            <a:ext cx="7772400" cy="2769989"/>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
        <p:nvSpPr>
          <p:cNvPr id="5" name="Slide Number Placeholder 4"/>
          <p:cNvSpPr>
            <a:spLocks noGrp="1"/>
          </p:cNvSpPr>
          <p:nvPr>
            <p:ph type="sldNum" sz="quarter" idx="10"/>
          </p:nvPr>
        </p:nvSpPr>
        <p:spPr>
          <a:xfrm>
            <a:off x="6553200" y="6404839"/>
            <a:ext cx="2133600" cy="365125"/>
          </a:xfrm>
        </p:spPr>
        <p:txBody>
          <a:bodyPr/>
          <a:lstStyle/>
          <a:p>
            <a:fld id="{923D82C2-2510-4471-A1A6-F015B69E2D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04913" y="1538645"/>
            <a:ext cx="7315200" cy="553998"/>
          </a:xfrm>
        </p:spPr>
        <p:txBody>
          <a:bodyPr wrap="square" lIns="0" tIns="0" rIns="0" bIns="0" anchor="b" anchorCtr="0">
            <a:spAutoFit/>
          </a:bodyPr>
          <a:lstStyle>
            <a:lvl1pPr algn="l">
              <a:defRPr sz="3600" baseline="0">
                <a:solidFill>
                  <a:srgbClr val="9E7E38"/>
                </a:solidFill>
                <a:latin typeface="Arial" pitchFamily="34" charset="0"/>
                <a:cs typeface="Arial" pitchFamily="34" charset="0"/>
              </a:defRPr>
            </a:lvl1pPr>
          </a:lstStyle>
          <a:p>
            <a:r>
              <a:rPr lang="en-US" dirty="0" smtClean="0"/>
              <a:t>Title: Divider Page</a:t>
            </a:r>
            <a:endParaRPr lang="en-US" dirty="0"/>
          </a:p>
        </p:txBody>
      </p:sp>
      <p:sp>
        <p:nvSpPr>
          <p:cNvPr id="3" name="Subtitle 2"/>
          <p:cNvSpPr>
            <a:spLocks noGrp="1"/>
          </p:cNvSpPr>
          <p:nvPr>
            <p:ph type="subTitle" idx="1" hasCustomPrompt="1"/>
          </p:nvPr>
        </p:nvSpPr>
        <p:spPr>
          <a:xfrm>
            <a:off x="1204913" y="2171700"/>
            <a:ext cx="7315200" cy="369332"/>
          </a:xfrm>
        </p:spPr>
        <p:txBody>
          <a:bodyPr wrap="square" lIns="0" tIns="0" rIns="0" bIns="0">
            <a:spAutoFit/>
          </a:bodyPr>
          <a:lstStyle>
            <a:lvl1pPr marL="0" indent="0" algn="l">
              <a:buNone/>
              <a:defRPr sz="2400">
                <a:solidFill>
                  <a:schemeClr val="tx1">
                    <a:lumMod val="50000"/>
                    <a:lumOff val="50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10" name="Picture 9" descr="fluid energy lines external horz.png"/>
          <p:cNvPicPr>
            <a:picLocks noChangeAspect="1"/>
          </p:cNvPicPr>
          <p:nvPr userDrawn="1"/>
        </p:nvPicPr>
        <p:blipFill>
          <a:blip r:embed="rId2" cstate="print"/>
          <a:srcRect l="2439" b="1890"/>
          <a:stretch>
            <a:fillRect/>
          </a:stretch>
        </p:blipFill>
        <p:spPr>
          <a:xfrm>
            <a:off x="0" y="2743200"/>
            <a:ext cx="9144000" cy="4114800"/>
          </a:xfrm>
          <a:prstGeom prst="rect">
            <a:avLst/>
          </a:prstGeom>
        </p:spPr>
      </p:pic>
      <p:sp>
        <p:nvSpPr>
          <p:cNvPr id="5" name="Footer Placeholder 7"/>
          <p:cNvSpPr txBox="1">
            <a:spLocks/>
          </p:cNvSpPr>
          <p:nvPr userDrawn="1"/>
        </p:nvSpPr>
        <p:spPr>
          <a:xfrm>
            <a:off x="59436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553998"/>
          </a:xfrm>
        </p:spPr>
        <p:txBody>
          <a:bodyPr anchor="t" anchorCtr="0"/>
          <a:lstStyle/>
          <a:p>
            <a:r>
              <a:rPr lang="en-US" smtClean="0"/>
              <a:t>Click to edit Master title style</a:t>
            </a:r>
            <a:endParaRPr lang="en-US" dirty="0"/>
          </a:p>
        </p:txBody>
      </p:sp>
      <p:sp>
        <p:nvSpPr>
          <p:cNvPr id="3"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923D82C2-2510-4471-A1A6-F015B69E2D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Student and Chil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5952"/>
            <a:ext cx="9144000" cy="3432048"/>
          </a:xfrm>
          <a:prstGeom prst="rect">
            <a:avLst/>
          </a:prstGeom>
        </p:spPr>
      </p:pic>
      <p:pic>
        <p:nvPicPr>
          <p:cNvPr id="8" name="Picture 7" descr="fluid_energy_lines_external.png"/>
          <p:cNvPicPr>
            <a:picLocks noChangeAspect="1"/>
          </p:cNvPicPr>
          <p:nvPr userDrawn="1"/>
        </p:nvPicPr>
        <p:blipFill>
          <a:blip r:embed="rId3" cstate="print"/>
          <a:srcRect t="10123" r="28670" b="3604"/>
          <a:stretch>
            <a:fillRect/>
          </a:stretch>
        </p:blipFill>
        <p:spPr>
          <a:xfrm>
            <a:off x="5989320" y="0"/>
            <a:ext cx="3154680" cy="6858000"/>
          </a:xfrm>
          <a:prstGeom prst="rect">
            <a:avLst/>
          </a:prstGeom>
        </p:spPr>
      </p:pic>
      <p:sp>
        <p:nvSpPr>
          <p:cNvPr id="2" name="Title 1"/>
          <p:cNvSpPr>
            <a:spLocks noGrp="1"/>
          </p:cNvSpPr>
          <p:nvPr>
            <p:ph type="ctrTitle" hasCustomPrompt="1"/>
          </p:nvPr>
        </p:nvSpPr>
        <p:spPr>
          <a:xfrm>
            <a:off x="1201165"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Academic Audience</a:t>
            </a:r>
            <a:endParaRPr lang="en-US" dirty="0"/>
          </a:p>
        </p:txBody>
      </p:sp>
      <p:sp>
        <p:nvSpPr>
          <p:cNvPr id="3" name="Subtitle 2"/>
          <p:cNvSpPr>
            <a:spLocks noGrp="1"/>
          </p:cNvSpPr>
          <p:nvPr>
            <p:ph type="subTitle" idx="1" hasCustomPrompt="1"/>
          </p:nvPr>
        </p:nvSpPr>
        <p:spPr>
          <a:xfrm>
            <a:off x="1203325" y="2514600"/>
            <a:ext cx="5939539" cy="369332"/>
          </a:xfrm>
        </p:spPr>
        <p:txBody>
          <a:bodyPr wrap="square" lIns="0" tIns="0" rIns="0" bIns="0">
            <a:spAutoFit/>
          </a:bodyPr>
          <a:lstStyle>
            <a:lvl1pPr marL="0" indent="0" algn="l">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714" y="103914"/>
            <a:ext cx="3869663" cy="12213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 Roundin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32048"/>
            <a:ext cx="9144000" cy="3425952"/>
          </a:xfrm>
          <a:prstGeom prst="rect">
            <a:avLst/>
          </a:prstGeom>
        </p:spPr>
      </p:pic>
      <p:pic>
        <p:nvPicPr>
          <p:cNvPr id="8" name="Picture 7" descr="fluid_energy_lines_external.png"/>
          <p:cNvPicPr>
            <a:picLocks noChangeAspect="1"/>
          </p:cNvPicPr>
          <p:nvPr userDrawn="1"/>
        </p:nvPicPr>
        <p:blipFill>
          <a:blip r:embed="rId3" cstate="print"/>
          <a:srcRect t="10123" r="28670" b="3604"/>
          <a:stretch>
            <a:fillRect/>
          </a:stretch>
        </p:blipFill>
        <p:spPr>
          <a:xfrm>
            <a:off x="5989320" y="0"/>
            <a:ext cx="3154680" cy="6858000"/>
          </a:xfrm>
          <a:prstGeom prst="rect">
            <a:avLst/>
          </a:prstGeom>
        </p:spPr>
      </p:pic>
      <p:sp>
        <p:nvSpPr>
          <p:cNvPr id="2" name="Title 1"/>
          <p:cNvSpPr>
            <a:spLocks noGrp="1"/>
          </p:cNvSpPr>
          <p:nvPr>
            <p:ph type="ctrTitle" hasCustomPrompt="1"/>
          </p:nvPr>
        </p:nvSpPr>
        <p:spPr>
          <a:xfrm>
            <a:off x="1209675"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Academic Audience</a:t>
            </a:r>
            <a:endParaRPr lang="en-US" dirty="0"/>
          </a:p>
        </p:txBody>
      </p:sp>
      <p:sp>
        <p:nvSpPr>
          <p:cNvPr id="3" name="Subtitle 2"/>
          <p:cNvSpPr>
            <a:spLocks noGrp="1"/>
          </p:cNvSpPr>
          <p:nvPr>
            <p:ph type="subTitle" idx="1" hasCustomPrompt="1"/>
          </p:nvPr>
        </p:nvSpPr>
        <p:spPr>
          <a:xfrm>
            <a:off x="1203325" y="2514600"/>
            <a:ext cx="5939906" cy="369332"/>
          </a:xfrm>
        </p:spPr>
        <p:txBody>
          <a:bodyPr wrap="square" lIns="0" tIns="0" rIns="0" bIns="0">
            <a:spAutoFit/>
          </a:bodyPr>
          <a:lstStyle>
            <a:lvl1pPr marL="0" indent="0" algn="l">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714" y="103914"/>
            <a:ext cx="3869663" cy="12213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 Teachin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32048"/>
            <a:ext cx="9144000" cy="3425952"/>
          </a:xfrm>
          <a:prstGeom prst="rect">
            <a:avLst/>
          </a:prstGeom>
        </p:spPr>
      </p:pic>
      <p:pic>
        <p:nvPicPr>
          <p:cNvPr id="8" name="Picture 7" descr="fluid_energy_lines_external.png"/>
          <p:cNvPicPr>
            <a:picLocks noChangeAspect="1"/>
          </p:cNvPicPr>
          <p:nvPr userDrawn="1"/>
        </p:nvPicPr>
        <p:blipFill>
          <a:blip r:embed="rId3" cstate="print"/>
          <a:srcRect t="10123" r="28670" b="3604"/>
          <a:stretch>
            <a:fillRect/>
          </a:stretch>
        </p:blipFill>
        <p:spPr>
          <a:xfrm>
            <a:off x="5989320" y="0"/>
            <a:ext cx="3154680" cy="6858000"/>
          </a:xfrm>
          <a:prstGeom prst="rect">
            <a:avLst/>
          </a:prstGeom>
        </p:spPr>
      </p:pic>
      <p:sp>
        <p:nvSpPr>
          <p:cNvPr id="2" name="Title 1"/>
          <p:cNvSpPr>
            <a:spLocks noGrp="1"/>
          </p:cNvSpPr>
          <p:nvPr>
            <p:ph type="ctrTitle" hasCustomPrompt="1"/>
          </p:nvPr>
        </p:nvSpPr>
        <p:spPr>
          <a:xfrm>
            <a:off x="1209675"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Academic Audience</a:t>
            </a:r>
            <a:endParaRPr lang="en-US" dirty="0"/>
          </a:p>
        </p:txBody>
      </p:sp>
      <p:sp>
        <p:nvSpPr>
          <p:cNvPr id="3" name="Subtitle 2"/>
          <p:cNvSpPr>
            <a:spLocks noGrp="1"/>
          </p:cNvSpPr>
          <p:nvPr>
            <p:ph type="subTitle" idx="1" hasCustomPrompt="1"/>
          </p:nvPr>
        </p:nvSpPr>
        <p:spPr>
          <a:xfrm>
            <a:off x="1203325" y="2514600"/>
            <a:ext cx="5939906" cy="369332"/>
          </a:xfrm>
        </p:spPr>
        <p:txBody>
          <a:bodyPr wrap="square" lIns="0" tIns="0" rIns="0" bIns="0">
            <a:spAutoFit/>
          </a:bodyPr>
          <a:lstStyle>
            <a:lvl1pPr marL="0" indent="0" algn="l">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714" y="103914"/>
            <a:ext cx="3869663" cy="12213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 Patient Exam">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5952"/>
            <a:ext cx="9144000" cy="3432048"/>
          </a:xfrm>
          <a:prstGeom prst="rect">
            <a:avLst/>
          </a:prstGeom>
        </p:spPr>
      </p:pic>
      <p:pic>
        <p:nvPicPr>
          <p:cNvPr id="8" name="Picture 7" descr="fluid_energy_lines_external.png"/>
          <p:cNvPicPr>
            <a:picLocks noChangeAspect="1"/>
          </p:cNvPicPr>
          <p:nvPr userDrawn="1"/>
        </p:nvPicPr>
        <p:blipFill>
          <a:blip r:embed="rId3" cstate="print"/>
          <a:srcRect t="10123" r="28670" b="3604"/>
          <a:stretch>
            <a:fillRect/>
          </a:stretch>
        </p:blipFill>
        <p:spPr>
          <a:xfrm>
            <a:off x="5989320" y="0"/>
            <a:ext cx="3154680" cy="6858000"/>
          </a:xfrm>
          <a:prstGeom prst="rect">
            <a:avLst/>
          </a:prstGeom>
        </p:spPr>
      </p:pic>
      <p:sp>
        <p:nvSpPr>
          <p:cNvPr id="2" name="Title 1"/>
          <p:cNvSpPr>
            <a:spLocks noGrp="1"/>
          </p:cNvSpPr>
          <p:nvPr>
            <p:ph type="ctrTitle" hasCustomPrompt="1"/>
          </p:nvPr>
        </p:nvSpPr>
        <p:spPr>
          <a:xfrm>
            <a:off x="1209675"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Academic Audience</a:t>
            </a:r>
            <a:endParaRPr lang="en-US" dirty="0"/>
          </a:p>
        </p:txBody>
      </p:sp>
      <p:sp>
        <p:nvSpPr>
          <p:cNvPr id="3" name="Subtitle 2"/>
          <p:cNvSpPr>
            <a:spLocks noGrp="1"/>
          </p:cNvSpPr>
          <p:nvPr>
            <p:ph type="subTitle" idx="1" hasCustomPrompt="1"/>
          </p:nvPr>
        </p:nvSpPr>
        <p:spPr>
          <a:xfrm>
            <a:off x="1203325" y="2514600"/>
            <a:ext cx="5939906" cy="369332"/>
          </a:xfrm>
        </p:spPr>
        <p:txBody>
          <a:bodyPr wrap="square" lIns="0" tIns="0" rIns="0" bIns="0">
            <a:spAutoFit/>
          </a:bodyPr>
          <a:lstStyle>
            <a:lvl1pPr marL="0" indent="0" algn="l">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714" y="103914"/>
            <a:ext cx="3869663" cy="12213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5800"/>
            <a:ext cx="7772400" cy="553998"/>
          </a:xfrm>
          <a:prstGeom prst="rect">
            <a:avLst/>
          </a:prstGeom>
        </p:spPr>
        <p:txBody>
          <a:bodyPr vert="horz" wrap="square" lIns="0" tIns="0" rIns="0" bIns="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828800"/>
            <a:ext cx="7772400" cy="276998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6553200" y="6400800"/>
            <a:ext cx="2133600" cy="365125"/>
          </a:xfrm>
          <a:prstGeom prst="rect">
            <a:avLst/>
          </a:prstGeom>
        </p:spPr>
        <p:txBody>
          <a:bodyPr vert="horz" lIns="0" tIns="0" rIns="0" bIns="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923D82C2-2510-4471-A1A6-F015B69E2D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50" r:id="rId2"/>
    <p:sldLayoutId id="2147483656" r:id="rId3"/>
    <p:sldLayoutId id="2147483664" r:id="rId4"/>
    <p:sldLayoutId id="2147483665" r:id="rId5"/>
    <p:sldLayoutId id="2147483649" r:id="rId6"/>
    <p:sldLayoutId id="2147483660" r:id="rId7"/>
    <p:sldLayoutId id="2147483661" r:id="rId8"/>
    <p:sldLayoutId id="2147483663" r:id="rId9"/>
    <p:sldLayoutId id="2147483668" r:id="rId10"/>
  </p:sldLayoutIdLst>
  <p:hf hdr="0" ftr="0" dt="0"/>
  <p:txStyles>
    <p:titleStyle>
      <a:lvl1pPr algn="l" defTabSz="914400" rtl="0" eaLnBrk="1" latinLnBrk="0" hangingPunct="1">
        <a:spcBef>
          <a:spcPct val="0"/>
        </a:spcBef>
        <a:buNone/>
        <a:defRPr sz="3600" kern="1200">
          <a:solidFill>
            <a:srgbClr val="9E7E38"/>
          </a:solidFill>
          <a:latin typeface="Arial" pitchFamily="34" charset="0"/>
          <a:ea typeface="+mj-ea"/>
          <a:cs typeface="Arial" pitchFamily="34" charset="0"/>
        </a:defRPr>
      </a:lvl1pPr>
    </p:titleStyle>
    <p:bodyStyle>
      <a:lvl1pPr marL="2317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1pPr>
      <a:lvl2pPr marL="4572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2pPr>
      <a:lvl3pPr marL="6889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3pPr>
      <a:lvl4pPr marL="9144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4pPr>
      <a:lvl5pPr marL="11461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mailto:cru@wakehealth.ed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9675" y="1327547"/>
            <a:ext cx="5943599" cy="1107996"/>
          </a:xfrm>
        </p:spPr>
        <p:txBody>
          <a:bodyPr/>
          <a:lstStyle/>
          <a:p>
            <a:pPr algn="ctr"/>
            <a:r>
              <a:rPr lang="en-US" dirty="0" smtClean="0"/>
              <a:t>Wake One Instructions for Scheduling Participants</a:t>
            </a:r>
            <a:endParaRPr lang="en-US" dirty="0"/>
          </a:p>
        </p:txBody>
      </p:sp>
    </p:spTree>
    <p:extLst>
      <p:ext uri="{BB962C8B-B14F-4D97-AF65-F5344CB8AC3E}">
        <p14:creationId xmlns:p14="http://schemas.microsoft.com/office/powerpoint/2010/main" val="181026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924" y="274638"/>
            <a:ext cx="8366332" cy="1981451"/>
          </a:xfrm>
        </p:spPr>
        <p:txBody>
          <a:bodyPr>
            <a:normAutofit fontScale="90000"/>
          </a:bodyPr>
          <a:lstStyle/>
          <a:p>
            <a:pPr algn="l"/>
            <a:r>
              <a:rPr lang="en-US" sz="1200" dirty="0" smtClean="0">
                <a:solidFill>
                  <a:schemeClr val="tx1"/>
                </a:solidFill>
              </a:rPr>
              <a:t>You will need to complete the message box below.</a:t>
            </a:r>
            <a:br>
              <a:rPr lang="en-US" sz="1200" dirty="0" smtClean="0">
                <a:solidFill>
                  <a:schemeClr val="tx1"/>
                </a:solidFill>
              </a:rPr>
            </a:br>
            <a:r>
              <a:rPr lang="en-US" sz="1200" dirty="0" smtClean="0">
                <a:solidFill>
                  <a:schemeClr val="tx1"/>
                </a:solidFill>
              </a:rPr>
              <a:t>To: P MC PC CLINICAL RESEARCH CENTER SCHEDULERS (11118).  This is for both CRU and GCRU requests.</a:t>
            </a:r>
            <a:br>
              <a:rPr lang="en-US" sz="1200" dirty="0" smtClean="0">
                <a:solidFill>
                  <a:schemeClr val="tx1"/>
                </a:solidFill>
              </a:rPr>
            </a:br>
            <a:r>
              <a:rPr lang="en-US" sz="1200" dirty="0" smtClean="0">
                <a:solidFill>
                  <a:schemeClr val="tx1"/>
                </a:solidFill>
              </a:rPr>
              <a:t>Subject: SPID or name of the study</a:t>
            </a:r>
            <a:br>
              <a:rPr lang="en-US" sz="1200" dirty="0" smtClean="0">
                <a:solidFill>
                  <a:schemeClr val="tx1"/>
                </a:solidFill>
              </a:rPr>
            </a:br>
            <a:r>
              <a:rPr lang="en-US" sz="1200" dirty="0" smtClean="0">
                <a:solidFill>
                  <a:schemeClr val="tx1"/>
                </a:solidFill>
              </a:rPr>
              <a:t>Patient: use the patient look up tool (if no MRN leave it blank)</a:t>
            </a:r>
            <a:br>
              <a:rPr lang="en-US" sz="1200" dirty="0" smtClean="0">
                <a:solidFill>
                  <a:schemeClr val="tx1"/>
                </a:solidFill>
              </a:rPr>
            </a:br>
            <a:r>
              <a:rPr lang="en-US" sz="1200" dirty="0" smtClean="0">
                <a:solidFill>
                  <a:schemeClr val="tx1"/>
                </a:solidFill>
              </a:rPr>
              <a:t>Phone: Optional  </a:t>
            </a:r>
            <a:br>
              <a:rPr lang="en-US" sz="1200" dirty="0" smtClean="0">
                <a:solidFill>
                  <a:schemeClr val="tx1"/>
                </a:solidFill>
              </a:rPr>
            </a:br>
            <a:r>
              <a:rPr lang="en-US" sz="1200" dirty="0" smtClean="0">
                <a:solidFill>
                  <a:schemeClr val="tx1"/>
                </a:solidFill>
              </a:rPr>
              <a:t>Notes: We have 3 templates listed below.  You must complete all fields that are marked with an ***.  If you do need the services </a:t>
            </a:r>
            <a:br>
              <a:rPr lang="en-US" sz="1200" dirty="0" smtClean="0">
                <a:solidFill>
                  <a:schemeClr val="tx1"/>
                </a:solidFill>
              </a:rPr>
            </a:br>
            <a:r>
              <a:rPr lang="en-US" sz="1200" dirty="0" smtClean="0">
                <a:solidFill>
                  <a:schemeClr val="tx1"/>
                </a:solidFill>
              </a:rPr>
              <a:t>then put N/A.  The notes field is for any notes that would be helpful to clinical staff.  All fields must be completed to send.</a:t>
            </a:r>
            <a:br>
              <a:rPr lang="en-US" sz="1200" dirty="0" smtClean="0">
                <a:solidFill>
                  <a:schemeClr val="tx1"/>
                </a:solidFill>
              </a:rPr>
            </a:br>
            <a:r>
              <a:rPr lang="en-US" sz="1200" dirty="0">
                <a:solidFill>
                  <a:schemeClr val="tx1"/>
                </a:solidFill>
              </a:rPr>
              <a:t>	</a:t>
            </a:r>
            <a:r>
              <a:rPr lang="en-US" sz="1200" dirty="0" smtClean="0">
                <a:solidFill>
                  <a:schemeClr val="tx1"/>
                </a:solidFill>
              </a:rPr>
              <a:t>1) .cruapt1</a:t>
            </a:r>
            <a:br>
              <a:rPr lang="en-US" sz="1200" dirty="0" smtClean="0">
                <a:solidFill>
                  <a:schemeClr val="tx1"/>
                </a:solidFill>
              </a:rPr>
            </a:br>
            <a:r>
              <a:rPr lang="en-US" sz="1200" dirty="0">
                <a:solidFill>
                  <a:schemeClr val="tx1"/>
                </a:solidFill>
              </a:rPr>
              <a:t>	</a:t>
            </a:r>
            <a:r>
              <a:rPr lang="en-US" sz="1200" dirty="0" smtClean="0">
                <a:solidFill>
                  <a:schemeClr val="tx1"/>
                </a:solidFill>
              </a:rPr>
              <a:t>2) .</a:t>
            </a:r>
            <a:r>
              <a:rPr lang="en-US" sz="1200" dirty="0" err="1" smtClean="0">
                <a:solidFill>
                  <a:schemeClr val="tx1"/>
                </a:solidFill>
              </a:rPr>
              <a:t>cruinfo</a:t>
            </a:r>
            <a:r>
              <a:rPr lang="en-US" sz="1200" dirty="0" smtClean="0">
                <a:solidFill>
                  <a:schemeClr val="tx1"/>
                </a:solidFill>
              </a:rPr>
              <a:t> – if an MRN has to be created</a:t>
            </a:r>
            <a:br>
              <a:rPr lang="en-US" sz="1200" dirty="0" smtClean="0">
                <a:solidFill>
                  <a:schemeClr val="tx1"/>
                </a:solidFill>
              </a:rPr>
            </a:br>
            <a:r>
              <a:rPr lang="en-US" sz="1200" dirty="0">
                <a:solidFill>
                  <a:schemeClr val="tx1"/>
                </a:solidFill>
              </a:rPr>
              <a:t>	</a:t>
            </a:r>
            <a:r>
              <a:rPr lang="en-US" sz="1200" dirty="0" smtClean="0">
                <a:solidFill>
                  <a:schemeClr val="tx1"/>
                </a:solidFill>
              </a:rPr>
              <a:t>3) .</a:t>
            </a:r>
            <a:r>
              <a:rPr lang="en-US" sz="1200" dirty="0" err="1" smtClean="0">
                <a:solidFill>
                  <a:schemeClr val="tx1"/>
                </a:solidFill>
              </a:rPr>
              <a:t>rnut</a:t>
            </a:r>
            <a:r>
              <a:rPr lang="en-US" sz="1200" dirty="0" smtClean="0">
                <a:solidFill>
                  <a:schemeClr val="tx1"/>
                </a:solidFill>
              </a:rPr>
              <a:t> – if your visit includes nutrition</a:t>
            </a:r>
            <a:br>
              <a:rPr lang="en-US" sz="1200" dirty="0" smtClean="0">
                <a:solidFill>
                  <a:schemeClr val="tx1"/>
                </a:solidFill>
              </a:rPr>
            </a:br>
            <a:r>
              <a:rPr lang="en-US" sz="1200" dirty="0" smtClean="0">
                <a:solidFill>
                  <a:schemeClr val="tx1"/>
                </a:solidFill>
              </a:rPr>
              <a:t>Then click Accept and the request is sent to the CRU/GCRU In Basket.</a:t>
            </a:r>
            <a:endParaRPr lang="en-US" sz="1200" dirty="0">
              <a:solidFill>
                <a:schemeClr val="tx1"/>
              </a:solidFill>
            </a:endParaRPr>
          </a:p>
        </p:txBody>
      </p:sp>
      <p:pic>
        <p:nvPicPr>
          <p:cNvPr id="9" name="Picture 8"/>
          <p:cNvPicPr/>
          <p:nvPr/>
        </p:nvPicPr>
        <p:blipFill rotWithShape="1">
          <a:blip r:embed="rId2"/>
          <a:srcRect l="50121" b="2538"/>
          <a:stretch/>
        </p:blipFill>
        <p:spPr bwMode="auto">
          <a:xfrm>
            <a:off x="358924" y="2256089"/>
            <a:ext cx="8366332" cy="3691783"/>
          </a:xfrm>
          <a:prstGeom prst="rect">
            <a:avLst/>
          </a:prstGeom>
          <a:ln>
            <a:noFill/>
          </a:ln>
          <a:extLst>
            <a:ext uri="{53640926-AAD7-44D8-BBD7-CCE9431645EC}">
              <a14:shadowObscured xmlns:a14="http://schemas.microsoft.com/office/drawing/2010/main"/>
            </a:ext>
          </a:extLst>
        </p:spPr>
      </p:pic>
      <p:cxnSp>
        <p:nvCxnSpPr>
          <p:cNvPr id="13" name="Straight Arrow Connector 12"/>
          <p:cNvCxnSpPr/>
          <p:nvPr/>
        </p:nvCxnSpPr>
        <p:spPr>
          <a:xfrm flipH="1">
            <a:off x="4612948" y="3332860"/>
            <a:ext cx="856360" cy="769120"/>
          </a:xfrm>
          <a:prstGeom prst="straightConnector1">
            <a:avLst/>
          </a:prstGeom>
          <a:ln w="15875">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5579334" y="3117416"/>
            <a:ext cx="910483" cy="261610"/>
          </a:xfrm>
          <a:prstGeom prst="rect">
            <a:avLst/>
          </a:prstGeom>
          <a:noFill/>
        </p:spPr>
        <p:txBody>
          <a:bodyPr wrap="square" rtlCol="0">
            <a:spAutoFit/>
          </a:bodyPr>
          <a:lstStyle/>
          <a:p>
            <a:r>
              <a:rPr lang="en-US" sz="1100" dirty="0" smtClean="0"/>
              <a:t>Accept</a:t>
            </a:r>
            <a:endParaRPr lang="en-US" sz="1100" dirty="0"/>
          </a:p>
        </p:txBody>
      </p:sp>
    </p:spTree>
    <p:extLst>
      <p:ext uri="{BB962C8B-B14F-4D97-AF65-F5344CB8AC3E}">
        <p14:creationId xmlns:p14="http://schemas.microsoft.com/office/powerpoint/2010/main" val="3722178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2800767"/>
          </a:xfrm>
        </p:spPr>
        <p:txBody>
          <a:bodyPr/>
          <a:lstStyle/>
          <a:p>
            <a:r>
              <a:rPr lang="en-US" sz="1800" b="1" dirty="0" smtClean="0">
                <a:solidFill>
                  <a:schemeClr val="tx1"/>
                </a:solidFill>
              </a:rPr>
              <a:t>.CRUAPT1</a:t>
            </a:r>
            <a:br>
              <a:rPr lang="en-US" sz="1800" b="1" dirty="0" smtClean="0">
                <a:solidFill>
                  <a:schemeClr val="tx1"/>
                </a:solidFill>
              </a:rPr>
            </a:br>
            <a:r>
              <a:rPr lang="en-US" sz="800" dirty="0" smtClean="0">
                <a:solidFill>
                  <a:schemeClr val="tx1"/>
                </a:solidFill>
              </a:rPr>
              <a:t/>
            </a:r>
            <a:br>
              <a:rPr lang="en-US" sz="800" dirty="0" smtClean="0">
                <a:solidFill>
                  <a:schemeClr val="tx1"/>
                </a:solidFill>
              </a:rPr>
            </a:br>
            <a:r>
              <a:rPr lang="en-US" sz="800" dirty="0">
                <a:solidFill>
                  <a:schemeClr val="tx1"/>
                </a:solidFill>
              </a:rPr>
              <a:t>Please schedule appointment for:</a:t>
            </a:r>
            <a:br>
              <a:rPr lang="en-US" sz="800" dirty="0">
                <a:solidFill>
                  <a:schemeClr val="tx1"/>
                </a:solidFill>
              </a:rPr>
            </a:br>
            <a:r>
              <a:rPr lang="en-US" sz="800" dirty="0">
                <a:solidFill>
                  <a:schemeClr val="tx1"/>
                </a:solidFill>
              </a:rPr>
              <a:t/>
            </a:r>
            <a:br>
              <a:rPr lang="en-US" sz="800" dirty="0">
                <a:solidFill>
                  <a:schemeClr val="tx1"/>
                </a:solidFill>
              </a:rPr>
            </a:br>
            <a:r>
              <a:rPr lang="en-US" sz="800" dirty="0">
                <a:solidFill>
                  <a:schemeClr val="tx1"/>
                </a:solidFill>
              </a:rPr>
              <a:t>Patient Name:  ***</a:t>
            </a:r>
            <a:br>
              <a:rPr lang="en-US" sz="800" dirty="0">
                <a:solidFill>
                  <a:schemeClr val="tx1"/>
                </a:solidFill>
              </a:rPr>
            </a:br>
            <a:r>
              <a:rPr lang="en-US" sz="800" dirty="0">
                <a:solidFill>
                  <a:schemeClr val="tx1"/>
                </a:solidFill>
              </a:rPr>
              <a:t>MRN:  ***</a:t>
            </a:r>
            <a:br>
              <a:rPr lang="en-US" sz="800" dirty="0">
                <a:solidFill>
                  <a:schemeClr val="tx1"/>
                </a:solidFill>
              </a:rPr>
            </a:br>
            <a:r>
              <a:rPr lang="en-US" sz="800" dirty="0">
                <a:solidFill>
                  <a:schemeClr val="tx1"/>
                </a:solidFill>
              </a:rPr>
              <a:t>DOB:  ***</a:t>
            </a:r>
            <a:br>
              <a:rPr lang="en-US" sz="800" dirty="0">
                <a:solidFill>
                  <a:schemeClr val="tx1"/>
                </a:solidFill>
              </a:rPr>
            </a:br>
            <a:r>
              <a:rPr lang="en-US" sz="800" dirty="0">
                <a:solidFill>
                  <a:schemeClr val="tx1"/>
                </a:solidFill>
              </a:rPr>
              <a:t>Date:  ***</a:t>
            </a:r>
            <a:br>
              <a:rPr lang="en-US" sz="800" dirty="0">
                <a:solidFill>
                  <a:schemeClr val="tx1"/>
                </a:solidFill>
              </a:rPr>
            </a:br>
            <a:r>
              <a:rPr lang="en-US" sz="800" dirty="0">
                <a:solidFill>
                  <a:schemeClr val="tx1"/>
                </a:solidFill>
              </a:rPr>
              <a:t>Time:  ***</a:t>
            </a:r>
            <a:br>
              <a:rPr lang="en-US" sz="800" dirty="0">
                <a:solidFill>
                  <a:schemeClr val="tx1"/>
                </a:solidFill>
              </a:rPr>
            </a:br>
            <a:r>
              <a:rPr lang="en-US" sz="800" dirty="0">
                <a:solidFill>
                  <a:schemeClr val="tx1"/>
                </a:solidFill>
              </a:rPr>
              <a:t>Length of Visit Requested:  ***</a:t>
            </a:r>
            <a:br>
              <a:rPr lang="en-US" sz="800" dirty="0">
                <a:solidFill>
                  <a:schemeClr val="tx1"/>
                </a:solidFill>
              </a:rPr>
            </a:br>
            <a:r>
              <a:rPr lang="en-US" sz="800" dirty="0">
                <a:solidFill>
                  <a:schemeClr val="tx1"/>
                </a:solidFill>
              </a:rPr>
              <a:t>Study Number:  ***</a:t>
            </a:r>
            <a:br>
              <a:rPr lang="en-US" sz="800" dirty="0">
                <a:solidFill>
                  <a:schemeClr val="tx1"/>
                </a:solidFill>
              </a:rPr>
            </a:br>
            <a:r>
              <a:rPr lang="en-US" sz="800" dirty="0">
                <a:solidFill>
                  <a:schemeClr val="tx1"/>
                </a:solidFill>
              </a:rPr>
              <a:t>Visit Number/Type:  ***</a:t>
            </a:r>
            <a:br>
              <a:rPr lang="en-US" sz="800" dirty="0">
                <a:solidFill>
                  <a:schemeClr val="tx1"/>
                </a:solidFill>
              </a:rPr>
            </a:br>
            <a:r>
              <a:rPr lang="en-US" sz="800" dirty="0">
                <a:solidFill>
                  <a:schemeClr val="tx1"/>
                </a:solidFill>
              </a:rPr>
              <a:t>First Visit to CRU for Patient for this Study (yes/no): ***</a:t>
            </a:r>
            <a:br>
              <a:rPr lang="en-US" sz="800" dirty="0">
                <a:solidFill>
                  <a:schemeClr val="tx1"/>
                </a:solidFill>
              </a:rPr>
            </a:br>
            <a:r>
              <a:rPr lang="en-US" sz="800" dirty="0">
                <a:solidFill>
                  <a:schemeClr val="tx1"/>
                </a:solidFill>
              </a:rPr>
              <a:t>Acrostic and ID ***</a:t>
            </a:r>
            <a:br>
              <a:rPr lang="en-US" sz="800" dirty="0">
                <a:solidFill>
                  <a:schemeClr val="tx1"/>
                </a:solidFill>
              </a:rPr>
            </a:br>
            <a:r>
              <a:rPr lang="en-US" sz="800" dirty="0">
                <a:solidFill>
                  <a:schemeClr val="tx1"/>
                </a:solidFill>
              </a:rPr>
              <a:t>Notes:  ***</a:t>
            </a:r>
            <a:br>
              <a:rPr lang="en-US" sz="800" dirty="0">
                <a:solidFill>
                  <a:schemeClr val="tx1"/>
                </a:solidFill>
              </a:rPr>
            </a:br>
            <a:r>
              <a:rPr lang="en-US" sz="800" dirty="0">
                <a:solidFill>
                  <a:schemeClr val="tx1"/>
                </a:solidFill>
              </a:rPr>
              <a:t>Nutrition Services Requested (yes/no):  ***</a:t>
            </a:r>
            <a:br>
              <a:rPr lang="en-US" sz="800" dirty="0">
                <a:solidFill>
                  <a:schemeClr val="tx1"/>
                </a:solidFill>
              </a:rPr>
            </a:br>
            <a:r>
              <a:rPr lang="en-US" sz="800" dirty="0">
                <a:solidFill>
                  <a:schemeClr val="tx1"/>
                </a:solidFill>
              </a:rPr>
              <a:t>If Yes, Please Indicate Time and Length of Nutrition Visit:  ***</a:t>
            </a:r>
            <a:br>
              <a:rPr lang="en-US" sz="800" dirty="0">
                <a:solidFill>
                  <a:schemeClr val="tx1"/>
                </a:solidFill>
              </a:rPr>
            </a:br>
            <a:endParaRPr lang="en-US" dirty="0">
              <a:solidFill>
                <a:schemeClr val="tx1"/>
              </a:solidFill>
            </a:endParaRPr>
          </a:p>
        </p:txBody>
      </p:sp>
      <p:sp>
        <p:nvSpPr>
          <p:cNvPr id="4" name="Slide Number Placeholder 3"/>
          <p:cNvSpPr>
            <a:spLocks noGrp="1"/>
          </p:cNvSpPr>
          <p:nvPr>
            <p:ph type="sldNum" sz="quarter" idx="10"/>
          </p:nvPr>
        </p:nvSpPr>
        <p:spPr/>
        <p:txBody>
          <a:bodyPr/>
          <a:lstStyle/>
          <a:p>
            <a:fld id="{923D82C2-2510-4471-A1A6-F015B69E2DCD}" type="slidenum">
              <a:rPr lang="en-US" smtClean="0"/>
              <a:pPr/>
              <a:t>11</a:t>
            </a:fld>
            <a:endParaRPr lang="en-US"/>
          </a:p>
        </p:txBody>
      </p:sp>
    </p:spTree>
    <p:extLst>
      <p:ext uri="{BB962C8B-B14F-4D97-AF65-F5344CB8AC3E}">
        <p14:creationId xmlns:p14="http://schemas.microsoft.com/office/powerpoint/2010/main" val="5080949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3570208"/>
          </a:xfrm>
        </p:spPr>
        <p:txBody>
          <a:bodyPr/>
          <a:lstStyle/>
          <a:p>
            <a:r>
              <a:rPr lang="en-US" sz="1800" b="1" dirty="0" smtClean="0">
                <a:solidFill>
                  <a:schemeClr val="tx1"/>
                </a:solidFill>
              </a:rPr>
              <a:t>.RNUT</a:t>
            </a:r>
            <a:br>
              <a:rPr lang="en-US" sz="1800" b="1" dirty="0" smtClean="0">
                <a:solidFill>
                  <a:schemeClr val="tx1"/>
                </a:solidFill>
              </a:rPr>
            </a:br>
            <a:r>
              <a:rPr lang="en-US" sz="1800" b="1" dirty="0" smtClean="0">
                <a:solidFill>
                  <a:schemeClr val="tx1"/>
                </a:solidFill>
              </a:rPr>
              <a:t/>
            </a:r>
            <a:br>
              <a:rPr lang="en-US" sz="1800" b="1" dirty="0" smtClean="0">
                <a:solidFill>
                  <a:schemeClr val="tx1"/>
                </a:solidFill>
              </a:rPr>
            </a:br>
            <a:r>
              <a:rPr lang="en-US" sz="800" dirty="0">
                <a:solidFill>
                  <a:schemeClr val="tx1"/>
                </a:solidFill>
              </a:rPr>
              <a:t>PARTICIPANT NUTRITION PROFILE</a:t>
            </a:r>
            <a:br>
              <a:rPr lang="en-US" sz="800" dirty="0">
                <a:solidFill>
                  <a:schemeClr val="tx1"/>
                </a:solidFill>
              </a:rPr>
            </a:br>
            <a:r>
              <a:rPr lang="en-US" sz="800" dirty="0">
                <a:solidFill>
                  <a:schemeClr val="tx1"/>
                </a:solidFill>
              </a:rPr>
              <a:t/>
            </a:r>
            <a:br>
              <a:rPr lang="en-US" sz="800" dirty="0">
                <a:solidFill>
                  <a:schemeClr val="tx1"/>
                </a:solidFill>
              </a:rPr>
            </a:br>
            <a:r>
              <a:rPr lang="en-US" sz="800" dirty="0">
                <a:solidFill>
                  <a:schemeClr val="tx1"/>
                </a:solidFill>
              </a:rPr>
              <a:t>Study Coordinator:  Please complete one form for each participant at scheduling of first CRU Nutrition visit.	</a:t>
            </a:r>
            <a:br>
              <a:rPr lang="en-US" sz="800" dirty="0">
                <a:solidFill>
                  <a:schemeClr val="tx1"/>
                </a:solidFill>
              </a:rPr>
            </a:br>
            <a:r>
              <a:rPr lang="en-US" sz="800" dirty="0">
                <a:solidFill>
                  <a:schemeClr val="tx1"/>
                </a:solidFill>
              </a:rPr>
              <a:t/>
            </a:r>
            <a:br>
              <a:rPr lang="en-US" sz="800" dirty="0">
                <a:solidFill>
                  <a:schemeClr val="tx1"/>
                </a:solidFill>
              </a:rPr>
            </a:br>
            <a:r>
              <a:rPr lang="en-US" sz="800" dirty="0">
                <a:solidFill>
                  <a:schemeClr val="tx1"/>
                </a:solidFill>
              </a:rPr>
              <a:t>CRU Protocol Number: ***		  </a:t>
            </a:r>
            <a:br>
              <a:rPr lang="en-US" sz="800" dirty="0">
                <a:solidFill>
                  <a:schemeClr val="tx1"/>
                </a:solidFill>
              </a:rPr>
            </a:br>
            <a:r>
              <a:rPr lang="en-US" sz="800" dirty="0">
                <a:solidFill>
                  <a:schemeClr val="tx1"/>
                </a:solidFill>
              </a:rPr>
              <a:t>Participant Name: ***  </a:t>
            </a:r>
            <a:br>
              <a:rPr lang="en-US" sz="800" dirty="0">
                <a:solidFill>
                  <a:schemeClr val="tx1"/>
                </a:solidFill>
              </a:rPr>
            </a:br>
            <a:r>
              <a:rPr lang="en-US" sz="800" dirty="0">
                <a:solidFill>
                  <a:schemeClr val="tx1"/>
                </a:solidFill>
              </a:rPr>
              <a:t>Preferred Name:  ***</a:t>
            </a:r>
            <a:br>
              <a:rPr lang="en-US" sz="800" dirty="0">
                <a:solidFill>
                  <a:schemeClr val="tx1"/>
                </a:solidFill>
              </a:rPr>
            </a:br>
            <a:r>
              <a:rPr lang="en-US" sz="800" dirty="0">
                <a:solidFill>
                  <a:schemeClr val="tx1"/>
                </a:solidFill>
              </a:rPr>
              <a:t>Acrostic: ***</a:t>
            </a:r>
            <a:br>
              <a:rPr lang="en-US" sz="800" dirty="0">
                <a:solidFill>
                  <a:schemeClr val="tx1"/>
                </a:solidFill>
              </a:rPr>
            </a:br>
            <a:r>
              <a:rPr lang="en-US" sz="800" dirty="0">
                <a:solidFill>
                  <a:schemeClr val="tx1"/>
                </a:solidFill>
              </a:rPr>
              <a:t>Study ID ***</a:t>
            </a:r>
            <a:br>
              <a:rPr lang="en-US" sz="800" dirty="0">
                <a:solidFill>
                  <a:schemeClr val="tx1"/>
                </a:solidFill>
              </a:rPr>
            </a:br>
            <a:r>
              <a:rPr lang="en-US" sz="800" dirty="0">
                <a:solidFill>
                  <a:schemeClr val="tx1"/>
                </a:solidFill>
              </a:rPr>
              <a:t>Phone numbers:  </a:t>
            </a:r>
            <a:br>
              <a:rPr lang="en-US" sz="800" dirty="0">
                <a:solidFill>
                  <a:schemeClr val="tx1"/>
                </a:solidFill>
              </a:rPr>
            </a:br>
            <a:r>
              <a:rPr lang="en-US" sz="800" dirty="0">
                <a:solidFill>
                  <a:schemeClr val="tx1"/>
                </a:solidFill>
              </a:rPr>
              <a:t>1.	*** (H/W/C)    </a:t>
            </a:r>
            <a:br>
              <a:rPr lang="en-US" sz="800" dirty="0">
                <a:solidFill>
                  <a:schemeClr val="tx1"/>
                </a:solidFill>
              </a:rPr>
            </a:br>
            <a:r>
              <a:rPr lang="en-US" sz="800" dirty="0">
                <a:solidFill>
                  <a:schemeClr val="tx1"/>
                </a:solidFill>
              </a:rPr>
              <a:t>2.	*** (H/W/C)    </a:t>
            </a:r>
            <a:br>
              <a:rPr lang="en-US" sz="800" dirty="0">
                <a:solidFill>
                  <a:schemeClr val="tx1"/>
                </a:solidFill>
              </a:rPr>
            </a:br>
            <a:r>
              <a:rPr lang="en-US" sz="800" dirty="0">
                <a:solidFill>
                  <a:schemeClr val="tx1"/>
                </a:solidFill>
              </a:rPr>
              <a:t>DOB:  ***</a:t>
            </a:r>
            <a:br>
              <a:rPr lang="en-US" sz="800" dirty="0">
                <a:solidFill>
                  <a:schemeClr val="tx1"/>
                </a:solidFill>
              </a:rPr>
            </a:br>
            <a:r>
              <a:rPr lang="en-US" sz="800" dirty="0">
                <a:solidFill>
                  <a:schemeClr val="tx1"/>
                </a:solidFill>
              </a:rPr>
              <a:t>Marital status: *** </a:t>
            </a:r>
            <a:br>
              <a:rPr lang="en-US" sz="800" dirty="0">
                <a:solidFill>
                  <a:schemeClr val="tx1"/>
                </a:solidFill>
              </a:rPr>
            </a:br>
            <a:r>
              <a:rPr lang="en-US" sz="800" dirty="0">
                <a:solidFill>
                  <a:schemeClr val="tx1"/>
                </a:solidFill>
              </a:rPr>
              <a:t>Notes (please include study-specific required elements):  ***</a:t>
            </a:r>
            <a:br>
              <a:rPr lang="en-US" sz="800" dirty="0">
                <a:solidFill>
                  <a:schemeClr val="tx1"/>
                </a:solidFill>
              </a:rPr>
            </a:br>
            <a:r>
              <a:rPr lang="en-US" sz="800" dirty="0">
                <a:solidFill>
                  <a:schemeClr val="tx1"/>
                </a:solidFill>
              </a:rPr>
              <a:t/>
            </a:r>
            <a:br>
              <a:rPr lang="en-US" sz="800" dirty="0">
                <a:solidFill>
                  <a:schemeClr val="tx1"/>
                </a:solidFill>
              </a:rPr>
            </a:br>
            <a:r>
              <a:rPr lang="en-US" sz="800" dirty="0">
                <a:solidFill>
                  <a:schemeClr val="tx1"/>
                </a:solidFill>
              </a:rPr>
              <a:t>Appointment Time Requested ***</a:t>
            </a:r>
            <a:br>
              <a:rPr lang="en-US" sz="800" dirty="0">
                <a:solidFill>
                  <a:schemeClr val="tx1"/>
                </a:solidFill>
              </a:rPr>
            </a:br>
            <a:r>
              <a:rPr lang="en-US" sz="800" dirty="0">
                <a:solidFill>
                  <a:schemeClr val="tx1"/>
                </a:solidFill>
              </a:rPr>
              <a:t>Length of Appointment ***</a:t>
            </a:r>
            <a:r>
              <a:rPr lang="en-US" sz="800" dirty="0"/>
              <a:t/>
            </a:r>
            <a:br>
              <a:rPr lang="en-US" sz="800" dirty="0"/>
            </a:br>
            <a:r>
              <a:rPr lang="en-US" sz="800" dirty="0"/>
              <a:t/>
            </a:r>
            <a:br>
              <a:rPr lang="en-US" sz="800" dirty="0"/>
            </a:br>
            <a:r>
              <a:rPr lang="en-US" sz="800" dirty="0"/>
              <a:t/>
            </a:r>
            <a:br>
              <a:rPr lang="en-US" sz="800" dirty="0"/>
            </a:br>
            <a:endParaRPr lang="en-US" dirty="0"/>
          </a:p>
        </p:txBody>
      </p:sp>
      <p:sp>
        <p:nvSpPr>
          <p:cNvPr id="4" name="Slide Number Placeholder 3"/>
          <p:cNvSpPr>
            <a:spLocks noGrp="1"/>
          </p:cNvSpPr>
          <p:nvPr>
            <p:ph type="sldNum" sz="quarter" idx="10"/>
          </p:nvPr>
        </p:nvSpPr>
        <p:spPr/>
        <p:txBody>
          <a:bodyPr/>
          <a:lstStyle/>
          <a:p>
            <a:fld id="{923D82C2-2510-4471-A1A6-F015B69E2DCD}" type="slidenum">
              <a:rPr lang="en-US" smtClean="0"/>
              <a:pPr/>
              <a:t>12</a:t>
            </a:fld>
            <a:endParaRPr lang="en-US"/>
          </a:p>
        </p:txBody>
      </p:sp>
    </p:spTree>
    <p:extLst>
      <p:ext uri="{BB962C8B-B14F-4D97-AF65-F5344CB8AC3E}">
        <p14:creationId xmlns:p14="http://schemas.microsoft.com/office/powerpoint/2010/main" val="1742485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6124754"/>
          </a:xfrm>
        </p:spPr>
        <p:txBody>
          <a:bodyPr/>
          <a:lstStyle/>
          <a:p>
            <a:r>
              <a:rPr lang="en-US" sz="1800" b="1" dirty="0" smtClean="0">
                <a:solidFill>
                  <a:schemeClr val="tx1"/>
                </a:solidFill>
              </a:rPr>
              <a:t>.CRUINFO</a:t>
            </a:r>
            <a:br>
              <a:rPr lang="en-US" sz="1800" b="1" dirty="0" smtClean="0">
                <a:solidFill>
                  <a:schemeClr val="tx1"/>
                </a:solidFill>
              </a:rPr>
            </a:br>
            <a:r>
              <a:rPr lang="en-US" sz="800" dirty="0" smtClean="0">
                <a:solidFill>
                  <a:schemeClr val="tx1"/>
                </a:solidFill>
              </a:rPr>
              <a:t/>
            </a:r>
            <a:br>
              <a:rPr lang="en-US" sz="800" dirty="0" smtClean="0">
                <a:solidFill>
                  <a:schemeClr val="tx1"/>
                </a:solidFill>
              </a:rPr>
            </a:br>
            <a:r>
              <a:rPr lang="en-US" sz="800" dirty="0" smtClean="0">
                <a:solidFill>
                  <a:schemeClr val="tx1"/>
                </a:solidFill>
              </a:rPr>
              <a:t>Clinical </a:t>
            </a:r>
            <a:r>
              <a:rPr lang="en-US" sz="800" dirty="0">
                <a:solidFill>
                  <a:schemeClr val="tx1"/>
                </a:solidFill>
              </a:rPr>
              <a:t>Research Unit Information Sheet</a:t>
            </a:r>
            <a:br>
              <a:rPr lang="en-US" sz="800" dirty="0">
                <a:solidFill>
                  <a:schemeClr val="tx1"/>
                </a:solidFill>
              </a:rPr>
            </a:br>
            <a:r>
              <a:rPr lang="en-US" sz="800" dirty="0">
                <a:solidFill>
                  <a:schemeClr val="tx1"/>
                </a:solidFill>
              </a:rPr>
              <a:t/>
            </a:r>
            <a:br>
              <a:rPr lang="en-US" sz="800" dirty="0">
                <a:solidFill>
                  <a:schemeClr val="tx1"/>
                </a:solidFill>
              </a:rPr>
            </a:br>
            <a:r>
              <a:rPr lang="en-US" sz="800" dirty="0">
                <a:solidFill>
                  <a:schemeClr val="tx1"/>
                </a:solidFill>
              </a:rPr>
              <a:t/>
            </a:r>
            <a:br>
              <a:rPr lang="en-US" sz="800" dirty="0">
                <a:solidFill>
                  <a:schemeClr val="tx1"/>
                </a:solidFill>
              </a:rPr>
            </a:br>
            <a:r>
              <a:rPr lang="en-US" sz="800" dirty="0">
                <a:solidFill>
                  <a:schemeClr val="tx1"/>
                </a:solidFill>
              </a:rPr>
              <a:t>CRU Protocol #:  ***</a:t>
            </a:r>
            <a:br>
              <a:rPr lang="en-US" sz="800" dirty="0">
                <a:solidFill>
                  <a:schemeClr val="tx1"/>
                </a:solidFill>
              </a:rPr>
            </a:br>
            <a:r>
              <a:rPr lang="en-US" sz="800" dirty="0">
                <a:solidFill>
                  <a:schemeClr val="tx1"/>
                </a:solidFill>
              </a:rPr>
              <a:t/>
            </a:r>
            <a:br>
              <a:rPr lang="en-US" sz="800" dirty="0">
                <a:solidFill>
                  <a:schemeClr val="tx1"/>
                </a:solidFill>
              </a:rPr>
            </a:br>
            <a:r>
              <a:rPr lang="en-US" sz="800" dirty="0">
                <a:solidFill>
                  <a:schemeClr val="tx1"/>
                </a:solidFill>
              </a:rPr>
              <a:t>This information is used to establish a medical center account and medical record number for the patient.  Please answer every question.  </a:t>
            </a:r>
            <a:br>
              <a:rPr lang="en-US" sz="800" dirty="0">
                <a:solidFill>
                  <a:schemeClr val="tx1"/>
                </a:solidFill>
              </a:rPr>
            </a:br>
            <a:r>
              <a:rPr lang="en-US" sz="800" dirty="0">
                <a:solidFill>
                  <a:schemeClr val="tx1"/>
                </a:solidFill>
              </a:rPr>
              <a:t/>
            </a:r>
            <a:br>
              <a:rPr lang="en-US" sz="800" dirty="0">
                <a:solidFill>
                  <a:schemeClr val="tx1"/>
                </a:solidFill>
              </a:rPr>
            </a:br>
            <a:r>
              <a:rPr lang="en-US" sz="800" dirty="0">
                <a:solidFill>
                  <a:schemeClr val="tx1"/>
                </a:solidFill>
              </a:rPr>
              <a:t>Last Name:  ***</a:t>
            </a:r>
            <a:br>
              <a:rPr lang="en-US" sz="800" dirty="0">
                <a:solidFill>
                  <a:schemeClr val="tx1"/>
                </a:solidFill>
              </a:rPr>
            </a:br>
            <a:r>
              <a:rPr lang="en-US" sz="800" dirty="0">
                <a:solidFill>
                  <a:schemeClr val="tx1"/>
                </a:solidFill>
              </a:rPr>
              <a:t/>
            </a:r>
            <a:br>
              <a:rPr lang="en-US" sz="800" dirty="0">
                <a:solidFill>
                  <a:schemeClr val="tx1"/>
                </a:solidFill>
              </a:rPr>
            </a:br>
            <a:r>
              <a:rPr lang="en-US" sz="800" dirty="0">
                <a:solidFill>
                  <a:schemeClr val="tx1"/>
                </a:solidFill>
              </a:rPr>
              <a:t>First Name:  ***</a:t>
            </a:r>
            <a:br>
              <a:rPr lang="en-US" sz="800" dirty="0">
                <a:solidFill>
                  <a:schemeClr val="tx1"/>
                </a:solidFill>
              </a:rPr>
            </a:br>
            <a:r>
              <a:rPr lang="en-US" sz="800" dirty="0">
                <a:solidFill>
                  <a:schemeClr val="tx1"/>
                </a:solidFill>
              </a:rPr>
              <a:t/>
            </a:r>
            <a:br>
              <a:rPr lang="en-US" sz="800" dirty="0">
                <a:solidFill>
                  <a:schemeClr val="tx1"/>
                </a:solidFill>
              </a:rPr>
            </a:br>
            <a:r>
              <a:rPr lang="en-US" sz="800" dirty="0">
                <a:solidFill>
                  <a:schemeClr val="tx1"/>
                </a:solidFill>
              </a:rPr>
              <a:t>Middle Name:  ***</a:t>
            </a:r>
            <a:br>
              <a:rPr lang="en-US" sz="800" dirty="0">
                <a:solidFill>
                  <a:schemeClr val="tx1"/>
                </a:solidFill>
              </a:rPr>
            </a:br>
            <a:r>
              <a:rPr lang="en-US" sz="800" dirty="0">
                <a:solidFill>
                  <a:schemeClr val="tx1"/>
                </a:solidFill>
              </a:rPr>
              <a:t/>
            </a:r>
            <a:br>
              <a:rPr lang="en-US" sz="800" dirty="0">
                <a:solidFill>
                  <a:schemeClr val="tx1"/>
                </a:solidFill>
              </a:rPr>
            </a:br>
            <a:r>
              <a:rPr lang="en-US" sz="800" dirty="0">
                <a:solidFill>
                  <a:schemeClr val="tx1"/>
                </a:solidFill>
              </a:rPr>
              <a:t>Maiden Name (if applicable):  ***</a:t>
            </a:r>
            <a:br>
              <a:rPr lang="en-US" sz="800" dirty="0">
                <a:solidFill>
                  <a:schemeClr val="tx1"/>
                </a:solidFill>
              </a:rPr>
            </a:br>
            <a:r>
              <a:rPr lang="en-US" sz="800" dirty="0">
                <a:solidFill>
                  <a:schemeClr val="tx1"/>
                </a:solidFill>
              </a:rPr>
              <a:t/>
            </a:r>
            <a:br>
              <a:rPr lang="en-US" sz="800" dirty="0">
                <a:solidFill>
                  <a:schemeClr val="tx1"/>
                </a:solidFill>
              </a:rPr>
            </a:br>
            <a:r>
              <a:rPr lang="en-US" sz="800" dirty="0">
                <a:solidFill>
                  <a:schemeClr val="tx1"/>
                </a:solidFill>
              </a:rPr>
              <a:t>Mother's First Name:  ***</a:t>
            </a:r>
            <a:br>
              <a:rPr lang="en-US" sz="800" dirty="0">
                <a:solidFill>
                  <a:schemeClr val="tx1"/>
                </a:solidFill>
              </a:rPr>
            </a:br>
            <a:r>
              <a:rPr lang="en-US" sz="800" dirty="0">
                <a:solidFill>
                  <a:schemeClr val="tx1"/>
                </a:solidFill>
              </a:rPr>
              <a:t/>
            </a:r>
            <a:br>
              <a:rPr lang="en-US" sz="800" dirty="0">
                <a:solidFill>
                  <a:schemeClr val="tx1"/>
                </a:solidFill>
              </a:rPr>
            </a:br>
            <a:r>
              <a:rPr lang="en-US" sz="800" dirty="0">
                <a:solidFill>
                  <a:schemeClr val="tx1"/>
                </a:solidFill>
              </a:rPr>
              <a:t>Home Phone Number (including area code):  ***</a:t>
            </a:r>
            <a:br>
              <a:rPr lang="en-US" sz="800" dirty="0">
                <a:solidFill>
                  <a:schemeClr val="tx1"/>
                </a:solidFill>
              </a:rPr>
            </a:br>
            <a:r>
              <a:rPr lang="en-US" sz="800" dirty="0">
                <a:solidFill>
                  <a:schemeClr val="tx1"/>
                </a:solidFill>
              </a:rPr>
              <a:t/>
            </a:r>
            <a:br>
              <a:rPr lang="en-US" sz="800" dirty="0">
                <a:solidFill>
                  <a:schemeClr val="tx1"/>
                </a:solidFill>
              </a:rPr>
            </a:br>
            <a:r>
              <a:rPr lang="en-US" sz="800" dirty="0">
                <a:solidFill>
                  <a:schemeClr val="tx1"/>
                </a:solidFill>
              </a:rPr>
              <a:t>Date of Birth (MM/DD/YYYY):  ***/***/***</a:t>
            </a:r>
            <a:br>
              <a:rPr lang="en-US" sz="800" dirty="0">
                <a:solidFill>
                  <a:schemeClr val="tx1"/>
                </a:solidFill>
              </a:rPr>
            </a:br>
            <a:r>
              <a:rPr lang="en-US" sz="800" dirty="0">
                <a:solidFill>
                  <a:schemeClr val="tx1"/>
                </a:solidFill>
              </a:rPr>
              <a:t/>
            </a:r>
            <a:br>
              <a:rPr lang="en-US" sz="800" dirty="0">
                <a:solidFill>
                  <a:schemeClr val="tx1"/>
                </a:solidFill>
              </a:rPr>
            </a:br>
            <a:r>
              <a:rPr lang="en-US" sz="800" dirty="0">
                <a:solidFill>
                  <a:schemeClr val="tx1"/>
                </a:solidFill>
              </a:rPr>
              <a:t>Marital Status:  {MARITAL STATUS (OB):24980}</a:t>
            </a:r>
            <a:br>
              <a:rPr lang="en-US" sz="800" dirty="0">
                <a:solidFill>
                  <a:schemeClr val="tx1"/>
                </a:solidFill>
              </a:rPr>
            </a:br>
            <a:r>
              <a:rPr lang="en-US" sz="800" dirty="0">
                <a:solidFill>
                  <a:schemeClr val="tx1"/>
                </a:solidFill>
              </a:rPr>
              <a:t/>
            </a:r>
            <a:br>
              <a:rPr lang="en-US" sz="800" dirty="0">
                <a:solidFill>
                  <a:schemeClr val="tx1"/>
                </a:solidFill>
              </a:rPr>
            </a:br>
            <a:r>
              <a:rPr lang="en-US" sz="800" dirty="0">
                <a:solidFill>
                  <a:schemeClr val="tx1"/>
                </a:solidFill>
              </a:rPr>
              <a:t>Gender:  {ID GENDER:21024548}  </a:t>
            </a:r>
            <a:br>
              <a:rPr lang="en-US" sz="800" dirty="0">
                <a:solidFill>
                  <a:schemeClr val="tx1"/>
                </a:solidFill>
              </a:rPr>
            </a:br>
            <a:r>
              <a:rPr lang="en-US" sz="800" dirty="0">
                <a:solidFill>
                  <a:schemeClr val="tx1"/>
                </a:solidFill>
              </a:rPr>
              <a:t/>
            </a:r>
            <a:br>
              <a:rPr lang="en-US" sz="800" dirty="0">
                <a:solidFill>
                  <a:schemeClr val="tx1"/>
                </a:solidFill>
              </a:rPr>
            </a:br>
            <a:r>
              <a:rPr lang="en-US" sz="800" dirty="0">
                <a:solidFill>
                  <a:schemeClr val="tx1"/>
                </a:solidFill>
              </a:rPr>
              <a:t>Home Address:  </a:t>
            </a:r>
            <a:br>
              <a:rPr lang="en-US" sz="800" dirty="0">
                <a:solidFill>
                  <a:schemeClr val="tx1"/>
                </a:solidFill>
              </a:rPr>
            </a:br>
            <a:r>
              <a:rPr lang="en-US" sz="800" dirty="0">
                <a:solidFill>
                  <a:schemeClr val="tx1"/>
                </a:solidFill>
              </a:rPr>
              <a:t>            Street:  ***</a:t>
            </a:r>
            <a:br>
              <a:rPr lang="en-US" sz="800" dirty="0">
                <a:solidFill>
                  <a:schemeClr val="tx1"/>
                </a:solidFill>
              </a:rPr>
            </a:br>
            <a:r>
              <a:rPr lang="en-US" sz="800" dirty="0">
                <a:solidFill>
                  <a:schemeClr val="tx1"/>
                </a:solidFill>
              </a:rPr>
              <a:t>            City:  ***</a:t>
            </a:r>
            <a:br>
              <a:rPr lang="en-US" sz="800" dirty="0">
                <a:solidFill>
                  <a:schemeClr val="tx1"/>
                </a:solidFill>
              </a:rPr>
            </a:br>
            <a:r>
              <a:rPr lang="en-US" sz="800" dirty="0">
                <a:solidFill>
                  <a:schemeClr val="tx1"/>
                </a:solidFill>
              </a:rPr>
              <a:t>            State:  ***</a:t>
            </a:r>
            <a:br>
              <a:rPr lang="en-US" sz="800" dirty="0">
                <a:solidFill>
                  <a:schemeClr val="tx1"/>
                </a:solidFill>
              </a:rPr>
            </a:br>
            <a:r>
              <a:rPr lang="en-US" sz="800" dirty="0">
                <a:solidFill>
                  <a:schemeClr val="tx1"/>
                </a:solidFill>
              </a:rPr>
              <a:t>            Zip Code:  ***</a:t>
            </a:r>
            <a:br>
              <a:rPr lang="en-US" sz="800" dirty="0">
                <a:solidFill>
                  <a:schemeClr val="tx1"/>
                </a:solidFill>
              </a:rPr>
            </a:br>
            <a:r>
              <a:rPr lang="en-US" sz="800" dirty="0">
                <a:solidFill>
                  <a:schemeClr val="tx1"/>
                </a:solidFill>
              </a:rPr>
              <a:t/>
            </a:r>
            <a:br>
              <a:rPr lang="en-US" sz="800" dirty="0">
                <a:solidFill>
                  <a:schemeClr val="tx1"/>
                </a:solidFill>
              </a:rPr>
            </a:br>
            <a:r>
              <a:rPr lang="en-US" sz="800" dirty="0">
                <a:solidFill>
                  <a:schemeClr val="tx1"/>
                </a:solidFill>
              </a:rPr>
              <a:t>Ethnicity:  {ID ETHNICITY:21024587}  </a:t>
            </a:r>
            <a:br>
              <a:rPr lang="en-US" sz="800" dirty="0">
                <a:solidFill>
                  <a:schemeClr val="tx1"/>
                </a:solidFill>
              </a:rPr>
            </a:br>
            <a:r>
              <a:rPr lang="en-US" sz="800" dirty="0">
                <a:solidFill>
                  <a:schemeClr val="tx1"/>
                </a:solidFill>
              </a:rPr>
              <a:t/>
            </a:r>
            <a:br>
              <a:rPr lang="en-US" sz="800" dirty="0">
                <a:solidFill>
                  <a:schemeClr val="tx1"/>
                </a:solidFill>
              </a:rPr>
            </a:br>
            <a:r>
              <a:rPr lang="en-US" sz="800" dirty="0">
                <a:solidFill>
                  <a:schemeClr val="tx1"/>
                </a:solidFill>
              </a:rPr>
              <a:t>Race:  {ED SANE RACE:19684}</a:t>
            </a:r>
            <a:br>
              <a:rPr lang="en-US" sz="800" dirty="0">
                <a:solidFill>
                  <a:schemeClr val="tx1"/>
                </a:solidFill>
              </a:rPr>
            </a:br>
            <a:r>
              <a:rPr lang="en-US" sz="800" dirty="0">
                <a:solidFill>
                  <a:schemeClr val="tx1"/>
                </a:solidFill>
              </a:rPr>
              <a:t/>
            </a:r>
            <a:br>
              <a:rPr lang="en-US" sz="800" dirty="0">
                <a:solidFill>
                  <a:schemeClr val="tx1"/>
                </a:solidFill>
              </a:rPr>
            </a:br>
            <a:r>
              <a:rPr lang="en-US" sz="800" dirty="0">
                <a:solidFill>
                  <a:schemeClr val="tx1"/>
                </a:solidFill>
              </a:rPr>
              <a:t>Interpreter:  {Interpreter:200006}</a:t>
            </a:r>
            <a:br>
              <a:rPr lang="en-US" sz="800" dirty="0">
                <a:solidFill>
                  <a:schemeClr val="tx1"/>
                </a:solidFill>
              </a:rPr>
            </a:br>
            <a:r>
              <a:rPr lang="en-US" sz="800" dirty="0">
                <a:solidFill>
                  <a:schemeClr val="tx1"/>
                </a:solidFill>
              </a:rPr>
              <a:t/>
            </a:r>
            <a:br>
              <a:rPr lang="en-US" sz="800" dirty="0">
                <a:solidFill>
                  <a:schemeClr val="tx1"/>
                </a:solidFill>
              </a:rPr>
            </a:br>
            <a:r>
              <a:rPr lang="en-US" sz="800" dirty="0">
                <a:solidFill>
                  <a:schemeClr val="tx1"/>
                </a:solidFill>
              </a:rPr>
              <a:t>Language:  {Languages:200004::"English"}</a:t>
            </a:r>
            <a:br>
              <a:rPr lang="en-US" sz="800" dirty="0">
                <a:solidFill>
                  <a:schemeClr val="tx1"/>
                </a:solidFill>
              </a:rPr>
            </a:br>
            <a:r>
              <a:rPr lang="en-US" sz="800" dirty="0">
                <a:solidFill>
                  <a:schemeClr val="tx1"/>
                </a:solidFill>
              </a:rPr>
              <a:t/>
            </a:r>
            <a:br>
              <a:rPr lang="en-US" sz="800" dirty="0">
                <a:solidFill>
                  <a:schemeClr val="tx1"/>
                </a:solidFill>
              </a:rPr>
            </a:br>
            <a:r>
              <a:rPr lang="en-US" sz="800" dirty="0">
                <a:solidFill>
                  <a:schemeClr val="tx1"/>
                </a:solidFill>
              </a:rPr>
              <a:t/>
            </a:r>
            <a:br>
              <a:rPr lang="en-US" sz="800" dirty="0">
                <a:solidFill>
                  <a:schemeClr val="tx1"/>
                </a:solidFill>
              </a:rPr>
            </a:br>
            <a:r>
              <a:rPr lang="en-US" sz="800" dirty="0">
                <a:solidFill>
                  <a:schemeClr val="tx1"/>
                </a:solidFill>
              </a:rPr>
              <a:t>Thank you!</a:t>
            </a:r>
            <a:br>
              <a:rPr lang="en-US" sz="800" dirty="0">
                <a:solidFill>
                  <a:schemeClr val="tx1"/>
                </a:solidFill>
              </a:rPr>
            </a:br>
            <a:r>
              <a:rPr lang="en-US" sz="800" dirty="0">
                <a:solidFill>
                  <a:schemeClr val="tx1"/>
                </a:solidFill>
              </a:rPr>
              <a:t>The CRU Staff</a:t>
            </a:r>
            <a:r>
              <a:rPr lang="en-US" dirty="0">
                <a:solidFill>
                  <a:schemeClr val="tx1"/>
                </a:solidFill>
              </a:rPr>
              <a:t/>
            </a:r>
            <a:br>
              <a:rPr lang="en-US" dirty="0">
                <a:solidFill>
                  <a:schemeClr val="tx1"/>
                </a:solidFill>
              </a:rPr>
            </a:br>
            <a:endParaRPr lang="en-US" dirty="0">
              <a:solidFill>
                <a:schemeClr val="tx1"/>
              </a:solidFill>
            </a:endParaRPr>
          </a:p>
        </p:txBody>
      </p:sp>
      <p:sp>
        <p:nvSpPr>
          <p:cNvPr id="4" name="Slide Number Placeholder 3"/>
          <p:cNvSpPr>
            <a:spLocks noGrp="1"/>
          </p:cNvSpPr>
          <p:nvPr>
            <p:ph type="sldNum" sz="quarter" idx="10"/>
          </p:nvPr>
        </p:nvSpPr>
        <p:spPr/>
        <p:txBody>
          <a:bodyPr/>
          <a:lstStyle/>
          <a:p>
            <a:fld id="{923D82C2-2510-4471-A1A6-F015B69E2DCD}" type="slidenum">
              <a:rPr lang="en-US" smtClean="0"/>
              <a:pPr/>
              <a:t>13</a:t>
            </a:fld>
            <a:endParaRPr lang="en-US"/>
          </a:p>
        </p:txBody>
      </p:sp>
    </p:spTree>
    <p:extLst>
      <p:ext uri="{BB962C8B-B14F-4D97-AF65-F5344CB8AC3E}">
        <p14:creationId xmlns:p14="http://schemas.microsoft.com/office/powerpoint/2010/main" val="4135288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5786199"/>
          </a:xfrm>
        </p:spPr>
        <p:txBody>
          <a:bodyPr/>
          <a:lstStyle/>
          <a:p>
            <a:r>
              <a:rPr lang="en-US" sz="1800" b="1" dirty="0" smtClean="0">
                <a:solidFill>
                  <a:schemeClr val="tx1"/>
                </a:solidFill>
              </a:rPr>
              <a:t>Please note that any scheduling questions will be sent through Wake One.  </a:t>
            </a:r>
            <a:r>
              <a:rPr lang="en-US" sz="1800" b="1" u="sng" dirty="0" smtClean="0">
                <a:solidFill>
                  <a:schemeClr val="tx1"/>
                </a:solidFill>
              </a:rPr>
              <a:t>You will need to check your staff messages</a:t>
            </a:r>
            <a:r>
              <a:rPr lang="en-US" sz="1800" b="1" dirty="0" smtClean="0">
                <a:solidFill>
                  <a:schemeClr val="tx1"/>
                </a:solidFill>
              </a:rPr>
              <a:t>.  The normal scheduling turn around is 24-48 hours.  You can look at participant appointments to see if it has been scheduled and I encourage you to check. </a:t>
            </a:r>
            <a:br>
              <a:rPr lang="en-US" sz="1800" b="1" dirty="0" smtClean="0">
                <a:solidFill>
                  <a:schemeClr val="tx1"/>
                </a:solidFill>
              </a:rPr>
            </a:br>
            <a:r>
              <a:rPr lang="en-US" sz="1800" b="1" dirty="0">
                <a:solidFill>
                  <a:schemeClr val="tx1"/>
                </a:solidFill>
              </a:rPr>
              <a:t/>
            </a:r>
            <a:br>
              <a:rPr lang="en-US" sz="1800" b="1" dirty="0">
                <a:solidFill>
                  <a:schemeClr val="tx1"/>
                </a:solidFill>
              </a:rPr>
            </a:br>
            <a:r>
              <a:rPr lang="en-US" sz="1800" b="1" dirty="0" smtClean="0">
                <a:solidFill>
                  <a:schemeClr val="tx1"/>
                </a:solidFill>
              </a:rPr>
              <a:t>The definition for CRU of a lab only is when we will be processing blood only.  You do not need a room or any other services from CRU.  If you are using a room but you are drawing blood it is not a lab only.  </a:t>
            </a:r>
            <a:br>
              <a:rPr lang="en-US" sz="1800" b="1" dirty="0" smtClean="0">
                <a:solidFill>
                  <a:schemeClr val="tx1"/>
                </a:solidFill>
              </a:rPr>
            </a:br>
            <a:r>
              <a:rPr lang="en-US" sz="1800" b="1" dirty="0">
                <a:solidFill>
                  <a:schemeClr val="tx1"/>
                </a:solidFill>
              </a:rPr>
              <a:t/>
            </a:r>
            <a:br>
              <a:rPr lang="en-US" sz="1800" b="1" dirty="0">
                <a:solidFill>
                  <a:schemeClr val="tx1"/>
                </a:solidFill>
              </a:rPr>
            </a:br>
            <a:r>
              <a:rPr lang="en-US" sz="1600" b="1" dirty="0" smtClean="0">
                <a:solidFill>
                  <a:schemeClr val="tx1"/>
                </a:solidFill>
              </a:rPr>
              <a:t>Example: Lab Processing Only (notes section)</a:t>
            </a:r>
            <a:r>
              <a:rPr lang="en-US" sz="1800" b="1" dirty="0" smtClean="0">
                <a:solidFill>
                  <a:schemeClr val="tx1"/>
                </a:solidFill>
              </a:rPr>
              <a:t/>
            </a:r>
            <a:br>
              <a:rPr lang="en-US" sz="1800" b="1" dirty="0" smtClean="0">
                <a:solidFill>
                  <a:schemeClr val="tx1"/>
                </a:solidFill>
              </a:rPr>
            </a:br>
            <a:r>
              <a:rPr lang="en-US" sz="1800" b="1" dirty="0" smtClean="0">
                <a:solidFill>
                  <a:schemeClr val="tx1"/>
                </a:solidFill>
              </a:rPr>
              <a:t/>
            </a:r>
            <a:br>
              <a:rPr lang="en-US" sz="1800" b="1" dirty="0" smtClean="0">
                <a:solidFill>
                  <a:schemeClr val="tx1"/>
                </a:solidFill>
              </a:rPr>
            </a:br>
            <a:r>
              <a:rPr lang="en-US" sz="1800" b="1" dirty="0" smtClean="0">
                <a:solidFill>
                  <a:schemeClr val="tx1"/>
                </a:solidFill>
              </a:rPr>
              <a:t>If you have a study that has multiple staff seeing the participant and need a room more than one time in a day please schedule it appropriately.  </a:t>
            </a:r>
            <a:br>
              <a:rPr lang="en-US" sz="1800" b="1" dirty="0" smtClean="0">
                <a:solidFill>
                  <a:schemeClr val="tx1"/>
                </a:solidFill>
              </a:rPr>
            </a:br>
            <a:r>
              <a:rPr lang="en-US" sz="1800" b="1" dirty="0" smtClean="0">
                <a:solidFill>
                  <a:schemeClr val="tx1"/>
                </a:solidFill>
              </a:rPr>
              <a:t/>
            </a:r>
            <a:br>
              <a:rPr lang="en-US" sz="1800" b="1" dirty="0" smtClean="0">
                <a:solidFill>
                  <a:schemeClr val="tx1"/>
                </a:solidFill>
              </a:rPr>
            </a:br>
            <a:r>
              <a:rPr lang="en-US" sz="1600" b="1" dirty="0" smtClean="0">
                <a:solidFill>
                  <a:schemeClr val="tx1"/>
                </a:solidFill>
              </a:rPr>
              <a:t>Example: CRU Blood draw 9:00-9:45; Room Only 11:00-12:00. </a:t>
            </a:r>
            <a:r>
              <a:rPr lang="en-US" sz="1600" b="1" dirty="0">
                <a:solidFill>
                  <a:schemeClr val="tx1"/>
                </a:solidFill>
              </a:rPr>
              <a:t>(notes section)</a:t>
            </a:r>
            <a:r>
              <a:rPr lang="en-US" sz="1800" b="1" dirty="0">
                <a:solidFill>
                  <a:schemeClr val="tx1"/>
                </a:solidFill>
              </a:rPr>
              <a:t/>
            </a:r>
            <a:br>
              <a:rPr lang="en-US" sz="1800" b="1" dirty="0">
                <a:solidFill>
                  <a:schemeClr val="tx1"/>
                </a:solidFill>
              </a:rPr>
            </a:br>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923D82C2-2510-4471-A1A6-F015B69E2DCD}" type="slidenum">
              <a:rPr lang="en-US" smtClean="0"/>
              <a:pPr/>
              <a:t>14</a:t>
            </a:fld>
            <a:endParaRPr lang="en-US"/>
          </a:p>
        </p:txBody>
      </p:sp>
    </p:spTree>
    <p:extLst>
      <p:ext uri="{BB962C8B-B14F-4D97-AF65-F5344CB8AC3E}">
        <p14:creationId xmlns:p14="http://schemas.microsoft.com/office/powerpoint/2010/main" val="212804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4913" y="984647"/>
            <a:ext cx="7315200" cy="1107996"/>
          </a:xfrm>
        </p:spPr>
        <p:txBody>
          <a:bodyPr/>
          <a:lstStyle/>
          <a:p>
            <a:pPr algn="ctr"/>
            <a:r>
              <a:rPr lang="en-US" dirty="0" smtClean="0"/>
              <a:t>Canceling/Rescheduling Participants</a:t>
            </a:r>
            <a:endParaRPr lang="en-US" dirty="0"/>
          </a:p>
        </p:txBody>
      </p:sp>
    </p:spTree>
    <p:extLst>
      <p:ext uri="{BB962C8B-B14F-4D97-AF65-F5344CB8AC3E}">
        <p14:creationId xmlns:p14="http://schemas.microsoft.com/office/powerpoint/2010/main" val="3891305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203" y="323681"/>
            <a:ext cx="7772400" cy="5539978"/>
          </a:xfrm>
        </p:spPr>
        <p:txBody>
          <a:bodyPr/>
          <a:lstStyle/>
          <a:p>
            <a:r>
              <a:rPr lang="en-US" dirty="0" smtClean="0"/>
              <a:t>There are two methods to cancel/reschedule participants in the CRU. </a:t>
            </a:r>
          </a:p>
          <a:p>
            <a:pPr lvl="1"/>
            <a:r>
              <a:rPr lang="en-US" dirty="0" smtClean="0"/>
              <a:t> Wake One</a:t>
            </a:r>
          </a:p>
          <a:p>
            <a:pPr lvl="1"/>
            <a:r>
              <a:rPr lang="en-US" dirty="0" smtClean="0">
                <a:solidFill>
                  <a:schemeClr val="accent2">
                    <a:lumMod val="50000"/>
                  </a:schemeClr>
                </a:solidFill>
              </a:rPr>
              <a:t> </a:t>
            </a:r>
            <a:r>
              <a:rPr lang="en-US" dirty="0" smtClean="0"/>
              <a:t>CRU Mailbox (</a:t>
            </a:r>
            <a:r>
              <a:rPr lang="en-US" dirty="0" smtClean="0">
                <a:hlinkClick r:id="rId2"/>
              </a:rPr>
              <a:t>cru@wakehealth.edu</a:t>
            </a:r>
            <a:r>
              <a:rPr lang="en-US" dirty="0" smtClean="0"/>
              <a:t>)</a:t>
            </a:r>
          </a:p>
          <a:p>
            <a:pPr marL="457200" lvl="1" indent="0">
              <a:buNone/>
            </a:pPr>
            <a:endParaRPr lang="en-US" dirty="0" smtClean="0"/>
          </a:p>
          <a:p>
            <a:pPr marL="457200" lvl="1" indent="0">
              <a:buNone/>
            </a:pPr>
            <a:endParaRPr lang="en-US" sz="2000" dirty="0" smtClean="0"/>
          </a:p>
          <a:p>
            <a:pPr marL="457200" lvl="1" indent="0">
              <a:buNone/>
            </a:pPr>
            <a:endParaRPr lang="en-US" sz="2000" dirty="0"/>
          </a:p>
          <a:p>
            <a:pPr marL="457200" lvl="1" indent="0">
              <a:buNone/>
            </a:pPr>
            <a:endParaRPr lang="en-US" sz="2000" dirty="0" smtClean="0"/>
          </a:p>
          <a:p>
            <a:pPr marL="457200" lvl="1" indent="0">
              <a:buNone/>
            </a:pPr>
            <a:endParaRPr lang="en-US" sz="2000" dirty="0"/>
          </a:p>
          <a:p>
            <a:pPr marL="457200" lvl="1" indent="0">
              <a:buNone/>
            </a:pPr>
            <a:r>
              <a:rPr lang="en-US" sz="2000" dirty="0" smtClean="0"/>
              <a:t>Please note if you have access to Wake One please </a:t>
            </a:r>
            <a:r>
              <a:rPr lang="en-US" sz="2000" u="sng" dirty="0" smtClean="0"/>
              <a:t>use Wake One</a:t>
            </a:r>
            <a:r>
              <a:rPr lang="en-US" sz="2000" dirty="0" smtClean="0"/>
              <a:t>.  We still have some coordinators that do not have access to Wake One but that is the preferred method. </a:t>
            </a:r>
          </a:p>
        </p:txBody>
      </p:sp>
    </p:spTree>
    <p:extLst>
      <p:ext uri="{BB962C8B-B14F-4D97-AF65-F5344CB8AC3E}">
        <p14:creationId xmlns:p14="http://schemas.microsoft.com/office/powerpoint/2010/main" val="3790901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411162"/>
          </a:xfrm>
        </p:spPr>
        <p:txBody>
          <a:bodyPr>
            <a:normAutofit fontScale="90000"/>
          </a:bodyPr>
          <a:lstStyle/>
          <a:p>
            <a:r>
              <a:rPr lang="en-US" sz="1800" dirty="0" smtClean="0">
                <a:solidFill>
                  <a:schemeClr val="tx1"/>
                </a:solidFill>
              </a:rPr>
              <a:t>You will need to click on Sent Messages then Staff Messages to pull up your old messages.  If you can not find your old message please resend the entire message so I have all the details but in the subject please indicate that it is a “Reschedule”.</a:t>
            </a:r>
            <a:endParaRPr lang="en-US" sz="1800" dirty="0">
              <a:solidFill>
                <a:schemeClr val="tx1"/>
              </a:solidFill>
            </a:endParaRPr>
          </a:p>
        </p:txBody>
      </p:sp>
      <p:pic>
        <p:nvPicPr>
          <p:cNvPr id="4" name="Content Placeholder 3"/>
          <p:cNvPicPr>
            <a:picLocks noGrp="1"/>
          </p:cNvPicPr>
          <p:nvPr>
            <p:ph idx="1"/>
          </p:nvPr>
        </p:nvPicPr>
        <p:blipFill rotWithShape="1">
          <a:blip r:embed="rId2"/>
          <a:srcRect r="49194"/>
          <a:stretch/>
        </p:blipFill>
        <p:spPr bwMode="auto">
          <a:xfrm>
            <a:off x="484070" y="1600200"/>
            <a:ext cx="8175860" cy="4525963"/>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2517429" y="1052202"/>
            <a:ext cx="1365376" cy="261610"/>
          </a:xfrm>
          <a:prstGeom prst="rect">
            <a:avLst/>
          </a:prstGeom>
          <a:noFill/>
        </p:spPr>
        <p:txBody>
          <a:bodyPr wrap="square" rtlCol="0">
            <a:spAutoFit/>
          </a:bodyPr>
          <a:lstStyle/>
          <a:p>
            <a:r>
              <a:rPr lang="en-US" sz="1100" dirty="0" smtClean="0"/>
              <a:t>Staff Messages</a:t>
            </a:r>
            <a:endParaRPr lang="en-US" sz="1100" dirty="0"/>
          </a:p>
        </p:txBody>
      </p:sp>
      <p:sp>
        <p:nvSpPr>
          <p:cNvPr id="6" name="TextBox 5"/>
          <p:cNvSpPr txBox="1"/>
          <p:nvPr/>
        </p:nvSpPr>
        <p:spPr>
          <a:xfrm>
            <a:off x="762000" y="1066800"/>
            <a:ext cx="1063688" cy="261610"/>
          </a:xfrm>
          <a:prstGeom prst="rect">
            <a:avLst/>
          </a:prstGeom>
          <a:noFill/>
        </p:spPr>
        <p:txBody>
          <a:bodyPr wrap="square" rtlCol="0">
            <a:spAutoFit/>
          </a:bodyPr>
          <a:lstStyle/>
          <a:p>
            <a:r>
              <a:rPr lang="en-US" sz="1100" dirty="0" smtClean="0"/>
              <a:t>Sent Messages</a:t>
            </a:r>
            <a:endParaRPr lang="en-US" sz="1100" dirty="0"/>
          </a:p>
        </p:txBody>
      </p:sp>
      <p:cxnSp>
        <p:nvCxnSpPr>
          <p:cNvPr id="9" name="Straight Arrow Connector 8"/>
          <p:cNvCxnSpPr/>
          <p:nvPr/>
        </p:nvCxnSpPr>
        <p:spPr>
          <a:xfrm flipH="1">
            <a:off x="1825688" y="1294951"/>
            <a:ext cx="1149318" cy="160064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H="1">
            <a:off x="762000" y="1328410"/>
            <a:ext cx="531844" cy="102679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91879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477962"/>
          </a:xfrm>
        </p:spPr>
        <p:txBody>
          <a:bodyPr>
            <a:normAutofit/>
          </a:bodyPr>
          <a:lstStyle/>
          <a:p>
            <a:r>
              <a:rPr lang="en-US" sz="1800" dirty="0" smtClean="0">
                <a:solidFill>
                  <a:schemeClr val="tx1"/>
                </a:solidFill>
              </a:rPr>
              <a:t>You will need to click the Edit/Resend.</a:t>
            </a:r>
            <a:endParaRPr lang="en-US" sz="1800" dirty="0">
              <a:solidFill>
                <a:schemeClr val="tx1"/>
              </a:solidFill>
            </a:endParaRPr>
          </a:p>
        </p:txBody>
      </p:sp>
      <p:sp>
        <p:nvSpPr>
          <p:cNvPr id="5" name="TextBox 4"/>
          <p:cNvSpPr txBox="1"/>
          <p:nvPr/>
        </p:nvSpPr>
        <p:spPr>
          <a:xfrm>
            <a:off x="6781800" y="1752600"/>
            <a:ext cx="1365376" cy="261610"/>
          </a:xfrm>
          <a:prstGeom prst="rect">
            <a:avLst/>
          </a:prstGeom>
          <a:noFill/>
        </p:spPr>
        <p:txBody>
          <a:bodyPr wrap="square" rtlCol="0">
            <a:spAutoFit/>
          </a:bodyPr>
          <a:lstStyle/>
          <a:p>
            <a:r>
              <a:rPr lang="en-US" sz="1100" dirty="0" smtClean="0"/>
              <a:t>Edit/Resend</a:t>
            </a:r>
            <a:endParaRPr lang="en-US" sz="1100" dirty="0"/>
          </a:p>
        </p:txBody>
      </p:sp>
      <p:pic>
        <p:nvPicPr>
          <p:cNvPr id="10" name="Picture 9"/>
          <p:cNvPicPr/>
          <p:nvPr/>
        </p:nvPicPr>
        <p:blipFill rotWithShape="1">
          <a:blip r:embed="rId2"/>
          <a:srcRect r="50371" b="49810"/>
          <a:stretch/>
        </p:blipFill>
        <p:spPr bwMode="auto">
          <a:xfrm>
            <a:off x="375920" y="2235200"/>
            <a:ext cx="8392160" cy="3327400"/>
          </a:xfrm>
          <a:prstGeom prst="rect">
            <a:avLst/>
          </a:prstGeom>
          <a:ln>
            <a:noFill/>
          </a:ln>
          <a:extLst>
            <a:ext uri="{53640926-AAD7-44D8-BBD7-CCE9431645EC}">
              <a14:shadowObscured xmlns:a14="http://schemas.microsoft.com/office/drawing/2010/main"/>
            </a:ext>
          </a:extLst>
        </p:spPr>
      </p:pic>
      <p:sp>
        <p:nvSpPr>
          <p:cNvPr id="12" name="Rectangle 11"/>
          <p:cNvSpPr/>
          <p:nvPr/>
        </p:nvSpPr>
        <p:spPr>
          <a:xfrm>
            <a:off x="1231271" y="3505200"/>
            <a:ext cx="4636129"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3" name="Straight Arrow Connector 12"/>
          <p:cNvCxnSpPr/>
          <p:nvPr/>
        </p:nvCxnSpPr>
        <p:spPr>
          <a:xfrm flipH="1">
            <a:off x="6705600" y="2014210"/>
            <a:ext cx="457200" cy="102131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80994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477962"/>
          </a:xfrm>
        </p:spPr>
        <p:txBody>
          <a:bodyPr>
            <a:normAutofit/>
          </a:bodyPr>
          <a:lstStyle/>
          <a:p>
            <a:pPr algn="l"/>
            <a:r>
              <a:rPr lang="en-US" sz="1800" dirty="0">
                <a:solidFill>
                  <a:schemeClr val="tx1"/>
                </a:solidFill>
              </a:rPr>
              <a:t>Once you click the Edit button you should get a screen with the original request.  Please </a:t>
            </a:r>
            <a:r>
              <a:rPr lang="en-US" sz="1800" dirty="0" smtClean="0">
                <a:solidFill>
                  <a:schemeClr val="tx1"/>
                </a:solidFill>
              </a:rPr>
              <a:t>type </a:t>
            </a:r>
            <a:r>
              <a:rPr lang="en-US" sz="1800" dirty="0">
                <a:solidFill>
                  <a:schemeClr val="tx1"/>
                </a:solidFill>
              </a:rPr>
              <a:t>a statement like the example below and click Accept to send the reschedule request.  </a:t>
            </a:r>
          </a:p>
        </p:txBody>
      </p:sp>
      <p:sp>
        <p:nvSpPr>
          <p:cNvPr id="5" name="TextBox 4"/>
          <p:cNvSpPr txBox="1"/>
          <p:nvPr/>
        </p:nvSpPr>
        <p:spPr>
          <a:xfrm>
            <a:off x="6781800" y="1752600"/>
            <a:ext cx="1365376" cy="261610"/>
          </a:xfrm>
          <a:prstGeom prst="rect">
            <a:avLst/>
          </a:prstGeom>
          <a:noFill/>
        </p:spPr>
        <p:txBody>
          <a:bodyPr wrap="square" rtlCol="0">
            <a:spAutoFit/>
          </a:bodyPr>
          <a:lstStyle/>
          <a:p>
            <a:r>
              <a:rPr lang="en-US" sz="1100" dirty="0" smtClean="0"/>
              <a:t>Edit/Resend</a:t>
            </a:r>
            <a:endParaRPr lang="en-US" sz="1100" dirty="0"/>
          </a:p>
        </p:txBody>
      </p:sp>
      <p:cxnSp>
        <p:nvCxnSpPr>
          <p:cNvPr id="13" name="Straight Arrow Connector 12"/>
          <p:cNvCxnSpPr/>
          <p:nvPr/>
        </p:nvCxnSpPr>
        <p:spPr>
          <a:xfrm flipH="1">
            <a:off x="6705600" y="2014210"/>
            <a:ext cx="457200" cy="102131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7" name="Picture 6"/>
          <p:cNvPicPr/>
          <p:nvPr/>
        </p:nvPicPr>
        <p:blipFill rotWithShape="1">
          <a:blip r:embed="rId2"/>
          <a:srcRect r="50264"/>
          <a:stretch/>
        </p:blipFill>
        <p:spPr bwMode="auto">
          <a:xfrm>
            <a:off x="685800" y="1752600"/>
            <a:ext cx="7861300" cy="45783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8787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04913" y="984647"/>
            <a:ext cx="7315200" cy="1107996"/>
          </a:xfrm>
        </p:spPr>
        <p:txBody>
          <a:bodyPr/>
          <a:lstStyle/>
          <a:p>
            <a:pPr algn="ctr"/>
            <a:r>
              <a:rPr lang="en-US" dirty="0" smtClean="0"/>
              <a:t>How to Check </a:t>
            </a:r>
            <a:br>
              <a:rPr lang="en-US" dirty="0" smtClean="0"/>
            </a:br>
            <a:r>
              <a:rPr lang="en-US" dirty="0" smtClean="0"/>
              <a:t>Room and Staff Availability </a:t>
            </a:r>
            <a:endParaRPr lang="en-US" dirty="0"/>
          </a:p>
        </p:txBody>
      </p:sp>
    </p:spTree>
    <p:extLst>
      <p:ext uri="{BB962C8B-B14F-4D97-AF65-F5344CB8AC3E}">
        <p14:creationId xmlns:p14="http://schemas.microsoft.com/office/powerpoint/2010/main" val="93623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088" y="397379"/>
            <a:ext cx="8229600" cy="4525963"/>
          </a:xfrm>
        </p:spPr>
        <p:txBody>
          <a:bodyPr>
            <a:normAutofit fontScale="85000" lnSpcReduction="10000"/>
          </a:bodyPr>
          <a:lstStyle/>
          <a:p>
            <a:r>
              <a:rPr lang="en-US" sz="2400" dirty="0" smtClean="0"/>
              <a:t>For </a:t>
            </a:r>
            <a:r>
              <a:rPr lang="en-US" sz="2400" dirty="0"/>
              <a:t>both methods please make sure the name, medical record and date of birth are all included.  We cannot use the acrostic or ID to lookup participants in Wake One.  Please send all requests </a:t>
            </a:r>
            <a:r>
              <a:rPr lang="en-US" sz="2400" dirty="0" smtClean="0"/>
              <a:t>by using one </a:t>
            </a:r>
            <a:r>
              <a:rPr lang="en-US" sz="2400" dirty="0"/>
              <a:t>of these 2 methods.  </a:t>
            </a:r>
            <a:r>
              <a:rPr lang="en-US" sz="2400" dirty="0" smtClean="0"/>
              <a:t>There is no need to call unless </a:t>
            </a:r>
            <a:r>
              <a:rPr lang="en-US" sz="2400" dirty="0"/>
              <a:t>it is </a:t>
            </a:r>
            <a:r>
              <a:rPr lang="en-US" sz="2400" dirty="0" smtClean="0"/>
              <a:t> </a:t>
            </a:r>
            <a:r>
              <a:rPr lang="en-US" sz="2400" dirty="0"/>
              <a:t>after 3:00 pm and the participant is cancelling or scheduling the next day.  </a:t>
            </a:r>
            <a:r>
              <a:rPr lang="en-US" sz="2400" dirty="0" smtClean="0"/>
              <a:t>Even if you call please put all requests in Wake One or cru@wakehealth.edu.</a:t>
            </a:r>
          </a:p>
          <a:p>
            <a:r>
              <a:rPr lang="en-US" sz="2400" dirty="0" smtClean="0"/>
              <a:t>Please do not send any scheduling requests to CRU staff emails.  All CRU staff have access to the general mailbox and Wake One In Basket. </a:t>
            </a:r>
          </a:p>
          <a:p>
            <a:pPr marL="0" indent="0">
              <a:buNone/>
            </a:pPr>
            <a:r>
              <a:rPr lang="en-US" sz="2400" dirty="0" smtClean="0"/>
              <a:t>   </a:t>
            </a:r>
          </a:p>
          <a:p>
            <a:pPr marL="0" indent="0">
              <a:buNone/>
            </a:pPr>
            <a:r>
              <a:rPr lang="en-US" sz="2400" dirty="0" smtClean="0"/>
              <a:t>Does anyone have any questions? </a:t>
            </a:r>
          </a:p>
          <a:p>
            <a:endParaRPr lang="en-US" sz="2400" dirty="0"/>
          </a:p>
          <a:p>
            <a:pPr marL="0" indent="0">
              <a:buNone/>
            </a:pPr>
            <a:r>
              <a:rPr lang="en-US" dirty="0" smtClean="0"/>
              <a:t>Thank You!</a:t>
            </a:r>
            <a:endParaRPr lang="en-US" dirty="0"/>
          </a:p>
        </p:txBody>
      </p:sp>
    </p:spTree>
    <p:extLst>
      <p:ext uri="{BB962C8B-B14F-4D97-AF65-F5344CB8AC3E}">
        <p14:creationId xmlns:p14="http://schemas.microsoft.com/office/powerpoint/2010/main" val="2043673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p:nvPr/>
        </p:nvPicPr>
        <p:blipFill rotWithShape="1">
          <a:blip r:embed="rId2"/>
          <a:srcRect r="50162"/>
          <a:stretch/>
        </p:blipFill>
        <p:spPr bwMode="auto">
          <a:xfrm>
            <a:off x="228600" y="1600200"/>
            <a:ext cx="8580120" cy="4219892"/>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533400" y="381000"/>
            <a:ext cx="8275320" cy="646331"/>
          </a:xfrm>
          <a:prstGeom prst="rect">
            <a:avLst/>
          </a:prstGeom>
          <a:noFill/>
        </p:spPr>
        <p:txBody>
          <a:bodyPr wrap="square" rtlCol="0">
            <a:spAutoFit/>
          </a:bodyPr>
          <a:lstStyle/>
          <a:p>
            <a:r>
              <a:rPr lang="en-US" dirty="0" smtClean="0"/>
              <a:t>Under Epic Tab</a:t>
            </a:r>
          </a:p>
          <a:p>
            <a:r>
              <a:rPr lang="en-US" dirty="0" smtClean="0"/>
              <a:t>Scheduling	View Sched</a:t>
            </a:r>
            <a:endParaRPr lang="en-US" dirty="0"/>
          </a:p>
        </p:txBody>
      </p:sp>
      <p:cxnSp>
        <p:nvCxnSpPr>
          <p:cNvPr id="8" name="Straight Arrow Connector 7"/>
          <p:cNvCxnSpPr/>
          <p:nvPr/>
        </p:nvCxnSpPr>
        <p:spPr>
          <a:xfrm flipH="1">
            <a:off x="1371600" y="1027331"/>
            <a:ext cx="990600" cy="934387"/>
          </a:xfrm>
          <a:prstGeom prst="straightConnector1">
            <a:avLst/>
          </a:prstGeom>
          <a:ln w="1905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H="1">
            <a:off x="357855" y="1027331"/>
            <a:ext cx="616366" cy="608807"/>
          </a:xfrm>
          <a:prstGeom prst="straightConnector1">
            <a:avLst/>
          </a:prstGeom>
          <a:ln w="19050">
            <a:solidFill>
              <a:srgbClr val="FF0000"/>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77418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381000"/>
            <a:ext cx="8275320" cy="923330"/>
          </a:xfrm>
          <a:prstGeom prst="rect">
            <a:avLst/>
          </a:prstGeom>
          <a:noFill/>
        </p:spPr>
        <p:txBody>
          <a:bodyPr wrap="square" rtlCol="0">
            <a:spAutoFit/>
          </a:bodyPr>
          <a:lstStyle/>
          <a:p>
            <a:r>
              <a:rPr lang="en-US" dirty="0" smtClean="0"/>
              <a:t>Change the department to the correct unit you are scheduling.</a:t>
            </a:r>
          </a:p>
          <a:p>
            <a:r>
              <a:rPr lang="en-US" dirty="0" err="1"/>
              <a:t>Sticht</a:t>
            </a:r>
            <a:r>
              <a:rPr lang="en-US" dirty="0"/>
              <a:t> Center: MC SC 01 GERIATRIC CRU [1000107014]	</a:t>
            </a:r>
            <a:endParaRPr lang="en-US" dirty="0" smtClean="0"/>
          </a:p>
          <a:p>
            <a:r>
              <a:rPr lang="en-US" dirty="0" smtClean="0"/>
              <a:t>Main </a:t>
            </a:r>
            <a:r>
              <a:rPr lang="en-US" dirty="0"/>
              <a:t>Unit: MC PC M MAIN CRU [1000112001]</a:t>
            </a:r>
          </a:p>
        </p:txBody>
      </p:sp>
      <p:pic>
        <p:nvPicPr>
          <p:cNvPr id="9" name="Picture 8"/>
          <p:cNvPicPr/>
          <p:nvPr/>
        </p:nvPicPr>
        <p:blipFill rotWithShape="1">
          <a:blip r:embed="rId2"/>
          <a:srcRect r="49905"/>
          <a:stretch/>
        </p:blipFill>
        <p:spPr bwMode="auto">
          <a:xfrm>
            <a:off x="533400" y="1828800"/>
            <a:ext cx="8039100" cy="4389438"/>
          </a:xfrm>
          <a:prstGeom prst="rect">
            <a:avLst/>
          </a:prstGeom>
          <a:ln>
            <a:noFill/>
          </a:ln>
          <a:extLst>
            <a:ext uri="{53640926-AAD7-44D8-BBD7-CCE9431645EC}">
              <a14:shadowObscured xmlns:a14="http://schemas.microsoft.com/office/drawing/2010/main"/>
            </a:ext>
          </a:extLst>
        </p:spPr>
      </p:pic>
      <p:cxnSp>
        <p:nvCxnSpPr>
          <p:cNvPr id="12" name="Straight Arrow Connector 11"/>
          <p:cNvCxnSpPr/>
          <p:nvPr/>
        </p:nvCxnSpPr>
        <p:spPr>
          <a:xfrm flipH="1">
            <a:off x="1600200" y="1183007"/>
            <a:ext cx="915154" cy="1026793"/>
          </a:xfrm>
          <a:prstGeom prst="straightConnector1">
            <a:avLst/>
          </a:prstGeom>
          <a:ln w="19050">
            <a:solidFill>
              <a:srgbClr val="FF0000"/>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44920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4340" y="104506"/>
            <a:ext cx="8275320" cy="1200329"/>
          </a:xfrm>
          <a:prstGeom prst="rect">
            <a:avLst/>
          </a:prstGeom>
          <a:noFill/>
        </p:spPr>
        <p:txBody>
          <a:bodyPr wrap="square" rtlCol="0">
            <a:spAutoFit/>
          </a:bodyPr>
          <a:lstStyle/>
          <a:p>
            <a:r>
              <a:rPr lang="en-US" dirty="0" smtClean="0"/>
              <a:t>You will now pick the “Provider” which actually means the rooms, nurse and CRT.  Click on the magnifying glass.  You can sort by clicking on “Provider” in the dialog box which will put all the rooms together for you.  You will also need to pick the correct date that you would like to request.  </a:t>
            </a:r>
            <a:endParaRPr lang="en-US" dirty="0"/>
          </a:p>
        </p:txBody>
      </p:sp>
      <p:pic>
        <p:nvPicPr>
          <p:cNvPr id="6" name="Picture 5"/>
          <p:cNvPicPr/>
          <p:nvPr/>
        </p:nvPicPr>
        <p:blipFill rotWithShape="1">
          <a:blip r:embed="rId2"/>
          <a:srcRect r="49620" b="1903"/>
          <a:stretch/>
        </p:blipFill>
        <p:spPr bwMode="auto">
          <a:xfrm>
            <a:off x="343535" y="1905000"/>
            <a:ext cx="8456930" cy="4632325"/>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6312529" y="1524000"/>
            <a:ext cx="1143000" cy="261610"/>
          </a:xfrm>
          <a:prstGeom prst="rect">
            <a:avLst/>
          </a:prstGeom>
          <a:noFill/>
        </p:spPr>
        <p:txBody>
          <a:bodyPr wrap="square" rtlCol="0">
            <a:spAutoFit/>
          </a:bodyPr>
          <a:lstStyle/>
          <a:p>
            <a:r>
              <a:rPr lang="en-US" sz="1100" dirty="0" smtClean="0"/>
              <a:t>Magnifying Glass</a:t>
            </a:r>
            <a:endParaRPr lang="en-US" sz="1100" dirty="0"/>
          </a:p>
        </p:txBody>
      </p:sp>
      <p:sp>
        <p:nvSpPr>
          <p:cNvPr id="7" name="TextBox 6"/>
          <p:cNvSpPr txBox="1"/>
          <p:nvPr/>
        </p:nvSpPr>
        <p:spPr>
          <a:xfrm>
            <a:off x="2819400" y="1524001"/>
            <a:ext cx="1371600" cy="261610"/>
          </a:xfrm>
          <a:prstGeom prst="rect">
            <a:avLst/>
          </a:prstGeom>
          <a:noFill/>
        </p:spPr>
        <p:txBody>
          <a:bodyPr wrap="square" rtlCol="0">
            <a:spAutoFit/>
          </a:bodyPr>
          <a:lstStyle/>
          <a:p>
            <a:r>
              <a:rPr lang="en-US" sz="1100" dirty="0" smtClean="0"/>
              <a:t>Provider Dialog Box</a:t>
            </a:r>
            <a:endParaRPr lang="en-US" sz="1100" dirty="0"/>
          </a:p>
        </p:txBody>
      </p:sp>
      <p:sp>
        <p:nvSpPr>
          <p:cNvPr id="8" name="TextBox 7"/>
          <p:cNvSpPr txBox="1"/>
          <p:nvPr/>
        </p:nvSpPr>
        <p:spPr>
          <a:xfrm>
            <a:off x="7772400" y="1524001"/>
            <a:ext cx="1143000" cy="261610"/>
          </a:xfrm>
          <a:prstGeom prst="rect">
            <a:avLst/>
          </a:prstGeom>
          <a:noFill/>
        </p:spPr>
        <p:txBody>
          <a:bodyPr wrap="square" rtlCol="0">
            <a:spAutoFit/>
          </a:bodyPr>
          <a:lstStyle/>
          <a:p>
            <a:r>
              <a:rPr lang="en-US" sz="1100" dirty="0" smtClean="0"/>
              <a:t>Pick the Date</a:t>
            </a:r>
            <a:endParaRPr lang="en-US" sz="1100" dirty="0"/>
          </a:p>
        </p:txBody>
      </p:sp>
      <p:cxnSp>
        <p:nvCxnSpPr>
          <p:cNvPr id="10" name="Straight Arrow Connector 9"/>
          <p:cNvCxnSpPr/>
          <p:nvPr/>
        </p:nvCxnSpPr>
        <p:spPr>
          <a:xfrm>
            <a:off x="3421455" y="1785610"/>
            <a:ext cx="617145" cy="1240811"/>
          </a:xfrm>
          <a:prstGeom prst="straightConnector1">
            <a:avLst/>
          </a:prstGeom>
          <a:ln w="1905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a:stCxn id="2" idx="2"/>
          </p:cNvCxnSpPr>
          <p:nvPr/>
        </p:nvCxnSpPr>
        <p:spPr>
          <a:xfrm>
            <a:off x="6884029" y="1785610"/>
            <a:ext cx="479723" cy="836209"/>
          </a:xfrm>
          <a:prstGeom prst="straightConnector1">
            <a:avLst/>
          </a:prstGeom>
          <a:ln w="1905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8235824" y="1785610"/>
            <a:ext cx="108076" cy="771473"/>
          </a:xfrm>
          <a:prstGeom prst="straightConnector1">
            <a:avLst/>
          </a:prstGeom>
          <a:ln w="19050">
            <a:solidFill>
              <a:srgbClr val="FF0000"/>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86747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4340" y="104506"/>
            <a:ext cx="8275320" cy="923330"/>
          </a:xfrm>
          <a:prstGeom prst="rect">
            <a:avLst/>
          </a:prstGeom>
          <a:noFill/>
        </p:spPr>
        <p:txBody>
          <a:bodyPr wrap="square" rtlCol="0">
            <a:spAutoFit/>
          </a:bodyPr>
          <a:lstStyle/>
          <a:p>
            <a:r>
              <a:rPr lang="en-US" dirty="0" smtClean="0"/>
              <a:t>If your screen is not showing all rooms, nurse and CRT please click on the highest number (20) that is shown below.  This will change the display to show all rooms, nurse and CRT. </a:t>
            </a:r>
            <a:endParaRPr lang="en-US" dirty="0"/>
          </a:p>
        </p:txBody>
      </p:sp>
      <p:sp>
        <p:nvSpPr>
          <p:cNvPr id="8" name="TextBox 7"/>
          <p:cNvSpPr txBox="1"/>
          <p:nvPr/>
        </p:nvSpPr>
        <p:spPr>
          <a:xfrm>
            <a:off x="7010400" y="6096000"/>
            <a:ext cx="1365376" cy="261610"/>
          </a:xfrm>
          <a:prstGeom prst="rect">
            <a:avLst/>
          </a:prstGeom>
          <a:noFill/>
        </p:spPr>
        <p:txBody>
          <a:bodyPr wrap="square" rtlCol="0">
            <a:spAutoFit/>
          </a:bodyPr>
          <a:lstStyle/>
          <a:p>
            <a:r>
              <a:rPr lang="en-US" sz="1100" dirty="0" smtClean="0"/>
              <a:t>Change the display</a:t>
            </a:r>
            <a:endParaRPr lang="en-US" sz="1100" dirty="0"/>
          </a:p>
        </p:txBody>
      </p:sp>
      <p:pic>
        <p:nvPicPr>
          <p:cNvPr id="13" name="Picture 12"/>
          <p:cNvPicPr/>
          <p:nvPr/>
        </p:nvPicPr>
        <p:blipFill rotWithShape="1">
          <a:blip r:embed="rId2"/>
          <a:srcRect r="49408"/>
          <a:stretch/>
        </p:blipFill>
        <p:spPr bwMode="auto">
          <a:xfrm>
            <a:off x="755776" y="1143000"/>
            <a:ext cx="7953884" cy="4800600"/>
          </a:xfrm>
          <a:prstGeom prst="rect">
            <a:avLst/>
          </a:prstGeom>
          <a:ln>
            <a:noFill/>
          </a:ln>
          <a:extLst>
            <a:ext uri="{53640926-AAD7-44D8-BBD7-CCE9431645EC}">
              <a14:shadowObscured xmlns:a14="http://schemas.microsoft.com/office/drawing/2010/main"/>
            </a:ext>
          </a:extLst>
        </p:spPr>
      </p:pic>
      <p:cxnSp>
        <p:nvCxnSpPr>
          <p:cNvPr id="15" name="Straight Arrow Connector 14"/>
          <p:cNvCxnSpPr>
            <a:stCxn id="8" idx="0"/>
          </p:cNvCxnSpPr>
          <p:nvPr/>
        </p:nvCxnSpPr>
        <p:spPr>
          <a:xfrm flipV="1">
            <a:off x="7693088" y="4876800"/>
            <a:ext cx="765866" cy="1219200"/>
          </a:xfrm>
          <a:prstGeom prst="straightConnector1">
            <a:avLst/>
          </a:prstGeom>
          <a:ln w="19050">
            <a:solidFill>
              <a:srgbClr val="FF0000"/>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12931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4340" y="104506"/>
            <a:ext cx="8275320" cy="1169551"/>
          </a:xfrm>
          <a:prstGeom prst="rect">
            <a:avLst/>
          </a:prstGeom>
          <a:noFill/>
        </p:spPr>
        <p:txBody>
          <a:bodyPr wrap="square" rtlCol="0">
            <a:spAutoFit/>
          </a:bodyPr>
          <a:lstStyle/>
          <a:p>
            <a:r>
              <a:rPr lang="en-US" sz="1400" dirty="0" smtClean="0"/>
              <a:t>Once you open up the rooms the schedule should look like it does below.  You do not need to worry if the room that you normally use is not open.  We put studies in the rooms that accommodate their needs (ex: EKG, Ultrasound, etc.). If there is nothing available you can change the date on the calendar while you are scheduling the participant.  Red indicates that the rooms, nurse or CRT are not available.  Green indicates that there is availability. </a:t>
            </a:r>
            <a:endParaRPr lang="en-US" sz="1400" dirty="0"/>
          </a:p>
        </p:txBody>
      </p:sp>
      <p:pic>
        <p:nvPicPr>
          <p:cNvPr id="6" name="Picture 5"/>
          <p:cNvPicPr/>
          <p:nvPr/>
        </p:nvPicPr>
        <p:blipFill rotWithShape="1">
          <a:blip r:embed="rId2"/>
          <a:srcRect r="50179" b="6844"/>
          <a:stretch/>
        </p:blipFill>
        <p:spPr bwMode="auto">
          <a:xfrm>
            <a:off x="304800" y="2133600"/>
            <a:ext cx="8610600" cy="3657600"/>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1143000" y="1524000"/>
            <a:ext cx="1365376" cy="261610"/>
          </a:xfrm>
          <a:prstGeom prst="rect">
            <a:avLst/>
          </a:prstGeom>
          <a:noFill/>
        </p:spPr>
        <p:txBody>
          <a:bodyPr wrap="square" rtlCol="0">
            <a:spAutoFit/>
          </a:bodyPr>
          <a:lstStyle/>
          <a:p>
            <a:r>
              <a:rPr lang="en-US" sz="1100" dirty="0" smtClean="0"/>
              <a:t>Room Label</a:t>
            </a:r>
            <a:endParaRPr lang="en-US" sz="1100" dirty="0"/>
          </a:p>
        </p:txBody>
      </p:sp>
      <p:sp>
        <p:nvSpPr>
          <p:cNvPr id="10" name="TextBox 9"/>
          <p:cNvSpPr txBox="1"/>
          <p:nvPr/>
        </p:nvSpPr>
        <p:spPr>
          <a:xfrm>
            <a:off x="6649510" y="1554178"/>
            <a:ext cx="894290" cy="261610"/>
          </a:xfrm>
          <a:prstGeom prst="rect">
            <a:avLst/>
          </a:prstGeom>
          <a:noFill/>
        </p:spPr>
        <p:txBody>
          <a:bodyPr wrap="square" rtlCol="0">
            <a:spAutoFit/>
          </a:bodyPr>
          <a:lstStyle/>
          <a:p>
            <a:r>
              <a:rPr lang="en-US" sz="1100" dirty="0" smtClean="0"/>
              <a:t>Nurse Label</a:t>
            </a:r>
            <a:endParaRPr lang="en-US" sz="1100" dirty="0"/>
          </a:p>
        </p:txBody>
      </p:sp>
      <p:sp>
        <p:nvSpPr>
          <p:cNvPr id="11" name="TextBox 10"/>
          <p:cNvSpPr txBox="1"/>
          <p:nvPr/>
        </p:nvSpPr>
        <p:spPr>
          <a:xfrm>
            <a:off x="3733800" y="1524000"/>
            <a:ext cx="1365376" cy="261610"/>
          </a:xfrm>
          <a:prstGeom prst="rect">
            <a:avLst/>
          </a:prstGeom>
          <a:noFill/>
        </p:spPr>
        <p:txBody>
          <a:bodyPr wrap="square" rtlCol="0">
            <a:spAutoFit/>
          </a:bodyPr>
          <a:lstStyle/>
          <a:p>
            <a:r>
              <a:rPr lang="en-US" sz="1100" dirty="0" smtClean="0"/>
              <a:t>CRT Label</a:t>
            </a:r>
            <a:endParaRPr lang="en-US" sz="1100" dirty="0"/>
          </a:p>
        </p:txBody>
      </p:sp>
      <p:cxnSp>
        <p:nvCxnSpPr>
          <p:cNvPr id="12" name="Straight Arrow Connector 11"/>
          <p:cNvCxnSpPr/>
          <p:nvPr/>
        </p:nvCxnSpPr>
        <p:spPr>
          <a:xfrm>
            <a:off x="1524000" y="1785610"/>
            <a:ext cx="838200" cy="881390"/>
          </a:xfrm>
          <a:prstGeom prst="straightConnector1">
            <a:avLst/>
          </a:prstGeom>
          <a:ln w="1905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H="1">
            <a:off x="6856821" y="1905000"/>
            <a:ext cx="239834" cy="685800"/>
          </a:xfrm>
          <a:prstGeom prst="straightConnector1">
            <a:avLst/>
          </a:prstGeom>
          <a:ln w="1905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4191000" y="1785610"/>
            <a:ext cx="381000" cy="881390"/>
          </a:xfrm>
          <a:prstGeom prst="straightConnector1">
            <a:avLst/>
          </a:prstGeom>
          <a:ln w="19050">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304800" y="6019800"/>
            <a:ext cx="762000" cy="261610"/>
          </a:xfrm>
          <a:prstGeom prst="rect">
            <a:avLst/>
          </a:prstGeom>
          <a:noFill/>
        </p:spPr>
        <p:txBody>
          <a:bodyPr wrap="square" rtlCol="0">
            <a:spAutoFit/>
          </a:bodyPr>
          <a:lstStyle/>
          <a:p>
            <a:r>
              <a:rPr lang="en-US" sz="1100" dirty="0" smtClean="0"/>
              <a:t>Calendar</a:t>
            </a:r>
            <a:endParaRPr lang="en-US" sz="1100" dirty="0"/>
          </a:p>
        </p:txBody>
      </p:sp>
      <p:cxnSp>
        <p:nvCxnSpPr>
          <p:cNvPr id="24" name="Straight Arrow Connector 23"/>
          <p:cNvCxnSpPr>
            <a:stCxn id="23" idx="0"/>
          </p:cNvCxnSpPr>
          <p:nvPr/>
        </p:nvCxnSpPr>
        <p:spPr>
          <a:xfrm flipV="1">
            <a:off x="685800" y="5753100"/>
            <a:ext cx="190500" cy="266700"/>
          </a:xfrm>
          <a:prstGeom prst="straightConnector1">
            <a:avLst/>
          </a:prstGeom>
          <a:ln w="19050">
            <a:solidFill>
              <a:srgbClr val="FF0000"/>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40654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4913" y="1538645"/>
            <a:ext cx="7315200" cy="553998"/>
          </a:xfrm>
        </p:spPr>
        <p:txBody>
          <a:bodyPr/>
          <a:lstStyle/>
          <a:p>
            <a:pPr algn="ctr"/>
            <a:r>
              <a:rPr lang="en-US" dirty="0" smtClean="0"/>
              <a:t>Scheduling Participants</a:t>
            </a:r>
            <a:endParaRPr lang="en-US" dirty="0"/>
          </a:p>
        </p:txBody>
      </p:sp>
    </p:spTree>
    <p:extLst>
      <p:ext uri="{BB962C8B-B14F-4D97-AF65-F5344CB8AC3E}">
        <p14:creationId xmlns:p14="http://schemas.microsoft.com/office/powerpoint/2010/main" val="2230111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7848600" cy="543605"/>
          </a:xfrm>
        </p:spPr>
        <p:txBody>
          <a:bodyPr>
            <a:normAutofit/>
          </a:bodyPr>
          <a:lstStyle/>
          <a:p>
            <a:pPr algn="l"/>
            <a:r>
              <a:rPr lang="en-US" sz="2500" dirty="0" smtClean="0">
                <a:solidFill>
                  <a:schemeClr val="tx1"/>
                </a:solidFill>
              </a:rPr>
              <a:t>Click on the In Basket then the New Message button.</a:t>
            </a:r>
            <a:endParaRPr lang="en-US" sz="2500" dirty="0">
              <a:solidFill>
                <a:schemeClr val="tx1"/>
              </a:solidFill>
            </a:endParaRPr>
          </a:p>
        </p:txBody>
      </p:sp>
      <p:sp>
        <p:nvSpPr>
          <p:cNvPr id="8" name="TextBox 7"/>
          <p:cNvSpPr txBox="1"/>
          <p:nvPr/>
        </p:nvSpPr>
        <p:spPr>
          <a:xfrm>
            <a:off x="1006979" y="1244847"/>
            <a:ext cx="762000" cy="261610"/>
          </a:xfrm>
          <a:prstGeom prst="rect">
            <a:avLst/>
          </a:prstGeom>
          <a:noFill/>
        </p:spPr>
        <p:txBody>
          <a:bodyPr wrap="square" rtlCol="0">
            <a:spAutoFit/>
          </a:bodyPr>
          <a:lstStyle/>
          <a:p>
            <a:r>
              <a:rPr lang="en-US" sz="1100" dirty="0" smtClean="0"/>
              <a:t>In Basket</a:t>
            </a:r>
            <a:endParaRPr lang="en-US" sz="1100" dirty="0"/>
          </a:p>
        </p:txBody>
      </p:sp>
      <p:pic>
        <p:nvPicPr>
          <p:cNvPr id="7" name="Picture 6"/>
          <p:cNvPicPr/>
          <p:nvPr/>
        </p:nvPicPr>
        <p:blipFill rotWithShape="1">
          <a:blip r:embed="rId2"/>
          <a:srcRect l="50406" t="1" r="714" b="-89"/>
          <a:stretch/>
        </p:blipFill>
        <p:spPr bwMode="auto">
          <a:xfrm>
            <a:off x="533400" y="1786572"/>
            <a:ext cx="8106398" cy="4494587"/>
          </a:xfrm>
          <a:prstGeom prst="rect">
            <a:avLst/>
          </a:prstGeom>
          <a:ln>
            <a:noFill/>
          </a:ln>
          <a:extLst>
            <a:ext uri="{53640926-AAD7-44D8-BBD7-CCE9431645EC}">
              <a14:shadowObscured xmlns:a14="http://schemas.microsoft.com/office/drawing/2010/main"/>
            </a:ext>
          </a:extLst>
        </p:spPr>
      </p:pic>
      <p:cxnSp>
        <p:nvCxnSpPr>
          <p:cNvPr id="10" name="Straight Arrow Connector 9"/>
          <p:cNvCxnSpPr/>
          <p:nvPr/>
        </p:nvCxnSpPr>
        <p:spPr>
          <a:xfrm flipH="1">
            <a:off x="1006979" y="1494807"/>
            <a:ext cx="228600" cy="458706"/>
          </a:xfrm>
          <a:prstGeom prst="straightConnector1">
            <a:avLst/>
          </a:prstGeom>
          <a:ln w="15875">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658026" y="1223944"/>
            <a:ext cx="35429" cy="1000431"/>
          </a:xfrm>
          <a:prstGeom prst="straightConnector1">
            <a:avLst/>
          </a:prstGeom>
          <a:ln w="15875">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238213" y="818243"/>
            <a:ext cx="910483" cy="430887"/>
          </a:xfrm>
          <a:prstGeom prst="rect">
            <a:avLst/>
          </a:prstGeom>
          <a:noFill/>
        </p:spPr>
        <p:txBody>
          <a:bodyPr wrap="square" rtlCol="0">
            <a:spAutoFit/>
          </a:bodyPr>
          <a:lstStyle/>
          <a:p>
            <a:r>
              <a:rPr lang="en-US" sz="1100" dirty="0" smtClean="0"/>
              <a:t>New Message</a:t>
            </a:r>
            <a:endParaRPr lang="en-US" sz="1100" dirty="0"/>
          </a:p>
        </p:txBody>
      </p:sp>
    </p:spTree>
    <p:extLst>
      <p:ext uri="{BB962C8B-B14F-4D97-AF65-F5344CB8AC3E}">
        <p14:creationId xmlns:p14="http://schemas.microsoft.com/office/powerpoint/2010/main" val="349112998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WFSM_academic_template">
  <a:themeElements>
    <a:clrScheme name="Corporate Color Palette">
      <a:dk1>
        <a:sysClr val="windowText" lastClr="000000"/>
      </a:dk1>
      <a:lt1>
        <a:sysClr val="window" lastClr="FFFFFF"/>
      </a:lt1>
      <a:dk2>
        <a:srgbClr val="000000"/>
      </a:dk2>
      <a:lt2>
        <a:srgbClr val="FFFFFF"/>
      </a:lt2>
      <a:accent1>
        <a:srgbClr val="9E7E38"/>
      </a:accent1>
      <a:accent2>
        <a:srgbClr val="FFD200"/>
      </a:accent2>
      <a:accent3>
        <a:srgbClr val="F07B05"/>
      </a:accent3>
      <a:accent4>
        <a:srgbClr val="D3222A"/>
      </a:accent4>
      <a:accent5>
        <a:srgbClr val="7C109A"/>
      </a:accent5>
      <a:accent6>
        <a:srgbClr val="505050"/>
      </a:accent6>
      <a:hlink>
        <a:srgbClr val="4261A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tailEnd type="arrow"/>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WFSM_academic_template</Template>
  <TotalTime>308</TotalTime>
  <Words>608</Words>
  <Application>Microsoft Office PowerPoint</Application>
  <PresentationFormat>On-screen Show (4:3)</PresentationFormat>
  <Paragraphs>55</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WFSM_academic_template</vt:lpstr>
      <vt:lpstr>Wake One Instructions for Scheduling Participants</vt:lpstr>
      <vt:lpstr>How to Check  Room and Staff Availability </vt:lpstr>
      <vt:lpstr>PowerPoint Presentation</vt:lpstr>
      <vt:lpstr>PowerPoint Presentation</vt:lpstr>
      <vt:lpstr>PowerPoint Presentation</vt:lpstr>
      <vt:lpstr>PowerPoint Presentation</vt:lpstr>
      <vt:lpstr>PowerPoint Presentation</vt:lpstr>
      <vt:lpstr>Scheduling Participants</vt:lpstr>
      <vt:lpstr>Click on the In Basket then the New Message button.</vt:lpstr>
      <vt:lpstr>You will need to complete the message box below. To: P MC PC CLINICAL RESEARCH CENTER SCHEDULERS (11118).  This is for both CRU and GCRU requests. Subject: SPID or name of the study Patient: use the patient look up tool (if no MRN leave it blank) Phone: Optional   Notes: We have 3 templates listed below.  You must complete all fields that are marked with an ***.  If you do need the services  then put N/A.  The notes field is for any notes that would be helpful to clinical staff.  All fields must be completed to send.  1) .cruapt1  2) .cruinfo – if an MRN has to be created  3) .rnut – if your visit includes nutrition Then click Accept and the request is sent to the CRU/GCRU In Basket.</vt:lpstr>
      <vt:lpstr>.CRUAPT1  Please schedule appointment for:  Patient Name:  *** MRN:  *** DOB:  *** Date:  *** Time:  *** Length of Visit Requested:  *** Study Number:  *** Visit Number/Type:  *** First Visit to CRU for Patient for this Study (yes/no): *** Acrostic and ID *** Notes:  *** Nutrition Services Requested (yes/no):  *** If Yes, Please Indicate Time and Length of Nutrition Visit:  *** </vt:lpstr>
      <vt:lpstr>.RNUT  PARTICIPANT NUTRITION PROFILE  Study Coordinator:  Please complete one form for each participant at scheduling of first CRU Nutrition visit.   CRU Protocol Number: ***     Participant Name: ***   Preferred Name:  *** Acrostic: *** Study ID *** Phone numbers:   1. *** (H/W/C)     2. *** (H/W/C)     DOB:  *** Marital status: ***  Notes (please include study-specific required elements):  ***  Appointment Time Requested *** Length of Appointment ***   </vt:lpstr>
      <vt:lpstr>.CRUINFO  Clinical Research Unit Information Sheet   CRU Protocol #:  ***  This information is used to establish a medical center account and medical record number for the patient.  Please answer every question.    Last Name:  ***  First Name:  ***  Middle Name:  ***  Maiden Name (if applicable):  ***  Mother's First Name:  ***  Home Phone Number (including area code):  ***  Date of Birth (MM/DD/YYYY):  ***/***/***  Marital Status:  {MARITAL STATUS (OB):24980}  Gender:  {ID GENDER:21024548}    Home Address:               Street:  ***             City:  ***             State:  ***             Zip Code:  ***  Ethnicity:  {ID ETHNICITY:21024587}    Race:  {ED SANE RACE:19684}  Interpreter:  {Interpreter:200006}  Language:  {Languages:200004::"English"}   Thank you! The CRU Staff </vt:lpstr>
      <vt:lpstr>Please note that any scheduling questions will be sent through Wake One.  You will need to check your staff messages.  The normal scheduling turn around is 24-48 hours.  You can look at participant appointments to see if it has been scheduled and I encourage you to check.   The definition for CRU of a lab only is when we will be processing blood only.  You do not need a room or any other services from CRU.  If you are using a room but you are drawing blood it is not a lab only.    Example: Lab Processing Only (notes section)  If you have a study that has multiple staff seeing the participant and need a room more than one time in a day please schedule it appropriately.    Example: CRU Blood draw 9:00-9:45; Room Only 11:00-12:00. (notes section)  </vt:lpstr>
      <vt:lpstr>Canceling/Rescheduling Participants</vt:lpstr>
      <vt:lpstr>PowerPoint Presentation</vt:lpstr>
      <vt:lpstr>You will need to click on Sent Messages then Staff Messages to pull up your old messages.  If you can not find your old message please resend the entire message so I have all the details but in the subject please indicate that it is a “Reschedule”.</vt:lpstr>
      <vt:lpstr>You will need to click the Edit/Resend.</vt:lpstr>
      <vt:lpstr>Once you click the Edit button you should get a screen with the original request.  Please type a statement like the example below and click Accept to send the reschedule request.  </vt:lpstr>
      <vt:lpstr>PowerPoint Presentation</vt:lpstr>
    </vt:vector>
  </TitlesOfParts>
  <Company>WFUHS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WFBMC</dc:creator>
  <cp:lastModifiedBy>Nancy Lawlor</cp:lastModifiedBy>
  <cp:revision>6</cp:revision>
  <cp:lastPrinted>2017-10-19T10:13:13Z</cp:lastPrinted>
  <dcterms:created xsi:type="dcterms:W3CDTF">2017-10-06T13:04:14Z</dcterms:created>
  <dcterms:modified xsi:type="dcterms:W3CDTF">2019-05-06T13:31:40Z</dcterms:modified>
</cp:coreProperties>
</file>