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2" r:id="rId5"/>
    <p:sldId id="259" r:id="rId6"/>
    <p:sldId id="261" r:id="rId7"/>
    <p:sldId id="265" r:id="rId8"/>
    <p:sldId id="266" r:id="rId9"/>
    <p:sldId id="264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ce Serena Buffone" initials="GSB" lastIdx="2" clrIdx="0">
    <p:extLst>
      <p:ext uri="{19B8F6BF-5375-455C-9EA6-DF929625EA0E}">
        <p15:presenceInfo xmlns:p15="http://schemas.microsoft.com/office/powerpoint/2012/main" userId="S-1-5-21-1134720642-1542789574-19223665-4511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5ECE"/>
    <a:srgbClr val="9E7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40"/>
  </p:normalViewPr>
  <p:slideViewPr>
    <p:cSldViewPr snapToGrid="0" snapToObjects="1">
      <p:cViewPr varScale="1">
        <p:scale>
          <a:sx n="69" d="100"/>
          <a:sy n="69" d="100"/>
        </p:scale>
        <p:origin x="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BE065-4CF7-1149-A75F-337512FB82A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4DCE6-D781-5C4F-8814-3FF0A0B9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2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A2E84-A4F2-664D-BA06-C91F5223B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2881624"/>
            <a:ext cx="10219944" cy="1070786"/>
          </a:xfrm>
        </p:spPr>
        <p:txBody>
          <a:bodyPr anchor="t">
            <a:normAutofit/>
          </a:bodyPr>
          <a:lstStyle>
            <a:lvl1pPr algn="l"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FF0E9-E80A-8B4D-A972-31C299B09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3761380"/>
            <a:ext cx="10219944" cy="1655762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67A00-7D3E-9B4B-8FB9-B57449C2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2C93-1132-4484-A750-A284F4FF66B2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0A35A-B941-5047-B28F-276DC1E3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F4EDD-E423-6646-9ECA-33B702A5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4F1F3-36E1-1C4A-A8DD-5539BBD73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8472"/>
            <a:ext cx="3964801" cy="1974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CD68A-035B-0046-A8AF-9976DC9A6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6336" y="638472"/>
            <a:ext cx="3853405" cy="1974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E42C-4839-254D-A198-92AD3DF729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278" y="638472"/>
            <a:ext cx="3949828" cy="1974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442F6E-060D-C546-BECE-01BB2C0134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73025" y="5310294"/>
            <a:ext cx="3993727" cy="52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9875-AD76-B845-BEDA-0345FCF3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74325-5A5A-C142-8933-5CFAE82F2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1347B-92BE-B747-876D-D140CF746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D528-04F3-46AF-9F3D-AD72E452F0D0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EF120-5735-354F-8EE8-AA3748C9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48A93-D3C3-7143-B37B-7FBE263D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5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4501-BEC9-B54B-B642-C39D9245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3374138"/>
            <a:ext cx="10515600" cy="1066947"/>
          </a:xfrm>
        </p:spPr>
        <p:txBody>
          <a:bodyPr anchor="b">
            <a:normAutofit/>
          </a:bodyPr>
          <a:lstStyle>
            <a:lvl1pPr>
              <a:defRPr sz="3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13133-FEA3-6C41-96D2-020C8F469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06DB8-70CE-D248-A1DE-6D2AE194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D7EF2C-160B-4B7F-8E8B-A623134ABDBA}" type="datetime1">
              <a:rPr lang="en-US" smtClean="0"/>
              <a:t>5/14/2020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5CF1620-B3A0-4344-8E71-0BC7E80F2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7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WAKE FOREST SCHOOL OF MEDICINE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DC22916-ED97-5443-B2DA-C3CAD7C44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0096" y="64657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9E7E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C11FAF-FB5E-FC4B-B668-8CE873F642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6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018A6-87BE-0042-9C7E-815C592B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9E24-06B0-0241-B55C-8A3036E7F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1850"/>
            <a:ext cx="5181600" cy="49135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2827D-CD92-BB42-A064-AC8B243CF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1850"/>
            <a:ext cx="5181600" cy="49135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7AB34-434A-BB43-AC41-C741F11D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4345-3260-44C8-8367-BA52DEDCEAFF}" type="datetime1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D860C-5CB8-934E-B019-434CBD80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DFE0F-8061-414B-B413-F4FECABF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2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FF3B-2453-3A4C-ACB3-37FA05B9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9B6B7-09DB-F14F-9AA9-2A1D0A906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04324-3911-6D4A-81F4-76177989F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3FC1A-4B0F-C24F-8FFF-245974467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52CA00-B8B5-5749-BE18-4C61A3ABD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59B886-0CB5-5E43-B625-039D4E31A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CADC-CE65-43B1-BEE6-7A1B87CE0C5B}" type="datetime1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65DD34-1514-0F4A-95ED-A80AF137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2067C3-7950-6A48-A00C-3A178701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6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3C681-EDCC-C144-AED8-78C525BEB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0A514-905D-4C4E-A15F-A6254BAB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6070-6976-4D68-ACE7-346C44249E61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9FCD22-4A33-9744-8AC7-2CB31530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68B05-7964-314A-BEEC-72FE80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96592F-69C0-0F47-BB0F-DC36A4B6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41FE-24B5-44A2-973E-8915ED1942DC}" type="datetime1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294A9A-1BC5-E04D-B758-0EE372E2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398A2-F3F7-9242-A25E-A62B38AB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B810-B28D-E24C-881B-DEBDD675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028B1-0C08-AE41-A7DB-971B2CC74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197CB-5C79-AE49-9E3E-7E3592814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04A41-2554-EA40-B007-7E62CF02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EE26-B1DC-463B-B2B4-0A815A4B8E4E}" type="datetime1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0472A-3F56-2D49-AC13-8FAB98EB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FB9E3-D749-6040-8B58-38978638E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7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6BF2A-A87A-1940-B2EE-CEAE68AD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7DA671-C272-EC48-952C-E067E55B9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248DA-401F-5A46-94D3-EBBBD731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9EA26-1920-5243-84A4-28214325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1A34-C3C5-4ACA-836B-6FF23135DCB7}" type="datetime1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52992-95DB-F044-842B-13657AF1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DA016-729F-3342-9C8F-BAAD9D7A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8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E98647-DE0E-9745-8AE2-8DCC1C654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91" r="21163" b="18644"/>
          <a:stretch/>
        </p:blipFill>
        <p:spPr>
          <a:xfrm rot="10800000">
            <a:off x="0" y="0"/>
            <a:ext cx="12192000" cy="697123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44EDD4-4752-334B-9166-A0879546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967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BAB6F-42F4-DA40-9679-CA71E97F1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5024"/>
            <a:ext cx="10515600" cy="5020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A5D4B-1BD2-E342-94A2-701D37554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5552" y="64657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6FE83B-2AC8-494C-8967-79BBFE8431A0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4D9B2-79BB-CA48-8ADD-07C47A059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7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WAKE FOREST SCHOOL OF MEDICINE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F80C5-C63D-6E42-952A-9B9C20A3E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0096" y="64657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rgbClr val="9E7E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C11FAF-FB5E-FC4B-B668-8CE873F642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1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rgbClr val="9E7E1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y.ncahec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3" t="-283" r="27856" b="283"/>
          <a:stretch/>
        </p:blipFill>
        <p:spPr>
          <a:xfrm>
            <a:off x="8220364" y="24189"/>
            <a:ext cx="3971636" cy="32604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5" t="4062" b="8670"/>
          <a:stretch/>
        </p:blipFill>
        <p:spPr>
          <a:xfrm>
            <a:off x="3925455" y="17584"/>
            <a:ext cx="4294909" cy="32604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5561" y="4227265"/>
            <a:ext cx="7886700" cy="10669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Health Professions Education Institute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May 14, 2020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88092" y="3550801"/>
            <a:ext cx="7886700" cy="7036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a typeface="+mj-ea"/>
              </a:rPr>
              <a:t>HPEI Educator Conference 2020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t="14395" r="5409" b="15947"/>
          <a:stretch/>
        </p:blipFill>
        <p:spPr bwMode="auto">
          <a:xfrm>
            <a:off x="8639897" y="5300821"/>
            <a:ext cx="2881745" cy="125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bject 51"/>
          <p:cNvSpPr txBox="1"/>
          <p:nvPr/>
        </p:nvSpPr>
        <p:spPr>
          <a:xfrm>
            <a:off x="753197" y="5563517"/>
            <a:ext cx="5305858" cy="11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 marR="466090">
              <a:lnSpc>
                <a:spcPct val="106000"/>
              </a:lnSpc>
            </a:pPr>
            <a:r>
              <a:rPr lang="en-US" sz="1200" spc="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Wake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Forest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School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Medicine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accredited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Accreditation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Council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2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Continuing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Medical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Education</a:t>
            </a:r>
            <a:r>
              <a:rPr lang="en-US" sz="12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2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provide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continuing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medical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education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physicians.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8890">
              <a:lnSpc>
                <a:spcPct val="106000"/>
              </a:lnSpc>
            </a:pPr>
            <a:r>
              <a:rPr lang="en-US" sz="1200" spc="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Wake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Forest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School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Medicine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designates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this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live </a:t>
            </a:r>
            <a:r>
              <a:rPr lang="en-US" sz="1200" spc="-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2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maximum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1200" spc="-2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.0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AMA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PRA </a:t>
            </a:r>
            <a:r>
              <a:rPr lang="en-US" sz="120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Category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2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5" dirty="0" err="1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CreditsTM</a:t>
            </a:r>
            <a:r>
              <a:rPr lang="en-US" sz="12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Physicians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should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claim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only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credit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commensurate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extent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their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participation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2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2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spc="-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9" b="13535"/>
          <a:stretch/>
        </p:blipFill>
        <p:spPr>
          <a:xfrm>
            <a:off x="0" y="14953"/>
            <a:ext cx="4048025" cy="326306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1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8BA6-EB50-C849-AD7D-5FA3A69C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498" y="173741"/>
            <a:ext cx="8709170" cy="77760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This conference is Co-Sponsored by: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90DC4-6A2B-1849-BF33-FBD294F7C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8125" y="1073266"/>
            <a:ext cx="8257915" cy="5453149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en-US" sz="3000" dirty="0">
                <a:solidFill>
                  <a:schemeClr val="tx1"/>
                </a:solidFill>
              </a:rPr>
              <a:t>Faculty Affairs &amp; Medical Education</a:t>
            </a:r>
          </a:p>
          <a:p>
            <a:pPr>
              <a:spcBef>
                <a:spcPts val="40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dirty="0">
                <a:solidFill>
                  <a:schemeClr val="tx1"/>
                </a:solidFill>
              </a:rPr>
              <a:t>made possible by </a:t>
            </a:r>
            <a:r>
              <a:rPr lang="en-US" sz="2000" dirty="0" smtClean="0">
                <a:solidFill>
                  <a:schemeClr val="tx1"/>
                </a:solidFill>
              </a:rPr>
              <a:t>the following planning </a:t>
            </a:r>
            <a:r>
              <a:rPr lang="en-US" sz="2000" dirty="0">
                <a:solidFill>
                  <a:schemeClr val="tx1"/>
                </a:solidFill>
              </a:rPr>
              <a:t>committee members:</a:t>
            </a:r>
          </a:p>
          <a:p>
            <a:pPr>
              <a:spcBef>
                <a:spcPts val="400"/>
              </a:spcBef>
            </a:pPr>
            <a:endParaRPr lang="en-US" sz="700" i="1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Roy </a:t>
            </a:r>
            <a:r>
              <a:rPr lang="en-US" sz="2000" dirty="0">
                <a:solidFill>
                  <a:schemeClr val="tx1"/>
                </a:solidFill>
              </a:rPr>
              <a:t>Strowd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solidFill>
                  <a:schemeClr val="tx1"/>
                </a:solidFill>
              </a:rPr>
              <a:t>Jim Beardsley				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solidFill>
                  <a:schemeClr val="tx1"/>
                </a:solidFill>
              </a:rPr>
              <a:t>Sonia Crandall				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solidFill>
                  <a:schemeClr val="tx1"/>
                </a:solidFill>
              </a:rPr>
              <a:t>Randy Clinch				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solidFill>
                  <a:schemeClr val="tx1"/>
                </a:solidFill>
              </a:rPr>
              <a:t>Jill Grant					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solidFill>
                  <a:schemeClr val="tx1"/>
                </a:solidFill>
              </a:rPr>
              <a:t>Matt Miles			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solidFill>
                  <a:schemeClr val="tx1"/>
                </a:solidFill>
              </a:rPr>
              <a:t>Tim Peters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solidFill>
                  <a:schemeClr val="tx1"/>
                </a:solidFill>
              </a:rPr>
              <a:t>Lindsay Strowd</a:t>
            </a:r>
            <a:endParaRPr lang="en-US" sz="2000" dirty="0"/>
          </a:p>
          <a:p>
            <a:pPr>
              <a:spcBef>
                <a:spcPts val="400"/>
              </a:spcBef>
            </a:pPr>
            <a:r>
              <a:rPr lang="en-US" sz="2000" dirty="0">
                <a:solidFill>
                  <a:schemeClr val="tx1"/>
                </a:solidFill>
              </a:rPr>
              <a:t>Grace Buffone		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9819" y="2778117"/>
            <a:ext cx="2108269" cy="291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Julie Freischlag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Jennifer Jackson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JaNae Joyner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Dave Manthey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 Ober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Sobia Hussaini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Cynthia Burns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Heather Whitley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24" y="5470283"/>
            <a:ext cx="3520440" cy="105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648220"/>
            <a:ext cx="7886700" cy="136698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CME Code: </a:t>
            </a:r>
            <a:r>
              <a:rPr lang="en-US" sz="4400" b="1" dirty="0"/>
              <a:t>508B8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Text to 336-793-9317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534" y="2189019"/>
            <a:ext cx="9910619" cy="3288145"/>
          </a:xfrm>
        </p:spPr>
        <p:txBody>
          <a:bodyPr>
            <a:normAutofit/>
          </a:bodyPr>
          <a:lstStyle/>
          <a:p>
            <a:pPr marL="241300" indent="-228600">
              <a:spcAft>
                <a:spcPts val="600"/>
              </a:spcAft>
              <a:buFont typeface="Symbol"/>
              <a:buChar char=""/>
              <a:tabLst>
                <a:tab pos="241935" algn="l"/>
              </a:tabLst>
            </a:pPr>
            <a:r>
              <a:rPr lang="en-US" sz="2400" spc="20" dirty="0"/>
              <a:t>Attendance</a:t>
            </a:r>
            <a:r>
              <a:rPr lang="en-US" sz="2400" spc="-65" dirty="0"/>
              <a:t> </a:t>
            </a:r>
            <a:r>
              <a:rPr lang="en-US" sz="2400" spc="5" dirty="0"/>
              <a:t>confirmation</a:t>
            </a:r>
            <a:r>
              <a:rPr lang="en-US" sz="2400" spc="-65" dirty="0"/>
              <a:t> </a:t>
            </a:r>
            <a:r>
              <a:rPr lang="en-US" sz="2400" spc="-5" dirty="0"/>
              <a:t>will</a:t>
            </a:r>
            <a:r>
              <a:rPr lang="en-US" sz="2400" spc="-65" dirty="0"/>
              <a:t> </a:t>
            </a:r>
            <a:r>
              <a:rPr lang="en-US" sz="2400" spc="50" dirty="0"/>
              <a:t>be</a:t>
            </a:r>
            <a:r>
              <a:rPr lang="en-US" sz="2400" spc="-65" dirty="0"/>
              <a:t> </a:t>
            </a:r>
            <a:r>
              <a:rPr lang="en-US" sz="2400" spc="25" dirty="0"/>
              <a:t>closed</a:t>
            </a:r>
            <a:r>
              <a:rPr lang="en-US" sz="2400" spc="-65" dirty="0"/>
              <a:t> </a:t>
            </a:r>
            <a:r>
              <a:rPr lang="en-US" sz="2400" spc="-45" dirty="0"/>
              <a:t>5</a:t>
            </a:r>
            <a:r>
              <a:rPr lang="en-US" sz="2400" spc="5" dirty="0"/>
              <a:t> </a:t>
            </a:r>
            <a:r>
              <a:rPr lang="en-US" sz="2400" spc="15" dirty="0"/>
              <a:t>m</a:t>
            </a:r>
            <a:r>
              <a:rPr lang="en-US" sz="2400" spc="10" dirty="0"/>
              <a:t>i</a:t>
            </a:r>
            <a:r>
              <a:rPr lang="en-US" sz="2400" dirty="0"/>
              <a:t>nutes</a:t>
            </a:r>
            <a:r>
              <a:rPr lang="en-US" sz="2400" spc="-65" dirty="0"/>
              <a:t> </a:t>
            </a:r>
            <a:r>
              <a:rPr lang="en-US" sz="2400" spc="-10" dirty="0"/>
              <a:t>after</a:t>
            </a:r>
            <a:r>
              <a:rPr lang="en-US" sz="2400" spc="-65" dirty="0"/>
              <a:t> </a:t>
            </a:r>
            <a:r>
              <a:rPr lang="en-US" sz="2400" spc="5" dirty="0"/>
              <a:t>the</a:t>
            </a:r>
            <a:r>
              <a:rPr lang="en-US" sz="2400" spc="-65" dirty="0"/>
              <a:t> </a:t>
            </a:r>
            <a:r>
              <a:rPr lang="en-US" sz="2400" dirty="0"/>
              <a:t>session</a:t>
            </a:r>
            <a:r>
              <a:rPr lang="en-US" sz="2400" spc="-65" dirty="0"/>
              <a:t> </a:t>
            </a:r>
            <a:r>
              <a:rPr lang="en-US" sz="2400" dirty="0"/>
              <a:t>ends</a:t>
            </a:r>
          </a:p>
          <a:p>
            <a:pPr marL="241300" indent="-228600">
              <a:spcAft>
                <a:spcPts val="600"/>
              </a:spcAft>
              <a:buFont typeface="Symbol"/>
              <a:buChar char=""/>
              <a:tabLst>
                <a:tab pos="241935" algn="l"/>
              </a:tabLst>
            </a:pPr>
            <a:r>
              <a:rPr lang="en-US" sz="2400" spc="5" dirty="0"/>
              <a:t>Participants</a:t>
            </a:r>
            <a:r>
              <a:rPr lang="en-US" sz="2400" spc="-65" dirty="0"/>
              <a:t> </a:t>
            </a:r>
            <a:r>
              <a:rPr lang="en-US" sz="2400" dirty="0"/>
              <a:t>who</a:t>
            </a:r>
            <a:r>
              <a:rPr lang="en-US" sz="2400" spc="-65" dirty="0"/>
              <a:t> </a:t>
            </a:r>
            <a:r>
              <a:rPr lang="en-US" sz="2400" spc="30" dirty="0"/>
              <a:t>neg</a:t>
            </a:r>
            <a:r>
              <a:rPr lang="en-US" sz="2400" spc="15" dirty="0"/>
              <a:t>l</a:t>
            </a:r>
            <a:r>
              <a:rPr lang="en-US" sz="2400" spc="30" dirty="0"/>
              <a:t>e</a:t>
            </a:r>
            <a:r>
              <a:rPr lang="en-US" sz="2400" spc="10" dirty="0"/>
              <a:t>ct</a:t>
            </a:r>
            <a:r>
              <a:rPr lang="en-US" sz="2400" spc="-65" dirty="0"/>
              <a:t> </a:t>
            </a:r>
            <a:r>
              <a:rPr lang="en-US" sz="2400" spc="25" dirty="0"/>
              <a:t>to</a:t>
            </a:r>
            <a:r>
              <a:rPr lang="en-US" sz="2400" spc="-65" dirty="0"/>
              <a:t> </a:t>
            </a:r>
            <a:r>
              <a:rPr lang="en-US" sz="2400" spc="-35" dirty="0"/>
              <a:t>TEX</a:t>
            </a:r>
            <a:r>
              <a:rPr lang="en-US" sz="2400" spc="-60" dirty="0"/>
              <a:t>T</a:t>
            </a:r>
            <a:r>
              <a:rPr lang="en-US" sz="2400" spc="35" dirty="0"/>
              <a:t> </a:t>
            </a:r>
            <a:r>
              <a:rPr lang="en-US" sz="2400" spc="40" dirty="0"/>
              <a:t>I</a:t>
            </a:r>
            <a:r>
              <a:rPr lang="en-US" sz="2400" spc="30" dirty="0"/>
              <a:t>N</a:t>
            </a:r>
            <a:r>
              <a:rPr lang="en-US" sz="2400" spc="10" dirty="0"/>
              <a:t> </a:t>
            </a:r>
            <a:r>
              <a:rPr lang="en-US" sz="2400" spc="-5" dirty="0"/>
              <a:t>will</a:t>
            </a:r>
            <a:r>
              <a:rPr lang="en-US" sz="2400" spc="-65" dirty="0"/>
              <a:t> </a:t>
            </a:r>
            <a:r>
              <a:rPr lang="en-US" sz="2400" spc="25" dirty="0"/>
              <a:t>n</a:t>
            </a:r>
            <a:r>
              <a:rPr lang="en-US" sz="2400" spc="30" dirty="0"/>
              <a:t>o</a:t>
            </a:r>
            <a:r>
              <a:rPr lang="en-US" sz="2400" spc="-5" dirty="0"/>
              <a:t>t</a:t>
            </a:r>
            <a:r>
              <a:rPr lang="en-US" sz="2400" spc="-65" dirty="0"/>
              <a:t> </a:t>
            </a:r>
            <a:r>
              <a:rPr lang="en-US" sz="2400" spc="5" dirty="0"/>
              <a:t>receive</a:t>
            </a:r>
            <a:r>
              <a:rPr lang="en-US" sz="2400" spc="-65" dirty="0"/>
              <a:t> </a:t>
            </a:r>
            <a:r>
              <a:rPr lang="en-US" sz="2400" spc="5" dirty="0"/>
              <a:t>credit</a:t>
            </a:r>
          </a:p>
          <a:p>
            <a:pPr marL="241300" indent="-228600">
              <a:spcAft>
                <a:spcPts val="600"/>
              </a:spcAft>
              <a:buFont typeface="Symbol"/>
              <a:buChar char=""/>
              <a:tabLst>
                <a:tab pos="241935" algn="l"/>
              </a:tabLst>
            </a:pPr>
            <a:r>
              <a:rPr lang="en-US" sz="2400" spc="5" dirty="0"/>
              <a:t>If you do not have a </a:t>
            </a:r>
            <a:r>
              <a:rPr lang="en-US" sz="2400" spc="5" dirty="0" err="1"/>
              <a:t>MyAHEC</a:t>
            </a:r>
            <a:r>
              <a:rPr lang="en-US" sz="2400" spc="5" dirty="0"/>
              <a:t> account, you will have 30 days to create one and receive credit from today’s session</a:t>
            </a:r>
          </a:p>
          <a:p>
            <a:pPr marL="241300" indent="-228600">
              <a:spcAft>
                <a:spcPts val="600"/>
              </a:spcAft>
              <a:buFont typeface="Symbol"/>
              <a:buChar char=""/>
              <a:tabLst>
                <a:tab pos="241935" algn="l"/>
              </a:tabLst>
            </a:pPr>
            <a:r>
              <a:rPr lang="en-US" sz="2400" spc="20" dirty="0">
                <a:solidFill>
                  <a:prstClr val="black"/>
                </a:solidFill>
              </a:rPr>
              <a:t>To</a:t>
            </a:r>
            <a:r>
              <a:rPr lang="en-US" sz="2400" spc="-65" dirty="0">
                <a:solidFill>
                  <a:prstClr val="black"/>
                </a:solidFill>
              </a:rPr>
              <a:t> </a:t>
            </a:r>
            <a:r>
              <a:rPr lang="en-US" sz="2400" spc="10" dirty="0">
                <a:solidFill>
                  <a:prstClr val="black"/>
                </a:solidFill>
              </a:rPr>
              <a:t>create/update</a:t>
            </a:r>
            <a:r>
              <a:rPr lang="en-US" sz="2400" spc="-65" dirty="0">
                <a:solidFill>
                  <a:prstClr val="black"/>
                </a:solidFill>
              </a:rPr>
              <a:t> </a:t>
            </a:r>
            <a:r>
              <a:rPr lang="en-US" sz="2400" spc="-10" dirty="0">
                <a:solidFill>
                  <a:prstClr val="black"/>
                </a:solidFill>
              </a:rPr>
              <a:t>a</a:t>
            </a:r>
            <a:r>
              <a:rPr lang="en-US" sz="2400" spc="-65" dirty="0">
                <a:solidFill>
                  <a:prstClr val="black"/>
                </a:solidFill>
              </a:rPr>
              <a:t> </a:t>
            </a:r>
            <a:r>
              <a:rPr lang="en-US" sz="2400" spc="15" dirty="0">
                <a:solidFill>
                  <a:prstClr val="black"/>
                </a:solidFill>
              </a:rPr>
              <a:t>profile</a:t>
            </a:r>
            <a:r>
              <a:rPr lang="en-US" sz="2400" spc="-65" dirty="0">
                <a:solidFill>
                  <a:prstClr val="black"/>
                </a:solidFill>
              </a:rPr>
              <a:t> </a:t>
            </a:r>
            <a:r>
              <a:rPr lang="en-US" sz="2400" spc="10" dirty="0">
                <a:solidFill>
                  <a:prstClr val="black"/>
                </a:solidFill>
              </a:rPr>
              <a:t>or</a:t>
            </a:r>
            <a:r>
              <a:rPr lang="en-US" sz="2400" spc="-65" dirty="0">
                <a:solidFill>
                  <a:prstClr val="black"/>
                </a:solidFill>
              </a:rPr>
              <a:t> </a:t>
            </a:r>
            <a:r>
              <a:rPr lang="en-US" sz="2400" spc="5" dirty="0">
                <a:solidFill>
                  <a:prstClr val="black"/>
                </a:solidFill>
              </a:rPr>
              <a:t>re</a:t>
            </a:r>
            <a:r>
              <a:rPr lang="en-US" sz="2400" spc="-5" dirty="0">
                <a:solidFill>
                  <a:prstClr val="black"/>
                </a:solidFill>
              </a:rPr>
              <a:t>c</a:t>
            </a:r>
            <a:r>
              <a:rPr lang="en-US" sz="2400" spc="55" dirty="0">
                <a:solidFill>
                  <a:prstClr val="black"/>
                </a:solidFill>
              </a:rPr>
              <a:t>o</a:t>
            </a:r>
            <a:r>
              <a:rPr lang="en-US" sz="2400" spc="-15" dirty="0">
                <a:solidFill>
                  <a:prstClr val="black"/>
                </a:solidFill>
              </a:rPr>
              <a:t>ver</a:t>
            </a:r>
            <a:r>
              <a:rPr lang="en-US" sz="2400" spc="-65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yo</a:t>
            </a:r>
            <a:r>
              <a:rPr lang="en-US" sz="2400" spc="-10" dirty="0">
                <a:solidFill>
                  <a:prstClr val="black"/>
                </a:solidFill>
              </a:rPr>
              <a:t>u</a:t>
            </a:r>
            <a:r>
              <a:rPr lang="en-US" sz="2400" spc="-35" dirty="0">
                <a:solidFill>
                  <a:prstClr val="black"/>
                </a:solidFill>
              </a:rPr>
              <a:t>r</a:t>
            </a:r>
            <a:r>
              <a:rPr lang="en-US" sz="2400" spc="-65" dirty="0">
                <a:solidFill>
                  <a:prstClr val="black"/>
                </a:solidFill>
              </a:rPr>
              <a:t> </a:t>
            </a:r>
            <a:r>
              <a:rPr lang="en-US" sz="2400" spc="10" dirty="0">
                <a:solidFill>
                  <a:prstClr val="black"/>
                </a:solidFill>
              </a:rPr>
              <a:t>existing</a:t>
            </a:r>
            <a:r>
              <a:rPr lang="en-US" sz="2400" spc="-65" dirty="0">
                <a:solidFill>
                  <a:prstClr val="black"/>
                </a:solidFill>
              </a:rPr>
              <a:t> </a:t>
            </a:r>
            <a:r>
              <a:rPr lang="en-US" sz="2400" spc="-10" dirty="0">
                <a:solidFill>
                  <a:prstClr val="black"/>
                </a:solidFill>
              </a:rPr>
              <a:t>use</a:t>
            </a:r>
            <a:r>
              <a:rPr lang="en-US" sz="2400" spc="-5" dirty="0">
                <a:solidFill>
                  <a:prstClr val="black"/>
                </a:solidFill>
              </a:rPr>
              <a:t>r</a:t>
            </a:r>
            <a:r>
              <a:rPr lang="en-US" sz="2400" spc="5" dirty="0">
                <a:solidFill>
                  <a:prstClr val="black"/>
                </a:solidFill>
              </a:rPr>
              <a:t>name</a:t>
            </a:r>
            <a:r>
              <a:rPr lang="en-US" sz="2400" spc="-65" dirty="0">
                <a:solidFill>
                  <a:prstClr val="black"/>
                </a:solidFill>
              </a:rPr>
              <a:t> </a:t>
            </a:r>
            <a:r>
              <a:rPr lang="en-US" sz="2400" spc="10" dirty="0">
                <a:solidFill>
                  <a:prstClr val="black"/>
                </a:solidFill>
              </a:rPr>
              <a:t>or</a:t>
            </a:r>
            <a:r>
              <a:rPr lang="en-US" sz="2400" spc="-65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password,</a:t>
            </a:r>
            <a:r>
              <a:rPr lang="en-US" sz="2400" spc="-65" dirty="0">
                <a:solidFill>
                  <a:prstClr val="black"/>
                </a:solidFill>
              </a:rPr>
              <a:t> </a:t>
            </a:r>
            <a:r>
              <a:rPr lang="en-US" sz="2400" spc="-10" dirty="0">
                <a:solidFill>
                  <a:prstClr val="black"/>
                </a:solidFill>
              </a:rPr>
              <a:t>visit </a:t>
            </a:r>
            <a:r>
              <a:rPr lang="en-US" sz="2400" u="sng" spc="-10" dirty="0">
                <a:solidFill>
                  <a:srgbClr val="800080"/>
                </a:solidFill>
                <a:hlinkClick r:id="rId2"/>
              </a:rPr>
              <a:t>http://my.ncahec.net/</a:t>
            </a:r>
            <a:endParaRPr lang="en-US" sz="2400" dirty="0"/>
          </a:p>
        </p:txBody>
      </p:sp>
      <p:sp>
        <p:nvSpPr>
          <p:cNvPr id="7" name="object 51"/>
          <p:cNvSpPr txBox="1"/>
          <p:nvPr/>
        </p:nvSpPr>
        <p:spPr>
          <a:xfrm>
            <a:off x="1898073" y="5918836"/>
            <a:ext cx="8387542" cy="440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 marR="466090" algn="ctr">
              <a:lnSpc>
                <a:spcPct val="106000"/>
              </a:lnSpc>
            </a:pPr>
            <a:r>
              <a:rPr lang="en-US" sz="900" spc="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Wake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Forest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-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School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-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Medicine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-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accredited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-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Accreditation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Council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2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Continuing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-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Medical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Education</a:t>
            </a:r>
            <a:r>
              <a:rPr lang="en-US" sz="9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2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provide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continuing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medical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education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-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physicians.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8890" algn="ctr">
              <a:lnSpc>
                <a:spcPct val="106000"/>
              </a:lnSpc>
            </a:pPr>
            <a:r>
              <a:rPr lang="en-US" sz="900" spc="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Wake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Forest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-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School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-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Medicine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designates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this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live </a:t>
            </a:r>
            <a:r>
              <a:rPr lang="en-US" sz="900" spc="-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-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2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maximum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-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-2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2.0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-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AMA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PRA </a:t>
            </a:r>
            <a:r>
              <a:rPr lang="en-US" sz="90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Category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-2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5" dirty="0" err="1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CreditsTM</a:t>
            </a:r>
            <a:r>
              <a:rPr lang="en-US" sz="9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90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-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Physicians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should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-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claim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only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credit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commensurate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8890" marR="8890" algn="ctr">
              <a:lnSpc>
                <a:spcPct val="106000"/>
              </a:lnSpc>
            </a:pPr>
            <a:r>
              <a:rPr lang="en-US" sz="900" spc="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1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extent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-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their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participation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2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2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900" spc="-30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spc="-15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52156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309" y="1182992"/>
            <a:ext cx="9901382" cy="514391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12pm – 12:05pm		</a:t>
            </a:r>
            <a:r>
              <a:rPr lang="en-US" sz="2000" b="1" dirty="0" smtClean="0"/>
              <a:t>		</a:t>
            </a:r>
            <a:r>
              <a:rPr lang="en-US" sz="2000" b="1" dirty="0" smtClean="0">
                <a:solidFill>
                  <a:srgbClr val="9E7E16"/>
                </a:solidFill>
              </a:rPr>
              <a:t>Welcome</a:t>
            </a:r>
            <a:endParaRPr lang="en-US" sz="2000" b="1" dirty="0">
              <a:solidFill>
                <a:srgbClr val="9E7E16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12:05 – 12:45pm		</a:t>
            </a:r>
            <a:r>
              <a:rPr lang="en-US" sz="2000" b="1" dirty="0" smtClean="0"/>
              <a:t>		</a:t>
            </a:r>
            <a:r>
              <a:rPr lang="en-US" sz="2000" b="1" dirty="0" smtClean="0">
                <a:solidFill>
                  <a:srgbClr val="9E7E16"/>
                </a:solidFill>
              </a:rPr>
              <a:t>Oral </a:t>
            </a:r>
            <a:r>
              <a:rPr lang="en-US" sz="2000" b="1" dirty="0">
                <a:solidFill>
                  <a:srgbClr val="9E7E16"/>
                </a:solidFill>
              </a:rPr>
              <a:t>Presentations – Top Scoring Abstracts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      Submissions in the following categories: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      Medical Education </a:t>
            </a:r>
            <a:r>
              <a:rPr lang="en-US" sz="1600" dirty="0" smtClean="0"/>
              <a:t>Research, Curricular Innovation and Works in Progress</a:t>
            </a:r>
            <a:endParaRPr lang="en-US" sz="1600" dirty="0"/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12:45 – 1:15pm		</a:t>
            </a:r>
            <a:r>
              <a:rPr lang="en-US" sz="2000" b="1" dirty="0" smtClean="0"/>
              <a:t>		</a:t>
            </a:r>
            <a:r>
              <a:rPr lang="en-US" sz="2000" b="1" dirty="0" smtClean="0">
                <a:solidFill>
                  <a:srgbClr val="9E7E16"/>
                </a:solidFill>
              </a:rPr>
              <a:t>Keynote</a:t>
            </a:r>
            <a:r>
              <a:rPr lang="en-US" sz="2000" b="1" dirty="0">
                <a:solidFill>
                  <a:srgbClr val="9E7E16"/>
                </a:solidFill>
              </a:rPr>
              <a:t>: ‘Education in the Era of COVID-19’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      Trainee Reflections and Q&amp;A from former WF Students practicing at the center of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/>
              <a:t>      </a:t>
            </a:r>
            <a:r>
              <a:rPr lang="en-US" sz="1600" dirty="0"/>
              <a:t>outbreak in New York City.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1:15 – 1:35pm			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9E7E16"/>
                </a:solidFill>
              </a:rPr>
              <a:t>Wake </a:t>
            </a:r>
            <a:r>
              <a:rPr lang="en-US" sz="2000" b="1" dirty="0">
                <a:solidFill>
                  <a:srgbClr val="9E7E16"/>
                </a:solidFill>
              </a:rPr>
              <a:t>Forest SGEA Oral Presentations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1:35 – 1:50pm			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9E7E16"/>
                </a:solidFill>
              </a:rPr>
              <a:t>Virtual </a:t>
            </a:r>
            <a:r>
              <a:rPr lang="en-US" sz="2000" b="1" dirty="0">
                <a:solidFill>
                  <a:srgbClr val="9E7E16"/>
                </a:solidFill>
              </a:rPr>
              <a:t>Poster Tour (1-Minute Poster Blitz)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Poster presenters will provide a 1-minute highlight of their poster to entice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conference attendees to check out more details in a virtual poster hall that will be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available during and after the conference.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1:50 – 2:00pm			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9E7E16"/>
                </a:solidFill>
              </a:rPr>
              <a:t>Awards </a:t>
            </a:r>
            <a:r>
              <a:rPr lang="en-US" sz="2000" b="1" dirty="0">
                <a:solidFill>
                  <a:srgbClr val="9E7E16"/>
                </a:solidFill>
              </a:rPr>
              <a:t>and Conclusion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41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8498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Top Scoring Abstracts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Medical Education Research &amp; Curricular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16927"/>
            <a:ext cx="7886700" cy="49734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600" dirty="0"/>
              <a:t>Capri Foy, PhD</a:t>
            </a:r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dirty="0"/>
              <a:t>Nicholas Hartman, MD</a:t>
            </a:r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dirty="0" smtClean="0"/>
              <a:t>Kristin </a:t>
            </a:r>
            <a:r>
              <a:rPr lang="en-US" sz="2600" dirty="0"/>
              <a:t>Henderson, </a:t>
            </a:r>
            <a:r>
              <a:rPr lang="en-US" sz="2600" dirty="0" smtClean="0"/>
              <a:t>DNAP, CRNA, CHSE </a:t>
            </a:r>
          </a:p>
          <a:p>
            <a:pPr marL="0" indent="0" algn="ctr">
              <a:buNone/>
            </a:pPr>
            <a:r>
              <a:rPr lang="en-US" sz="2600" dirty="0" smtClean="0"/>
              <a:t>Ian </a:t>
            </a:r>
            <a:r>
              <a:rPr lang="en-US" sz="2600" dirty="0"/>
              <a:t>Smith, MMS, PA-C</a:t>
            </a:r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dirty="0"/>
              <a:t>Jasmine Kim, Medical Student, Class of 2021</a:t>
            </a:r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dirty="0"/>
              <a:t>C. Nasir Majeed, MBBS</a:t>
            </a:r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dirty="0"/>
              <a:t>Sarah White, MD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36" y="689686"/>
            <a:ext cx="11120582" cy="89674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‘Education in the Era of COVID: Trainee Reflections’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789633"/>
            <a:ext cx="7886700" cy="44796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Shane Stone, MD, Resident</a:t>
            </a:r>
          </a:p>
          <a:p>
            <a:pPr marL="0" indent="0" algn="ctr">
              <a:buNone/>
            </a:pPr>
            <a:r>
              <a:rPr lang="en-US" sz="2000" dirty="0"/>
              <a:t>Internal Medicine, Lenox Hill Hospital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dirty="0"/>
              <a:t>Sanford Williams, MD, Resident</a:t>
            </a:r>
          </a:p>
          <a:p>
            <a:pPr marL="0" indent="0" algn="ctr">
              <a:buNone/>
            </a:pPr>
            <a:r>
              <a:rPr lang="en-US" sz="2000" dirty="0"/>
              <a:t>Pediatrics, Columbia University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dirty="0"/>
              <a:t>Rachel Shenker, MD, Resident</a:t>
            </a:r>
          </a:p>
          <a:p>
            <a:pPr marL="0" indent="0" algn="ctr">
              <a:buNone/>
            </a:pPr>
            <a:r>
              <a:rPr lang="en-US" sz="2000" dirty="0" smtClean="0"/>
              <a:t>Internal Medicine, </a:t>
            </a:r>
            <a:r>
              <a:rPr lang="en-US" sz="2000" dirty="0"/>
              <a:t>Winthrop University Hospital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dirty="0"/>
              <a:t>Matt Russell, PA</a:t>
            </a:r>
          </a:p>
          <a:p>
            <a:pPr marL="0" indent="0" algn="ctr">
              <a:buNone/>
            </a:pPr>
            <a:r>
              <a:rPr lang="en-US" sz="2000" dirty="0"/>
              <a:t>Emergency Medicine, Mount Sinai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85" y="1341727"/>
            <a:ext cx="1781175" cy="231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284" y="4160635"/>
            <a:ext cx="1781175" cy="2266835"/>
          </a:xfrm>
          <a:prstGeom prst="rect">
            <a:avLst/>
          </a:prstGeom>
        </p:spPr>
      </p:pic>
      <p:pic>
        <p:nvPicPr>
          <p:cNvPr id="1026" name="Picture 2" descr="IMG_33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32" y="4262727"/>
            <a:ext cx="1835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1907" y="1341727"/>
            <a:ext cx="2286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SGEA Presenters</a:t>
            </a:r>
            <a:r>
              <a:rPr lang="en-US" sz="3600" i="1" dirty="0"/>
              <a:t/>
            </a:r>
            <a:br>
              <a:rPr lang="en-US" sz="3600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Jon Goforth, MBA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Alexandria Marshall, Medical </a:t>
            </a:r>
            <a:r>
              <a:rPr lang="en-US" sz="2800" dirty="0" smtClean="0"/>
              <a:t>Student Class of 2023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Modupeola Akinola, MD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1-Minute Poster Blitz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52650" y="2974109"/>
            <a:ext cx="7886700" cy="3380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Virtual Poster Tour</a:t>
            </a:r>
          </a:p>
        </p:txBody>
      </p:sp>
    </p:spTree>
    <p:extLst>
      <p:ext uri="{BB962C8B-B14F-4D97-AF65-F5344CB8AC3E}">
        <p14:creationId xmlns:p14="http://schemas.microsoft.com/office/powerpoint/2010/main" val="37752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ic_Standard_DotsVersion_WFSOM" id="{713EFAEF-A104-784C-8A66-E937B182CDA4}" vid="{8CBCC5A3-FFF9-9B4F-851D-090C5E2EA1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1A1C473963441BD86150D67F8ACB6" ma:contentTypeVersion="16" ma:contentTypeDescription="Create a new document." ma:contentTypeScope="" ma:versionID="b6027ac7c4c30af25b9aba57a64d9322">
  <xsd:schema xmlns:xsd="http://www.w3.org/2001/XMLSchema" xmlns:xs="http://www.w3.org/2001/XMLSchema" xmlns:p="http://schemas.microsoft.com/office/2006/metadata/properties" xmlns:ns2="2e2fa44a-b297-4cb3-ae00-3700515fc5c7" xmlns:ns3="990867f7-ed38-4c21-b441-c544514c8362" targetNamespace="http://schemas.microsoft.com/office/2006/metadata/properties" ma:root="true" ma:fieldsID="133d9d9c0223997ef7a48798d8ee9476" ns2:_="" ns3:_="">
    <xsd:import namespace="2e2fa44a-b297-4cb3-ae00-3700515fc5c7"/>
    <xsd:import namespace="990867f7-ed38-4c21-b441-c544514c8362"/>
    <xsd:element name="properties">
      <xsd:complexType>
        <xsd:sequence>
          <xsd:element name="documentManagement">
            <xsd:complexType>
              <xsd:all>
                <xsd:element ref="ns2:Template_x0020_Type"/>
                <xsd:element ref="ns2:Thumbnail" minOccurs="0"/>
                <xsd:element ref="ns2:LookupLocation" minOccurs="0"/>
                <xsd:element ref="ns2:Size" minOccurs="0"/>
                <xsd:element ref="ns2:Description0" minOccurs="0"/>
                <xsd:element ref="ns2:Viewer_x0020_Type" minOccurs="0"/>
                <xsd:element ref="ns2:Format" minOccurs="0"/>
                <xsd:element ref="ns2:Notes0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fa44a-b297-4cb3-ae00-3700515fc5c7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2" ma:displayName="Template Type" ma:format="Dropdown" ma:internalName="Template_x0020_Type">
      <xsd:simpleType>
        <xsd:restriction base="dms:Choice">
          <xsd:enumeration value="Research Poster Templates"/>
          <xsd:enumeration value="PowerPoint Presentation Templates"/>
          <xsd:enumeration value="Clinical Trials Memo Templates (Word)"/>
          <xsd:enumeration value="Memo Templates"/>
          <xsd:enumeration value="Newsletter Templates"/>
          <xsd:enumeration value="Fax Forms"/>
        </xsd:restriction>
      </xsd:simpleType>
    </xsd:element>
    <xsd:element name="Thumbnail" ma:index="3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ookupLocation" ma:index="4" nillable="true" ma:displayName="Location" ma:list="{8c3d8ae5-af0e-43eb-a7ed-e0f5c1415c9c}" ma:internalName="LookupLocation" ma:readOnly="false" ma:showField="Title">
      <xsd:simpleType>
        <xsd:restriction base="dms:Lookup"/>
      </xsd:simpleType>
    </xsd:element>
    <xsd:element name="Size" ma:index="5" nillable="true" ma:displayName="Size" ma:internalName="Size">
      <xsd:simpleType>
        <xsd:restriction base="dms:Text">
          <xsd:maxLength value="255"/>
        </xsd:restriction>
      </xsd:simpleType>
    </xsd:element>
    <xsd:element name="Description0" ma:index="6" nillable="true" ma:displayName="Description" ma:internalName="Description0">
      <xsd:simpleType>
        <xsd:restriction base="dms:Text">
          <xsd:maxLength value="255"/>
        </xsd:restriction>
      </xsd:simpleType>
    </xsd:element>
    <xsd:element name="Viewer_x0020_Type" ma:index="7" nillable="true" ma:displayName="Viewer Type" ma:format="Dropdown" ma:internalName="Viewer_x0020_Type">
      <xsd:simpleType>
        <xsd:restriction base="dms:Choice">
          <xsd:enumeration value="Internal"/>
          <xsd:enumeration value="External"/>
        </xsd:restriction>
      </xsd:simpleType>
    </xsd:element>
    <xsd:element name="Format" ma:index="14" nillable="true" ma:displayName="Format" ma:format="Dropdown" ma:internalName="Format">
      <xsd:simpleType>
        <xsd:restriction base="dms:Choice">
          <xsd:enumeration value="Standard"/>
          <xsd:enumeration value="Widescreen"/>
        </xsd:restriction>
      </xsd:simpleType>
    </xsd:element>
    <xsd:element name="Notes0" ma:index="15" nillable="true" ma:displayName="Notes" ma:internalName="Notes0">
      <xsd:simpleType>
        <xsd:restriction base="dms:Note">
          <xsd:maxLength value="255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867f7-ed38-4c21-b441-c544514c8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2e2fa44a-b297-4cb3-ae00-3700515fc5c7">
      <Url xsi:nil="true"/>
      <Description xsi:nil="true"/>
    </Thumbnail>
    <Template_x0020_Type xmlns="2e2fa44a-b297-4cb3-ae00-3700515fc5c7">PowerPoint Presentation Templates</Template_x0020_Type>
    <Viewer_x0020_Type xmlns="2e2fa44a-b297-4cb3-ae00-3700515fc5c7" xsi:nil="true"/>
    <Notes0 xmlns="2e2fa44a-b297-4cb3-ae00-3700515fc5c7" xsi:nil="true"/>
    <Description0 xmlns="2e2fa44a-b297-4cb3-ae00-3700515fc5c7" xsi:nil="true"/>
    <LookupLocation xmlns="2e2fa44a-b297-4cb3-ae00-3700515fc5c7">8</LookupLocation>
    <Size xmlns="2e2fa44a-b297-4cb3-ae00-3700515fc5c7" xsi:nil="true"/>
    <Format xmlns="2e2fa44a-b297-4cb3-ae00-3700515fc5c7">Standard</Format>
    <SharedWithUsers xmlns="990867f7-ed38-4c21-b441-c544514c8362">
      <UserInfo>
        <DisplayName>Eduardo Goenaga-Diaz</DisplayName>
        <AccountId>3672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B09A268-C1A7-4F63-A13E-CECB6D20C7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2B8CB9-10BB-4017-BA23-364399CDE5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fa44a-b297-4cb3-ae00-3700515fc5c7"/>
    <ds:schemaRef ds:uri="990867f7-ed38-4c21-b441-c544514c8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E725C4-E85A-46A8-908F-BD0A167EC5F8}">
  <ds:schemaRefs>
    <ds:schemaRef ds:uri="990867f7-ed38-4c21-b441-c544514c836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e2fa44a-b297-4cb3-ae00-3700515fc5c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Academic_Standard_DotsVersion_WFSOM (1)</Template>
  <TotalTime>3108</TotalTime>
  <Words>566</Words>
  <Application>Microsoft Office PowerPoint</Application>
  <PresentationFormat>Widescreen</PresentationFormat>
  <Paragraphs>91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Office Theme</vt:lpstr>
      <vt:lpstr>Health Professions Education Institute May 14, 2020</vt:lpstr>
      <vt:lpstr>This conference is Co-Sponsored by:</vt:lpstr>
      <vt:lpstr>CME Code: 508B8  Text to 336-793-9317</vt:lpstr>
      <vt:lpstr>Agenda</vt:lpstr>
      <vt:lpstr>Top Scoring Abstracts Medical Education Research &amp; Curricular Innovation</vt:lpstr>
      <vt:lpstr>‘Education in the Era of COVID: Trainee Reflections’</vt:lpstr>
      <vt:lpstr>SGEA Presenters </vt:lpstr>
      <vt:lpstr>1-Minute Poster Blitz </vt:lpstr>
    </vt:vector>
  </TitlesOfParts>
  <Company>WFBH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Educator Conference 2019</dc:title>
  <dc:creator>Shannon Leigh Suggs</dc:creator>
  <cp:lastModifiedBy>Heather Allison Whitley</cp:lastModifiedBy>
  <cp:revision>107</cp:revision>
  <cp:lastPrinted>2018-12-13T16:13:31Z</cp:lastPrinted>
  <dcterms:created xsi:type="dcterms:W3CDTF">2019-04-09T18:35:29Z</dcterms:created>
  <dcterms:modified xsi:type="dcterms:W3CDTF">2020-05-14T14:01:15Z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0x0101006C11A1C473963441BD86150D67F8ACB6</vt:lpwstr>
  </property>
</Properties>
</file>