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Default Extension="sldx" ContentType="application/vnd.openxmlformats-officedocument.presentationml.slide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47"/>
  </p:notesMasterIdLst>
  <p:handoutMasterIdLst>
    <p:handoutMasterId r:id="rId48"/>
  </p:handoutMasterIdLst>
  <p:sldIdLst>
    <p:sldId id="463" r:id="rId3"/>
    <p:sldId id="467" r:id="rId4"/>
    <p:sldId id="524" r:id="rId5"/>
    <p:sldId id="468" r:id="rId6"/>
    <p:sldId id="464" r:id="rId7"/>
    <p:sldId id="469" r:id="rId8"/>
    <p:sldId id="533" r:id="rId9"/>
    <p:sldId id="470" r:id="rId10"/>
    <p:sldId id="527" r:id="rId11"/>
    <p:sldId id="523" r:id="rId12"/>
    <p:sldId id="525" r:id="rId13"/>
    <p:sldId id="473" r:id="rId14"/>
    <p:sldId id="491" r:id="rId15"/>
    <p:sldId id="494" r:id="rId16"/>
    <p:sldId id="495" r:id="rId17"/>
    <p:sldId id="474" r:id="rId18"/>
    <p:sldId id="476" r:id="rId19"/>
    <p:sldId id="528" r:id="rId20"/>
    <p:sldId id="529" r:id="rId21"/>
    <p:sldId id="503" r:id="rId22"/>
    <p:sldId id="489" r:id="rId23"/>
    <p:sldId id="501" r:id="rId24"/>
    <p:sldId id="502" r:id="rId25"/>
    <p:sldId id="506" r:id="rId26"/>
    <p:sldId id="505" r:id="rId27"/>
    <p:sldId id="507" r:id="rId28"/>
    <p:sldId id="530" r:id="rId29"/>
    <p:sldId id="509" r:id="rId30"/>
    <p:sldId id="510" r:id="rId31"/>
    <p:sldId id="504" r:id="rId32"/>
    <p:sldId id="511" r:id="rId33"/>
    <p:sldId id="531" r:id="rId34"/>
    <p:sldId id="513" r:id="rId35"/>
    <p:sldId id="532" r:id="rId36"/>
    <p:sldId id="514" r:id="rId37"/>
    <p:sldId id="516" r:id="rId38"/>
    <p:sldId id="517" r:id="rId39"/>
    <p:sldId id="518" r:id="rId40"/>
    <p:sldId id="515" r:id="rId41"/>
    <p:sldId id="519" r:id="rId42"/>
    <p:sldId id="520" r:id="rId43"/>
    <p:sldId id="526" r:id="rId44"/>
    <p:sldId id="521" r:id="rId45"/>
    <p:sldId id="522" r:id="rId46"/>
  </p:sldIdLst>
  <p:sldSz cx="9326563" cy="6218238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cks, Lauri (CDC/OID/NCIRD)" initials="HL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0128"/>
    <a:srgbClr val="01153D"/>
    <a:srgbClr val="A2C1FE"/>
    <a:srgbClr val="C1CEFF"/>
    <a:srgbClr val="00DFCA"/>
    <a:srgbClr val="12003E"/>
    <a:srgbClr val="00003E"/>
    <a:srgbClr val="0000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2" autoAdjust="0"/>
    <p:restoredTop sz="88007" autoAdjust="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1958"/>
        <p:guide pos="2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1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 b="0">
                <a:latin typeface="Tahoma" pitchFamily="34" charset="0"/>
                <a:cs typeface="Tahoma" pitchFamily="34" charset="0"/>
              </a:defRPr>
            </a:pPr>
            <a:r>
              <a:rPr lang="en-US" sz="2800" b="0" dirty="0" smtClean="0">
                <a:latin typeface="Tahoma" pitchFamily="34" charset="0"/>
                <a:cs typeface="Tahoma" pitchFamily="34" charset="0"/>
              </a:rPr>
              <a:t>Adult</a:t>
            </a:r>
            <a:r>
              <a:rPr lang="en-US" sz="2800" b="0" baseline="0" dirty="0" smtClean="0">
                <a:latin typeface="Tahoma" pitchFamily="34" charset="0"/>
                <a:cs typeface="Tahoma" pitchFamily="34" charset="0"/>
              </a:rPr>
              <a:t> Oral Antibiotic Use by Diagnosis</a:t>
            </a:r>
            <a:endParaRPr lang="en-US" sz="2800" b="0" dirty="0"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6396549903505936"/>
          <c:y val="1.7484318697451061E-2"/>
        </c:manualLayout>
      </c:layout>
    </c:title>
    <c:plotArea>
      <c:layout>
        <c:manualLayout>
          <c:layoutTarget val="inner"/>
          <c:xMode val="edge"/>
          <c:yMode val="edge"/>
          <c:x val="1.6022432414667734E-3"/>
          <c:y val="0.16626382978723508"/>
          <c:w val="0.82786053721575792"/>
          <c:h val="0.809906382978723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explosion val="4"/>
          <c:dPt>
            <c:idx val="0"/>
            <c:spPr>
              <a:pattFill prst="pct90">
                <a:fgClr>
                  <a:schemeClr val="tx2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</a:ln>
            </c:spPr>
          </c:dPt>
          <c:dPt>
            <c:idx val="1"/>
            <c:spPr>
              <a:pattFill prst="pct90">
                <a:fgClr>
                  <a:srgbClr val="92D050"/>
                </a:fgClr>
                <a:bgClr>
                  <a:schemeClr val="bg1"/>
                </a:bgClr>
              </a:pattFill>
            </c:spPr>
          </c:dPt>
          <c:dPt>
            <c:idx val="2"/>
            <c:spPr>
              <a:pattFill prst="pct90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spPr>
              <a:pattFill prst="pct90">
                <a:fgClr>
                  <a:schemeClr val="tx2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spPr>
              <a:pattFill prst="pct90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spPr>
              <a:solidFill>
                <a:schemeClr val="bg1">
                  <a:lumMod val="20000"/>
                  <a:lumOff val="80000"/>
                </a:schemeClr>
              </a:solidFill>
            </c:spPr>
          </c:dPt>
          <c:dPt>
            <c:idx val="8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Sheet1!$A$2:$A$10</c:f>
              <c:strCache>
                <c:ptCount val="9"/>
                <c:pt idx="0">
                  <c:v>Bronchitis</c:v>
                </c:pt>
                <c:pt idx="1">
                  <c:v>Sinusitis</c:v>
                </c:pt>
                <c:pt idx="2">
                  <c:v>Pharyngiits</c:v>
                </c:pt>
                <c:pt idx="3">
                  <c:v>Pneumonia</c:v>
                </c:pt>
                <c:pt idx="4">
                  <c:v>Otitis Media</c:v>
                </c:pt>
                <c:pt idx="5">
                  <c:v>UTI</c:v>
                </c:pt>
                <c:pt idx="6">
                  <c:v>Skin/soft tissue</c:v>
                </c:pt>
                <c:pt idx="7">
                  <c:v>Abdominal/pelvic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23</c:v>
                </c:pt>
                <c:pt idx="1">
                  <c:v>16</c:v>
                </c:pt>
                <c:pt idx="2">
                  <c:v>10</c:v>
                </c:pt>
                <c:pt idx="3">
                  <c:v>3</c:v>
                </c:pt>
                <c:pt idx="4">
                  <c:v>4</c:v>
                </c:pt>
                <c:pt idx="5">
                  <c:v>14</c:v>
                </c:pt>
                <c:pt idx="6">
                  <c:v>11</c:v>
                </c:pt>
                <c:pt idx="7">
                  <c:v>3</c:v>
                </c:pt>
                <c:pt idx="8">
                  <c:v>11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>
              <a:latin typeface="Tahoma" pitchFamily="34" charset="0"/>
              <a:cs typeface="Tahoma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77433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844550"/>
            <a:ext cx="4640262" cy="3095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="" xmlns:p14="http://schemas.microsoft.com/office/powerpoint/2010/main" val="17697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Designed for 1</a:t>
            </a:r>
            <a:r>
              <a:rPr lang="en-US" baseline="30000" dirty="0" smtClean="0"/>
              <a:t>st</a:t>
            </a:r>
            <a:r>
              <a:rPr lang="en-US" dirty="0" smtClean="0"/>
              <a:t> year or 2</a:t>
            </a:r>
            <a:r>
              <a:rPr lang="en-US" baseline="30000" dirty="0" smtClean="0"/>
              <a:t>nd</a:t>
            </a:r>
            <a:r>
              <a:rPr lang="en-US" dirty="0" smtClean="0"/>
              <a:t> year medical students for use during: Respiratory systems,</a:t>
            </a:r>
            <a:r>
              <a:rPr lang="en-US" baseline="0" dirty="0" smtClean="0"/>
              <a:t> fundamental infectious diseases, microbiology or pharmacology (antibiotic) blocks. </a:t>
            </a:r>
            <a:r>
              <a:rPr lang="en-US" dirty="0" smtClean="0"/>
              <a:t>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noFill/>
        </p:spPr>
        <p:txBody>
          <a:bodyPr lIns="89730" tIns="44865" rIns="89730" bIns="44865"/>
          <a:lstStyle/>
          <a:p>
            <a:fld id="{4B417D3F-BF32-4DF8-A3C7-032DD46B361C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685800"/>
            <a:ext cx="5140325" cy="3429000"/>
          </a:xfrm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The diagnosis of pneumonia can often be difficult. 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This CXR demonstrates a lobar pneumonia: How often do our pneumonia patients have this type of classic infiltrate?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Data from multiple sources including File TM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Lancet 2003;362:1991-2001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685800"/>
            <a:ext cx="5140325" cy="342900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685800"/>
            <a:ext cx="5140325" cy="342900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Defined anatomically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Acute Otitis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Media: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Due to its extension from the nasopharynx by the eustachian tube and lining by typical respiratory epithelium these infections behave pathophysiologically as a respiratory tract infection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4828"/>
            <a:ext cx="2971800" cy="457594"/>
          </a:xfrm>
          <a:prstGeom prst="rect">
            <a:avLst/>
          </a:prstGeom>
          <a:noFill/>
        </p:spPr>
        <p:txBody>
          <a:bodyPr/>
          <a:lstStyle/>
          <a:p>
            <a:fld id="{412F5D2C-29DB-4B7C-B61D-67734B1EB172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688975"/>
            <a:ext cx="5135562" cy="342423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4342414"/>
            <a:ext cx="5962650" cy="4113617"/>
          </a:xfrm>
          <a:noFill/>
          <a:ln/>
        </p:spPr>
        <p:txBody>
          <a:bodyPr lIns="91416" tIns="45707" rIns="91416" bIns="45707"/>
          <a:lstStyle/>
          <a:p>
            <a:pPr eaLnBrk="1" hangingPunct="1"/>
            <a:r>
              <a:rPr lang="en-US" b="1" dirty="0" smtClean="0">
                <a:latin typeface="Arial" pitchFamily="34" charset="0"/>
              </a:rPr>
              <a:t>Prevalence of Respiratory Infections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Respiratory</a:t>
            </a:r>
            <a:r>
              <a:rPr lang="en-US" baseline="0" dirty="0" smtClean="0">
                <a:latin typeface="Arial" pitchFamily="34" charset="0"/>
              </a:rPr>
              <a:t> tract infections make up m</a:t>
            </a:r>
            <a:r>
              <a:rPr lang="en-US" dirty="0" smtClean="0">
                <a:latin typeface="Arial" pitchFamily="34" charset="0"/>
              </a:rPr>
              <a:t>ore than twice the number of office visits made for hypertension, gastrointestinal disorders, diabetes, and depression combined.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The Physician Drug and Diagnosis Audit (PDDA) is a proprietary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monthly survey that monitors disease states and the physician-intended associated drug and nondrug therapy. Approximately 3,400 office-based physicians representing 29 different specialties across the United States report all patient activity during 1 typical workday per month.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1931988"/>
            <a:ext cx="7926387" cy="1331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588" y="3524250"/>
            <a:ext cx="6529387" cy="15890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552450"/>
            <a:ext cx="1981200" cy="4975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0088" y="552450"/>
            <a:ext cx="5792787" cy="4975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52450"/>
            <a:ext cx="7926387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00088" y="1797050"/>
            <a:ext cx="7926387" cy="37306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52450"/>
            <a:ext cx="7926387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700088" y="1797050"/>
            <a:ext cx="3886200" cy="3730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8688" y="1797050"/>
            <a:ext cx="3887787" cy="373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52450"/>
            <a:ext cx="7926387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0088" y="1797050"/>
            <a:ext cx="3886200" cy="373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797050"/>
            <a:ext cx="3887787" cy="373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99492" y="552732"/>
            <a:ext cx="7927579" cy="4974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9492" y="5665507"/>
            <a:ext cx="1943034" cy="4145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6576" y="5665507"/>
            <a:ext cx="2953412" cy="4145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84037" y="5665507"/>
            <a:ext cx="1943034" cy="4145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0F17CD-8B22-4028-AB65-4B927A7395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1931988"/>
            <a:ext cx="7926387" cy="1331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588" y="3524250"/>
            <a:ext cx="6529387" cy="15890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995738"/>
            <a:ext cx="7927975" cy="1235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2635250"/>
            <a:ext cx="7927975" cy="1360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450" y="1312863"/>
            <a:ext cx="3886200" cy="2087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12863"/>
            <a:ext cx="3887788" cy="2087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49238"/>
            <a:ext cx="8393113" cy="10366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392238"/>
            <a:ext cx="4121150" cy="579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" y="1971675"/>
            <a:ext cx="4121150" cy="3582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100" y="1392238"/>
            <a:ext cx="4122738" cy="579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100" y="1971675"/>
            <a:ext cx="4122738" cy="3582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47650"/>
            <a:ext cx="3068638" cy="105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488" y="247650"/>
            <a:ext cx="5213350" cy="5307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25" y="1301750"/>
            <a:ext cx="3068638" cy="4252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52925"/>
            <a:ext cx="5595938" cy="5143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555625"/>
            <a:ext cx="5595938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867275"/>
            <a:ext cx="5595938" cy="72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206375"/>
            <a:ext cx="1981200" cy="319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3450" y="206375"/>
            <a:ext cx="5792788" cy="319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995738"/>
            <a:ext cx="7927975" cy="1235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2635250"/>
            <a:ext cx="7927975" cy="1360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088" y="1797050"/>
            <a:ext cx="3886200" cy="373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797050"/>
            <a:ext cx="3887787" cy="373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49238"/>
            <a:ext cx="8393113" cy="10366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392238"/>
            <a:ext cx="4121150" cy="579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" y="1971675"/>
            <a:ext cx="4121150" cy="3582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100" y="1392238"/>
            <a:ext cx="4122738" cy="579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100" y="1971675"/>
            <a:ext cx="4122738" cy="3582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47650"/>
            <a:ext cx="3068638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488" y="247650"/>
            <a:ext cx="5213350" cy="5307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25" y="1301750"/>
            <a:ext cx="3068638" cy="4252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52925"/>
            <a:ext cx="5595938" cy="514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555625"/>
            <a:ext cx="5595938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867275"/>
            <a:ext cx="5595938" cy="72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0088" y="552450"/>
            <a:ext cx="7926387" cy="1036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1797050"/>
            <a:ext cx="7926387" cy="373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17" r:id="rId12"/>
    <p:sldLayoutId id="2147483718" r:id="rId13"/>
    <p:sldLayoutId id="2147483719" r:id="rId14"/>
    <p:sldLayoutId id="214748372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466725" cy="6218238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Garamond" pitchFamily="18" charset="0"/>
              <a:cs typeface="Arial" charset="0"/>
            </a:endParaRP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33450" y="206375"/>
            <a:ext cx="79263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1312863"/>
            <a:ext cx="79263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933450" y="1174750"/>
            <a:ext cx="79263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latin typeface="Garamond" pitchFamily="18" charset="0"/>
              <a:cs typeface="Arial" charset="0"/>
            </a:endParaRPr>
          </a:p>
        </p:txBody>
      </p:sp>
      <p:pic>
        <p:nvPicPr>
          <p:cNvPr id="418822" name="Picture 6" descr="medctr_horz_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70675" y="5559425"/>
            <a:ext cx="26114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Char char="§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Char char="§"/>
        <a:defRPr sz="2800">
          <a:solidFill>
            <a:schemeClr val="accent1"/>
          </a:solidFill>
          <a:latin typeface="+mn-lt"/>
        </a:defRPr>
      </a:lvl2pPr>
      <a:lvl3pPr marL="1143000" indent="-228600" algn="l" rtl="0" fontAlgn="base"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Char char="§"/>
        <a:defRPr sz="2400">
          <a:solidFill>
            <a:schemeClr val="accent1"/>
          </a:solidFill>
          <a:latin typeface="+mn-lt"/>
        </a:defRPr>
      </a:lvl3pPr>
      <a:lvl4pPr marL="1600200" indent="-228600" algn="l" rtl="0" fontAlgn="base"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accent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getsmart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dsociety.org/IDSA_Practice_Guidelin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2.sld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243681" y="213519"/>
            <a:ext cx="8915400" cy="1332891"/>
          </a:xfrm>
          <a:noFill/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Common Respiratory Tract Infections: Evaluation and Therapy</a:t>
            </a:r>
            <a:endParaRPr lang="en-US" sz="4000" dirty="0" smtClean="0"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00881" y="1585119"/>
            <a:ext cx="7620000" cy="2286000"/>
          </a:xfrm>
          <a:noFill/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Antibiotic Stewardship Curriculum</a:t>
            </a:r>
            <a:endParaRPr lang="en-US" sz="2400" dirty="0" smtClean="0"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PD072211-087 revised.JPG"/>
          <p:cNvPicPr>
            <a:picLocks noChangeAspect="1"/>
          </p:cNvPicPr>
          <p:nvPr/>
        </p:nvPicPr>
        <p:blipFill>
          <a:blip r:embed="rId3" cstate="print"/>
          <a:srcRect l="20833" t="4617" r="5208" b="21831"/>
          <a:stretch>
            <a:fillRect/>
          </a:stretch>
        </p:blipFill>
        <p:spPr>
          <a:xfrm>
            <a:off x="135055" y="2575719"/>
            <a:ext cx="4604426" cy="30480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00600" y="2435154"/>
            <a:ext cx="4510881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US" sz="2400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Developed by: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US" sz="2400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Vera P. Luther, M.D.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US" sz="2400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Christopher A. Ohl, M.D.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US" sz="2400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Wake Forest School of Medicine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US" sz="2400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With Support from the Centers for Disease Control and Prevention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9719"/>
            <a:ext cx="9326562" cy="9144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Proportion of Resistant Invasive </a:t>
            </a:r>
            <a:r>
              <a:rPr lang="en-US" sz="3200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Streptococcus</a:t>
            </a:r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pneumoniae</a:t>
            </a:r>
            <a:r>
              <a:rPr lang="en-US" sz="3200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spp., </a:t>
            </a:r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1992-2008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93250" name="Content Placeholder 3"/>
          <p:cNvGraphicFramePr>
            <a:graphicFrameLocks noGrp="1"/>
          </p:cNvGraphicFramePr>
          <p:nvPr>
            <p:ph idx="1"/>
          </p:nvPr>
        </p:nvGraphicFramePr>
        <p:xfrm>
          <a:off x="700088" y="1357313"/>
          <a:ext cx="7926387" cy="4397375"/>
        </p:xfrm>
        <a:graphic>
          <a:graphicData uri="http://schemas.openxmlformats.org/presentationml/2006/ole">
            <p:oleObj spid="_x0000_s726032" name="Worksheet" r:id="rId4" imgW="7925487" imgH="4401693" progId="Excel.Sheet.8">
              <p:embed/>
            </p:oleObj>
          </a:graphicData>
        </a:graphic>
      </p:graphicFrame>
      <p:sp>
        <p:nvSpPr>
          <p:cNvPr id="693251" name="TextBox 4"/>
          <p:cNvSpPr txBox="1">
            <a:spLocks noChangeArrowheads="1"/>
          </p:cNvSpPr>
          <p:nvPr/>
        </p:nvSpPr>
        <p:spPr bwMode="auto">
          <a:xfrm rot="-5400000">
            <a:off x="-735806" y="2817019"/>
            <a:ext cx="262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Percent  Fully Resistant</a:t>
            </a:r>
          </a:p>
        </p:txBody>
      </p:sp>
      <p:sp>
        <p:nvSpPr>
          <p:cNvPr id="693252" name="TextBox 5"/>
          <p:cNvSpPr txBox="1">
            <a:spLocks noChangeArrowheads="1"/>
          </p:cNvSpPr>
          <p:nvPr/>
        </p:nvSpPr>
        <p:spPr bwMode="auto">
          <a:xfrm>
            <a:off x="1300163" y="5472113"/>
            <a:ext cx="7172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Source: CDC Active Bacterial Core Surveillance and Sentinel Surveillance Network.</a:t>
            </a:r>
          </a:p>
        </p:txBody>
      </p:sp>
      <p:sp>
        <p:nvSpPr>
          <p:cNvPr id="693253" name="TextBox 7"/>
          <p:cNvSpPr txBox="1">
            <a:spLocks noChangeArrowheads="1"/>
          </p:cNvSpPr>
          <p:nvPr/>
        </p:nvSpPr>
        <p:spPr bwMode="auto">
          <a:xfrm>
            <a:off x="1309688" y="5741988"/>
            <a:ext cx="3768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600" dirty="0"/>
              <a:t>Erythromycin resistance data not available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4510088" y="1432719"/>
            <a:ext cx="228600" cy="609600"/>
          </a:xfrm>
          <a:prstGeom prst="downArrow">
            <a:avLst/>
          </a:prstGeom>
          <a:solidFill>
            <a:schemeClr val="tx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137319"/>
            <a:ext cx="7926387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Outline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81" y="1051719"/>
            <a:ext cx="7926387" cy="44958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Introduction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Evaluation and therapy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Community-acquired pneumonia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Acute bronchitis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Rhinosinusitis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Acute pharyngitis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Acute otitis media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Conclusion</a:t>
            </a: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Text Box 3"/>
          <p:cNvSpPr txBox="1">
            <a:spLocks noChangeArrowheads="1"/>
          </p:cNvSpPr>
          <p:nvPr/>
        </p:nvSpPr>
        <p:spPr bwMode="auto">
          <a:xfrm>
            <a:off x="533400" y="1813719"/>
            <a:ext cx="3139281" cy="193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Community- Acquired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Pneumonia</a:t>
            </a:r>
          </a:p>
        </p:txBody>
      </p:sp>
      <p:pic>
        <p:nvPicPr>
          <p:cNvPr id="744450" name="Picture 2" descr="http://www.med-ed.virginia.edu/courses/rad/cxr/web%20images/rul-pneumonia-pa.jpg"/>
          <p:cNvPicPr>
            <a:picLocks noChangeAspect="1" noChangeArrowheads="1"/>
          </p:cNvPicPr>
          <p:nvPr/>
        </p:nvPicPr>
        <p:blipFill>
          <a:blip r:embed="rId3" cstate="print"/>
          <a:srcRect t="4859"/>
          <a:stretch>
            <a:fillRect/>
          </a:stretch>
        </p:blipFill>
        <p:spPr bwMode="auto">
          <a:xfrm>
            <a:off x="3977481" y="823119"/>
            <a:ext cx="4648200" cy="49530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0881" y="61119"/>
            <a:ext cx="7926387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Community-Acquired Pneumonia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Overview</a:t>
            </a: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081" y="975519"/>
            <a:ext cx="8230393" cy="43434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3-4 million cases/year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10 million patient visits/year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Approximately 80% are mild to moderate in severity and treated as outpatients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500,000 hospitalizations and 45,000 deaths/year </a:t>
            </a: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	(8</a:t>
            </a:r>
            <a:r>
              <a:rPr lang="en-US" sz="2800" baseline="3000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leading cause of death)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Mortality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1% in outpatients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5% in inpatients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25-50% in patients admitted to ICU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20281" y="5864007"/>
            <a:ext cx="5791200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10" rIns="91420" bIns="45710">
            <a:spAutoFit/>
          </a:bodyPr>
          <a:lstStyle/>
          <a:p>
            <a:pPr algn="r"/>
            <a:r>
              <a:rPr lang="en-US" sz="1800" dirty="0" smtClean="0"/>
              <a:t>File TM, Marrie TJ </a:t>
            </a:r>
            <a:r>
              <a:rPr lang="en-US" sz="1800" i="1" dirty="0" smtClean="0"/>
              <a:t>Postgrad Med</a:t>
            </a:r>
            <a:r>
              <a:rPr lang="en-US" sz="1800" dirty="0" smtClean="0"/>
              <a:t> 2010;122(2):130.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61119"/>
            <a:ext cx="7926387" cy="13716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Community-Acquired Pneumonia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Symptoms</a:t>
            </a: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2281" y="1585119"/>
            <a:ext cx="3886200" cy="37306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Cough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Fever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Pleuritic chest pain 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Dyspnea 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Sputum production</a:t>
            </a:r>
          </a:p>
          <a:p>
            <a:endParaRPr lang="en-US" dirty="0"/>
          </a:p>
        </p:txBody>
      </p:sp>
      <p:pic>
        <p:nvPicPr>
          <p:cNvPr id="6" name="Content Placeholder 5" descr="Pneumonia_anatom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5601" y="1740376"/>
            <a:ext cx="4360471" cy="3730943"/>
          </a:xfr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" y="137319"/>
            <a:ext cx="8945563" cy="1036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Community-Acquired Pneumonia</a:t>
            </a:r>
            <a:r>
              <a:rPr lang="en-US" sz="31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31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Diagnosis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28" y="1437569"/>
            <a:ext cx="8692753" cy="449095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Tahoma" pitchFamily="34" charset="0"/>
                <a:cs typeface="Tahoma" pitchFamily="34" charset="0"/>
              </a:rPr>
              <a:t>Common physical examination findings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Fever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Respiratory rate &gt; 24 breaths/minute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Heart rate &gt; 100 beats/minute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Crackles/râles usually present on auscultation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Evidence of consolidation on exam</a:t>
            </a:r>
          </a:p>
          <a:p>
            <a:r>
              <a:rPr lang="en-US" sz="3000" dirty="0" smtClean="0">
                <a:latin typeface="Tahoma" pitchFamily="34" charset="0"/>
                <a:cs typeface="Tahoma" pitchFamily="34" charset="0"/>
              </a:rPr>
              <a:t>Peripheral white blood cell count (WBC) usually elevated</a:t>
            </a:r>
          </a:p>
          <a:p>
            <a:r>
              <a:rPr lang="en-US" sz="3000" dirty="0" smtClean="0">
                <a:latin typeface="Tahoma" pitchFamily="34" charset="0"/>
                <a:cs typeface="Tahoma" pitchFamily="34" charset="0"/>
              </a:rPr>
              <a:t>Chest x-ray (CXR) should be used to confirm diagnosis</a:t>
            </a:r>
            <a:endParaRPr lang="en-US" sz="3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326563" cy="805026"/>
          </a:xfrm>
          <a:noFill/>
          <a:ln/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Community-Acquired </a:t>
            </a:r>
            <a:r>
              <a:rPr lang="en-US" sz="4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Pneumonia</a:t>
            </a:r>
            <a:br>
              <a:rPr lang="en-US" sz="4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Microbiology and Proportion of Deaths in Adults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0881" y="1162166"/>
            <a:ext cx="3505200" cy="505607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Microbial Agent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>
                <a:solidFill>
                  <a:srgbClr val="FFFFFF"/>
                </a:solidFill>
              </a:rPr>
              <a:t>S. pneumoniae</a:t>
            </a: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en-US" sz="2400" i="1" dirty="0">
                <a:solidFill>
                  <a:srgbClr val="FFFFFF"/>
                </a:solidFill>
              </a:rPr>
              <a:t>H. influenzae</a:t>
            </a: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en-US" sz="2400" i="1" dirty="0">
                <a:solidFill>
                  <a:srgbClr val="FFFFFF"/>
                </a:solidFill>
              </a:rPr>
              <a:t>S. aureus</a:t>
            </a: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Gram Negative Rods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Miscellaneous Bacteria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“Atypical” Bacteria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smtClean="0">
                <a:solidFill>
                  <a:srgbClr val="FFFFFF"/>
                </a:solidFill>
              </a:rPr>
              <a:t>   </a:t>
            </a:r>
            <a:r>
              <a:rPr lang="en-US" sz="2000" i="1" dirty="0" err="1" smtClean="0">
                <a:solidFill>
                  <a:srgbClr val="FFFFFF"/>
                </a:solidFill>
              </a:rPr>
              <a:t>Legionella</a:t>
            </a:r>
            <a:r>
              <a:rPr lang="en-US" sz="2000" i="1" dirty="0" smtClean="0">
                <a:solidFill>
                  <a:srgbClr val="FFFFFF"/>
                </a:solidFill>
              </a:rPr>
              <a:t> spp.</a:t>
            </a:r>
            <a:endParaRPr lang="en-US" sz="2000" i="1" dirty="0">
              <a:solidFill>
                <a:srgbClr val="FFFFFF"/>
              </a:solidFill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en-US" sz="2000" i="1" dirty="0">
                <a:solidFill>
                  <a:srgbClr val="FFFFFF"/>
                </a:solidFill>
              </a:rPr>
              <a:t>   </a:t>
            </a:r>
            <a:r>
              <a:rPr lang="en-US" sz="2000" i="1" dirty="0" smtClean="0">
                <a:solidFill>
                  <a:srgbClr val="FFFFFF"/>
                </a:solidFill>
              </a:rPr>
              <a:t>   </a:t>
            </a:r>
            <a:r>
              <a:rPr lang="en-US" sz="2000" i="1" dirty="0" err="1" smtClean="0">
                <a:solidFill>
                  <a:srgbClr val="FFFFFF"/>
                </a:solidFill>
              </a:rPr>
              <a:t>Mycoplasma</a:t>
            </a:r>
            <a:r>
              <a:rPr lang="en-US" sz="2000" i="1" dirty="0" smtClean="0">
                <a:solidFill>
                  <a:srgbClr val="FFFFFF"/>
                </a:solidFill>
              </a:rPr>
              <a:t> spp.</a:t>
            </a:r>
            <a:endParaRPr lang="en-US" sz="2000" i="1" dirty="0">
              <a:solidFill>
                <a:srgbClr val="FFFFFF"/>
              </a:solidFill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en-US" sz="2000" dirty="0">
                <a:solidFill>
                  <a:srgbClr val="FFFFFF"/>
                </a:solidFill>
              </a:rPr>
              <a:t>   </a:t>
            </a:r>
            <a:r>
              <a:rPr lang="en-US" sz="2000" dirty="0" smtClean="0">
                <a:solidFill>
                  <a:srgbClr val="FFFFFF"/>
                </a:solidFill>
              </a:rPr>
              <a:t>   </a:t>
            </a:r>
            <a:r>
              <a:rPr lang="en-US" sz="2000" i="1" dirty="0" smtClean="0">
                <a:solidFill>
                  <a:srgbClr val="FFFFFF"/>
                </a:solidFill>
              </a:rPr>
              <a:t>C</a:t>
            </a:r>
            <a:r>
              <a:rPr lang="en-US" sz="2000" i="1" dirty="0">
                <a:solidFill>
                  <a:srgbClr val="FFFFFF"/>
                </a:solidFill>
              </a:rPr>
              <a:t>. </a:t>
            </a:r>
            <a:r>
              <a:rPr lang="en-US" sz="2000" i="1" dirty="0" smtClean="0">
                <a:solidFill>
                  <a:srgbClr val="FFFFFF"/>
                </a:solidFill>
              </a:rPr>
              <a:t>pneumoniae</a:t>
            </a:r>
            <a:endParaRPr lang="en-US" sz="2000" i="1" dirty="0">
              <a:solidFill>
                <a:srgbClr val="FFFFFF"/>
              </a:solidFill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Viral (including influenza)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en-US" sz="2400" dirty="0">
                <a:solidFill>
                  <a:srgbClr val="FFFFFF"/>
                </a:solidFill>
              </a:rPr>
              <a:t>Aspiration</a:t>
            </a:r>
          </a:p>
        </p:txBody>
      </p:sp>
      <p:sp>
        <p:nvSpPr>
          <p:cNvPr id="758788" name="Rectangle 4"/>
          <p:cNvSpPr>
            <a:spLocks noChangeArrowheads="1"/>
          </p:cNvSpPr>
          <p:nvPr/>
        </p:nvSpPr>
        <p:spPr bwMode="auto">
          <a:xfrm>
            <a:off x="2758281" y="1112044"/>
            <a:ext cx="4876799" cy="5056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8" tIns="44440" rIns="90468" bIns="44440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Proportion of Hospital Admissions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20-60%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3-10%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3-5%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3-10%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3-5%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10-20%</a:t>
            </a:r>
          </a:p>
          <a:p>
            <a:pPr marL="342900" indent="-342900"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FFFF"/>
                </a:solidFill>
              </a:rPr>
              <a:t>2-8%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dirty="0">
                <a:solidFill>
                  <a:srgbClr val="FFFFFF"/>
                </a:solidFill>
              </a:rPr>
              <a:t>1-6%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dirty="0">
                <a:solidFill>
                  <a:srgbClr val="FFFFFF"/>
                </a:solidFill>
              </a:rPr>
              <a:t>4-6%</a:t>
            </a:r>
            <a:endParaRPr lang="en-US" sz="2400" dirty="0">
              <a:solidFill>
                <a:srgbClr val="FFFFFF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2-15%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6-10%</a:t>
            </a:r>
          </a:p>
        </p:txBody>
      </p:sp>
      <p:sp>
        <p:nvSpPr>
          <p:cNvPr id="758790" name="Rectangle 6"/>
          <p:cNvSpPr>
            <a:spLocks noChangeArrowheads="1"/>
          </p:cNvSpPr>
          <p:nvPr/>
        </p:nvSpPr>
        <p:spPr bwMode="auto">
          <a:xfrm>
            <a:off x="7526362" y="1127919"/>
            <a:ext cx="1556518" cy="5056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8" tIns="44440" rIns="90468" bIns="44440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</a:rPr>
              <a:t>Deaths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66%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7%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6%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3%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9%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6%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dirty="0">
                <a:solidFill>
                  <a:srgbClr val="FFFFFF"/>
                </a:solidFill>
              </a:rPr>
              <a:t>5%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dirty="0">
                <a:solidFill>
                  <a:srgbClr val="FFFFFF"/>
                </a:solidFill>
              </a:rPr>
              <a:t>1%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dirty="0">
                <a:solidFill>
                  <a:srgbClr val="FFFFFF"/>
                </a:solidFill>
              </a:rPr>
              <a:t>&lt;1%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&lt;1%</a:t>
            </a:r>
            <a:endParaRPr lang="en-US" sz="2000" dirty="0">
              <a:solidFill>
                <a:srgbClr val="FFFFFF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ND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58791" name="Line 7"/>
          <p:cNvSpPr>
            <a:spLocks noChangeShapeType="1"/>
          </p:cNvSpPr>
          <p:nvPr/>
        </p:nvSpPr>
        <p:spPr bwMode="auto">
          <a:xfrm>
            <a:off x="943946" y="1570038"/>
            <a:ext cx="79925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8792" name="Line 8"/>
          <p:cNvSpPr>
            <a:spLocks noChangeShapeType="1"/>
          </p:cNvSpPr>
          <p:nvPr/>
        </p:nvSpPr>
        <p:spPr bwMode="auto">
          <a:xfrm>
            <a:off x="932900" y="1941513"/>
            <a:ext cx="799414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8793" name="Line 9"/>
          <p:cNvSpPr>
            <a:spLocks noChangeShapeType="1"/>
          </p:cNvSpPr>
          <p:nvPr/>
        </p:nvSpPr>
        <p:spPr bwMode="auto">
          <a:xfrm>
            <a:off x="932900" y="2423319"/>
            <a:ext cx="799414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8794" name="Line 10"/>
          <p:cNvSpPr>
            <a:spLocks noChangeShapeType="1"/>
          </p:cNvSpPr>
          <p:nvPr/>
        </p:nvSpPr>
        <p:spPr bwMode="auto">
          <a:xfrm>
            <a:off x="1088409" y="2880519"/>
            <a:ext cx="7992599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8795" name="Line 11"/>
          <p:cNvSpPr>
            <a:spLocks noChangeShapeType="1"/>
          </p:cNvSpPr>
          <p:nvPr/>
        </p:nvSpPr>
        <p:spPr bwMode="auto">
          <a:xfrm>
            <a:off x="932900" y="3338513"/>
            <a:ext cx="799414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8796" name="Line 12"/>
          <p:cNvSpPr>
            <a:spLocks noChangeShapeType="1"/>
          </p:cNvSpPr>
          <p:nvPr/>
        </p:nvSpPr>
        <p:spPr bwMode="auto">
          <a:xfrm>
            <a:off x="1234823" y="4618038"/>
            <a:ext cx="76976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8797" name="Line 13"/>
          <p:cNvSpPr>
            <a:spLocks noChangeShapeType="1"/>
          </p:cNvSpPr>
          <p:nvPr/>
        </p:nvSpPr>
        <p:spPr bwMode="auto">
          <a:xfrm>
            <a:off x="1010687" y="3719513"/>
            <a:ext cx="79941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8798" name="Line 14"/>
          <p:cNvSpPr>
            <a:spLocks noChangeShapeType="1"/>
          </p:cNvSpPr>
          <p:nvPr/>
        </p:nvSpPr>
        <p:spPr bwMode="auto">
          <a:xfrm>
            <a:off x="1230060" y="4238625"/>
            <a:ext cx="769766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8799" name="Line 15"/>
          <p:cNvSpPr>
            <a:spLocks noChangeShapeType="1"/>
          </p:cNvSpPr>
          <p:nvPr/>
        </p:nvSpPr>
        <p:spPr bwMode="auto">
          <a:xfrm>
            <a:off x="1234823" y="4999038"/>
            <a:ext cx="76976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8800" name="Line 16"/>
          <p:cNvSpPr>
            <a:spLocks noChangeShapeType="1"/>
          </p:cNvSpPr>
          <p:nvPr/>
        </p:nvSpPr>
        <p:spPr bwMode="auto">
          <a:xfrm>
            <a:off x="932900" y="5327650"/>
            <a:ext cx="799414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8801" name="Line 17"/>
          <p:cNvSpPr>
            <a:spLocks noChangeShapeType="1"/>
          </p:cNvSpPr>
          <p:nvPr/>
        </p:nvSpPr>
        <p:spPr bwMode="auto">
          <a:xfrm>
            <a:off x="943946" y="5761038"/>
            <a:ext cx="79925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0088" y="-91281"/>
            <a:ext cx="7926387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Antibiotic Considerations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681" y="899319"/>
            <a:ext cx="4800600" cy="5029200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Therapy is almost always empiric initially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Most important pathogen to target is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S. pneumoniae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based on its frequency and associated morbidity and mortality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Local prevalence of macrolide- resistant 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S. </a:t>
            </a:r>
            <a:r>
              <a:rPr lang="en-US" sz="2400" i="1" dirty="0" err="1">
                <a:latin typeface="Tahoma" pitchFamily="34" charset="0"/>
                <a:cs typeface="Tahoma" pitchFamily="34" charset="0"/>
              </a:rPr>
              <a:t>pneumoniae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influences antibiotic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choice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“Atypical pathogens” more common among older children and adults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77681" y="1051719"/>
            <a:ext cx="3429000" cy="3019220"/>
            <a:chOff x="5144788" y="1600200"/>
            <a:chExt cx="4090493" cy="3611747"/>
          </a:xfrm>
        </p:grpSpPr>
        <p:pic>
          <p:nvPicPr>
            <p:cNvPr id="753666" name="Picture 2" descr="spne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04108" y="1600200"/>
              <a:ext cx="3787491" cy="257571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144788" y="4328319"/>
              <a:ext cx="4090493" cy="88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ahoma" pitchFamily="34" charset="0"/>
                  <a:cs typeface="Tahoma" pitchFamily="34" charset="0"/>
                </a:rPr>
                <a:t>Sputum gram-stain showing the typical lancet-shaped gram positive diplococci of </a:t>
              </a:r>
              <a:r>
                <a:rPr lang="en-US" i="1" dirty="0" smtClean="0">
                  <a:latin typeface="Tahoma" pitchFamily="34" charset="0"/>
                  <a:cs typeface="Tahoma" pitchFamily="34" charset="0"/>
                </a:rPr>
                <a:t>S. </a:t>
              </a:r>
              <a:r>
                <a:rPr lang="en-US" i="1" dirty="0" err="1" smtClean="0">
                  <a:latin typeface="Tahoma" pitchFamily="34" charset="0"/>
                  <a:cs typeface="Tahoma" pitchFamily="34" charset="0"/>
                </a:rPr>
                <a:t>pneumoniae</a:t>
              </a:r>
              <a:endParaRPr lang="en-US" i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96681" y="4099719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If an etiology is identified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therapy should be de-escalated and directed at that pathogen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213519"/>
            <a:ext cx="7926387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Community-Acquired Pneumonia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Treatment Recommendations for Outpatients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184384537"/>
              </p:ext>
            </p:extLst>
          </p:nvPr>
        </p:nvGraphicFramePr>
        <p:xfrm>
          <a:off x="243681" y="1661319"/>
          <a:ext cx="8686800" cy="3022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419600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Characteristic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 Regimen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Previously healthy and no risk factors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for drug-resistant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S. pneumoniae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Macrolide*</a:t>
                      </a:r>
                      <a:endParaRPr lang="en-US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Doxycycline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4898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Risk factors for drug resistant 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S. pneumoniae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Presence of comorbidities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or immunocompromised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Use of antimicrobials within the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previous 3 months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Regions with a high rate (&gt;25%) of macrolide-resistant 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S. pneumoniae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Respiratory fluoroquinolone**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High dose amoxicillin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plus macrolide*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Amoxicillin/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clavulanate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plus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macrolide*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Alternative: Ceftriaxone, cefpodoxime or cefuroxime plus macrolide*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0881" y="4861719"/>
            <a:ext cx="5109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*   Azithromycin, Clarithromycin or Erythromycin</a:t>
            </a:r>
          </a:p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** Gemifloxacin, Levofloxacin or Moxifloxacin</a:t>
            </a:r>
          </a:p>
          <a:p>
            <a:endParaRPr lang="en-US" sz="1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8481" y="5623719"/>
            <a:ext cx="5791200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10" rIns="91420" bIns="45710">
            <a:spAutoFit/>
          </a:bodyPr>
          <a:lstStyle/>
          <a:p>
            <a:r>
              <a:rPr lang="en-US" sz="2000" dirty="0" smtClean="0"/>
              <a:t>Mandell et al. Clin Infect Dis 2007. 44: S27-S72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213519"/>
            <a:ext cx="7926387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Community-Acquired Pneumonia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Treatment Recommendations for Inpatients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700881" y="1432719"/>
          <a:ext cx="8382000" cy="304942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67000"/>
                <a:gridCol w="571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Characteristic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 Regimen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Non-ICU Admission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Respiratory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fluoroquinolone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</a:p>
                    <a:p>
                      <a:pPr marL="0" marR="0" indent="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Cefotaxime or ceftriaxone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plus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macrolide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  <a:p>
                      <a:pPr marL="0" marR="0" indent="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Ampicillin plus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macrolide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  <a:p>
                      <a:pPr marL="0" marR="0" indent="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Ertapenem plus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macrolide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4898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ICU Admission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Cefotaxime or ceftriaxone 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 ampicillin-sulbactam</a:t>
                      </a:r>
                    </a:p>
                    <a:p>
                      <a:pPr marL="0" marR="0" indent="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PLUS</a:t>
                      </a:r>
                    </a:p>
                    <a:p>
                      <a:pPr marL="0" marR="0" indent="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Azithromycin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fluoroquinolone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0881" y="4861719"/>
            <a:ext cx="5109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*   Azithromycin, Clarithromycin or Erythromycin</a:t>
            </a:r>
          </a:p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** Gemifloxacin, Levofloxacin or Moxifloxacin</a:t>
            </a:r>
          </a:p>
          <a:p>
            <a:endParaRPr lang="en-US" sz="1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8481" y="5623719"/>
            <a:ext cx="5791200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10" rIns="91420" bIns="45710">
            <a:spAutoFit/>
          </a:bodyPr>
          <a:lstStyle/>
          <a:p>
            <a:r>
              <a:rPr lang="en-US" sz="2000" dirty="0" smtClean="0"/>
              <a:t>Mandell et al. Clin Infect Dis 2007. 44: S27-S72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61119"/>
            <a:ext cx="7926387" cy="6096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Objectives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" y="594519"/>
            <a:ext cx="8930481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Review the etiology, diagnosis and therapy of 5 common respiratory tract infections: community-acquired pneumonia, acute bronchitis, rhinosinusitis, pharyngitis, and acute otitis media (AOM)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List criteria for symptomatic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List criteria for each of the 5 conditions that indicate antibiotic therapy is the most appropriate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List the first line antibiotic therapy for each of the 5 conditions when indicated</a:t>
            </a: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0088" y="213519"/>
            <a:ext cx="7926387" cy="1066800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Community-Acquired Pneumonia: Reasons for Overtreatment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206" y="1508919"/>
            <a:ext cx="8626475" cy="44958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Community-acquired pneumonia is commonly misdiagnosed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Abnormal findings on chest radiographs often lead to “cannot rule out pneumonia”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e.g. atelectasis, malignancy, hemorrhage, pulmonary edema, heart failure, pulmonary embolism, effusions, fibrosis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Emergency department protocols are designed to expedite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81" y="5787787"/>
            <a:ext cx="491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Pines, et. al. </a:t>
            </a:r>
            <a:r>
              <a:rPr lang="sv-SE" sz="1800" dirty="0" smtClean="0"/>
              <a:t>J Emerg Med. 2009 Oct;37(3):335-40.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472281" y="1966119"/>
            <a:ext cx="3048000" cy="13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0" rIns="91420" bIns="45710">
            <a:spAutoFit/>
          </a:bodyPr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</a:t>
            </a:r>
          </a:p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Bronchitis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4" descr="http://media.mercola.com/imageserver/public/2010/July/7.15coug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681" y="1290855"/>
            <a:ext cx="4648200" cy="326606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61119"/>
            <a:ext cx="7926387" cy="7620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Bronchitis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681" y="975519"/>
            <a:ext cx="8154987" cy="43434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Definition: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An acute respiratory tract infection that may last up to 3 weeks in which cough, with or without phlegm, is a predominant feature and alveolar inflammation is not present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(normal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chest radiograph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Occurs predominately in the late fall, winter and early spring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Common: Up to 5% of adults self report an episode each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71907"/>
            <a:ext cx="496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Gonzales et al. Annals of Int Med. 2001;134(6):521</a:t>
            </a:r>
          </a:p>
          <a:p>
            <a:r>
              <a:rPr lang="en-US" sz="1800" dirty="0" smtClean="0"/>
              <a:t>Brahman. Chest 2006;129:95S-103S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0881" y="137319"/>
            <a:ext cx="7926387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Bronchitis</a:t>
            </a:r>
            <a:br>
              <a:rPr lang="en-US" sz="4000" dirty="0" smtClean="0">
                <a:latin typeface="Tahoma" pitchFamily="34" charset="0"/>
                <a:cs typeface="Tahoma" pitchFamily="34" charset="0"/>
              </a:rPr>
            </a:br>
            <a:r>
              <a:rPr lang="en-US" sz="4000" dirty="0" smtClean="0">
                <a:latin typeface="Tahoma" pitchFamily="34" charset="0"/>
                <a:cs typeface="Tahoma" pitchFamily="34" charset="0"/>
              </a:rPr>
              <a:t>Almost Always a Viral Etiology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081" y="1356519"/>
            <a:ext cx="5791200" cy="48006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Less than 10% due to bacterial causes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Etiologic diagnosis not usually attempted unless influenza suspected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Antibiotic therapy not indicated and should not be offered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Exception: some episodes of prolonged paroxysmal cough are due to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Bordetella pertussis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576887" y="2027079"/>
          <a:ext cx="365839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3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Viral Causes of Bronchitis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Respiratory Syncytial Virus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Adenovirus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Parainfluenza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virus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Rhinovirus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Influenza virus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64163" y="5294908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Tahoma" pitchFamily="34" charset="0"/>
                <a:cs typeface="Tahoma" pitchFamily="34" charset="0"/>
              </a:rPr>
              <a:t>Gonzales et al. Annals of Int Med. 2001;134(6):521</a:t>
            </a:r>
          </a:p>
          <a:p>
            <a:pPr algn="r"/>
            <a:r>
              <a:rPr lang="en-US" sz="1800" dirty="0" smtClean="0">
                <a:latin typeface="Tahoma" pitchFamily="34" charset="0"/>
                <a:cs typeface="Tahoma" pitchFamily="34" charset="0"/>
              </a:rPr>
              <a:t>Brahman. Chest 2006;129:95S-103S 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0881" y="0"/>
            <a:ext cx="7926387" cy="8382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Patient Management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9413" y="746919"/>
            <a:ext cx="8779668" cy="5395119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Some patients may expect an antibiotic based on past experience or expectations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Explain to the patient why an antibiotic is not necessary and that these drugs may have unwanted side-effects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Use terms like “chest cold” rather than bronchitis or infection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Suggestions for symptom relief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Humidified air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Over-the-counter pain relievers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Some recommend cough suppressants 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No role for bronchodilators in absence of asthma or chronic obstructive pulmonary disease (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COPD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243681" y="2194719"/>
            <a:ext cx="3672681" cy="193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10" rIns="91420" bIns="45710">
            <a:spAutoFit/>
          </a:bodyPr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Rhinosinusitis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ARS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26022" name="Picture 6" descr="http://images.radiopaedia.org/images/1234674/1781b25be02a1a50d9a196bf434cc0_big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081" y="1051719"/>
            <a:ext cx="4280255" cy="38862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228600"/>
            <a:ext cx="7926387" cy="746919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Rhinosinusitis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81" y="1127919"/>
            <a:ext cx="8612187" cy="47244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Broad term describing multiple disease processes affecting the nasal cavity and sinuses with a duration of &lt;4 weeks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Allergy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Infection (viral, bacterial, fungal)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Polyps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Frequent: 1 of 7 adults per year seeks medical attention for acute rhinosinusitis (ARS)</a:t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0881" y="5863987"/>
            <a:ext cx="487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Chow et al. Clin Infect Dis. 2012; 54(8):e72-112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0"/>
            <a:ext cx="7926387" cy="823119"/>
          </a:xfrm>
        </p:spPr>
        <p:txBody>
          <a:bodyPr/>
          <a:lstStyle/>
          <a:p>
            <a:r>
              <a:rPr lang="en-US" sz="3200" dirty="0" smtClean="0">
                <a:latin typeface="Tahoma" pitchFamily="34" charset="0"/>
                <a:cs typeface="Tahoma" pitchFamily="34" charset="0"/>
              </a:rPr>
              <a:t>Acute Viral Rhinosinusitis (Common Cold)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23119"/>
            <a:ext cx="8854281" cy="51054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Pathogens: Viruses similar to acute bronchitis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Common symptoms: Nasal congestion and mucous discharge, facial pressure, post-nasal discharge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Usually symptoms peak at 2-3 days and resolve by day 7-10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Diagnosis relies on exam: radiographs not sensitive or specific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Treat with topical and oral decongestants, nasal irrigation, +/- topical corticosteroids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No indication for antibiotics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0881" y="5547520"/>
            <a:ext cx="487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Meltzer et. al. Mayo Clin Proc. 2011 86: 427</a:t>
            </a:r>
          </a:p>
          <a:p>
            <a:r>
              <a:rPr lang="en-US" sz="1800" dirty="0" smtClean="0"/>
              <a:t>Chow et al. Clin Infect Dis. 2012; 54(8):e72-112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-91281"/>
            <a:ext cx="7926387" cy="1036638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Acute Bacterial Rhinosinusitis (ABRS)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" y="899319"/>
            <a:ext cx="5196681" cy="4572000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Pathogens: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S. pneumoniae, H. influenzae, M. catarrhalis, Streptococcus sp, S. 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aureus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anaerobes</a:t>
            </a:r>
            <a:endParaRPr lang="en-US" sz="2400" i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Much less frequent than viral ARS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Follows &lt;2.0% of viral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ARS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cases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Important to attempt to differentiate from viral ARS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CT imaging indicated for severe infection with suspected orbital or intracranial extension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272881" y="899319"/>
          <a:ext cx="3887787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7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Symptoms Suggesting  Bacterial Infection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Symptoms &gt; 10 days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Unilateral maxillary face pain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Maxillary tooth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ache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Unilateral maxillary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sinus tenderness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Unilateral purulent nasal discharge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Double sickening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(symptoms improve then worsen)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72881" y="4937919"/>
            <a:ext cx="3810000" cy="10156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itchFamily="34" charset="0"/>
                <a:cs typeface="Tahoma" pitchFamily="34" charset="0"/>
              </a:rPr>
              <a:t>Green or colored nasal discharge and cough do not predict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ABRS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881" y="5571907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Meltzer et. al. Mayo Clin Proc. 2011 86: 427</a:t>
            </a:r>
          </a:p>
          <a:p>
            <a:r>
              <a:rPr lang="en-US" sz="1800" dirty="0" smtClean="0"/>
              <a:t>Chow et al. Clin Infect Dis. 2012; 54(8):e72-112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746919"/>
            <a:ext cx="8002587" cy="381000"/>
          </a:xfrm>
        </p:spPr>
        <p:txBody>
          <a:bodyPr/>
          <a:lstStyle/>
          <a:p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ABRS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treatment</a:t>
            </a:r>
            <a:br>
              <a:rPr lang="en-US" sz="4000" dirty="0" smtClean="0">
                <a:latin typeface="Tahoma" pitchFamily="34" charset="0"/>
                <a:cs typeface="Tahoma" pitchFamily="34" charset="0"/>
              </a:rPr>
            </a:b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" y="1051719"/>
            <a:ext cx="8839200" cy="50292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First-line antibiotic therapy: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Amoxicillin-clavulanate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Penicillin allergy: doxycycline, levofloxacin or moxifloxacin</a:t>
            </a:r>
          </a:p>
          <a:p>
            <a:pPr>
              <a:spcBef>
                <a:spcPts val="2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Adjunctive treatment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Hydration, analgesics, antipyretics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Irrigation with physiologic or hypertonic saline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Intranasal corticosteroids for those with concurrent allergic rhinitis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Topical or oral decongestants or antihistamines not indicated due to lack of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681" y="5318919"/>
            <a:ext cx="870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Meltzer et. al. Mayo Clin Proc. 2011; 86: 427, Young J et al. Lancet. 2008; 371:908,</a:t>
            </a:r>
          </a:p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Chow et al. Clin Infect Dis. 2012; </a:t>
            </a:r>
            <a:r>
              <a:rPr lang="en-US" sz="1800" dirty="0" smtClean="0"/>
              <a:t>54(8):e72-112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137319"/>
            <a:ext cx="7926387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Outline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81" y="1051719"/>
            <a:ext cx="7926387" cy="4495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Introduction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Evaluation and therapy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Community-acquired pneumonia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Acute bronchitis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Rhinosinusitis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Acute pharyngitis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AOM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Conclusion</a:t>
            </a: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6081" y="2651919"/>
            <a:ext cx="4953000" cy="899319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Pharyngitis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27042" name="Picture 2" descr="PHIL Image 13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881" y="707186"/>
            <a:ext cx="3390900" cy="51008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94" y="137319"/>
            <a:ext cx="7926387" cy="6096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Pharyngitis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1" y="746919"/>
            <a:ext cx="9006682" cy="52578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Classically the triad of fever, sore throat and pharyngeal inflammation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Pathogens:</a:t>
            </a:r>
          </a:p>
          <a:p>
            <a:pPr lvl="1"/>
            <a:r>
              <a:rPr lang="en-US" sz="2200" dirty="0" smtClean="0">
                <a:latin typeface="Tahoma" pitchFamily="34" charset="0"/>
                <a:cs typeface="Tahoma" pitchFamily="34" charset="0"/>
              </a:rPr>
              <a:t>Viruses: Epstein-Barr, Cytomegalovirus, respiratory viruses, enteroviruses, Herpes simplex type I</a:t>
            </a:r>
          </a:p>
          <a:p>
            <a:pPr lvl="1"/>
            <a:r>
              <a:rPr lang="en-US" sz="2200" dirty="0" smtClean="0">
                <a:latin typeface="Tahoma" pitchFamily="34" charset="0"/>
                <a:cs typeface="Tahoma" pitchFamily="34" charset="0"/>
              </a:rPr>
              <a:t>Bacteria: Group A </a:t>
            </a:r>
            <a:r>
              <a:rPr lang="en-US" sz="2200" i="1" dirty="0" smtClean="0">
                <a:latin typeface="Tahoma" pitchFamily="34" charset="0"/>
                <a:cs typeface="Tahoma" pitchFamily="34" charset="0"/>
              </a:rPr>
              <a:t>Streptococcus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(GAS), Non-group A </a:t>
            </a:r>
            <a:r>
              <a:rPr lang="en-US" sz="2200" i="1" dirty="0" smtClean="0">
                <a:latin typeface="Tahoma" pitchFamily="34" charset="0"/>
                <a:cs typeface="Tahoma" pitchFamily="34" charset="0"/>
              </a:rPr>
              <a:t>Streptococcus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200" i="1" dirty="0" smtClean="0">
                <a:latin typeface="Tahoma" pitchFamily="34" charset="0"/>
                <a:cs typeface="Tahoma" pitchFamily="34" charset="0"/>
              </a:rPr>
              <a:t>Arcanobacterium hemolyticum,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and</a:t>
            </a:r>
            <a:r>
              <a:rPr lang="en-US" sz="22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i="1" dirty="0" err="1" smtClean="0">
                <a:latin typeface="Tahoma" pitchFamily="34" charset="0"/>
                <a:cs typeface="Tahoma" pitchFamily="34" charset="0"/>
              </a:rPr>
              <a:t>Fusobacterium</a:t>
            </a:r>
            <a:r>
              <a:rPr lang="en-US" sz="2200" i="1" dirty="0" smtClean="0">
                <a:latin typeface="Tahoma" pitchFamily="34" charset="0"/>
                <a:cs typeface="Tahoma" pitchFamily="34" charset="0"/>
              </a:rPr>
              <a:t> spp.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Pharyngitis in 85-95% of adults and 80-85% of children is due to viruses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For uncomplicated pharyngitis, antibacterial therapy is reserved for GAS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0881" y="61119"/>
            <a:ext cx="7926387" cy="6858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Clinical Features of Pharyngitis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243681" y="858679"/>
          <a:ext cx="4343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cs typeface="Tahoma" pitchFamily="34" charset="0"/>
                        </a:rPr>
                        <a:t>Features suggestive</a:t>
                      </a:r>
                      <a:r>
                        <a:rPr lang="en-US" baseline="0" dirty="0" smtClean="0">
                          <a:latin typeface="Tahoma" pitchFamily="34" charset="0"/>
                          <a:cs typeface="Tahoma" pitchFamily="34" charset="0"/>
                        </a:rPr>
                        <a:t> of GAS etiology</a:t>
                      </a:r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Sudden onset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sore throat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Fever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Headache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Tonsillopharyngeal inflammation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Tonsillopharyngeal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exudate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Palatal petechiae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Tender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anterior cervical adenopathy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Winter-early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spring presentation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Age 5-15 years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History of exposure to GAS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pharyngitis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587081" y="858679"/>
          <a:ext cx="4572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 pitchFamily="34" charset="0"/>
                          <a:cs typeface="Tahoma" pitchFamily="34" charset="0"/>
                        </a:rPr>
                        <a:t>Features suggestive</a:t>
                      </a:r>
                      <a:r>
                        <a:rPr lang="en-US" baseline="0" dirty="0" smtClean="0">
                          <a:latin typeface="Tahoma" pitchFamily="34" charset="0"/>
                          <a:cs typeface="Tahoma" pitchFamily="34" charset="0"/>
                        </a:rPr>
                        <a:t> of  viral etiology</a:t>
                      </a:r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Absence  of fever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Conjunctivitis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Coryza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Cough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Hoarseness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Ulcerative mouth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lesions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Viral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type rash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6081" y="5014119"/>
            <a:ext cx="8869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Overlap between GAS and viral pharyngitis may be considerable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481" y="5635387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McIsaac et al. JAMA. 2004; 291:1587,  Bisno et al. Clin Infect Dis. 2002; 35:113</a:t>
            </a:r>
            <a:endParaRPr lang="en-US" sz="1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" y="137319"/>
            <a:ext cx="7926387" cy="9144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Pharyngitis Diagnosis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81" y="1127919"/>
            <a:ext cx="8625682" cy="4191001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For adults and children with features that strongly suggest a viral etiology, testing is not indicated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 persons with findings suggestive of GAS infection, confirmation with a rapid antigen detection test (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RADT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 or culture is needed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 children and adolescents a negative RADT has a low negative predictive value and should be backed up with a throat culture for GAS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481" y="5635387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McIsaac et al. JAMA. 2004; 291:1587,  Bisno et al. Clin Infect Dis. 2002; 35:113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94" y="137319"/>
            <a:ext cx="7926387" cy="9144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Pharyngitis Treatment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81" y="1051719"/>
            <a:ext cx="8625682" cy="5166519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Antibiotics for those with confirmed GAS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Penicillin or amoxicillin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Penicillin allergic: first generation cephalosporin for minor allergy and clindamycin or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macrolide if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anaphylaxis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No GAS resistance to penicillin has been reported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Symptomatic treatment: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Over-the-counter pain relievers/antipyretic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Throat lozenges or sprays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Adequate oral hydration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Corticosteroids not recommended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01081" y="670719"/>
            <a:ext cx="4953000" cy="899319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Otitis Media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Ear exam.jpg"/>
          <p:cNvPicPr>
            <a:picLocks noChangeAspect="1"/>
          </p:cNvPicPr>
          <p:nvPr/>
        </p:nvPicPr>
        <p:blipFill>
          <a:blip r:embed="rId3" cstate="print"/>
          <a:srcRect l="14583" t="9311" r="12500"/>
          <a:stretch>
            <a:fillRect/>
          </a:stretch>
        </p:blipFill>
        <p:spPr>
          <a:xfrm>
            <a:off x="2378727" y="1813719"/>
            <a:ext cx="4722954" cy="390993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213519"/>
            <a:ext cx="7926387" cy="8382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Otitis Media (AOM)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681" y="1204119"/>
            <a:ext cx="8839200" cy="4785519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Acute illness with fluid and mucosal inflammation of the middle ear space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Extremely common in young children: By age 3, two-thirds have had at least one episode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Much less common in adults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Increased risk with some ethnic groups, exposure to polluted air (including tobacco smoke), and with children who attend daycare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-15081"/>
            <a:ext cx="7926387" cy="8382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Otitis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Media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481" y="670719"/>
            <a:ext cx="8991600" cy="5090319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Pathogenesis: Anatomic and physiologic disruption of eustachian tube drainage of the middle ear with subsequent fluid accumulation and bacterial infection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Often follows viral respiratory infection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Incidence due to </a:t>
            </a:r>
            <a:r>
              <a:rPr lang="en-US" sz="2800" i="1" dirty="0" smtClean="0">
                <a:latin typeface="Tahoma" pitchFamily="34" charset="0"/>
                <a:cs typeface="Tahoma" pitchFamily="34" charset="0"/>
              </a:rPr>
              <a:t>S. pneumoniae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decreasing due to vaccination of children starting in 2000</a:t>
            </a: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8364737"/>
              </p:ext>
            </p:extLst>
          </p:nvPr>
        </p:nvGraphicFramePr>
        <p:xfrm>
          <a:off x="624681" y="3581559"/>
          <a:ext cx="733635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683"/>
                <a:gridCol w="4792676"/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Pathogen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Proportion of cultures (2001-2003) (%)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S.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pneumoniae</a:t>
                      </a:r>
                      <a:endParaRPr lang="en-US" i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H. 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influenzae</a:t>
                      </a:r>
                      <a:endParaRPr lang="en-US" i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36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M.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catarrhalis</a:t>
                      </a:r>
                      <a:endParaRPr lang="en-US" i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Group A 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Streptococcus</a:t>
                      </a:r>
                      <a:endParaRPr lang="en-US" i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1.3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None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41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848906"/>
            <a:ext cx="641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Adapted from Casey et. al. Pediatr Infect Dis J. 2004; 23:824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-15081"/>
            <a:ext cx="7926387" cy="8382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Otitis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Media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681" y="1051719"/>
            <a:ext cx="5410200" cy="4937919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Symptoms/signs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Fever, chills, ear pain, ear drainage, hearing loss, lethargy, irritability, pulling on ear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Exam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Tympanic membrane erythema, loss of landmarks and bulge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Presence of middle ear fluid on pneumatic otoscopy or tympanometry, or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otorrhea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800" dirty="0"/>
          </a:p>
        </p:txBody>
      </p:sp>
      <p:pic>
        <p:nvPicPr>
          <p:cNvPr id="4" name="Picture 2" descr="http://www.medicalook.com/diseases_images/otitis-med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028" y="1661319"/>
            <a:ext cx="3505200" cy="34671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243681"/>
            <a:ext cx="7926387" cy="8080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Otitis Media: Treatment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481" y="1207294"/>
            <a:ext cx="8077200" cy="4187825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Many cases of  AOM (~25%) are due to viruses and will not respond to antibiotics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A significant number of  cases due to bacteria will spontaneously resolve without antibiotics</a:t>
            </a:r>
          </a:p>
          <a:p>
            <a:pPr lvl="0"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If antibiotics are indicated, use high </a:t>
            </a:r>
            <a:r>
              <a:rPr lang="en-US" dirty="0">
                <a:latin typeface="Tahoma" pitchFamily="34" charset="0"/>
                <a:cs typeface="Tahoma" pitchFamily="34" charset="0"/>
              </a:rPr>
              <a:t>dose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amoxicillin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800100" lvl="1" indent="-342900">
              <a:buFontTx/>
              <a:buChar char="•"/>
            </a:pPr>
            <a:r>
              <a:rPr lang="en-US" dirty="0">
                <a:latin typeface="Tahoma" pitchFamily="34" charset="0"/>
                <a:cs typeface="Tahoma" pitchFamily="34" charset="0"/>
              </a:rPr>
              <a:t>Severe illness: Amoxicillin-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clavulanate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800100" lvl="1" indent="-342900">
              <a:buFontTx/>
              <a:buChar char="•"/>
            </a:pPr>
            <a:r>
              <a:rPr lang="en-US" dirty="0">
                <a:latin typeface="Tahoma" pitchFamily="34" charset="0"/>
                <a:cs typeface="Tahoma" pitchFamily="34" charset="0"/>
              </a:rPr>
              <a:t>Penicillin allergy: 2</a:t>
            </a:r>
            <a:r>
              <a:rPr lang="en-US" baseline="30000" dirty="0">
                <a:latin typeface="Tahoma" pitchFamily="34" charset="0"/>
                <a:cs typeface="Tahoma" pitchFamily="34" charset="0"/>
              </a:rPr>
              <a:t>nd</a:t>
            </a:r>
            <a:r>
              <a:rPr lang="en-US" dirty="0">
                <a:latin typeface="Tahoma" pitchFamily="34" charset="0"/>
                <a:cs typeface="Tahoma" pitchFamily="34" charset="0"/>
              </a:rPr>
              <a:t> or 3</a:t>
            </a:r>
            <a:r>
              <a:rPr lang="en-US" baseline="30000" dirty="0">
                <a:latin typeface="Tahoma" pitchFamily="34" charset="0"/>
                <a:cs typeface="Tahoma" pitchFamily="34" charset="0"/>
              </a:rPr>
              <a:t>rd</a:t>
            </a:r>
            <a:r>
              <a:rPr lang="en-US" dirty="0">
                <a:latin typeface="Tahoma" pitchFamily="34" charset="0"/>
                <a:cs typeface="Tahoma" pitchFamily="34" charset="0"/>
              </a:rPr>
              <a:t> generation cephalosporin, azithromycin or clarithromycin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9981" y="5848906"/>
            <a:ext cx="343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latin typeface="Tahoma" pitchFamily="34" charset="0"/>
                <a:cs typeface="Tahoma" pitchFamily="34" charset="0"/>
              </a:rPr>
              <a:t>AAP. Pediatrics. 2004; 113:1451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1" y="472281"/>
            <a:ext cx="8626475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Common Respiratory Tract Infections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1356519"/>
            <a:ext cx="7926387" cy="45720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Community-acquired pneumonia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Acute bronchitis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Pharyngitis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Rhinosinusitis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AOM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-1"/>
            <a:ext cx="7926387" cy="945357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Otitis Media Treatment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4945993"/>
              </p:ext>
            </p:extLst>
          </p:nvPr>
        </p:nvGraphicFramePr>
        <p:xfrm>
          <a:off x="624681" y="1889919"/>
          <a:ext cx="7926387" cy="2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971800"/>
                <a:gridCol w="3582987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cs typeface="Tahoma" pitchFamily="34" charset="0"/>
                        </a:rPr>
                        <a:t>Age</a:t>
                      </a:r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cs typeface="Tahoma" pitchFamily="34" charset="0"/>
                        </a:rPr>
                        <a:t>Certain</a:t>
                      </a:r>
                      <a:r>
                        <a:rPr lang="en-US" baseline="0" dirty="0" smtClean="0">
                          <a:latin typeface="Tahoma" pitchFamily="34" charset="0"/>
                          <a:cs typeface="Tahoma" pitchFamily="34" charset="0"/>
                        </a:rPr>
                        <a:t> Diagnosis</a:t>
                      </a:r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cs typeface="Tahoma" pitchFamily="34" charset="0"/>
                        </a:rPr>
                        <a:t>Uncertain Diagnosis</a:t>
                      </a:r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&lt;6 mo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Antibacterial therapy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Antibacterial therapy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6 mo -2 yr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Antibacterial therapy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Antibacterial therapy if severe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illness; observation option if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non-severe illness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≥ 2 yr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Antibacterial therapy if severe illness; observation option if non-severe illness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Observation option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4681" y="4023519"/>
            <a:ext cx="7926387" cy="1966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24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9981" y="5848906"/>
            <a:ext cx="343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latin typeface="Tahoma" pitchFamily="34" charset="0"/>
                <a:cs typeface="Tahoma" pitchFamily="34" charset="0"/>
              </a:rPr>
              <a:t>AAP. Pediatrics. 2004; 113:1451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0"/>
            <a:ext cx="7926387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Acute Otitis Media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81" y="1051719"/>
            <a:ext cx="7469187" cy="25146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Symptom relief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Oral analgesics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Topical analgesic spray/drops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Warm, moist cloths over ear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Avoid narcotics</a:t>
            </a:r>
          </a:p>
          <a:p>
            <a:pPr lvl="0"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Prevention</a:t>
            </a:r>
          </a:p>
          <a:p>
            <a:pPr lvl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Conjugate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pneumococcal and </a:t>
            </a:r>
            <a:r>
              <a:rPr lang="en-US" sz="2400" i="1" dirty="0" err="1">
                <a:latin typeface="Tahoma" pitchFamily="34" charset="0"/>
                <a:cs typeface="Tahoma" pitchFamily="34" charset="0"/>
              </a:rPr>
              <a:t>H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aemophilus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vaccination</a:t>
            </a:r>
          </a:p>
          <a:p>
            <a:pPr lvl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Influenza vaccination</a:t>
            </a:r>
          </a:p>
          <a:p>
            <a:pPr lvl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Rarely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antibiotic prophylaxis for frequent recurrences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2281" y="3718719"/>
            <a:ext cx="7926387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4681" y="5151438"/>
            <a:ext cx="89916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1" y="137319"/>
            <a:ext cx="7926387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Outline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81" y="1051719"/>
            <a:ext cx="7926387" cy="44958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Introduction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Evaluation and therapy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CAP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Acute bronchitis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Rhinosinusitis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Acute pharyngitis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Acute otitis media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61119"/>
            <a:ext cx="7926387" cy="6096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Conclusion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" y="685800"/>
            <a:ext cx="9082880" cy="5318919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Antibiotics are frequently given for respiratory tract infections in outpatient and inpatient settings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Inappropriate antibiotic use is common for these diagnoses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Misdiagnosis of pneumonia is common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Most upper respiratory infections are viral and do not need antibiotic treatment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Observation without antibiotics is an option for children with acute otitis media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Guidelines exist for the appropriate treatment of respiratory tract infections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" y="552450"/>
            <a:ext cx="8686799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Treatment Guidelines and Resources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82" y="1588294"/>
            <a:ext cx="8382000" cy="3730625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Centers for Disease Control and Prevention (CDC)</a:t>
            </a:r>
          </a:p>
          <a:p>
            <a:pPr lvl="1"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  <a:hlinkClick r:id="rId3"/>
              </a:rPr>
              <a:t>http://www.cdc.gov/getsmart/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Get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Smart: Know When Antibiotics Work</a:t>
            </a:r>
          </a:p>
          <a:p>
            <a:pPr lvl="1"/>
            <a:r>
              <a:rPr lang="en-US" sz="2400" dirty="0">
                <a:latin typeface="Tahoma" pitchFamily="34" charset="0"/>
                <a:cs typeface="Tahoma" pitchFamily="34" charset="0"/>
              </a:rPr>
              <a:t>Adult Guideline Summaries</a:t>
            </a:r>
          </a:p>
          <a:p>
            <a:pPr lvl="1"/>
            <a:r>
              <a:rPr lang="en-US" sz="2400" dirty="0">
                <a:latin typeface="Tahoma" pitchFamily="34" charset="0"/>
                <a:cs typeface="Tahoma" pitchFamily="34" charset="0"/>
              </a:rPr>
              <a:t>Pediatric Guideline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Summaries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Infectious Diseases Society of America (IDSA) </a:t>
            </a:r>
            <a:r>
              <a:rPr lang="en-US" sz="2400" dirty="0" smtClean="0">
                <a:latin typeface="Tahoma" pitchFamily="34" charset="0"/>
                <a:cs typeface="Tahoma" pitchFamily="34" charset="0"/>
                <a:hlinkClick r:id="rId4"/>
              </a:rPr>
              <a:t>http://www.idsociety.org/IDSA_Practice_Guidelines/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American Academy of Pediatrics (AAP)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American Academy of Family Physicians(AAFP)</a:t>
            </a:r>
          </a:p>
          <a:p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2"/>
          <p:cNvSpPr>
            <a:spLocks noGrp="1" noChangeArrowheads="1"/>
          </p:cNvSpPr>
          <p:nvPr>
            <p:ph type="title"/>
          </p:nvPr>
        </p:nvSpPr>
        <p:spPr>
          <a:xfrm>
            <a:off x="472281" y="137319"/>
            <a:ext cx="8568894" cy="1036373"/>
          </a:xfrm>
          <a:noFill/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Respiratory Infections are the Most Common Reason for Office Visits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5580967"/>
            <a:ext cx="7993261" cy="57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00" tIns="41450" rIns="82900" bIns="4145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</a:rPr>
              <a:t>IMS </a:t>
            </a:r>
            <a:r>
              <a:rPr lang="en-US" sz="1600" dirty="0">
                <a:latin typeface="Arial" pitchFamily="34" charset="0"/>
              </a:rPr>
              <a:t>America NDTI (National Disease Therapeutics Index</a:t>
            </a:r>
            <a:r>
              <a:rPr lang="en-US" sz="1600" dirty="0" smtClean="0">
                <a:latin typeface="Arial" pitchFamily="34" charset="0"/>
              </a:rPr>
              <a:t>) </a:t>
            </a:r>
            <a:r>
              <a:rPr lang="en-US" sz="1600" dirty="0">
                <a:latin typeface="Arial" pitchFamily="34" charset="0"/>
              </a:rPr>
              <a:t>2001</a:t>
            </a:r>
            <a:r>
              <a:rPr lang="en-US" sz="1600" dirty="0" smtClean="0">
                <a:latin typeface="Arial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</a:rPr>
              <a:t>Mehrotra A. Health Affairs 2008 Sep-Oct;27(5):1272-82.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V="1">
            <a:off x="1539081" y="1185651"/>
            <a:ext cx="0" cy="36760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82900" tIns="41450" rIns="82900" bIns="41450" anchor="ctr"/>
          <a:lstStyle/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48481" y="899319"/>
            <a:ext cx="8483194" cy="4874694"/>
            <a:chOff x="1545850" y="1051719"/>
            <a:chExt cx="7461778" cy="4874694"/>
          </a:xfrm>
        </p:grpSpPr>
        <p:grpSp>
          <p:nvGrpSpPr>
            <p:cNvPr id="31" name="Group 30"/>
            <p:cNvGrpSpPr/>
            <p:nvPr/>
          </p:nvGrpSpPr>
          <p:grpSpPr>
            <a:xfrm>
              <a:off x="1545850" y="1051719"/>
              <a:ext cx="7461778" cy="4874694"/>
              <a:chOff x="1545850" y="1127919"/>
              <a:chExt cx="7461778" cy="4874694"/>
            </a:xfrm>
          </p:grpSpPr>
          <p:sp>
            <p:nvSpPr>
              <p:cNvPr id="68619" name="Line 11"/>
              <p:cNvSpPr>
                <a:spLocks noChangeShapeType="1"/>
              </p:cNvSpPr>
              <p:nvPr/>
            </p:nvSpPr>
            <p:spPr bwMode="auto">
              <a:xfrm>
                <a:off x="2318687" y="5112773"/>
                <a:ext cx="621770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900" tIns="41450" rIns="82900" bIns="41450" anchor="ctr"/>
              <a:lstStyle/>
              <a:p>
                <a:endParaRPr lang="en-US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545850" y="1127919"/>
                <a:ext cx="7461778" cy="4874694"/>
                <a:chOff x="1545850" y="1145768"/>
                <a:chExt cx="7461778" cy="4874694"/>
              </a:xfrm>
            </p:grpSpPr>
            <p:sp>
              <p:nvSpPr>
                <p:cNvPr id="68612" name="Text Box 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63977" y="3085450"/>
                  <a:ext cx="3109119" cy="545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82900" tIns="41450" rIns="82900" bIns="4145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500" b="1" dirty="0">
                      <a:latin typeface="Arial" pitchFamily="34" charset="0"/>
                    </a:rPr>
                    <a:t>Number of Office Visits (millions)</a:t>
                  </a:r>
                </a:p>
              </p:txBody>
            </p:sp>
            <p:sp>
              <p:nvSpPr>
                <p:cNvPr id="6861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34477" y="5236561"/>
                  <a:ext cx="6373151" cy="7839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82900" tIns="41450" rIns="82900" bIns="4145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300" b="1" dirty="0">
                      <a:latin typeface="Arial" pitchFamily="34" charset="0"/>
                    </a:rPr>
                    <a:t>Respiratory  </a:t>
                  </a:r>
                  <a:r>
                    <a:rPr lang="en-US" sz="1300" b="1" dirty="0" smtClean="0">
                      <a:latin typeface="Arial" pitchFamily="34" charset="0"/>
                    </a:rPr>
                    <a:t>      Hypertension    Gastrointestinal              Diabetes           Depression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300" b="1" dirty="0" smtClean="0">
                      <a:latin typeface="Arial" pitchFamily="34" charset="0"/>
                    </a:rPr>
                    <a:t> Infections                                          Disorders</a:t>
                  </a:r>
                  <a:r>
                    <a:rPr lang="en-US" sz="1300" b="1" dirty="0">
                      <a:latin typeface="Arial" pitchFamily="34" charset="0"/>
                    </a:rPr>
                    <a:t/>
                  </a:r>
                  <a:br>
                    <a:rPr lang="en-US" sz="1300" b="1" dirty="0">
                      <a:latin typeface="Arial" pitchFamily="34" charset="0"/>
                    </a:rPr>
                  </a:br>
                  <a:endParaRPr lang="en-US" sz="1300" b="1" dirty="0">
                    <a:latin typeface="Arial" pitchFamily="34" charset="0"/>
                  </a:endParaRPr>
                </a:p>
              </p:txBody>
            </p:sp>
            <p:sp>
              <p:nvSpPr>
                <p:cNvPr id="68614" name="Rectangle 6"/>
                <p:cNvSpPr>
                  <a:spLocks noChangeArrowheads="1"/>
                </p:cNvSpPr>
                <p:nvPr/>
              </p:nvSpPr>
              <p:spPr bwMode="auto">
                <a:xfrm>
                  <a:off x="2592152" y="1940320"/>
                  <a:ext cx="680781" cy="3178211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900" tIns="41450" rIns="82900" bIns="41450" anchor="ctr"/>
                <a:lstStyle/>
                <a:p>
                  <a:endParaRPr lang="it-IT" b="1"/>
                </a:p>
              </p:txBody>
            </p:sp>
            <p:sp>
              <p:nvSpPr>
                <p:cNvPr id="68615" name="Rectangle 7"/>
                <p:cNvSpPr>
                  <a:spLocks noChangeArrowheads="1"/>
                </p:cNvSpPr>
                <p:nvPr/>
              </p:nvSpPr>
              <p:spPr bwMode="auto">
                <a:xfrm>
                  <a:off x="3979622" y="3018437"/>
                  <a:ext cx="670707" cy="2107292"/>
                </a:xfrm>
                <a:prstGeom prst="rect">
                  <a:avLst/>
                </a:prstGeom>
                <a:solidFill>
                  <a:schemeClr val="tx1">
                    <a:lumMod val="65000"/>
                  </a:schemeClr>
                </a:solidFill>
                <a:ln w="9525">
                  <a:solidFill>
                    <a:srgbClr val="01153D"/>
                  </a:solidFill>
                  <a:miter lim="800000"/>
                  <a:headEnd/>
                  <a:tailEnd/>
                </a:ln>
              </p:spPr>
              <p:txBody>
                <a:bodyPr wrap="none" lIns="82900" tIns="41450" rIns="82900" bIns="41450" anchor="ctr"/>
                <a:lstStyle/>
                <a:p>
                  <a:pPr algn="ctr"/>
                  <a:endParaRPr lang="it-IT" b="1"/>
                </a:p>
              </p:txBody>
            </p:sp>
            <p:sp>
              <p:nvSpPr>
                <p:cNvPr id="68616" name="Rectangle 8"/>
                <p:cNvSpPr>
                  <a:spLocks noChangeArrowheads="1"/>
                </p:cNvSpPr>
                <p:nvPr/>
              </p:nvSpPr>
              <p:spPr bwMode="auto">
                <a:xfrm>
                  <a:off x="5223164" y="3466092"/>
                  <a:ext cx="670707" cy="1646682"/>
                </a:xfrm>
                <a:prstGeom prst="rect">
                  <a:avLst/>
                </a:prstGeom>
                <a:solidFill>
                  <a:schemeClr val="tx1">
                    <a:lumMod val="65000"/>
                  </a:schemeClr>
                </a:solidFill>
                <a:ln w="9525">
                  <a:solidFill>
                    <a:srgbClr val="01153D"/>
                  </a:solidFill>
                  <a:miter lim="800000"/>
                  <a:headEnd/>
                  <a:tailEnd/>
                </a:ln>
              </p:spPr>
              <p:txBody>
                <a:bodyPr wrap="none" lIns="82900" tIns="41450" rIns="82900" bIns="41450" anchor="ctr"/>
                <a:lstStyle/>
                <a:p>
                  <a:endParaRPr lang="it-IT" b="1"/>
                </a:p>
              </p:txBody>
            </p:sp>
            <p:sp>
              <p:nvSpPr>
                <p:cNvPr id="68617" name="Rectangle 9"/>
                <p:cNvSpPr>
                  <a:spLocks noChangeArrowheads="1"/>
                </p:cNvSpPr>
                <p:nvPr/>
              </p:nvSpPr>
              <p:spPr bwMode="auto">
                <a:xfrm>
                  <a:off x="6388984" y="4010188"/>
                  <a:ext cx="670707" cy="1102586"/>
                </a:xfrm>
                <a:prstGeom prst="rect">
                  <a:avLst/>
                </a:prstGeom>
                <a:solidFill>
                  <a:schemeClr val="tx1">
                    <a:lumMod val="65000"/>
                  </a:schemeClr>
                </a:solidFill>
                <a:ln w="9525">
                  <a:solidFill>
                    <a:srgbClr val="01153D"/>
                  </a:solidFill>
                  <a:miter lim="800000"/>
                  <a:headEnd/>
                  <a:tailEnd/>
                </a:ln>
              </p:spPr>
              <p:txBody>
                <a:bodyPr wrap="none" lIns="82900" tIns="41450" rIns="82900" bIns="41450" anchor="ctr"/>
                <a:lstStyle/>
                <a:p>
                  <a:endParaRPr lang="it-IT" b="1"/>
                </a:p>
              </p:txBody>
            </p:sp>
            <p:sp>
              <p:nvSpPr>
                <p:cNvPr id="68618" name="Rectangle 10"/>
                <p:cNvSpPr>
                  <a:spLocks noChangeArrowheads="1"/>
                </p:cNvSpPr>
                <p:nvPr/>
              </p:nvSpPr>
              <p:spPr bwMode="auto">
                <a:xfrm>
                  <a:off x="7701611" y="4293751"/>
                  <a:ext cx="679342" cy="823341"/>
                </a:xfrm>
                <a:prstGeom prst="rect">
                  <a:avLst/>
                </a:prstGeom>
                <a:solidFill>
                  <a:schemeClr val="tx1">
                    <a:lumMod val="65000"/>
                  </a:schemeClr>
                </a:solidFill>
                <a:ln w="9525">
                  <a:solidFill>
                    <a:srgbClr val="01153D"/>
                  </a:solidFill>
                  <a:miter lim="800000"/>
                  <a:headEnd/>
                  <a:tailEnd/>
                </a:ln>
              </p:spPr>
              <p:txBody>
                <a:bodyPr wrap="none" lIns="82900" tIns="41450" rIns="82900" bIns="41450" anchor="ctr"/>
                <a:lstStyle/>
                <a:p>
                  <a:endParaRPr lang="it-IT" b="1"/>
                </a:p>
              </p:txBody>
            </p:sp>
            <p:sp>
              <p:nvSpPr>
                <p:cNvPr id="6862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860996" y="1145768"/>
                  <a:ext cx="548367" cy="4384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82900" tIns="41450" rIns="82900" bIns="41450">
                  <a:spAutoFit/>
                </a:bodyPr>
                <a:lstStyle/>
                <a:p>
                  <a:pPr algn="r">
                    <a:lnSpc>
                      <a:spcPct val="325000"/>
                    </a:lnSpc>
                  </a:pPr>
                  <a:r>
                    <a:rPr lang="en-US" sz="1200" b="1" dirty="0">
                      <a:latin typeface="Arial" pitchFamily="34" charset="0"/>
                    </a:rPr>
                    <a:t>180</a:t>
                  </a:r>
                </a:p>
                <a:p>
                  <a:pPr algn="r">
                    <a:lnSpc>
                      <a:spcPct val="325000"/>
                    </a:lnSpc>
                  </a:pPr>
                  <a:r>
                    <a:rPr lang="en-US" sz="1200" b="1" dirty="0">
                      <a:latin typeface="Arial" pitchFamily="34" charset="0"/>
                    </a:rPr>
                    <a:t>100</a:t>
                  </a:r>
                </a:p>
                <a:p>
                  <a:pPr algn="r">
                    <a:lnSpc>
                      <a:spcPct val="325000"/>
                    </a:lnSpc>
                  </a:pPr>
                  <a:r>
                    <a:rPr lang="en-US" sz="1200" b="1" dirty="0">
                      <a:latin typeface="Arial" pitchFamily="34" charset="0"/>
                    </a:rPr>
                    <a:t>80</a:t>
                  </a:r>
                </a:p>
                <a:p>
                  <a:pPr algn="r">
                    <a:lnSpc>
                      <a:spcPct val="325000"/>
                    </a:lnSpc>
                  </a:pPr>
                  <a:r>
                    <a:rPr lang="en-US" sz="1200" b="1" dirty="0">
                      <a:latin typeface="Arial" pitchFamily="34" charset="0"/>
                    </a:rPr>
                    <a:t>60</a:t>
                  </a:r>
                </a:p>
                <a:p>
                  <a:pPr algn="r">
                    <a:lnSpc>
                      <a:spcPct val="325000"/>
                    </a:lnSpc>
                  </a:pPr>
                  <a:r>
                    <a:rPr lang="en-US" sz="1200" b="1" dirty="0">
                      <a:latin typeface="Arial" pitchFamily="34" charset="0"/>
                    </a:rPr>
                    <a:t>40</a:t>
                  </a:r>
                </a:p>
                <a:p>
                  <a:pPr algn="r">
                    <a:lnSpc>
                      <a:spcPct val="325000"/>
                    </a:lnSpc>
                  </a:pPr>
                  <a:r>
                    <a:rPr lang="en-US" sz="1200" b="1" dirty="0">
                      <a:latin typeface="Arial" pitchFamily="34" charset="0"/>
                    </a:rPr>
                    <a:t>20</a:t>
                  </a:r>
                </a:p>
                <a:p>
                  <a:pPr algn="r">
                    <a:lnSpc>
                      <a:spcPct val="325000"/>
                    </a:lnSpc>
                  </a:pPr>
                  <a:r>
                    <a:rPr lang="en-US" sz="1200" b="1" dirty="0">
                      <a:latin typeface="Arial" pitchFamily="34" charset="0"/>
                    </a:rPr>
                    <a:t>0</a:t>
                  </a:r>
                </a:p>
              </p:txBody>
            </p:sp>
          </p:grpSp>
        </p:grpSp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2634477" y="1508919"/>
              <a:ext cx="489623" cy="314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00" tIns="41450" rIns="82900" bIns="41450">
              <a:spAutoFit/>
            </a:bodyPr>
            <a:lstStyle/>
            <a:p>
              <a:pPr algn="ctr"/>
              <a:r>
                <a:rPr lang="en-US" sz="1500" b="1" dirty="0">
                  <a:latin typeface="Arial" pitchFamily="34" charset="0"/>
                </a:rPr>
                <a:t>161</a:t>
              </a:r>
              <a:endParaRPr lang="en-US" b="1" dirty="0">
                <a:latin typeface="Times" pitchFamily="18" charset="0"/>
              </a:endParaRPr>
            </a:p>
          </p:txBody>
        </p:sp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4128658" y="2585595"/>
              <a:ext cx="382223" cy="314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00" tIns="41450" rIns="82900" bIns="41450">
              <a:spAutoFit/>
            </a:bodyPr>
            <a:lstStyle/>
            <a:p>
              <a:pPr algn="ctr"/>
              <a:r>
                <a:rPr lang="en-US" sz="1500" b="1" dirty="0" smtClean="0">
                  <a:latin typeface="Arial" pitchFamily="34" charset="0"/>
                </a:rPr>
                <a:t>73</a:t>
              </a:r>
              <a:endParaRPr lang="en-US" b="1" dirty="0">
                <a:latin typeface="Times" pitchFamily="18" charset="0"/>
              </a:endParaRPr>
            </a:p>
          </p:txBody>
        </p:sp>
        <p:sp>
          <p:nvSpPr>
            <p:cNvPr id="68624" name="Text Box 16"/>
            <p:cNvSpPr txBox="1">
              <a:spLocks noChangeArrowheads="1"/>
            </p:cNvSpPr>
            <p:nvPr/>
          </p:nvSpPr>
          <p:spPr bwMode="auto">
            <a:xfrm>
              <a:off x="5350134" y="3043327"/>
              <a:ext cx="382223" cy="314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00" tIns="41450" rIns="82900" bIns="41450">
              <a:spAutoFit/>
            </a:bodyPr>
            <a:lstStyle/>
            <a:p>
              <a:pPr algn="ctr"/>
              <a:r>
                <a:rPr lang="en-US" sz="1500" b="1" dirty="0">
                  <a:latin typeface="Arial" pitchFamily="34" charset="0"/>
                </a:rPr>
                <a:t>55</a:t>
              </a:r>
              <a:endParaRPr lang="en-US" b="1" dirty="0">
                <a:latin typeface="Times" pitchFamily="18" charset="0"/>
              </a:endParaRPr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6520273" y="3587423"/>
              <a:ext cx="382223" cy="314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00" tIns="41450" rIns="82900" bIns="41450">
              <a:spAutoFit/>
            </a:bodyPr>
            <a:lstStyle/>
            <a:p>
              <a:pPr algn="ctr"/>
              <a:r>
                <a:rPr lang="en-US" sz="1500" b="1" dirty="0">
                  <a:latin typeface="Arial" pitchFamily="34" charset="0"/>
                </a:rPr>
                <a:t>35</a:t>
              </a:r>
              <a:endParaRPr lang="en-US" b="1" dirty="0">
                <a:latin typeface="Times" pitchFamily="18" charset="0"/>
              </a:endParaRP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7822825" y="3866668"/>
              <a:ext cx="382223" cy="314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00" tIns="41450" rIns="82900" bIns="41450">
              <a:spAutoFit/>
            </a:bodyPr>
            <a:lstStyle/>
            <a:p>
              <a:pPr algn="ctr"/>
              <a:r>
                <a:rPr lang="en-US" sz="1500" b="1" dirty="0">
                  <a:latin typeface="Arial" pitchFamily="34" charset="0"/>
                </a:rPr>
                <a:t>26</a:t>
              </a:r>
              <a:endParaRPr lang="en-US" b="1" dirty="0">
                <a:latin typeface="Times" pitchFamily="18" charset="0"/>
              </a:endParaRPr>
            </a:p>
          </p:txBody>
        </p:sp>
      </p:grpSp>
      <p:sp>
        <p:nvSpPr>
          <p:cNvPr id="68632" name="Line 24"/>
          <p:cNvSpPr>
            <a:spLocks noChangeShapeType="1"/>
          </p:cNvSpPr>
          <p:nvPr/>
        </p:nvSpPr>
        <p:spPr bwMode="auto">
          <a:xfrm flipH="1">
            <a:off x="7681461" y="5112773"/>
            <a:ext cx="0" cy="12666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82900" tIns="41450" rIns="82900" bIns="41450" anchor="ctr"/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481" y="91281"/>
            <a:ext cx="8991600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Over half of Antibiotic Use in Adults is for Respiratory Tract Infections 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14869938"/>
              </p:ext>
            </p:extLst>
          </p:nvPr>
        </p:nvGraphicFramePr>
        <p:xfrm>
          <a:off x="700881" y="1051719"/>
          <a:ext cx="792638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281" y="5776119"/>
            <a:ext cx="6138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ahoma" pitchFamily="34" charset="0"/>
                <a:cs typeface="Tahoma" pitchFamily="34" charset="0"/>
              </a:rPr>
              <a:t>2004-2005 Physician Drug &amp; Diagnosis Audit (PDDA)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ChangeArrowheads="1"/>
          </p:cNvSpPr>
          <p:nvPr/>
        </p:nvSpPr>
        <p:spPr bwMode="auto">
          <a:xfrm>
            <a:off x="0" y="0"/>
            <a:ext cx="932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4145" name="Object 1"/>
          <p:cNvGraphicFramePr>
            <a:graphicFrameLocks noChangeAspect="1"/>
          </p:cNvGraphicFramePr>
          <p:nvPr/>
        </p:nvGraphicFramePr>
        <p:xfrm>
          <a:off x="540202" y="0"/>
          <a:ext cx="8314079" cy="6218238"/>
        </p:xfrm>
        <a:graphic>
          <a:graphicData uri="http://schemas.openxmlformats.org/presentationml/2006/ole">
            <p:oleObj spid="_x0000_s774145" name="Slide" r:id="rId4" imgW="4561247" imgH="3421298" progId="PowerPoint.Slide.12">
              <p:embed/>
            </p:oleObj>
          </a:graphicData>
        </a:graphic>
      </p:graphicFrame>
      <p:sp>
        <p:nvSpPr>
          <p:cNvPr id="774147" name="Rectangle 3"/>
          <p:cNvSpPr>
            <a:spLocks noChangeArrowheads="1"/>
          </p:cNvSpPr>
          <p:nvPr/>
        </p:nvSpPr>
        <p:spPr bwMode="auto">
          <a:xfrm>
            <a:off x="0" y="3876675"/>
            <a:ext cx="93265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081" y="319881"/>
            <a:ext cx="6477793" cy="103663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Burden of Acute Respiratory Tract Infections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82" y="1966119"/>
            <a:ext cx="8534400" cy="35814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Significant time away from school and work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Significant healthcare expenditures for clinic visits, hospitalization and medications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Mortality rare except for community-acquired pneumonia in persons with comorbidities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137319"/>
            <a:ext cx="8382793" cy="7620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Pathogens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" y="975519"/>
            <a:ext cx="8991599" cy="47244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Respiratory viruses account for the majority of infections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Bacterial infections are more prominent in acute otitis media and pneumonia</a:t>
            </a: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Antibiotic resistance is common among </a:t>
            </a:r>
            <a:r>
              <a:rPr lang="en-US" sz="2800" i="1" dirty="0" smtClean="0">
                <a:latin typeface="Tahoma" pitchFamily="34" charset="0"/>
                <a:cs typeface="Tahoma" pitchFamily="34" charset="0"/>
              </a:rPr>
              <a:t>S. pneumoniae, H. influenzae,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and</a:t>
            </a:r>
            <a:r>
              <a:rPr lang="en-US" sz="2800" i="1" dirty="0" smtClean="0">
                <a:latin typeface="Tahoma" pitchFamily="34" charset="0"/>
                <a:cs typeface="Tahoma" pitchFamily="34" charset="0"/>
              </a:rPr>
              <a:t> M. </a:t>
            </a:r>
            <a:r>
              <a:rPr lang="en-US" sz="2800" i="1" dirty="0" err="1" smtClean="0">
                <a:latin typeface="Tahoma" pitchFamily="34" charset="0"/>
                <a:cs typeface="Tahoma" pitchFamily="34" charset="0"/>
              </a:rPr>
              <a:t>catarrhalis</a:t>
            </a:r>
            <a:r>
              <a:rPr lang="en-US" sz="28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isolates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5894676"/>
              </p:ext>
            </p:extLst>
          </p:nvPr>
        </p:nvGraphicFramePr>
        <p:xfrm>
          <a:off x="853281" y="2956719"/>
          <a:ext cx="76962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8100"/>
                <a:gridCol w="3848100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200" b="0" i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 Streptococcus pneumoniae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200" b="0" i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 Haemophilus influenzae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b="0" i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 Moraxella catarrhalis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200" b="0" i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 Streptococcus pyogenes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200" b="0" i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 Mycoplasma sp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.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200" b="0" i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 Chlamydiophila sp.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919191"/>
      </a:dk1>
      <a:lt1>
        <a:srgbClr val="FFFFFF"/>
      </a:lt1>
      <a:dk2>
        <a:srgbClr val="00279F"/>
      </a:dk2>
      <a:lt2>
        <a:srgbClr val="FAFD00"/>
      </a:lt2>
      <a:accent1>
        <a:srgbClr val="618FFD"/>
      </a:accent1>
      <a:accent2>
        <a:srgbClr val="00AE00"/>
      </a:accent2>
      <a:accent3>
        <a:srgbClr val="AAACCD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WFUBMC">
  <a:themeElements>
    <a:clrScheme name="3_WFUBMC 14">
      <a:dk1>
        <a:srgbClr val="000000"/>
      </a:dk1>
      <a:lt1>
        <a:srgbClr val="000000"/>
      </a:lt1>
      <a:dk2>
        <a:srgbClr val="CC9900"/>
      </a:dk2>
      <a:lt2>
        <a:srgbClr val="969696"/>
      </a:lt2>
      <a:accent1>
        <a:srgbClr val="FFF0C8"/>
      </a:accent1>
      <a:accent2>
        <a:srgbClr val="669900"/>
      </a:accent2>
      <a:accent3>
        <a:srgbClr val="AAAAAA"/>
      </a:accent3>
      <a:accent4>
        <a:srgbClr val="000000"/>
      </a:accent4>
      <a:accent5>
        <a:srgbClr val="FFF6E0"/>
      </a:accent5>
      <a:accent6>
        <a:srgbClr val="5C8A00"/>
      </a:accent6>
      <a:hlink>
        <a:srgbClr val="990033"/>
      </a:hlink>
      <a:folHlink>
        <a:srgbClr val="660066"/>
      </a:folHlink>
    </a:clrScheme>
    <a:fontScheme name="3_WFUB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WFUBM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FUBM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FUBM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FUBM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FUBM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FUBM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FUBM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FUBM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FUBM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FUBM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FUBM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FUBM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FUBMC 13">
        <a:dk1>
          <a:srgbClr val="000000"/>
        </a:dk1>
        <a:lt1>
          <a:srgbClr val="FFF0C8"/>
        </a:lt1>
        <a:dk2>
          <a:srgbClr val="000000"/>
        </a:dk2>
        <a:lt2>
          <a:srgbClr val="969696"/>
        </a:lt2>
        <a:accent1>
          <a:srgbClr val="CC9900"/>
        </a:accent1>
        <a:accent2>
          <a:srgbClr val="669900"/>
        </a:accent2>
        <a:accent3>
          <a:srgbClr val="FFF6E0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990033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FUBMC 14">
        <a:dk1>
          <a:srgbClr val="000000"/>
        </a:dk1>
        <a:lt1>
          <a:srgbClr val="000000"/>
        </a:lt1>
        <a:dk2>
          <a:srgbClr val="CC9900"/>
        </a:dk2>
        <a:lt2>
          <a:srgbClr val="969696"/>
        </a:lt2>
        <a:accent1>
          <a:srgbClr val="FFF0C8"/>
        </a:accent1>
        <a:accent2>
          <a:srgbClr val="669900"/>
        </a:accent2>
        <a:accent3>
          <a:srgbClr val="AAAAAA"/>
        </a:accent3>
        <a:accent4>
          <a:srgbClr val="000000"/>
        </a:accent4>
        <a:accent5>
          <a:srgbClr val="FFF6E0"/>
        </a:accent5>
        <a:accent6>
          <a:srgbClr val="5C8A00"/>
        </a:accent6>
        <a:hlink>
          <a:srgbClr val="990033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919191"/>
    </a:dk1>
    <a:lt1>
      <a:srgbClr val="FFFFFF"/>
    </a:lt1>
    <a:dk2>
      <a:srgbClr val="00279F"/>
    </a:dk2>
    <a:lt2>
      <a:srgbClr val="FAFD00"/>
    </a:lt2>
    <a:accent1>
      <a:srgbClr val="618FFD"/>
    </a:accent1>
    <a:accent2>
      <a:srgbClr val="00AE00"/>
    </a:accent2>
    <a:accent3>
      <a:srgbClr val="AAACCD"/>
    </a:accent3>
    <a:accent4>
      <a:srgbClr val="DADADA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c:\powerpnt\default.ppt</Template>
  <TotalTime>12071</TotalTime>
  <Pages>31</Pages>
  <Words>2420</Words>
  <Application>Microsoft Office PowerPoint</Application>
  <PresentationFormat>Custom</PresentationFormat>
  <Paragraphs>407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default</vt:lpstr>
      <vt:lpstr>3_WFUBMC</vt:lpstr>
      <vt:lpstr>Slide</vt:lpstr>
      <vt:lpstr>Worksheet</vt:lpstr>
      <vt:lpstr>Common Respiratory Tract Infections: Evaluation and Therapy</vt:lpstr>
      <vt:lpstr>Objectives</vt:lpstr>
      <vt:lpstr>Outline</vt:lpstr>
      <vt:lpstr>Common Respiratory Tract Infections </vt:lpstr>
      <vt:lpstr>Respiratory Infections are the Most Common Reason for Office Visits</vt:lpstr>
      <vt:lpstr>Over half of Antibiotic Use in Adults is for Respiratory Tract Infections </vt:lpstr>
      <vt:lpstr>Slide 7</vt:lpstr>
      <vt:lpstr>Burden of Acute Respiratory Tract Infections</vt:lpstr>
      <vt:lpstr>Pathogens</vt:lpstr>
      <vt:lpstr>Proportion of Resistant Invasive Streptococcus pneumoniae spp., 1992-2008 </vt:lpstr>
      <vt:lpstr>Outline</vt:lpstr>
      <vt:lpstr>Slide 12</vt:lpstr>
      <vt:lpstr>Community-Acquired Pneumonia Overview</vt:lpstr>
      <vt:lpstr>Community-Acquired Pneumonia Symptoms</vt:lpstr>
      <vt:lpstr>Community-Acquired Pneumonia Diagnosis </vt:lpstr>
      <vt:lpstr>Community-Acquired Pneumonia Microbiology and Proportion of Deaths in Adults</vt:lpstr>
      <vt:lpstr>Antibiotic Considerations</vt:lpstr>
      <vt:lpstr>Community-Acquired Pneumonia Treatment Recommendations for Outpatients</vt:lpstr>
      <vt:lpstr>Community-Acquired Pneumonia Treatment Recommendations for Inpatients</vt:lpstr>
      <vt:lpstr>Community-Acquired Pneumonia: Reasons for Overtreatment</vt:lpstr>
      <vt:lpstr>Slide 21</vt:lpstr>
      <vt:lpstr>Acute Bronchitis</vt:lpstr>
      <vt:lpstr>Acute Bronchitis Almost Always a Viral Etiology</vt:lpstr>
      <vt:lpstr>Patient Management</vt:lpstr>
      <vt:lpstr>Slide 25</vt:lpstr>
      <vt:lpstr>Acute Rhinosinusitis</vt:lpstr>
      <vt:lpstr>Acute Viral Rhinosinusitis (Common Cold)</vt:lpstr>
      <vt:lpstr>Acute Bacterial Rhinosinusitis (ABRS)</vt:lpstr>
      <vt:lpstr>ABRS treatment </vt:lpstr>
      <vt:lpstr>Acute Pharyngitis</vt:lpstr>
      <vt:lpstr>Acute Pharyngitis</vt:lpstr>
      <vt:lpstr>Clinical Features of Pharyngitis</vt:lpstr>
      <vt:lpstr>Acute Pharyngitis Diagnosis</vt:lpstr>
      <vt:lpstr>Acute Pharyngitis Treatment</vt:lpstr>
      <vt:lpstr>Acute Otitis Media</vt:lpstr>
      <vt:lpstr>Acute Otitis Media (AOM)</vt:lpstr>
      <vt:lpstr>Acute Otitis Media</vt:lpstr>
      <vt:lpstr>Acute Otitis Media</vt:lpstr>
      <vt:lpstr>Acute Otitis Media: Treatment</vt:lpstr>
      <vt:lpstr>Acute Otitis Media Treatment</vt:lpstr>
      <vt:lpstr>Acute Otitis Media</vt:lpstr>
      <vt:lpstr>Outline</vt:lpstr>
      <vt:lpstr>Conclusion</vt:lpstr>
      <vt:lpstr>Treatment Guidelines and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 Stewardship (long)</dc:title>
  <dc:creator>ohl</dc:creator>
  <dc:description>Includes some antimicrobial resistance data</dc:description>
  <cp:lastModifiedBy>WFUHS</cp:lastModifiedBy>
  <cp:revision>377</cp:revision>
  <cp:lastPrinted>1999-11-05T02:32:04Z</cp:lastPrinted>
  <dcterms:created xsi:type="dcterms:W3CDTF">1998-08-10T20:12:04Z</dcterms:created>
  <dcterms:modified xsi:type="dcterms:W3CDTF">2012-09-17T18:56:49Z</dcterms:modified>
</cp:coreProperties>
</file>