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6"/>
  </p:notesMasterIdLst>
  <p:sldIdLst>
    <p:sldId id="257" r:id="rId5"/>
  </p:sldIdLst>
  <p:sldSz cx="43891200" cy="32918400"/>
  <p:notesSz cx="7023100" cy="9309100"/>
  <p:defaultText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773A"/>
    <a:srgbClr val="781D39"/>
    <a:srgbClr val="B4B4B4"/>
    <a:srgbClr val="E0E0E0"/>
    <a:srgbClr val="4C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71" autoAdjust="0"/>
    <p:restoredTop sz="95536" autoAdjust="0"/>
  </p:normalViewPr>
  <p:slideViewPr>
    <p:cSldViewPr showGuides="1">
      <p:cViewPr varScale="1">
        <p:scale>
          <a:sx n="25" d="100"/>
          <a:sy n="25" d="100"/>
        </p:scale>
        <p:origin x="2200" y="184"/>
      </p:cViewPr>
      <p:guideLst>
        <p:guide orient="horz" pos="57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Molloy" userId="S::lmolloy@wakehealth.edu::fdbcde32-83af-4177-85f5-3589c596e35a" providerId="AD" clId="Web-{B8BF4F71-2D49-487A-A795-0B735ACF7507}"/>
    <pc:docChg chg="modSld">
      <pc:chgData name="Laurie Molloy" userId="S::lmolloy@wakehealth.edu::fdbcde32-83af-4177-85f5-3589c596e35a" providerId="AD" clId="Web-{B8BF4F71-2D49-487A-A795-0B735ACF7507}" dt="2023-02-14T13:31:13.150" v="14" actId="20577"/>
      <pc:docMkLst>
        <pc:docMk/>
      </pc:docMkLst>
      <pc:sldChg chg="modSp">
        <pc:chgData name="Laurie Molloy" userId="S::lmolloy@wakehealth.edu::fdbcde32-83af-4177-85f5-3589c596e35a" providerId="AD" clId="Web-{B8BF4F71-2D49-487A-A795-0B735ACF7507}" dt="2023-02-14T13:31:13.150" v="14" actId="20577"/>
        <pc:sldMkLst>
          <pc:docMk/>
          <pc:sldMk cId="3308837624" sldId="257"/>
        </pc:sldMkLst>
        <pc:spChg chg="mod">
          <ac:chgData name="Laurie Molloy" userId="S::lmolloy@wakehealth.edu::fdbcde32-83af-4177-85f5-3589c596e35a" providerId="AD" clId="Web-{B8BF4F71-2D49-487A-A795-0B735ACF7507}" dt="2023-02-14T13:31:13.150" v="14" actId="20577"/>
          <ac:spMkLst>
            <pc:docMk/>
            <pc:sldMk cId="3308837624" sldId="257"/>
            <ac:spMk id="3" creationId="{412786D8-D81C-3749-9E8E-7C90097825AB}"/>
          </ac:spMkLst>
        </pc:spChg>
      </pc:sldChg>
    </pc:docChg>
  </pc:docChgLst>
  <pc:docChgLst>
    <pc:chgData name="Hannah Faulkner" userId="187609d0-e723-4280-a12c-dcc0777a039b" providerId="ADAL" clId="{3AC782B5-C0D7-AE44-96CE-4BBC56130CBF}"/>
    <pc:docChg chg="undo redo custSel modSld">
      <pc:chgData name="Hannah Faulkner" userId="187609d0-e723-4280-a12c-dcc0777a039b" providerId="ADAL" clId="{3AC782B5-C0D7-AE44-96CE-4BBC56130CBF}" dt="2023-02-13T21:07:45.671" v="61" actId="1076"/>
      <pc:docMkLst>
        <pc:docMk/>
      </pc:docMkLst>
      <pc:sldChg chg="modSp mod">
        <pc:chgData name="Hannah Faulkner" userId="187609d0-e723-4280-a12c-dcc0777a039b" providerId="ADAL" clId="{3AC782B5-C0D7-AE44-96CE-4BBC56130CBF}" dt="2023-02-13T21:07:45.671" v="61" actId="1076"/>
        <pc:sldMkLst>
          <pc:docMk/>
          <pc:sldMk cId="3308837624" sldId="257"/>
        </pc:sldMkLst>
        <pc:spChg chg="mod">
          <ac:chgData name="Hannah Faulkner" userId="187609d0-e723-4280-a12c-dcc0777a039b" providerId="ADAL" clId="{3AC782B5-C0D7-AE44-96CE-4BBC56130CBF}" dt="2023-02-13T21:01:56.110" v="5" actId="255"/>
          <ac:spMkLst>
            <pc:docMk/>
            <pc:sldMk cId="3308837624" sldId="257"/>
            <ac:spMk id="2" creationId="{E3EFFEB0-2A6E-C345-B280-BBCFFA4AD339}"/>
          </ac:spMkLst>
        </pc:spChg>
        <pc:spChg chg="mod">
          <ac:chgData name="Hannah Faulkner" userId="187609d0-e723-4280-a12c-dcc0777a039b" providerId="ADAL" clId="{3AC782B5-C0D7-AE44-96CE-4BBC56130CBF}" dt="2023-02-13T21:07:42.319" v="60" actId="1076"/>
          <ac:spMkLst>
            <pc:docMk/>
            <pc:sldMk cId="3308837624" sldId="257"/>
            <ac:spMk id="8" creationId="{60A9EDB8-B1CB-E243-A4E9-A12DEB5C4A62}"/>
          </ac:spMkLst>
        </pc:spChg>
        <pc:spChg chg="mod">
          <ac:chgData name="Hannah Faulkner" userId="187609d0-e723-4280-a12c-dcc0777a039b" providerId="ADAL" clId="{3AC782B5-C0D7-AE44-96CE-4BBC56130CBF}" dt="2023-02-13T21:07:45.671" v="61" actId="1076"/>
          <ac:spMkLst>
            <pc:docMk/>
            <pc:sldMk cId="3308837624" sldId="257"/>
            <ac:spMk id="11" creationId="{2DDE320B-249B-CA45-AF42-EAAE24CE7D4D}"/>
          </ac:spMkLst>
        </pc:spChg>
        <pc:spChg chg="mod">
          <ac:chgData name="Hannah Faulkner" userId="187609d0-e723-4280-a12c-dcc0777a039b" providerId="ADAL" clId="{3AC782B5-C0D7-AE44-96CE-4BBC56130CBF}" dt="2023-02-13T21:07:22.776" v="58" actId="1076"/>
          <ac:spMkLst>
            <pc:docMk/>
            <pc:sldMk cId="3308837624" sldId="257"/>
            <ac:spMk id="16" creationId="{53D5BAFF-730B-B44F-BE7F-F513CA65E042}"/>
          </ac:spMkLst>
        </pc:spChg>
        <pc:spChg chg="mod">
          <ac:chgData name="Hannah Faulkner" userId="187609d0-e723-4280-a12c-dcc0777a039b" providerId="ADAL" clId="{3AC782B5-C0D7-AE44-96CE-4BBC56130CBF}" dt="2023-02-13T21:07:14.116" v="57" actId="1076"/>
          <ac:spMkLst>
            <pc:docMk/>
            <pc:sldMk cId="3308837624" sldId="257"/>
            <ac:spMk id="20" creationId="{091803DA-FC5B-644E-A1F9-13C0DB8A8B7D}"/>
          </ac:spMkLst>
        </pc:spChg>
        <pc:picChg chg="mod">
          <ac:chgData name="Hannah Faulkner" userId="187609d0-e723-4280-a12c-dcc0777a039b" providerId="ADAL" clId="{3AC782B5-C0D7-AE44-96CE-4BBC56130CBF}" dt="2023-02-13T21:01:29.713" v="2" actId="1076"/>
          <ac:picMkLst>
            <pc:docMk/>
            <pc:sldMk cId="3308837624" sldId="257"/>
            <ac:picMk id="18" creationId="{A688A1A5-BA75-2941-ADB7-335AB1B1CAE0}"/>
          </ac:picMkLst>
        </pc:picChg>
      </pc:sldChg>
    </pc:docChg>
  </pc:docChgLst>
  <pc:docChgLst>
    <pc:chgData name="Hannah Faulkner" userId="187609d0-e723-4280-a12c-dcc0777a039b" providerId="ADAL" clId="{D063CF26-2B6A-3D4F-853D-01D417D1E449}"/>
    <pc:docChg chg="modSld">
      <pc:chgData name="Hannah Faulkner" userId="187609d0-e723-4280-a12c-dcc0777a039b" providerId="ADAL" clId="{D063CF26-2B6A-3D4F-853D-01D417D1E449}" dt="2023-02-28T19:09:12.188" v="5"/>
      <pc:docMkLst>
        <pc:docMk/>
      </pc:docMkLst>
      <pc:sldChg chg="modSp mod modNotesTx">
        <pc:chgData name="Hannah Faulkner" userId="187609d0-e723-4280-a12c-dcc0777a039b" providerId="ADAL" clId="{D063CF26-2B6A-3D4F-853D-01D417D1E449}" dt="2023-02-28T19:09:12.188" v="5"/>
        <pc:sldMkLst>
          <pc:docMk/>
          <pc:sldMk cId="3308837624" sldId="257"/>
        </pc:sldMkLst>
        <pc:spChg chg="mod">
          <ac:chgData name="Hannah Faulkner" userId="187609d0-e723-4280-a12c-dcc0777a039b" providerId="ADAL" clId="{D063CF26-2B6A-3D4F-853D-01D417D1E449}" dt="2023-02-14T21:05:39.881" v="1" actId="113"/>
          <ac:spMkLst>
            <pc:docMk/>
            <pc:sldMk cId="3308837624" sldId="257"/>
            <ac:spMk id="2" creationId="{E3EFFEB0-2A6E-C345-B280-BBCFFA4AD339}"/>
          </ac:spMkLst>
        </pc:spChg>
        <pc:picChg chg="mod">
          <ac:chgData name="Hannah Faulkner" userId="187609d0-e723-4280-a12c-dcc0777a039b" providerId="ADAL" clId="{D063CF26-2B6A-3D4F-853D-01D417D1E449}" dt="2023-02-15T18:53:57.466" v="4" actId="1076"/>
          <ac:picMkLst>
            <pc:docMk/>
            <pc:sldMk cId="3308837624" sldId="257"/>
            <ac:picMk id="18" creationId="{A688A1A5-BA75-2941-ADB7-335AB1B1CAE0}"/>
          </ac:picMkLst>
        </pc:picChg>
      </pc:sldChg>
    </pc:docChg>
  </pc:docChgLst>
  <pc:docChgLst>
    <pc:chgData name="Laurie Molloy" userId="S::lmolloy@wakehealth.edu::fdbcde32-83af-4177-85f5-3589c596e35a" providerId="AD" clId="Web-{A72A60F9-E1FF-46F0-9071-2C45967384F2}"/>
    <pc:docChg chg="modSld">
      <pc:chgData name="Laurie Molloy" userId="S::lmolloy@wakehealth.edu::fdbcde32-83af-4177-85f5-3589c596e35a" providerId="AD" clId="Web-{A72A60F9-E1FF-46F0-9071-2C45967384F2}" dt="2023-02-14T14:15:46.911" v="2" actId="20577"/>
      <pc:docMkLst>
        <pc:docMk/>
      </pc:docMkLst>
      <pc:sldChg chg="modSp">
        <pc:chgData name="Laurie Molloy" userId="S::lmolloy@wakehealth.edu::fdbcde32-83af-4177-85f5-3589c596e35a" providerId="AD" clId="Web-{A72A60F9-E1FF-46F0-9071-2C45967384F2}" dt="2023-02-14T14:15:46.911" v="2" actId="20577"/>
        <pc:sldMkLst>
          <pc:docMk/>
          <pc:sldMk cId="3308837624" sldId="257"/>
        </pc:sldMkLst>
        <pc:spChg chg="mod">
          <ac:chgData name="Laurie Molloy" userId="S::lmolloy@wakehealth.edu::fdbcde32-83af-4177-85f5-3589c596e35a" providerId="AD" clId="Web-{A72A60F9-E1FF-46F0-9071-2C45967384F2}" dt="2023-02-14T14:15:46.911" v="2" actId="20577"/>
          <ac:spMkLst>
            <pc:docMk/>
            <pc:sldMk cId="3308837624" sldId="257"/>
            <ac:spMk id="2" creationId="{E3EFFEB0-2A6E-C345-B280-BBCFFA4AD339}"/>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dmcclain\Desktop\metformin%20ms\Human%20data%20copy\Metformin%20Data%20Analysis_Update_3_5_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781017997750281"/>
          <c:y val="4.3958978442301462E-2"/>
          <c:w val="0.72405514262876736"/>
          <c:h val="0.86030491097864481"/>
        </c:manualLayout>
      </c:layout>
      <c:scatterChart>
        <c:scatterStyle val="lineMarker"/>
        <c:varyColors val="0"/>
        <c:ser>
          <c:idx val="0"/>
          <c:order val="0"/>
          <c:tx>
            <c:strRef>
              <c:f>'Only diabetes, all ftn'!$C$1</c:f>
              <c:strCache>
                <c:ptCount val="1"/>
                <c:pt idx="0">
                  <c:v>Hgb A1c before</c:v>
                </c:pt>
              </c:strCache>
            </c:strRef>
          </c:tx>
          <c:spPr>
            <a:ln w="31750">
              <a:noFill/>
            </a:ln>
          </c:spPr>
          <c:marker>
            <c:symbol val="circle"/>
            <c:size val="7"/>
            <c:spPr>
              <a:solidFill>
                <a:schemeClr val="tx1"/>
              </a:solidFill>
              <a:ln>
                <a:solidFill>
                  <a:schemeClr val="tx1"/>
                </a:solidFill>
              </a:ln>
            </c:spPr>
          </c:marker>
          <c:trendline>
            <c:spPr>
              <a:ln>
                <a:prstDash val="sysDash"/>
              </a:ln>
            </c:spPr>
            <c:trendlineType val="poly"/>
            <c:order val="2"/>
            <c:dispRSqr val="0"/>
            <c:dispEq val="0"/>
          </c:trendline>
          <c:xVal>
            <c:numRef>
              <c:f>'Other target for % goall'!$T$3:$T$85</c:f>
              <c:numCache>
                <c:formatCode>General</c:formatCode>
                <c:ptCount val="83"/>
                <c:pt idx="0">
                  <c:v>145</c:v>
                </c:pt>
                <c:pt idx="2">
                  <c:v>136</c:v>
                </c:pt>
                <c:pt idx="5">
                  <c:v>236</c:v>
                </c:pt>
                <c:pt idx="6">
                  <c:v>3</c:v>
                </c:pt>
                <c:pt idx="8">
                  <c:v>309</c:v>
                </c:pt>
                <c:pt idx="9">
                  <c:v>201</c:v>
                </c:pt>
                <c:pt idx="11">
                  <c:v>496</c:v>
                </c:pt>
                <c:pt idx="12">
                  <c:v>220</c:v>
                </c:pt>
                <c:pt idx="16">
                  <c:v>46</c:v>
                </c:pt>
                <c:pt idx="17">
                  <c:v>38</c:v>
                </c:pt>
                <c:pt idx="18">
                  <c:v>178</c:v>
                </c:pt>
                <c:pt idx="21">
                  <c:v>22</c:v>
                </c:pt>
                <c:pt idx="22">
                  <c:v>13</c:v>
                </c:pt>
                <c:pt idx="24">
                  <c:v>27</c:v>
                </c:pt>
                <c:pt idx="28">
                  <c:v>45</c:v>
                </c:pt>
                <c:pt idx="29">
                  <c:v>137</c:v>
                </c:pt>
                <c:pt idx="34">
                  <c:v>95.2</c:v>
                </c:pt>
                <c:pt idx="39">
                  <c:v>88</c:v>
                </c:pt>
                <c:pt idx="41">
                  <c:v>54</c:v>
                </c:pt>
                <c:pt idx="43">
                  <c:v>38</c:v>
                </c:pt>
                <c:pt idx="44">
                  <c:v>205</c:v>
                </c:pt>
                <c:pt idx="46">
                  <c:v>100</c:v>
                </c:pt>
                <c:pt idx="52">
                  <c:v>21</c:v>
                </c:pt>
                <c:pt idx="58">
                  <c:v>73</c:v>
                </c:pt>
                <c:pt idx="61">
                  <c:v>296</c:v>
                </c:pt>
                <c:pt idx="63">
                  <c:v>11</c:v>
                </c:pt>
                <c:pt idx="65">
                  <c:v>155</c:v>
                </c:pt>
                <c:pt idx="66">
                  <c:v>75</c:v>
                </c:pt>
                <c:pt idx="68">
                  <c:v>96.8</c:v>
                </c:pt>
                <c:pt idx="70">
                  <c:v>57</c:v>
                </c:pt>
                <c:pt idx="76">
                  <c:v>37</c:v>
                </c:pt>
                <c:pt idx="77">
                  <c:v>82</c:v>
                </c:pt>
                <c:pt idx="78">
                  <c:v>93</c:v>
                </c:pt>
                <c:pt idx="79">
                  <c:v>263</c:v>
                </c:pt>
              </c:numCache>
            </c:numRef>
          </c:xVal>
          <c:yVal>
            <c:numRef>
              <c:f>'Other target for % goall'!$U$3:$U$84</c:f>
              <c:numCache>
                <c:formatCode>General</c:formatCode>
                <c:ptCount val="82"/>
                <c:pt idx="0">
                  <c:v>0.31578947368421045</c:v>
                </c:pt>
                <c:pt idx="2">
                  <c:v>0.55555555555555591</c:v>
                </c:pt>
                <c:pt idx="5">
                  <c:v>0.17647058823529452</c:v>
                </c:pt>
                <c:pt idx="6">
                  <c:v>0.19354838709677463</c:v>
                </c:pt>
                <c:pt idx="8">
                  <c:v>-0.28571428571428464</c:v>
                </c:pt>
                <c:pt idx="9">
                  <c:v>0.10000000000000009</c:v>
                </c:pt>
                <c:pt idx="11">
                  <c:v>-0.99999999999999944</c:v>
                </c:pt>
                <c:pt idx="12">
                  <c:v>1.2500000000000002</c:v>
                </c:pt>
                <c:pt idx="13">
                  <c:v>0.95238095238095233</c:v>
                </c:pt>
                <c:pt idx="16">
                  <c:v>0.5454545454545453</c:v>
                </c:pt>
                <c:pt idx="17">
                  <c:v>-0.29999999999999982</c:v>
                </c:pt>
                <c:pt idx="18">
                  <c:v>0.82352941176470595</c:v>
                </c:pt>
                <c:pt idx="21">
                  <c:v>0.36842105263157865</c:v>
                </c:pt>
                <c:pt idx="22">
                  <c:v>0.76744186046511631</c:v>
                </c:pt>
                <c:pt idx="24">
                  <c:v>0</c:v>
                </c:pt>
                <c:pt idx="28">
                  <c:v>0.42857142857142838</c:v>
                </c:pt>
                <c:pt idx="29">
                  <c:v>0.78571428571428581</c:v>
                </c:pt>
                <c:pt idx="34">
                  <c:v>0.88888888888888873</c:v>
                </c:pt>
                <c:pt idx="39">
                  <c:v>0.64000000000000012</c:v>
                </c:pt>
                <c:pt idx="41">
                  <c:v>1.1499999999999999</c:v>
                </c:pt>
                <c:pt idx="42">
                  <c:v>-2.125</c:v>
                </c:pt>
                <c:pt idx="43">
                  <c:v>0.50000000000000056</c:v>
                </c:pt>
                <c:pt idx="44">
                  <c:v>0.91304347826086951</c:v>
                </c:pt>
                <c:pt idx="46">
                  <c:v>8.3333333333333759E-2</c:v>
                </c:pt>
                <c:pt idx="51">
                  <c:v>-0.23076923076923067</c:v>
                </c:pt>
                <c:pt idx="52">
                  <c:v>0.52173913043478271</c:v>
                </c:pt>
                <c:pt idx="58">
                  <c:v>0.66666666666666652</c:v>
                </c:pt>
                <c:pt idx="61">
                  <c:v>-0.22727272727272727</c:v>
                </c:pt>
                <c:pt idx="63">
                  <c:v>0.63636363636363669</c:v>
                </c:pt>
                <c:pt idx="65">
                  <c:v>0.67567567567567566</c:v>
                </c:pt>
                <c:pt idx="66">
                  <c:v>0.41860465116279089</c:v>
                </c:pt>
                <c:pt idx="68">
                  <c:v>0.64705882352941202</c:v>
                </c:pt>
                <c:pt idx="70">
                  <c:v>0.96</c:v>
                </c:pt>
                <c:pt idx="76">
                  <c:v>1.1250000000000007</c:v>
                </c:pt>
                <c:pt idx="77">
                  <c:v>0.37499999999999989</c:v>
                </c:pt>
                <c:pt idx="78">
                  <c:v>0.74999999999999978</c:v>
                </c:pt>
                <c:pt idx="79">
                  <c:v>0.60606060606060608</c:v>
                </c:pt>
                <c:pt idx="81">
                  <c:v>-0.28571428571428464</c:v>
                </c:pt>
              </c:numCache>
            </c:numRef>
          </c:yVal>
          <c:smooth val="0"/>
          <c:extLst>
            <c:ext xmlns:c16="http://schemas.microsoft.com/office/drawing/2014/chart" uri="{C3380CC4-5D6E-409C-BE32-E72D297353CC}">
              <c16:uniqueId val="{00000001-9E41-2E44-A1EE-2C2F2126CA2A}"/>
            </c:ext>
          </c:extLst>
        </c:ser>
        <c:ser>
          <c:idx val="1"/>
          <c:order val="1"/>
          <c:tx>
            <c:v>Females</c:v>
          </c:tx>
          <c:spPr>
            <a:ln w="31750">
              <a:noFill/>
            </a:ln>
          </c:spPr>
          <c:marker>
            <c:symbol val="circle"/>
            <c:size val="7"/>
            <c:spPr>
              <a:noFill/>
              <a:ln>
                <a:solidFill>
                  <a:schemeClr val="tx1"/>
                </a:solidFill>
              </a:ln>
            </c:spPr>
          </c:marker>
          <c:trendline>
            <c:spPr>
              <a:ln>
                <a:prstDash val="dash"/>
              </a:ln>
            </c:spPr>
            <c:trendlineType val="poly"/>
            <c:order val="2"/>
            <c:forward val="100"/>
            <c:dispRSqr val="0"/>
            <c:dispEq val="0"/>
          </c:trendline>
          <c:xVal>
            <c:numRef>
              <c:f>'Other target for % goall'!$X$3:$X$91</c:f>
              <c:numCache>
                <c:formatCode>General</c:formatCode>
                <c:ptCount val="89"/>
                <c:pt idx="1">
                  <c:v>43</c:v>
                </c:pt>
                <c:pt idx="3">
                  <c:v>57</c:v>
                </c:pt>
                <c:pt idx="4">
                  <c:v>14</c:v>
                </c:pt>
                <c:pt idx="7">
                  <c:v>6</c:v>
                </c:pt>
                <c:pt idx="10">
                  <c:v>14</c:v>
                </c:pt>
                <c:pt idx="15">
                  <c:v>13.9</c:v>
                </c:pt>
                <c:pt idx="19">
                  <c:v>114.8</c:v>
                </c:pt>
                <c:pt idx="20">
                  <c:v>67</c:v>
                </c:pt>
                <c:pt idx="23">
                  <c:v>37</c:v>
                </c:pt>
                <c:pt idx="25">
                  <c:v>4.4000000000000004</c:v>
                </c:pt>
                <c:pt idx="26">
                  <c:v>39</c:v>
                </c:pt>
                <c:pt idx="27">
                  <c:v>199</c:v>
                </c:pt>
                <c:pt idx="30">
                  <c:v>39</c:v>
                </c:pt>
                <c:pt idx="31">
                  <c:v>23.2</c:v>
                </c:pt>
                <c:pt idx="32">
                  <c:v>16</c:v>
                </c:pt>
                <c:pt idx="33">
                  <c:v>18</c:v>
                </c:pt>
                <c:pt idx="35">
                  <c:v>102</c:v>
                </c:pt>
                <c:pt idx="36">
                  <c:v>142</c:v>
                </c:pt>
                <c:pt idx="37">
                  <c:v>75.7</c:v>
                </c:pt>
                <c:pt idx="38">
                  <c:v>57</c:v>
                </c:pt>
                <c:pt idx="40">
                  <c:v>70</c:v>
                </c:pt>
                <c:pt idx="45">
                  <c:v>135</c:v>
                </c:pt>
                <c:pt idx="47">
                  <c:v>129</c:v>
                </c:pt>
                <c:pt idx="48">
                  <c:v>37</c:v>
                </c:pt>
                <c:pt idx="49">
                  <c:v>13</c:v>
                </c:pt>
                <c:pt idx="50">
                  <c:v>8</c:v>
                </c:pt>
                <c:pt idx="53">
                  <c:v>9</c:v>
                </c:pt>
                <c:pt idx="54">
                  <c:v>10</c:v>
                </c:pt>
                <c:pt idx="55">
                  <c:v>115</c:v>
                </c:pt>
                <c:pt idx="56">
                  <c:v>9</c:v>
                </c:pt>
                <c:pt idx="57">
                  <c:v>95</c:v>
                </c:pt>
                <c:pt idx="59">
                  <c:v>9</c:v>
                </c:pt>
                <c:pt idx="62">
                  <c:v>11</c:v>
                </c:pt>
                <c:pt idx="64">
                  <c:v>9</c:v>
                </c:pt>
                <c:pt idx="67">
                  <c:v>8</c:v>
                </c:pt>
                <c:pt idx="69">
                  <c:v>32</c:v>
                </c:pt>
                <c:pt idx="71">
                  <c:v>30</c:v>
                </c:pt>
                <c:pt idx="72">
                  <c:v>16</c:v>
                </c:pt>
                <c:pt idx="73">
                  <c:v>10</c:v>
                </c:pt>
                <c:pt idx="74">
                  <c:v>80</c:v>
                </c:pt>
                <c:pt idx="75">
                  <c:v>9</c:v>
                </c:pt>
                <c:pt idx="80">
                  <c:v>8</c:v>
                </c:pt>
                <c:pt idx="82">
                  <c:v>257.8</c:v>
                </c:pt>
                <c:pt idx="83">
                  <c:v>106</c:v>
                </c:pt>
                <c:pt idx="84">
                  <c:v>92</c:v>
                </c:pt>
                <c:pt idx="85">
                  <c:v>8</c:v>
                </c:pt>
              </c:numCache>
            </c:numRef>
          </c:xVal>
          <c:yVal>
            <c:numRef>
              <c:f>'Other target for % goall'!$Y$3:$Y$91</c:f>
              <c:numCache>
                <c:formatCode>General</c:formatCode>
                <c:ptCount val="89"/>
                <c:pt idx="1">
                  <c:v>0.30769230769230799</c:v>
                </c:pt>
                <c:pt idx="3">
                  <c:v>0.66666666666666663</c:v>
                </c:pt>
                <c:pt idx="4">
                  <c:v>0.68181818181818177</c:v>
                </c:pt>
                <c:pt idx="7">
                  <c:v>0</c:v>
                </c:pt>
                <c:pt idx="10">
                  <c:v>7.6923076923076664E-2</c:v>
                </c:pt>
                <c:pt idx="14">
                  <c:v>-0.33333333333333431</c:v>
                </c:pt>
                <c:pt idx="15">
                  <c:v>0.12499999999999958</c:v>
                </c:pt>
                <c:pt idx="19">
                  <c:v>0.35294117647058854</c:v>
                </c:pt>
                <c:pt idx="20">
                  <c:v>1</c:v>
                </c:pt>
                <c:pt idx="23">
                  <c:v>0.12500000000000014</c:v>
                </c:pt>
                <c:pt idx="25">
                  <c:v>0.38095238095238093</c:v>
                </c:pt>
                <c:pt idx="26">
                  <c:v>1.2000000000000002</c:v>
                </c:pt>
                <c:pt idx="27">
                  <c:v>0.7142857142857143</c:v>
                </c:pt>
                <c:pt idx="30">
                  <c:v>0.25000000000000056</c:v>
                </c:pt>
                <c:pt idx="31">
                  <c:v>0</c:v>
                </c:pt>
                <c:pt idx="32">
                  <c:v>0.39130434782608714</c:v>
                </c:pt>
                <c:pt idx="33">
                  <c:v>0.14285714285714241</c:v>
                </c:pt>
                <c:pt idx="35">
                  <c:v>0.32432432432432462</c:v>
                </c:pt>
                <c:pt idx="36">
                  <c:v>0.28571428571428542</c:v>
                </c:pt>
                <c:pt idx="37">
                  <c:v>-0.20000000000000018</c:v>
                </c:pt>
                <c:pt idx="38">
                  <c:v>0.5</c:v>
                </c:pt>
                <c:pt idx="40">
                  <c:v>0.58823529411764697</c:v>
                </c:pt>
                <c:pt idx="45">
                  <c:v>1.1818181818181821</c:v>
                </c:pt>
                <c:pt idx="47">
                  <c:v>0.12500000000000014</c:v>
                </c:pt>
                <c:pt idx="48">
                  <c:v>-7.6923076923076664E-2</c:v>
                </c:pt>
                <c:pt idx="49">
                  <c:v>-0.12903225806451565</c:v>
                </c:pt>
                <c:pt idx="50">
                  <c:v>0.29166666666666641</c:v>
                </c:pt>
                <c:pt idx="53">
                  <c:v>0.4210526315789474</c:v>
                </c:pt>
                <c:pt idx="54">
                  <c:v>0.66666666666666652</c:v>
                </c:pt>
                <c:pt idx="55">
                  <c:v>0.54838709677419384</c:v>
                </c:pt>
                <c:pt idx="56">
                  <c:v>0.33333333333333359</c:v>
                </c:pt>
                <c:pt idx="57">
                  <c:v>6.2499999999999792E-2</c:v>
                </c:pt>
                <c:pt idx="59">
                  <c:v>0</c:v>
                </c:pt>
                <c:pt idx="60">
                  <c:v>-8.3333333333333023E-2</c:v>
                </c:pt>
                <c:pt idx="62">
                  <c:v>-4.9999999999999822E-2</c:v>
                </c:pt>
                <c:pt idx="64">
                  <c:v>1.2857142857142856</c:v>
                </c:pt>
                <c:pt idx="67">
                  <c:v>-1.0000000000000004</c:v>
                </c:pt>
                <c:pt idx="69">
                  <c:v>0.60869565217391319</c:v>
                </c:pt>
                <c:pt idx="71">
                  <c:v>1.0714285714285718</c:v>
                </c:pt>
                <c:pt idx="72">
                  <c:v>0.58333333333333337</c:v>
                </c:pt>
                <c:pt idx="73">
                  <c:v>0.20000000000000018</c:v>
                </c:pt>
                <c:pt idx="74">
                  <c:v>0.33333333333333331</c:v>
                </c:pt>
                <c:pt idx="75">
                  <c:v>0.33333333333333331</c:v>
                </c:pt>
                <c:pt idx="80">
                  <c:v>0.66666666666666663</c:v>
                </c:pt>
                <c:pt idx="82">
                  <c:v>-9.0909090909091425E-2</c:v>
                </c:pt>
                <c:pt idx="83">
                  <c:v>0.29999999999999982</c:v>
                </c:pt>
                <c:pt idx="84">
                  <c:v>0.82051282051282048</c:v>
                </c:pt>
                <c:pt idx="85">
                  <c:v>-0.11764705882352898</c:v>
                </c:pt>
                <c:pt idx="87">
                  <c:v>0.33054123586657863</c:v>
                </c:pt>
                <c:pt idx="88">
                  <c:v>0.43165621298545281</c:v>
                </c:pt>
              </c:numCache>
            </c:numRef>
          </c:yVal>
          <c:smooth val="0"/>
          <c:extLst>
            <c:ext xmlns:c16="http://schemas.microsoft.com/office/drawing/2014/chart" uri="{C3380CC4-5D6E-409C-BE32-E72D297353CC}">
              <c16:uniqueId val="{00000003-9E41-2E44-A1EE-2C2F2126CA2A}"/>
            </c:ext>
          </c:extLst>
        </c:ser>
        <c:ser>
          <c:idx val="2"/>
          <c:order val="2"/>
          <c:spPr>
            <a:ln w="31750">
              <a:noFill/>
            </a:ln>
          </c:spPr>
          <c:marker>
            <c:symbol val="circle"/>
            <c:size val="11"/>
            <c:spPr>
              <a:noFill/>
              <a:ln>
                <a:noFill/>
              </a:ln>
            </c:spPr>
          </c:marker>
          <c:dPt>
            <c:idx val="76"/>
            <c:marker>
              <c:symbol val="circle"/>
              <c:size val="16"/>
            </c:marker>
            <c:bubble3D val="0"/>
            <c:extLst>
              <c:ext xmlns:c16="http://schemas.microsoft.com/office/drawing/2014/chart" uri="{C3380CC4-5D6E-409C-BE32-E72D297353CC}">
                <c16:uniqueId val="{00000004-9E41-2E44-A1EE-2C2F2126CA2A}"/>
              </c:ext>
            </c:extLst>
          </c:dPt>
          <c:dPt>
            <c:idx val="80"/>
            <c:marker>
              <c:symbol val="circle"/>
              <c:size val="2"/>
            </c:marker>
            <c:bubble3D val="0"/>
            <c:extLst>
              <c:ext xmlns:c16="http://schemas.microsoft.com/office/drawing/2014/chart" uri="{C3380CC4-5D6E-409C-BE32-E72D297353CC}">
                <c16:uniqueId val="{00000005-9E41-2E44-A1EE-2C2F2126CA2A}"/>
              </c:ext>
            </c:extLst>
          </c:dPt>
          <c:trendline>
            <c:trendlineType val="poly"/>
            <c:order val="2"/>
            <c:dispRSqr val="1"/>
            <c:dispEq val="0"/>
            <c:trendlineLbl>
              <c:layout>
                <c:manualLayout>
                  <c:x val="-5.9772632507225053E-2"/>
                  <c:y val="-0.41664148979550847"/>
                </c:manualLayout>
              </c:layout>
              <c:numFmt formatCode="General" sourceLinked="0"/>
            </c:trendlineLbl>
          </c:trendline>
          <c:xVal>
            <c:numRef>
              <c:f>'Other target for % goall'!$B$3:$B$91</c:f>
              <c:numCache>
                <c:formatCode>General</c:formatCode>
                <c:ptCount val="89"/>
                <c:pt idx="0">
                  <c:v>3</c:v>
                </c:pt>
                <c:pt idx="1">
                  <c:v>4.4000000000000004</c:v>
                </c:pt>
                <c:pt idx="2">
                  <c:v>6</c:v>
                </c:pt>
                <c:pt idx="3">
                  <c:v>8</c:v>
                </c:pt>
                <c:pt idx="4">
                  <c:v>8</c:v>
                </c:pt>
                <c:pt idx="5">
                  <c:v>8</c:v>
                </c:pt>
                <c:pt idx="6">
                  <c:v>8</c:v>
                </c:pt>
                <c:pt idx="7">
                  <c:v>9</c:v>
                </c:pt>
                <c:pt idx="8">
                  <c:v>9</c:v>
                </c:pt>
                <c:pt idx="9">
                  <c:v>9</c:v>
                </c:pt>
                <c:pt idx="10">
                  <c:v>9</c:v>
                </c:pt>
                <c:pt idx="11">
                  <c:v>9</c:v>
                </c:pt>
                <c:pt idx="12">
                  <c:v>10</c:v>
                </c:pt>
                <c:pt idx="13">
                  <c:v>10</c:v>
                </c:pt>
                <c:pt idx="14">
                  <c:v>11</c:v>
                </c:pt>
                <c:pt idx="15">
                  <c:v>11</c:v>
                </c:pt>
                <c:pt idx="16">
                  <c:v>13</c:v>
                </c:pt>
                <c:pt idx="17">
                  <c:v>13</c:v>
                </c:pt>
                <c:pt idx="18">
                  <c:v>13.9</c:v>
                </c:pt>
                <c:pt idx="19">
                  <c:v>14</c:v>
                </c:pt>
                <c:pt idx="20">
                  <c:v>14</c:v>
                </c:pt>
                <c:pt idx="21">
                  <c:v>16</c:v>
                </c:pt>
                <c:pt idx="22">
                  <c:v>16</c:v>
                </c:pt>
                <c:pt idx="23">
                  <c:v>18</c:v>
                </c:pt>
                <c:pt idx="24">
                  <c:v>20</c:v>
                </c:pt>
                <c:pt idx="25">
                  <c:v>21</c:v>
                </c:pt>
                <c:pt idx="26">
                  <c:v>22</c:v>
                </c:pt>
                <c:pt idx="27">
                  <c:v>23.2</c:v>
                </c:pt>
                <c:pt idx="28">
                  <c:v>27</c:v>
                </c:pt>
                <c:pt idx="30">
                  <c:v>30</c:v>
                </c:pt>
                <c:pt idx="31">
                  <c:v>32</c:v>
                </c:pt>
                <c:pt idx="33">
                  <c:v>37</c:v>
                </c:pt>
                <c:pt idx="34">
                  <c:v>37</c:v>
                </c:pt>
                <c:pt idx="35">
                  <c:v>37</c:v>
                </c:pt>
                <c:pt idx="36">
                  <c:v>38</c:v>
                </c:pt>
                <c:pt idx="37">
                  <c:v>38</c:v>
                </c:pt>
                <c:pt idx="38">
                  <c:v>39</c:v>
                </c:pt>
                <c:pt idx="39">
                  <c:v>39</c:v>
                </c:pt>
                <c:pt idx="40">
                  <c:v>43</c:v>
                </c:pt>
                <c:pt idx="41">
                  <c:v>45</c:v>
                </c:pt>
                <c:pt idx="42">
                  <c:v>46</c:v>
                </c:pt>
                <c:pt idx="43">
                  <c:v>54</c:v>
                </c:pt>
                <c:pt idx="44">
                  <c:v>57</c:v>
                </c:pt>
                <c:pt idx="45">
                  <c:v>57</c:v>
                </c:pt>
                <c:pt idx="46">
                  <c:v>57</c:v>
                </c:pt>
                <c:pt idx="48">
                  <c:v>67</c:v>
                </c:pt>
                <c:pt idx="49">
                  <c:v>70</c:v>
                </c:pt>
                <c:pt idx="50">
                  <c:v>73</c:v>
                </c:pt>
                <c:pt idx="51">
                  <c:v>75</c:v>
                </c:pt>
                <c:pt idx="52">
                  <c:v>75.7</c:v>
                </c:pt>
                <c:pt idx="53">
                  <c:v>80</c:v>
                </c:pt>
                <c:pt idx="54">
                  <c:v>82</c:v>
                </c:pt>
                <c:pt idx="55">
                  <c:v>88</c:v>
                </c:pt>
                <c:pt idx="56">
                  <c:v>92</c:v>
                </c:pt>
                <c:pt idx="57">
                  <c:v>93</c:v>
                </c:pt>
                <c:pt idx="58">
                  <c:v>95</c:v>
                </c:pt>
                <c:pt idx="59">
                  <c:v>95.2</c:v>
                </c:pt>
                <c:pt idx="60">
                  <c:v>96.8</c:v>
                </c:pt>
                <c:pt idx="61">
                  <c:v>100</c:v>
                </c:pt>
                <c:pt idx="62">
                  <c:v>102</c:v>
                </c:pt>
                <c:pt idx="63">
                  <c:v>106</c:v>
                </c:pt>
                <c:pt idx="64">
                  <c:v>114.8</c:v>
                </c:pt>
                <c:pt idx="65">
                  <c:v>115</c:v>
                </c:pt>
                <c:pt idx="66">
                  <c:v>129</c:v>
                </c:pt>
                <c:pt idx="67">
                  <c:v>135</c:v>
                </c:pt>
                <c:pt idx="68">
                  <c:v>136</c:v>
                </c:pt>
                <c:pt idx="69">
                  <c:v>137</c:v>
                </c:pt>
                <c:pt idx="70">
                  <c:v>142</c:v>
                </c:pt>
                <c:pt idx="71">
                  <c:v>145</c:v>
                </c:pt>
                <c:pt idx="72">
                  <c:v>155</c:v>
                </c:pt>
                <c:pt idx="75">
                  <c:v>178</c:v>
                </c:pt>
                <c:pt idx="76">
                  <c:v>199</c:v>
                </c:pt>
                <c:pt idx="77">
                  <c:v>201</c:v>
                </c:pt>
                <c:pt idx="78">
                  <c:v>205</c:v>
                </c:pt>
                <c:pt idx="80">
                  <c:v>220</c:v>
                </c:pt>
                <c:pt idx="81">
                  <c:v>236</c:v>
                </c:pt>
                <c:pt idx="82">
                  <c:v>257.8</c:v>
                </c:pt>
                <c:pt idx="83">
                  <c:v>263</c:v>
                </c:pt>
                <c:pt idx="85">
                  <c:v>296</c:v>
                </c:pt>
                <c:pt idx="87">
                  <c:v>309</c:v>
                </c:pt>
                <c:pt idx="88">
                  <c:v>496</c:v>
                </c:pt>
              </c:numCache>
            </c:numRef>
          </c:xVal>
          <c:yVal>
            <c:numRef>
              <c:f>'Other target for % goall'!$I$3:$I$91</c:f>
              <c:numCache>
                <c:formatCode>General</c:formatCode>
                <c:ptCount val="89"/>
                <c:pt idx="0">
                  <c:v>0.19354838709677463</c:v>
                </c:pt>
                <c:pt idx="1">
                  <c:v>0.38095238095238093</c:v>
                </c:pt>
                <c:pt idx="2">
                  <c:v>0</c:v>
                </c:pt>
                <c:pt idx="3">
                  <c:v>0.29166666666666641</c:v>
                </c:pt>
                <c:pt idx="4">
                  <c:v>-1.0000000000000004</c:v>
                </c:pt>
                <c:pt idx="5">
                  <c:v>0.66666666666666663</c:v>
                </c:pt>
                <c:pt idx="6">
                  <c:v>-0.11764705882352898</c:v>
                </c:pt>
                <c:pt idx="7">
                  <c:v>0.4210526315789474</c:v>
                </c:pt>
                <c:pt idx="8">
                  <c:v>0.33333333333333359</c:v>
                </c:pt>
                <c:pt idx="9">
                  <c:v>0</c:v>
                </c:pt>
                <c:pt idx="10">
                  <c:v>1.2857142857142856</c:v>
                </c:pt>
                <c:pt idx="11">
                  <c:v>0.33333333333333331</c:v>
                </c:pt>
                <c:pt idx="12">
                  <c:v>0.66666666666666652</c:v>
                </c:pt>
                <c:pt idx="13">
                  <c:v>0.20000000000000018</c:v>
                </c:pt>
                <c:pt idx="14">
                  <c:v>-4.9999999999999822E-2</c:v>
                </c:pt>
                <c:pt idx="15">
                  <c:v>0.63636363636363669</c:v>
                </c:pt>
                <c:pt idx="16">
                  <c:v>0.76744186046511631</c:v>
                </c:pt>
                <c:pt idx="17">
                  <c:v>-0.12903225806451565</c:v>
                </c:pt>
                <c:pt idx="18">
                  <c:v>0.12499999999999958</c:v>
                </c:pt>
                <c:pt idx="19">
                  <c:v>0.68181818181818177</c:v>
                </c:pt>
                <c:pt idx="20">
                  <c:v>7.6923076923076664E-2</c:v>
                </c:pt>
                <c:pt idx="21">
                  <c:v>0.39130434782608714</c:v>
                </c:pt>
                <c:pt idx="22">
                  <c:v>0.58333333333333337</c:v>
                </c:pt>
                <c:pt idx="23">
                  <c:v>0.14285714285714241</c:v>
                </c:pt>
                <c:pt idx="24">
                  <c:v>0.31999999999999967</c:v>
                </c:pt>
                <c:pt idx="25">
                  <c:v>0.52173913043478271</c:v>
                </c:pt>
                <c:pt idx="26">
                  <c:v>0.36842105263157865</c:v>
                </c:pt>
                <c:pt idx="27">
                  <c:v>0</c:v>
                </c:pt>
                <c:pt idx="28">
                  <c:v>0</c:v>
                </c:pt>
                <c:pt idx="29">
                  <c:v>-8.3333333333333023E-2</c:v>
                </c:pt>
                <c:pt idx="30">
                  <c:v>1.0714285714285718</c:v>
                </c:pt>
                <c:pt idx="31">
                  <c:v>0.60869565217391319</c:v>
                </c:pt>
                <c:pt idx="32">
                  <c:v>-0.23076923076923067</c:v>
                </c:pt>
                <c:pt idx="33">
                  <c:v>0.12500000000000014</c:v>
                </c:pt>
                <c:pt idx="34">
                  <c:v>-7.6923076923076664E-2</c:v>
                </c:pt>
                <c:pt idx="35">
                  <c:v>1.1250000000000007</c:v>
                </c:pt>
                <c:pt idx="36">
                  <c:v>-0.29999999999999982</c:v>
                </c:pt>
                <c:pt idx="37">
                  <c:v>0.50000000000000056</c:v>
                </c:pt>
                <c:pt idx="38">
                  <c:v>1.2000000000000002</c:v>
                </c:pt>
                <c:pt idx="39">
                  <c:v>0.25000000000000056</c:v>
                </c:pt>
                <c:pt idx="40">
                  <c:v>0.30769230769230799</c:v>
                </c:pt>
                <c:pt idx="41">
                  <c:v>0.42857142857142838</c:v>
                </c:pt>
                <c:pt idx="42">
                  <c:v>0.5454545454545453</c:v>
                </c:pt>
                <c:pt idx="43">
                  <c:v>1.1499999999999999</c:v>
                </c:pt>
                <c:pt idx="44">
                  <c:v>0.66666666666666663</c:v>
                </c:pt>
                <c:pt idx="45">
                  <c:v>0.5</c:v>
                </c:pt>
                <c:pt idx="46">
                  <c:v>0.96</c:v>
                </c:pt>
                <c:pt idx="47">
                  <c:v>-1.0000000000000004</c:v>
                </c:pt>
                <c:pt idx="48">
                  <c:v>1</c:v>
                </c:pt>
                <c:pt idx="49">
                  <c:v>0.58823529411764697</c:v>
                </c:pt>
                <c:pt idx="50">
                  <c:v>0.66666666666666652</c:v>
                </c:pt>
                <c:pt idx="51">
                  <c:v>0.41860465116279089</c:v>
                </c:pt>
                <c:pt idx="52">
                  <c:v>-0.20000000000000018</c:v>
                </c:pt>
                <c:pt idx="53">
                  <c:v>0.33333333333333331</c:v>
                </c:pt>
                <c:pt idx="54">
                  <c:v>0.37499999999999989</c:v>
                </c:pt>
                <c:pt idx="55">
                  <c:v>0.64000000000000012</c:v>
                </c:pt>
                <c:pt idx="56">
                  <c:v>0.82051282051282048</c:v>
                </c:pt>
                <c:pt idx="57">
                  <c:v>0.74999999999999978</c:v>
                </c:pt>
                <c:pt idx="58">
                  <c:v>6.2499999999999792E-2</c:v>
                </c:pt>
                <c:pt idx="59">
                  <c:v>0.88888888888888873</c:v>
                </c:pt>
                <c:pt idx="60">
                  <c:v>0.64705882352941202</c:v>
                </c:pt>
                <c:pt idx="61">
                  <c:v>8.3333333333333759E-2</c:v>
                </c:pt>
                <c:pt idx="62">
                  <c:v>0.32432432432432462</c:v>
                </c:pt>
                <c:pt idx="63">
                  <c:v>0.29999999999999982</c:v>
                </c:pt>
                <c:pt idx="64">
                  <c:v>0.35294117647058854</c:v>
                </c:pt>
                <c:pt idx="65">
                  <c:v>0.54838709677419384</c:v>
                </c:pt>
                <c:pt idx="66">
                  <c:v>0.12500000000000014</c:v>
                </c:pt>
                <c:pt idx="67">
                  <c:v>1.1818181818181821</c:v>
                </c:pt>
                <c:pt idx="68">
                  <c:v>0.55555555555555591</c:v>
                </c:pt>
                <c:pt idx="69">
                  <c:v>0.78571428571428581</c:v>
                </c:pt>
                <c:pt idx="70">
                  <c:v>0.28571428571428542</c:v>
                </c:pt>
                <c:pt idx="71">
                  <c:v>0.31578947368421045</c:v>
                </c:pt>
                <c:pt idx="72">
                  <c:v>0.67567567567567566</c:v>
                </c:pt>
                <c:pt idx="73">
                  <c:v>-0.28571428571428464</c:v>
                </c:pt>
                <c:pt idx="74">
                  <c:v>-0.33333333333333431</c:v>
                </c:pt>
                <c:pt idx="75">
                  <c:v>0.82352941176470595</c:v>
                </c:pt>
                <c:pt idx="76">
                  <c:v>0.7142857142857143</c:v>
                </c:pt>
                <c:pt idx="77">
                  <c:v>0.10000000000000009</c:v>
                </c:pt>
                <c:pt idx="78">
                  <c:v>0.91304347826086951</c:v>
                </c:pt>
                <c:pt idx="79">
                  <c:v>-2.125</c:v>
                </c:pt>
                <c:pt idx="80">
                  <c:v>1.2500000000000002</c:v>
                </c:pt>
                <c:pt idx="81">
                  <c:v>0.17647058823529452</c:v>
                </c:pt>
                <c:pt idx="82">
                  <c:v>-9.0909090909091425E-2</c:v>
                </c:pt>
                <c:pt idx="83">
                  <c:v>0.60606060606060608</c:v>
                </c:pt>
                <c:pt idx="84">
                  <c:v>0.95238095238095233</c:v>
                </c:pt>
                <c:pt idx="85">
                  <c:v>-0.22727272727272727</c:v>
                </c:pt>
                <c:pt idx="86">
                  <c:v>0</c:v>
                </c:pt>
                <c:pt idx="87">
                  <c:v>-0.28571428571428464</c:v>
                </c:pt>
                <c:pt idx="88">
                  <c:v>-0.99999999999999944</c:v>
                </c:pt>
              </c:numCache>
            </c:numRef>
          </c:yVal>
          <c:smooth val="0"/>
          <c:extLst>
            <c:ext xmlns:c16="http://schemas.microsoft.com/office/drawing/2014/chart" uri="{C3380CC4-5D6E-409C-BE32-E72D297353CC}">
              <c16:uniqueId val="{00000007-9E41-2E44-A1EE-2C2F2126CA2A}"/>
            </c:ext>
          </c:extLst>
        </c:ser>
        <c:dLbls>
          <c:showLegendKey val="0"/>
          <c:showVal val="0"/>
          <c:showCatName val="0"/>
          <c:showSerName val="0"/>
          <c:showPercent val="0"/>
          <c:showBubbleSize val="0"/>
        </c:dLbls>
        <c:axId val="-2134406152"/>
        <c:axId val="-2134393608"/>
      </c:scatterChart>
      <c:valAx>
        <c:axId val="-2134406152"/>
        <c:scaling>
          <c:orientation val="minMax"/>
          <c:max val="500"/>
          <c:min val="0"/>
        </c:scaling>
        <c:delete val="0"/>
        <c:axPos val="b"/>
        <c:title>
          <c:tx>
            <c:rich>
              <a:bodyPr/>
              <a:lstStyle/>
              <a:p>
                <a:pPr>
                  <a:defRPr/>
                </a:pPr>
                <a:r>
                  <a:rPr lang="en-US"/>
                  <a:t>Serum Ferritin, mg/L </a:t>
                </a:r>
              </a:p>
            </c:rich>
          </c:tx>
          <c:layout>
            <c:manualLayout>
              <c:xMode val="edge"/>
              <c:yMode val="edge"/>
              <c:x val="0.3145733533978648"/>
              <c:y val="0.78249993485681524"/>
            </c:manualLayout>
          </c:layout>
          <c:overlay val="0"/>
        </c:title>
        <c:numFmt formatCode="General" sourceLinked="1"/>
        <c:majorTickMark val="out"/>
        <c:minorTickMark val="none"/>
        <c:tickLblPos val="nextTo"/>
        <c:spPr>
          <a:ln>
            <a:solidFill>
              <a:schemeClr val="tx1"/>
            </a:solidFill>
          </a:ln>
        </c:spPr>
        <c:crossAx val="-2134393608"/>
        <c:crossesAt val="0"/>
        <c:crossBetween val="midCat"/>
      </c:valAx>
      <c:valAx>
        <c:axId val="-2134393608"/>
        <c:scaling>
          <c:orientation val="minMax"/>
          <c:min val="-1"/>
        </c:scaling>
        <c:delete val="0"/>
        <c:axPos val="l"/>
        <c:majorGridlines>
          <c:spPr>
            <a:ln>
              <a:noFill/>
            </a:ln>
          </c:spPr>
        </c:majorGridlines>
        <c:title>
          <c:tx>
            <c:rich>
              <a:bodyPr/>
              <a:lstStyle/>
              <a:p>
                <a:pPr>
                  <a:defRPr sz="2800"/>
                </a:pPr>
                <a:r>
                  <a:rPr lang="en-US" sz="2800"/>
                  <a:t>Fraction to Goal HbA1c</a:t>
                </a:r>
              </a:p>
            </c:rich>
          </c:tx>
          <c:layout>
            <c:manualLayout>
              <c:xMode val="edge"/>
              <c:yMode val="edge"/>
              <c:x val="2.0647166005075816E-2"/>
              <c:y val="0.23826531366677756"/>
            </c:manualLayout>
          </c:layout>
          <c:overlay val="0"/>
        </c:title>
        <c:numFmt formatCode="General" sourceLinked="1"/>
        <c:majorTickMark val="out"/>
        <c:minorTickMark val="none"/>
        <c:tickLblPos val="nextTo"/>
        <c:crossAx val="-2134406152"/>
        <c:crosses val="autoZero"/>
        <c:crossBetween val="midCat"/>
      </c:valAx>
    </c:plotArea>
    <c:plotVisOnly val="1"/>
    <c:dispBlanksAs val="gap"/>
    <c:showDLblsOverMax val="0"/>
  </c:chart>
  <c:spPr>
    <a:ln>
      <a:noFill/>
    </a:ln>
  </c:spPr>
  <c:txPr>
    <a:bodyPr/>
    <a:lstStyle/>
    <a:p>
      <a:pPr>
        <a:defRPr sz="2000" b="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0.46678</cdr:x>
      <cdr:y>0.04779</cdr:y>
    </cdr:from>
    <cdr:to>
      <cdr:x>0.82051</cdr:x>
      <cdr:y>0.3564</cdr:y>
    </cdr:to>
    <cdr:grpSp>
      <cdr:nvGrpSpPr>
        <cdr:cNvPr id="2" name="Group 1">
          <a:extLst xmlns:a="http://schemas.openxmlformats.org/drawingml/2006/main">
            <a:ext uri="{FF2B5EF4-FFF2-40B4-BE49-F238E27FC236}">
              <a16:creationId xmlns:a16="http://schemas.microsoft.com/office/drawing/2014/main" id="{57202749-DCD9-764C-AA2A-CA6931512B8D}"/>
            </a:ext>
          </a:extLst>
        </cdr:cNvPr>
        <cdr:cNvGrpSpPr/>
      </cdr:nvGrpSpPr>
      <cdr:grpSpPr>
        <a:xfrm xmlns:a="http://schemas.openxmlformats.org/drawingml/2006/main">
          <a:off x="4979609" y="324102"/>
          <a:ext cx="3773592" cy="2092932"/>
          <a:chOff x="11964955" y="2522207"/>
          <a:chExt cx="2230830" cy="1277771"/>
        </a:xfrm>
      </cdr:grpSpPr>
      <cdr:sp macro="" textlink="">
        <cdr:nvSpPr>
          <cdr:cNvPr id="3" name="TextBox 16">
            <a:extLst xmlns:a="http://schemas.openxmlformats.org/drawingml/2006/main">
              <a:ext uri="{FF2B5EF4-FFF2-40B4-BE49-F238E27FC236}">
                <a16:creationId xmlns:a16="http://schemas.microsoft.com/office/drawing/2014/main" id="{3928C73D-C24C-7642-A262-D15432069FB0}"/>
              </a:ext>
            </a:extLst>
          </cdr:cNvPr>
          <cdr:cNvSpPr txBox="1"/>
        </cdr:nvSpPr>
        <cdr:spPr>
          <a:xfrm xmlns:a="http://schemas.openxmlformats.org/drawingml/2006/main">
            <a:off x="12335317" y="2522207"/>
            <a:ext cx="1860468" cy="127777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600" dirty="0">
                <a:latin typeface="Arial" panose="020B0604020202020204" pitchFamily="34" charset="0"/>
                <a:cs typeface="Arial" panose="020B0604020202020204" pitchFamily="34" charset="0"/>
              </a:rPr>
              <a:t>Males</a:t>
            </a:r>
          </a:p>
          <a:p xmlns:a="http://schemas.openxmlformats.org/drawingml/2006/main">
            <a:r>
              <a:rPr lang="en-US" sz="2600" dirty="0">
                <a:latin typeface="Arial" panose="020B0604020202020204" pitchFamily="34" charset="0"/>
                <a:cs typeface="Arial" panose="020B0604020202020204" pitchFamily="34" charset="0"/>
              </a:rPr>
              <a:t>Females </a:t>
            </a:r>
          </a:p>
          <a:p xmlns:a="http://schemas.openxmlformats.org/drawingml/2006/main">
            <a:r>
              <a:rPr lang="en-US" sz="2600" dirty="0">
                <a:latin typeface="Arial" panose="020B0604020202020204" pitchFamily="34" charset="0"/>
                <a:cs typeface="Arial" panose="020B0604020202020204" pitchFamily="34" charset="0"/>
              </a:rPr>
              <a:t>Combined trendline</a:t>
            </a:r>
          </a:p>
          <a:p xmlns:a="http://schemas.openxmlformats.org/drawingml/2006/main">
            <a:r>
              <a:rPr lang="en-US" sz="2600" dirty="0">
                <a:latin typeface="Arial" panose="020B0604020202020204" pitchFamily="34" charset="0"/>
                <a:cs typeface="Arial" panose="020B0604020202020204" pitchFamily="34" charset="0"/>
              </a:rPr>
              <a:t>Male trendline</a:t>
            </a:r>
          </a:p>
          <a:p xmlns:a="http://schemas.openxmlformats.org/drawingml/2006/main">
            <a:r>
              <a:rPr lang="en-US" sz="2600" dirty="0">
                <a:latin typeface="Arial" panose="020B0604020202020204" pitchFamily="34" charset="0"/>
                <a:cs typeface="Arial" panose="020B0604020202020204" pitchFamily="34" charset="0"/>
              </a:rPr>
              <a:t>Female trendline</a:t>
            </a:r>
          </a:p>
        </cdr:txBody>
      </cdr:sp>
      <cdr:sp macro="" textlink="">
        <cdr:nvSpPr>
          <cdr:cNvPr id="4" name="Oval 3">
            <a:extLst xmlns:a="http://schemas.openxmlformats.org/drawingml/2006/main">
              <a:ext uri="{FF2B5EF4-FFF2-40B4-BE49-F238E27FC236}">
                <a16:creationId xmlns:a16="http://schemas.microsoft.com/office/drawing/2014/main" id="{25BCF4B8-24E1-D647-8533-DBBA4BDC3080}"/>
              </a:ext>
            </a:extLst>
          </cdr:cNvPr>
          <cdr:cNvSpPr/>
        </cdr:nvSpPr>
        <cdr:spPr>
          <a:xfrm xmlns:a="http://schemas.openxmlformats.org/drawingml/2006/main">
            <a:off x="12087150" y="2625181"/>
            <a:ext cx="135925" cy="148281"/>
          </a:xfrm>
          <a:prstGeom xmlns:a="http://schemas.openxmlformats.org/drawingml/2006/main" prst="ellipse">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sp macro="" textlink="">
        <cdr:nvSpPr>
          <cdr:cNvPr id="5" name="Oval 4">
            <a:extLst xmlns:a="http://schemas.openxmlformats.org/drawingml/2006/main">
              <a:ext uri="{FF2B5EF4-FFF2-40B4-BE49-F238E27FC236}">
                <a16:creationId xmlns:a16="http://schemas.microsoft.com/office/drawing/2014/main" id="{70FA1B74-B2C2-2A4E-A2B3-BE6008F9BB98}"/>
              </a:ext>
            </a:extLst>
          </cdr:cNvPr>
          <cdr:cNvSpPr/>
        </cdr:nvSpPr>
        <cdr:spPr>
          <a:xfrm xmlns:a="http://schemas.openxmlformats.org/drawingml/2006/main">
            <a:off x="12087150" y="2884672"/>
            <a:ext cx="135925" cy="148281"/>
          </a:xfrm>
          <a:prstGeom xmlns:a="http://schemas.openxmlformats.org/drawingml/2006/main" prst="ellipse">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cxnSp macro="">
        <cdr:nvCxnSpPr>
          <cdr:cNvPr id="6" name="Straight Connector 5">
            <a:extLst xmlns:a="http://schemas.openxmlformats.org/drawingml/2006/main">
              <a:ext uri="{FF2B5EF4-FFF2-40B4-BE49-F238E27FC236}">
                <a16:creationId xmlns:a16="http://schemas.microsoft.com/office/drawing/2014/main" id="{03F36A64-E980-3040-A660-B580DD254A4B}"/>
              </a:ext>
            </a:extLst>
          </cdr:cNvPr>
          <cdr:cNvCxnSpPr>
            <a:cxnSpLocks xmlns:a="http://schemas.openxmlformats.org/drawingml/2006/main"/>
          </cdr:cNvCxnSpPr>
        </cdr:nvCxnSpPr>
        <cdr:spPr>
          <a:xfrm xmlns:a="http://schemas.openxmlformats.org/drawingml/2006/main">
            <a:off x="11974909" y="3183926"/>
            <a:ext cx="360407" cy="0"/>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id="{D7945FEE-449B-5344-93A5-3266690E0E8D}"/>
              </a:ext>
            </a:extLst>
          </cdr:cNvPr>
          <cdr:cNvCxnSpPr>
            <a:cxnSpLocks xmlns:a="http://schemas.openxmlformats.org/drawingml/2006/main"/>
          </cdr:cNvCxnSpPr>
        </cdr:nvCxnSpPr>
        <cdr:spPr>
          <a:xfrm xmlns:a="http://schemas.openxmlformats.org/drawingml/2006/main">
            <a:off x="11964955" y="3418932"/>
            <a:ext cx="360407" cy="0"/>
          </a:xfrm>
          <a:prstGeom xmlns:a="http://schemas.openxmlformats.org/drawingml/2006/main" prst="line">
            <a:avLst/>
          </a:prstGeom>
          <a:ln xmlns:a="http://schemas.openxmlformats.org/drawingml/2006/main" w="22225">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8" name="Straight Connector 7">
            <a:extLst xmlns:a="http://schemas.openxmlformats.org/drawingml/2006/main">
              <a:ext uri="{FF2B5EF4-FFF2-40B4-BE49-F238E27FC236}">
                <a16:creationId xmlns:a16="http://schemas.microsoft.com/office/drawing/2014/main" id="{F20C51E0-BFD6-7242-900A-4EF00127CEA3}"/>
              </a:ext>
            </a:extLst>
          </cdr:cNvPr>
          <cdr:cNvCxnSpPr>
            <a:cxnSpLocks xmlns:a="http://schemas.openxmlformats.org/drawingml/2006/main"/>
          </cdr:cNvCxnSpPr>
        </cdr:nvCxnSpPr>
        <cdr:spPr>
          <a:xfrm xmlns:a="http://schemas.openxmlformats.org/drawingml/2006/main">
            <a:off x="11974909" y="3613750"/>
            <a:ext cx="360407" cy="0"/>
          </a:xfrm>
          <a:prstGeom xmlns:a="http://schemas.openxmlformats.org/drawingml/2006/main" prst="line">
            <a:avLst/>
          </a:prstGeom>
          <a:ln xmlns:a="http://schemas.openxmlformats.org/drawingml/2006/main" w="158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0.44628</cdr:x>
      <cdr:y>0.05634</cdr:y>
    </cdr:from>
    <cdr:to>
      <cdr:x>0.84299</cdr:x>
      <cdr:y>0.36848</cdr:y>
    </cdr:to>
    <cdr:sp macro="" textlink="">
      <cdr:nvSpPr>
        <cdr:cNvPr id="9" name="Rectangle 8">
          <a:extLst xmlns:a="http://schemas.openxmlformats.org/drawingml/2006/main">
            <a:ext uri="{FF2B5EF4-FFF2-40B4-BE49-F238E27FC236}">
              <a16:creationId xmlns:a16="http://schemas.microsoft.com/office/drawing/2014/main" id="{6CB601BC-588C-F347-9DE6-ECABF5091622}"/>
            </a:ext>
          </a:extLst>
        </cdr:cNvPr>
        <cdr:cNvSpPr/>
      </cdr:nvSpPr>
      <cdr:spPr>
        <a:xfrm xmlns:a="http://schemas.openxmlformats.org/drawingml/2006/main">
          <a:off x="4114800" y="304799"/>
          <a:ext cx="3657745" cy="1688739"/>
        </a:xfrm>
        <a:prstGeom xmlns:a="http://schemas.openxmlformats.org/drawingml/2006/main" prst="rect">
          <a:avLst/>
        </a:prstGeom>
        <a:noFill xmlns:a="http://schemas.openxmlformats.org/drawingml/2006/main"/>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6770"/>
          </a:xfrm>
          <a:prstGeom prst="rect">
            <a:avLst/>
          </a:prstGeom>
        </p:spPr>
        <p:txBody>
          <a:bodyPr vert="horz" lIns="34747" tIns="17374" rIns="34747" bIns="17374" rtlCol="0"/>
          <a:lstStyle>
            <a:lvl1pPr algn="l">
              <a:defRPr sz="500"/>
            </a:lvl1pPr>
          </a:lstStyle>
          <a:p>
            <a:endParaRPr lang="en-US"/>
          </a:p>
        </p:txBody>
      </p:sp>
      <p:sp>
        <p:nvSpPr>
          <p:cNvPr id="3" name="Date Placeholder 2"/>
          <p:cNvSpPr>
            <a:spLocks noGrp="1"/>
          </p:cNvSpPr>
          <p:nvPr>
            <p:ph type="dt" idx="1"/>
          </p:nvPr>
        </p:nvSpPr>
        <p:spPr>
          <a:xfrm>
            <a:off x="3978363" y="0"/>
            <a:ext cx="3043343" cy="466770"/>
          </a:xfrm>
          <a:prstGeom prst="rect">
            <a:avLst/>
          </a:prstGeom>
        </p:spPr>
        <p:txBody>
          <a:bodyPr vert="horz" lIns="34747" tIns="17374" rIns="34747" bIns="17374" rtlCol="0"/>
          <a:lstStyle>
            <a:lvl1pPr algn="r">
              <a:defRPr sz="500"/>
            </a:lvl1pPr>
          </a:lstStyle>
          <a:p>
            <a:fld id="{6604E6B7-3C96-914B-BF18-A9AA325C0192}" type="datetimeFigureOut">
              <a:rPr lang="en-US" smtClean="0"/>
              <a:t>2/28/23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34747" tIns="17374" rIns="34747" bIns="17374" rtlCol="0" anchor="ctr"/>
          <a:lstStyle/>
          <a:p>
            <a:endParaRPr lang="en-US"/>
          </a:p>
        </p:txBody>
      </p:sp>
      <p:sp>
        <p:nvSpPr>
          <p:cNvPr id="5" name="Notes Placeholder 4"/>
          <p:cNvSpPr>
            <a:spLocks noGrp="1"/>
          </p:cNvSpPr>
          <p:nvPr>
            <p:ph type="body" sz="quarter" idx="3"/>
          </p:nvPr>
        </p:nvSpPr>
        <p:spPr>
          <a:xfrm>
            <a:off x="702310" y="4479785"/>
            <a:ext cx="5618480" cy="3665677"/>
          </a:xfrm>
          <a:prstGeom prst="rect">
            <a:avLst/>
          </a:prstGeom>
        </p:spPr>
        <p:txBody>
          <a:bodyPr vert="horz" lIns="34747" tIns="17374" rIns="34747" bIns="1737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30"/>
            <a:ext cx="3043343" cy="466770"/>
          </a:xfrm>
          <a:prstGeom prst="rect">
            <a:avLst/>
          </a:prstGeom>
        </p:spPr>
        <p:txBody>
          <a:bodyPr vert="horz" lIns="34747" tIns="17374" rIns="34747" bIns="17374" rtlCol="0" anchor="b"/>
          <a:lstStyle>
            <a:lvl1pPr algn="l">
              <a:defRPr sz="500"/>
            </a:lvl1pPr>
          </a:lstStyle>
          <a:p>
            <a:endParaRPr lang="en-US"/>
          </a:p>
        </p:txBody>
      </p:sp>
      <p:sp>
        <p:nvSpPr>
          <p:cNvPr id="7" name="Slide Number Placeholder 6"/>
          <p:cNvSpPr>
            <a:spLocks noGrp="1"/>
          </p:cNvSpPr>
          <p:nvPr>
            <p:ph type="sldNum" sz="quarter" idx="5"/>
          </p:nvPr>
        </p:nvSpPr>
        <p:spPr>
          <a:xfrm>
            <a:off x="3978363" y="8842330"/>
            <a:ext cx="3043343" cy="466770"/>
          </a:xfrm>
          <a:prstGeom prst="rect">
            <a:avLst/>
          </a:prstGeom>
        </p:spPr>
        <p:txBody>
          <a:bodyPr vert="horz" lIns="34747" tIns="17374" rIns="34747" bIns="17374" rtlCol="0" anchor="b"/>
          <a:lstStyle>
            <a:lvl1pPr algn="r">
              <a:defRPr sz="5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FFFFFF"/>
                </a:solidFill>
                <a:effectLst/>
                <a:latin typeface="Avenir LT W01_35 Light1475496" panose="02000503020000020003" pitchFamily="2" charset="0"/>
              </a:rPr>
              <a:t>Aiming to improve the lives of people with diabetes, obesity and other metabolic disorders through basic, clinical and translational research.</a:t>
            </a:r>
            <a:endParaRPr lang="en-US" dirty="0"/>
          </a:p>
        </p:txBody>
      </p:sp>
      <p:sp>
        <p:nvSpPr>
          <p:cNvPr id="4" name="Slide Number Placeholder 3"/>
          <p:cNvSpPr>
            <a:spLocks noGrp="1"/>
          </p:cNvSpPr>
          <p:nvPr>
            <p:ph type="sldNum" sz="quarter" idx="5"/>
          </p:nvPr>
        </p:nvSpPr>
        <p:spPr/>
        <p:txBody>
          <a:bodyPr/>
          <a:lstStyle/>
          <a:p>
            <a:fld id="{00E09490-AAEE-BD4C-B93A-660063611D7C}" type="slidenum">
              <a:rPr lang="en-US" smtClean="0"/>
              <a:t>1</a:t>
            </a:fld>
            <a:endParaRPr lang="en-US"/>
          </a:p>
        </p:txBody>
      </p:sp>
    </p:spTree>
    <p:extLst>
      <p:ext uri="{BB962C8B-B14F-4D97-AF65-F5344CB8AC3E}">
        <p14:creationId xmlns:p14="http://schemas.microsoft.com/office/powerpoint/2010/main" val="109021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526B005D-6E2A-8841-AA89-D5183C9F1451}"/>
              </a:ext>
            </a:extLst>
          </p:cNvPr>
          <p:cNvSpPr>
            <a:spLocks noGrp="1"/>
          </p:cNvSpPr>
          <p:nvPr>
            <p:ph type="title" hasCustomPrompt="1"/>
          </p:nvPr>
        </p:nvSpPr>
        <p:spPr>
          <a:xfrm>
            <a:off x="6629400" y="5943600"/>
            <a:ext cx="31699200" cy="1752600"/>
          </a:xfrm>
          <a:prstGeom prst="rect">
            <a:avLst/>
          </a:prstGeom>
        </p:spPr>
        <p:txBody>
          <a:bodyPr vert="horz" lIns="91440" tIns="45720" rIns="91440" bIns="45720" rtlCol="0" anchor="ctr">
            <a:normAutofit/>
          </a:bodyPr>
          <a:lstStyle>
            <a:lvl1pPr algn="ctr">
              <a:defRPr sz="3200" i="1">
                <a:solidFill>
                  <a:schemeClr val="bg1"/>
                </a:solidFill>
              </a:defRPr>
            </a:lvl1pPr>
          </a:lstStyle>
          <a:p>
            <a:r>
              <a:rPr lang="en-US" dirty="0"/>
              <a:t>Name, Department and Institution here. Arial italic 32 point, BLACK</a:t>
            </a:r>
            <a:br>
              <a:rPr lang="en-US" dirty="0"/>
            </a:br>
            <a:r>
              <a:rPr lang="en-US" dirty="0"/>
              <a:t>Name, Department and Institution here. Arial italic 32 point, BLACK</a:t>
            </a:r>
          </a:p>
        </p:txBody>
      </p:sp>
      <p:sp>
        <p:nvSpPr>
          <p:cNvPr id="8" name="Text Placeholder 37">
            <a:extLst>
              <a:ext uri="{FF2B5EF4-FFF2-40B4-BE49-F238E27FC236}">
                <a16:creationId xmlns:a16="http://schemas.microsoft.com/office/drawing/2014/main" id="{554647DB-E1BD-C94E-9EB3-A669485101C2}"/>
              </a:ext>
            </a:extLst>
          </p:cNvPr>
          <p:cNvSpPr>
            <a:spLocks noGrp="1"/>
          </p:cNvSpPr>
          <p:nvPr>
            <p:ph type="body" sz="quarter" idx="14" hasCustomPrompt="1"/>
          </p:nvPr>
        </p:nvSpPr>
        <p:spPr>
          <a:xfrm>
            <a:off x="6629400" y="457200"/>
            <a:ext cx="31699200" cy="5486400"/>
          </a:xfrm>
          <a:prstGeom prst="rect">
            <a:avLst/>
          </a:prstGeom>
        </p:spPr>
        <p:txBody>
          <a:bodyPr anchor="ctr"/>
          <a:lstStyle>
            <a:lvl1pPr marL="0" indent="0" algn="ctr">
              <a:lnSpc>
                <a:spcPct val="100000"/>
              </a:lnSpc>
              <a:buNone/>
              <a:defRPr sz="9000" b="1" i="0">
                <a:solidFill>
                  <a:schemeClr val="bg1"/>
                </a:solidFill>
                <a:latin typeface="Arial" panose="020B0604020202020204" pitchFamily="34" charset="0"/>
                <a:cs typeface="Arial" panose="020B0604020202020204" pitchFamily="34" charset="0"/>
              </a:defRPr>
            </a:lvl1pPr>
          </a:lstStyle>
          <a:p>
            <a:pPr lvl="0"/>
            <a:r>
              <a:rPr lang="en-US" dirty="0"/>
              <a:t>Edit master text style, Arial Bold 90pt, white, </a:t>
            </a:r>
            <a:br>
              <a:rPr lang="en-US" dirty="0"/>
            </a:br>
            <a:r>
              <a:rPr lang="en-US" dirty="0"/>
              <a:t>max of two lines </a:t>
            </a:r>
          </a:p>
        </p:txBody>
      </p:sp>
      <p:sp>
        <p:nvSpPr>
          <p:cNvPr id="9" name="Text Placeholder 49">
            <a:extLst>
              <a:ext uri="{FF2B5EF4-FFF2-40B4-BE49-F238E27FC236}">
                <a16:creationId xmlns:a16="http://schemas.microsoft.com/office/drawing/2014/main" id="{EDB378EE-D5C8-3D43-B7C1-12C2FAE7E7DE}"/>
              </a:ext>
            </a:extLst>
          </p:cNvPr>
          <p:cNvSpPr>
            <a:spLocks noGrp="1"/>
          </p:cNvSpPr>
          <p:nvPr>
            <p:ph type="body" sz="quarter" idx="15" hasCustomPrompt="1"/>
          </p:nvPr>
        </p:nvSpPr>
        <p:spPr>
          <a:xfrm>
            <a:off x="2759075" y="9144000"/>
            <a:ext cx="9059863"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0" name="Text Placeholder 2">
            <a:extLst>
              <a:ext uri="{FF2B5EF4-FFF2-40B4-BE49-F238E27FC236}">
                <a16:creationId xmlns:a16="http://schemas.microsoft.com/office/drawing/2014/main" id="{AF5783BF-6E76-F24B-AE5A-654CABBCC913}"/>
              </a:ext>
            </a:extLst>
          </p:cNvPr>
          <p:cNvSpPr>
            <a:spLocks noGrp="1"/>
          </p:cNvSpPr>
          <p:nvPr>
            <p:ph type="body" sz="quarter" idx="16" hasCustomPrompt="1"/>
          </p:nvPr>
        </p:nvSpPr>
        <p:spPr>
          <a:xfrm>
            <a:off x="124968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1" name="Text Placeholder 4">
            <a:extLst>
              <a:ext uri="{FF2B5EF4-FFF2-40B4-BE49-F238E27FC236}">
                <a16:creationId xmlns:a16="http://schemas.microsoft.com/office/drawing/2014/main" id="{5FD4507E-617E-7446-80EE-7DE3EFC1A6A5}"/>
              </a:ext>
            </a:extLst>
          </p:cNvPr>
          <p:cNvSpPr>
            <a:spLocks noGrp="1"/>
          </p:cNvSpPr>
          <p:nvPr>
            <p:ph type="body" sz="quarter" idx="17" hasCustomPrompt="1"/>
          </p:nvPr>
        </p:nvSpPr>
        <p:spPr>
          <a:xfrm>
            <a:off x="223266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2" name="Text Placeholder 12">
            <a:extLst>
              <a:ext uri="{FF2B5EF4-FFF2-40B4-BE49-F238E27FC236}">
                <a16:creationId xmlns:a16="http://schemas.microsoft.com/office/drawing/2014/main" id="{C23D11D7-1251-6A4B-A610-59ADA31B3031}"/>
              </a:ext>
            </a:extLst>
          </p:cNvPr>
          <p:cNvSpPr>
            <a:spLocks noGrp="1"/>
          </p:cNvSpPr>
          <p:nvPr>
            <p:ph type="body" sz="quarter" idx="18" hasCustomPrompt="1"/>
          </p:nvPr>
        </p:nvSpPr>
        <p:spPr>
          <a:xfrm>
            <a:off x="320802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Tree>
    <p:extLst>
      <p:ext uri="{BB962C8B-B14F-4D97-AF65-F5344CB8AC3E}">
        <p14:creationId xmlns:p14="http://schemas.microsoft.com/office/powerpoint/2010/main" val="3156002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6295A7-A2DC-914E-8237-1FBDD680E1E2}"/>
              </a:ext>
            </a:extLst>
          </p:cNvPr>
          <p:cNvSpPr/>
          <p:nvPr userDrawn="1"/>
        </p:nvSpPr>
        <p:spPr>
          <a:xfrm>
            <a:off x="457200" y="457200"/>
            <a:ext cx="42976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364E9C-2E5B-F044-8E86-CD43DFE630B7}"/>
              </a:ext>
            </a:extLst>
          </p:cNvPr>
          <p:cNvSpPr/>
          <p:nvPr userDrawn="1"/>
        </p:nvSpPr>
        <p:spPr>
          <a:xfrm>
            <a:off x="457200" y="5943600"/>
            <a:ext cx="429768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69F6B1-2F12-064B-A94D-8C18B6F001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19200" y="2090214"/>
            <a:ext cx="5410199" cy="2220371"/>
          </a:xfrm>
          <a:prstGeom prst="rect">
            <a:avLst/>
          </a:prstGeom>
        </p:spPr>
      </p:pic>
      <p:pic>
        <p:nvPicPr>
          <p:cNvPr id="12" name="Picture 11">
            <a:extLst>
              <a:ext uri="{FF2B5EF4-FFF2-40B4-BE49-F238E27FC236}">
                <a16:creationId xmlns:a16="http://schemas.microsoft.com/office/drawing/2014/main" id="{258E0AF0-08D4-614C-A453-37FF829207EB}"/>
              </a:ext>
            </a:extLst>
          </p:cNvPr>
          <p:cNvPicPr>
            <a:picLocks noChangeAspect="1"/>
          </p:cNvPicPr>
          <p:nvPr userDrawn="1"/>
        </p:nvPicPr>
        <p:blipFill>
          <a:blip r:embed="rId4">
            <a:alphaModFix amt="20000"/>
          </a:blip>
          <a:stretch>
            <a:fillRect/>
          </a:stretch>
        </p:blipFill>
        <p:spPr>
          <a:xfrm>
            <a:off x="38277800" y="942731"/>
            <a:ext cx="5918200" cy="5918200"/>
          </a:xfrm>
          <a:prstGeom prst="rect">
            <a:avLst/>
          </a:prstGeom>
        </p:spPr>
      </p:pic>
      <p:sp>
        <p:nvSpPr>
          <p:cNvPr id="10" name="Rectangle 9">
            <a:extLst>
              <a:ext uri="{FF2B5EF4-FFF2-40B4-BE49-F238E27FC236}">
                <a16:creationId xmlns:a16="http://schemas.microsoft.com/office/drawing/2014/main" id="{E2B972E1-BC62-5146-AF3A-BB3EAAD2BDC2}"/>
              </a:ext>
            </a:extLst>
          </p:cNvPr>
          <p:cNvSpPr/>
          <p:nvPr userDrawn="1"/>
        </p:nvSpPr>
        <p:spPr>
          <a:xfrm>
            <a:off x="438150" y="31318200"/>
            <a:ext cx="4299585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Box 12">
            <a:extLst>
              <a:ext uri="{FF2B5EF4-FFF2-40B4-BE49-F238E27FC236}">
                <a16:creationId xmlns:a16="http://schemas.microsoft.com/office/drawing/2014/main" id="{1272FFB2-EE4F-7344-840C-97469C6CFBDC}"/>
              </a:ext>
            </a:extLst>
          </p:cNvPr>
          <p:cNvSpPr txBox="1"/>
          <p:nvPr userDrawn="1"/>
        </p:nvSpPr>
        <p:spPr>
          <a:xfrm>
            <a:off x="11420475" y="31524714"/>
            <a:ext cx="21031200" cy="707886"/>
          </a:xfrm>
          <a:prstGeom prst="rect">
            <a:avLst/>
          </a:prstGeom>
          <a:noFill/>
        </p:spPr>
        <p:txBody>
          <a:bodyPr wrap="square">
            <a:spAutoFit/>
          </a:bodyPr>
          <a:lstStyle/>
          <a:p>
            <a:pPr marL="0" marR="0" indent="0" algn="ctr" defTabSz="2508016" rtl="0" eaLnBrk="1" fontAlgn="auto" latinLnBrk="0" hangingPunct="1">
              <a:lnSpc>
                <a:spcPct val="100000"/>
              </a:lnSpc>
              <a:spcBef>
                <a:spcPts val="0"/>
              </a:spcBef>
              <a:spcAft>
                <a:spcPts val="0"/>
              </a:spcAft>
              <a:buClrTx/>
              <a:buSzTx/>
              <a:buFontTx/>
              <a:buNone/>
              <a:tabLst/>
              <a:defRPr/>
            </a:pPr>
            <a:r>
              <a:rPr lang="en-US" sz="4000" i="1" dirty="0">
                <a:solidFill>
                  <a:schemeClr val="accent1"/>
                </a:solidFill>
                <a:latin typeface="Arial" panose="020B0604020202020204" pitchFamily="34" charset="0"/>
                <a:cs typeface="Arial" panose="020B0604020202020204" pitchFamily="34" charset="0"/>
              </a:rPr>
              <a:t>Wake Forest University School of Medicine is the academic core of Atrium Health.</a:t>
            </a:r>
          </a:p>
        </p:txBody>
      </p:sp>
    </p:spTree>
    <p:extLst>
      <p:ext uri="{BB962C8B-B14F-4D97-AF65-F5344CB8AC3E}">
        <p14:creationId xmlns:p14="http://schemas.microsoft.com/office/powerpoint/2010/main" val="197070776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1C1FBAD-6EFF-6B44-908E-4EFADFD49A1F}"/>
              </a:ext>
            </a:extLst>
          </p:cNvPr>
          <p:cNvPicPr>
            <a:picLocks noChangeAspect="1"/>
          </p:cNvPicPr>
          <p:nvPr/>
        </p:nvPicPr>
        <p:blipFill rotWithShape="1">
          <a:blip r:embed="rId3"/>
          <a:srcRect l="20423" t="4162" r="22029" b="53998"/>
          <a:stretch/>
        </p:blipFill>
        <p:spPr>
          <a:xfrm>
            <a:off x="11887200" y="25146000"/>
            <a:ext cx="6553200" cy="6165814"/>
          </a:xfrm>
          <a:prstGeom prst="rect">
            <a:avLst/>
          </a:prstGeom>
        </p:spPr>
      </p:pic>
      <p:sp>
        <p:nvSpPr>
          <p:cNvPr id="2" name="Title 1">
            <a:extLst>
              <a:ext uri="{FF2B5EF4-FFF2-40B4-BE49-F238E27FC236}">
                <a16:creationId xmlns:a16="http://schemas.microsoft.com/office/drawing/2014/main" id="{E3EFFEB0-2A6E-C345-B280-BBCFFA4AD339}"/>
              </a:ext>
            </a:extLst>
          </p:cNvPr>
          <p:cNvSpPr>
            <a:spLocks noGrp="1"/>
          </p:cNvSpPr>
          <p:nvPr>
            <p:ph type="title"/>
          </p:nvPr>
        </p:nvSpPr>
        <p:spPr/>
        <p:txBody>
          <a:bodyPr>
            <a:normAutofit/>
          </a:bodyPr>
          <a:lstStyle/>
          <a:p>
            <a:r>
              <a:rPr lang="en-US" sz="4800" dirty="0">
                <a:solidFill>
                  <a:schemeClr val="tx1"/>
                </a:solidFill>
              </a:rPr>
              <a:t>Alexandria Harrison, Wake Forest School of Medicine Graduate Program</a:t>
            </a:r>
            <a:br>
              <a:rPr lang="en-US" sz="4800" dirty="0"/>
            </a:br>
            <a:r>
              <a:rPr lang="en-US" sz="4800" dirty="0">
                <a:solidFill>
                  <a:schemeClr val="tx1"/>
                </a:solidFill>
              </a:rPr>
              <a:t>Don McClain MD, PhD, Wake Forest School of Medicine and Veterans Administration</a:t>
            </a:r>
          </a:p>
        </p:txBody>
      </p:sp>
      <p:sp>
        <p:nvSpPr>
          <p:cNvPr id="3" name="Text Placeholder 2">
            <a:extLst>
              <a:ext uri="{FF2B5EF4-FFF2-40B4-BE49-F238E27FC236}">
                <a16:creationId xmlns:a16="http://schemas.microsoft.com/office/drawing/2014/main" id="{412786D8-D81C-3749-9E8E-7C90097825AB}"/>
              </a:ext>
            </a:extLst>
          </p:cNvPr>
          <p:cNvSpPr>
            <a:spLocks noGrp="1"/>
          </p:cNvSpPr>
          <p:nvPr>
            <p:ph type="body" sz="quarter" idx="14"/>
          </p:nvPr>
        </p:nvSpPr>
        <p:spPr>
          <a:xfrm>
            <a:off x="4991100" y="152400"/>
            <a:ext cx="34671000" cy="5486400"/>
          </a:xfrm>
        </p:spPr>
        <p:txBody>
          <a:bodyPr lIns="91440" tIns="45720" rIns="91440" bIns="45720" anchor="ctr"/>
          <a:lstStyle/>
          <a:p>
            <a:r>
              <a:rPr lang="en-US" dirty="0">
                <a:latin typeface="Arial"/>
                <a:cs typeface="Arial"/>
              </a:rPr>
              <a:t>Center on Diabetes, Obesity and Metabolism</a:t>
            </a:r>
            <a:endParaRPr lang="en-US" dirty="0"/>
          </a:p>
        </p:txBody>
      </p:sp>
      <p:sp>
        <p:nvSpPr>
          <p:cNvPr id="8" name="Text Placeholder 3">
            <a:extLst>
              <a:ext uri="{FF2B5EF4-FFF2-40B4-BE49-F238E27FC236}">
                <a16:creationId xmlns:a16="http://schemas.microsoft.com/office/drawing/2014/main" id="{60A9EDB8-B1CB-E243-A4E9-A12DEB5C4A62}"/>
              </a:ext>
            </a:extLst>
          </p:cNvPr>
          <p:cNvSpPr>
            <a:spLocks noGrp="1"/>
          </p:cNvSpPr>
          <p:nvPr>
            <p:ph type="body" sz="quarter" idx="15"/>
          </p:nvPr>
        </p:nvSpPr>
        <p:spPr>
          <a:xfrm>
            <a:off x="801827" y="8381999"/>
            <a:ext cx="9368632" cy="22701214"/>
          </a:xfrm>
        </p:spPr>
        <p:txBody>
          <a:bodyPr/>
          <a:lstStyle/>
          <a:p>
            <a:pPr marL="0" indent="0">
              <a:lnSpc>
                <a:spcPct val="110000"/>
              </a:lnSpc>
              <a:buNone/>
            </a:pPr>
            <a:r>
              <a:rPr lang="en-US" sz="4400" b="1" dirty="0">
                <a:solidFill>
                  <a:srgbClr val="93773A"/>
                </a:solidFill>
                <a:latin typeface="Arial" pitchFamily="34" charset="0"/>
                <a:cs typeface="Arial" pitchFamily="34" charset="0"/>
              </a:rPr>
              <a:t>Purpose/Mission</a:t>
            </a:r>
          </a:p>
          <a:p>
            <a:pPr marL="0" indent="0">
              <a:lnSpc>
                <a:spcPct val="100000"/>
              </a:lnSpc>
              <a:spcAft>
                <a:spcPts val="2400"/>
              </a:spcAft>
              <a:buNone/>
            </a:pPr>
            <a:r>
              <a:rPr lang="en-US" b="0" i="0" dirty="0">
                <a:solidFill>
                  <a:srgbClr val="000000"/>
                </a:solidFill>
                <a:effectLst/>
              </a:rPr>
              <a:t>The Center on Diabetes, Obesity, and Metabolism (CDOM) supports investigators a</a:t>
            </a:r>
            <a:r>
              <a:rPr lang="en-US" dirty="0">
                <a:solidFill>
                  <a:srgbClr val="000000"/>
                </a:solidFill>
              </a:rPr>
              <a:t>cross the WFUSOM and Advocate Healthcare System whose research addresses metabolic disease and how metabolism affects all disease processes. The CDOM has a special role in supporting the aLHS in translating research into better patient care and using patient outcomes to inform research (forward and reverse translation).</a:t>
            </a:r>
            <a:endParaRPr lang="en-US" b="0" i="0" dirty="0">
              <a:solidFill>
                <a:srgbClr val="000000"/>
              </a:solidFill>
              <a:effectLst/>
            </a:endParaRPr>
          </a:p>
          <a:p>
            <a:pPr marL="0" indent="0">
              <a:lnSpc>
                <a:spcPct val="100000"/>
              </a:lnSpc>
              <a:spcAft>
                <a:spcPts val="2400"/>
              </a:spcAft>
              <a:buNone/>
            </a:pPr>
            <a:r>
              <a:rPr lang="en-US" sz="4400" b="1" dirty="0">
                <a:solidFill>
                  <a:srgbClr val="93773A"/>
                </a:solidFill>
                <a:latin typeface="Arial" pitchFamily="34" charset="0"/>
                <a:cs typeface="Arial" pitchFamily="34" charset="0"/>
              </a:rPr>
              <a:t>Leadership and Membership</a:t>
            </a:r>
          </a:p>
          <a:p>
            <a:pPr marL="0" indent="0">
              <a:lnSpc>
                <a:spcPct val="100000"/>
              </a:lnSpc>
              <a:spcAft>
                <a:spcPts val="2400"/>
              </a:spcAft>
              <a:buNone/>
            </a:pPr>
            <a:r>
              <a:rPr lang="en-US" b="0" i="0" dirty="0">
                <a:solidFill>
                  <a:srgbClr val="000000"/>
                </a:solidFill>
                <a:effectLst/>
              </a:rPr>
              <a:t>Led by Don McClain MD, PhD and Leah Solberg-Woods at WFUSOM, the CDOM is also part of the North Carolina Diabetes Research Center (NCDRC), an NIH-supported (P30) Center with sites at Duke, NCA&amp;T, UNC-Chapel Hill, and WFSOM, charged with providing support for </a:t>
            </a:r>
            <a:r>
              <a:rPr lang="en-US" dirty="0">
                <a:solidFill>
                  <a:srgbClr val="000000"/>
                </a:solidFill>
              </a:rPr>
              <a:t>diabetes research, particularly Early Career Investigators or those new to diabetes Research.</a:t>
            </a:r>
          </a:p>
          <a:p>
            <a:pPr marL="0" indent="0">
              <a:lnSpc>
                <a:spcPct val="100000"/>
              </a:lnSpc>
              <a:spcAft>
                <a:spcPts val="2400"/>
              </a:spcAft>
              <a:buNone/>
            </a:pPr>
            <a:r>
              <a:rPr lang="en-US" b="0" i="0" dirty="0">
                <a:solidFill>
                  <a:srgbClr val="000000"/>
                </a:solidFill>
                <a:effectLst/>
              </a:rPr>
              <a:t>CDOM and NCDRC have </a:t>
            </a:r>
            <a:r>
              <a:rPr lang="en-US" dirty="0">
                <a:solidFill>
                  <a:srgbClr val="000000"/>
                </a:solidFill>
              </a:rPr>
              <a:t>112</a:t>
            </a:r>
            <a:r>
              <a:rPr lang="en-US" b="0" i="0" dirty="0">
                <a:solidFill>
                  <a:srgbClr val="000000"/>
                </a:solidFill>
                <a:effectLst/>
              </a:rPr>
              <a:t> and </a:t>
            </a:r>
            <a:r>
              <a:rPr lang="en-US" dirty="0">
                <a:solidFill>
                  <a:srgbClr val="000000"/>
                </a:solidFill>
              </a:rPr>
              <a:t>293</a:t>
            </a:r>
            <a:r>
              <a:rPr lang="en-US" b="0" i="0" dirty="0">
                <a:solidFill>
                  <a:srgbClr val="000000"/>
                </a:solidFill>
                <a:effectLst/>
              </a:rPr>
              <a:t> members, respectively, who together hold $</a:t>
            </a:r>
            <a:r>
              <a:rPr lang="en-US" dirty="0">
                <a:solidFill>
                  <a:srgbClr val="000000"/>
                </a:solidFill>
              </a:rPr>
              <a:t>70,000,000</a:t>
            </a:r>
            <a:r>
              <a:rPr lang="en-US" b="0" i="0" dirty="0">
                <a:solidFill>
                  <a:srgbClr val="000000"/>
                </a:solidFill>
                <a:effectLst/>
              </a:rPr>
              <a:t> (annual direct $) in federal research funding. Their research spans the full translational </a:t>
            </a:r>
            <a:r>
              <a:rPr lang="en-US" dirty="0">
                <a:solidFill>
                  <a:srgbClr val="000000"/>
                </a:solidFill>
              </a:rPr>
              <a:t>spectrum</a:t>
            </a:r>
            <a:r>
              <a:rPr lang="en-US" b="0" i="0" dirty="0">
                <a:solidFill>
                  <a:srgbClr val="000000"/>
                </a:solidFill>
                <a:effectLst/>
              </a:rPr>
              <a:t> from basic and molecular to clinical, population, and implementation studies.</a:t>
            </a:r>
          </a:p>
          <a:p>
            <a:pPr marL="0" indent="0">
              <a:lnSpc>
                <a:spcPct val="100000"/>
              </a:lnSpc>
              <a:spcAft>
                <a:spcPts val="2400"/>
              </a:spcAft>
              <a:buNone/>
            </a:pPr>
            <a:r>
              <a:rPr lang="en-US" sz="4400" b="1" dirty="0">
                <a:solidFill>
                  <a:srgbClr val="93773A"/>
                </a:solidFill>
              </a:rPr>
              <a:t>Training Components </a:t>
            </a:r>
          </a:p>
          <a:p>
            <a:pPr marL="0" indent="0">
              <a:lnSpc>
                <a:spcPct val="100000"/>
              </a:lnSpc>
              <a:spcAft>
                <a:spcPts val="2400"/>
              </a:spcAft>
              <a:buNone/>
            </a:pPr>
            <a:r>
              <a:rPr lang="en-US" dirty="0">
                <a:solidFill>
                  <a:srgbClr val="000000"/>
                </a:solidFill>
              </a:rPr>
              <a:t>CDOM and NCDRC investigators train medical, graduate, and postdoctoral trainees. The programs support $400,000 annually in Pilot and Feasibility funds, largely targeted to Early Career Investigators.</a:t>
            </a:r>
          </a:p>
        </p:txBody>
      </p:sp>
      <p:sp>
        <p:nvSpPr>
          <p:cNvPr id="11" name="Text Placeholder 6">
            <a:extLst>
              <a:ext uri="{FF2B5EF4-FFF2-40B4-BE49-F238E27FC236}">
                <a16:creationId xmlns:a16="http://schemas.microsoft.com/office/drawing/2014/main" id="{2DDE320B-249B-CA45-AF42-EAAE24CE7D4D}"/>
              </a:ext>
            </a:extLst>
          </p:cNvPr>
          <p:cNvSpPr>
            <a:spLocks noGrp="1"/>
          </p:cNvSpPr>
          <p:nvPr>
            <p:ph type="body" sz="quarter" idx="18"/>
          </p:nvPr>
        </p:nvSpPr>
        <p:spPr>
          <a:xfrm>
            <a:off x="10170459" y="8381999"/>
            <a:ext cx="10134600" cy="21336000"/>
          </a:xfrm>
        </p:spPr>
        <p:txBody>
          <a:bodyPr/>
          <a:lstStyle/>
          <a:p>
            <a:pPr marL="0" indent="0">
              <a:lnSpc>
                <a:spcPct val="100000"/>
              </a:lnSpc>
              <a:spcAft>
                <a:spcPts val="600"/>
              </a:spcAft>
              <a:buNone/>
            </a:pPr>
            <a:r>
              <a:rPr lang="en-US" sz="4400" b="1" dirty="0">
                <a:solidFill>
                  <a:schemeClr val="accent1"/>
                </a:solidFill>
              </a:rPr>
              <a:t>Areas of Research Expertise Include:</a:t>
            </a:r>
            <a:endParaRPr lang="en-US" sz="4400" dirty="0">
              <a:solidFill>
                <a:srgbClr val="000000"/>
              </a:solidFill>
            </a:endParaRPr>
          </a:p>
          <a:p>
            <a:pPr>
              <a:lnSpc>
                <a:spcPct val="100000"/>
              </a:lnSpc>
              <a:spcAft>
                <a:spcPts val="600"/>
              </a:spcAft>
            </a:pPr>
            <a:r>
              <a:rPr lang="en-US" dirty="0">
                <a:solidFill>
                  <a:srgbClr val="000000"/>
                </a:solidFill>
              </a:rPr>
              <a:t>Childhood and adult obesity clinical trials, including family interventions;</a:t>
            </a:r>
          </a:p>
          <a:p>
            <a:pPr>
              <a:lnSpc>
                <a:spcPct val="100000"/>
              </a:lnSpc>
              <a:spcAft>
                <a:spcPts val="600"/>
              </a:spcAft>
            </a:pPr>
            <a:r>
              <a:rPr lang="en-US" dirty="0">
                <a:solidFill>
                  <a:srgbClr val="000000"/>
                </a:solidFill>
              </a:rPr>
              <a:t>Genetic underpinnings of diabetes and obesity;</a:t>
            </a:r>
            <a:endParaRPr lang="en-US" dirty="0"/>
          </a:p>
          <a:p>
            <a:pPr>
              <a:lnSpc>
                <a:spcPct val="100000"/>
              </a:lnSpc>
              <a:spcAft>
                <a:spcPts val="600"/>
              </a:spcAft>
            </a:pPr>
            <a:r>
              <a:rPr lang="en-US" dirty="0">
                <a:solidFill>
                  <a:srgbClr val="000000"/>
                </a:solidFill>
              </a:rPr>
              <a:t>Diabetes management strategies in underserved populations; </a:t>
            </a:r>
          </a:p>
          <a:p>
            <a:pPr>
              <a:lnSpc>
                <a:spcPct val="100000"/>
              </a:lnSpc>
              <a:spcAft>
                <a:spcPts val="600"/>
              </a:spcAft>
            </a:pPr>
            <a:r>
              <a:rPr lang="en-US" dirty="0">
                <a:solidFill>
                  <a:srgbClr val="000000"/>
                </a:solidFill>
              </a:rPr>
              <a:t>Using the latest technologies in diabetes research and disease management;</a:t>
            </a:r>
          </a:p>
          <a:p>
            <a:pPr>
              <a:lnSpc>
                <a:spcPct val="100000"/>
              </a:lnSpc>
              <a:spcAft>
                <a:spcPts val="600"/>
              </a:spcAft>
            </a:pPr>
            <a:r>
              <a:rPr lang="en-US" dirty="0">
                <a:solidFill>
                  <a:srgbClr val="000000"/>
                </a:solidFill>
              </a:rPr>
              <a:t>Predictors of diabetic complications;</a:t>
            </a:r>
          </a:p>
          <a:p>
            <a:pPr>
              <a:lnSpc>
                <a:spcPct val="100000"/>
              </a:lnSpc>
              <a:spcAft>
                <a:spcPts val="600"/>
              </a:spcAft>
            </a:pPr>
            <a:r>
              <a:rPr lang="en-US" dirty="0">
                <a:solidFill>
                  <a:srgbClr val="000000"/>
                </a:solidFill>
              </a:rPr>
              <a:t>Novel risk factors for diabetes (e.g., radiation exposure, micronutrients);</a:t>
            </a:r>
          </a:p>
          <a:p>
            <a:pPr>
              <a:lnSpc>
                <a:spcPct val="100000"/>
              </a:lnSpc>
              <a:spcAft>
                <a:spcPts val="600"/>
              </a:spcAft>
            </a:pPr>
            <a:r>
              <a:rPr lang="en-US" dirty="0">
                <a:solidFill>
                  <a:srgbClr val="000000"/>
                </a:solidFill>
              </a:rPr>
              <a:t>Role of fat tissue in diabetes;</a:t>
            </a:r>
          </a:p>
          <a:p>
            <a:pPr>
              <a:lnSpc>
                <a:spcPct val="100000"/>
              </a:lnSpc>
              <a:spcAft>
                <a:spcPts val="600"/>
              </a:spcAft>
            </a:pPr>
            <a:r>
              <a:rPr lang="en-US" dirty="0">
                <a:solidFill>
                  <a:srgbClr val="000000"/>
                </a:solidFill>
              </a:rPr>
              <a:t>Regeneration of insulin-secreting cells.</a:t>
            </a:r>
          </a:p>
          <a:p>
            <a:pPr marL="0" indent="0">
              <a:buNone/>
            </a:pPr>
            <a:endParaRPr lang="en-US" sz="4400" b="1" dirty="0">
              <a:solidFill>
                <a:srgbClr val="93773A"/>
              </a:solidFill>
              <a:latin typeface="Arial" pitchFamily="34" charset="0"/>
              <a:cs typeface="Arial" pitchFamily="34" charset="0"/>
            </a:endParaRPr>
          </a:p>
          <a:p>
            <a:pPr marL="0" indent="0">
              <a:buNone/>
            </a:pPr>
            <a:r>
              <a:rPr lang="en-US" sz="4400" b="1" dirty="0">
                <a:solidFill>
                  <a:srgbClr val="93773A"/>
                </a:solidFill>
                <a:latin typeface="Arial" pitchFamily="34" charset="0"/>
                <a:cs typeface="Arial" pitchFamily="34" charset="0"/>
              </a:rPr>
              <a:t>Research Project Spotlight</a:t>
            </a:r>
          </a:p>
          <a:p>
            <a:pPr marL="0" indent="0">
              <a:buNone/>
            </a:pPr>
            <a:r>
              <a:rPr lang="en-US" b="1" dirty="0">
                <a:solidFill>
                  <a:srgbClr val="000000"/>
                </a:solidFill>
              </a:rPr>
              <a:t>How does metformin work? </a:t>
            </a:r>
          </a:p>
          <a:p>
            <a:pPr marL="0" indent="0">
              <a:buNone/>
            </a:pPr>
            <a:endParaRPr lang="en-US" sz="2000" b="1" dirty="0">
              <a:solidFill>
                <a:srgbClr val="000000"/>
              </a:solidFill>
            </a:endParaRPr>
          </a:p>
          <a:p>
            <a:pPr marL="0" indent="0">
              <a:buNone/>
            </a:pPr>
            <a:r>
              <a:rPr lang="en-US" b="1" dirty="0">
                <a:solidFill>
                  <a:srgbClr val="000000"/>
                </a:solidFill>
              </a:rPr>
              <a:t>Translational research. </a:t>
            </a:r>
            <a:r>
              <a:rPr lang="en-US" dirty="0">
                <a:solidFill>
                  <a:srgbClr val="000000"/>
                </a:solidFill>
              </a:rPr>
              <a:t>A key function of the Learning Healthcare System (LHS) is </a:t>
            </a:r>
            <a:r>
              <a:rPr lang="en-US" i="1" dirty="0">
                <a:solidFill>
                  <a:srgbClr val="000000"/>
                </a:solidFill>
              </a:rPr>
              <a:t>translation</a:t>
            </a:r>
            <a:r>
              <a:rPr lang="en-US" dirty="0">
                <a:solidFill>
                  <a:srgbClr val="000000"/>
                </a:solidFill>
              </a:rPr>
              <a:t> of knowledge into better, safer clinical care (steps A-D, below). The academic</a:t>
            </a:r>
            <a:r>
              <a:rPr lang="en-US" i="1" dirty="0">
                <a:solidFill>
                  <a:srgbClr val="000000"/>
                </a:solidFill>
              </a:rPr>
              <a:t> </a:t>
            </a:r>
            <a:r>
              <a:rPr lang="en-US" dirty="0">
                <a:solidFill>
                  <a:srgbClr val="000000"/>
                </a:solidFill>
              </a:rPr>
              <a:t>LHS has an additional capacity, namely, to take patient data and outcomes back to the laboratory to expand knowledge of disease processes and pathways </a:t>
            </a:r>
            <a:r>
              <a:rPr lang="en-US" i="1" dirty="0">
                <a:solidFill>
                  <a:srgbClr val="000000"/>
                </a:solidFill>
              </a:rPr>
              <a:t>(reverse translation, </a:t>
            </a:r>
            <a:r>
              <a:rPr lang="en-US" dirty="0">
                <a:solidFill>
                  <a:srgbClr val="000000"/>
                </a:solidFill>
              </a:rPr>
              <a:t>arrow E</a:t>
            </a:r>
            <a:r>
              <a:rPr lang="en-US" i="1" dirty="0">
                <a:solidFill>
                  <a:srgbClr val="000000"/>
                </a:solidFill>
              </a:rPr>
              <a:t>).</a:t>
            </a:r>
            <a:r>
              <a:rPr lang="en-US" dirty="0">
                <a:solidFill>
                  <a:srgbClr val="000000"/>
                </a:solidFill>
              </a:rPr>
              <a:t> This process, in turn, can be reiterated by further translation into clinical care.</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i="1" dirty="0">
              <a:solidFill>
                <a:srgbClr val="000000"/>
              </a:solidFill>
            </a:endParaRPr>
          </a:p>
        </p:txBody>
      </p:sp>
      <p:sp>
        <p:nvSpPr>
          <p:cNvPr id="16" name="Text Placeholder 6">
            <a:extLst>
              <a:ext uri="{FF2B5EF4-FFF2-40B4-BE49-F238E27FC236}">
                <a16:creationId xmlns:a16="http://schemas.microsoft.com/office/drawing/2014/main" id="{53D5BAFF-730B-B44F-BE7F-F513CA65E042}"/>
              </a:ext>
            </a:extLst>
          </p:cNvPr>
          <p:cNvSpPr txBox="1">
            <a:spLocks/>
          </p:cNvSpPr>
          <p:nvPr/>
        </p:nvSpPr>
        <p:spPr>
          <a:xfrm>
            <a:off x="20825363" y="8381999"/>
            <a:ext cx="11078436" cy="2230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Example: How does metformin work? </a:t>
            </a:r>
            <a:r>
              <a:rPr lang="en-US" dirty="0">
                <a:solidFill>
                  <a:srgbClr val="000000"/>
                </a:solidFill>
              </a:rPr>
              <a:t>The drug metformin is the most widely prescribed drug for type 2 diabetes mellitus (T2DM) in the world and is being tested for possible benefits in Alzheimer’s disease, aging, and certain cancers. Despite over 50 years of use, however, we still do not understand how it works! This knowledge could obviously point to new pathways to target for better treatment.</a:t>
            </a:r>
          </a:p>
          <a:p>
            <a:pPr marL="0" indent="0">
              <a:buNone/>
            </a:pPr>
            <a:endParaRPr lang="en-US" sz="2000" b="1" dirty="0">
              <a:solidFill>
                <a:srgbClr val="000000"/>
              </a:solidFill>
            </a:endParaRPr>
          </a:p>
          <a:p>
            <a:pPr marL="0" indent="0">
              <a:buNone/>
            </a:pPr>
            <a:r>
              <a:rPr lang="en-US" b="1" dirty="0">
                <a:solidFill>
                  <a:srgbClr val="000000"/>
                </a:solidFill>
              </a:rPr>
              <a:t>Iron and diabetes risk. </a:t>
            </a:r>
            <a:r>
              <a:rPr lang="en-US" dirty="0">
                <a:solidFill>
                  <a:srgbClr val="000000"/>
                </a:solidFill>
              </a:rPr>
              <a:t>High levels of dietary and tissue iron, </a:t>
            </a:r>
            <a:r>
              <a:rPr lang="en-US" i="1" dirty="0">
                <a:solidFill>
                  <a:srgbClr val="000000"/>
                </a:solidFill>
              </a:rPr>
              <a:t>even across the “normal” range, </a:t>
            </a:r>
            <a:r>
              <a:rPr lang="en-US" dirty="0">
                <a:solidFill>
                  <a:srgbClr val="000000"/>
                </a:solidFill>
              </a:rPr>
              <a:t>are a risk factor for T2DM. Based on this work, we have an NIH-sponsored clinical trial to see if reducing iron by blood donation improves T2DM.</a:t>
            </a:r>
          </a:p>
          <a:p>
            <a:pPr marL="0" indent="0">
              <a:buNone/>
            </a:pPr>
            <a:endParaRPr lang="en-US" sz="2000" b="1" dirty="0">
              <a:solidFill>
                <a:srgbClr val="000000"/>
              </a:solidFill>
            </a:endParaRPr>
          </a:p>
          <a:p>
            <a:pPr marL="0" indent="0">
              <a:buNone/>
            </a:pPr>
            <a:r>
              <a:rPr lang="en-US" b="1" dirty="0">
                <a:solidFill>
                  <a:srgbClr val="000000"/>
                </a:solidFill>
              </a:rPr>
              <a:t>Do iron levels affect the metformin response? </a:t>
            </a:r>
            <a:r>
              <a:rPr lang="en-US" dirty="0">
                <a:solidFill>
                  <a:srgbClr val="000000"/>
                </a:solidFill>
              </a:rPr>
              <a:t>An experiment done in yeast showed metformin initiated a so-called “iron starvation response.” If this were so in humans, we reasoned that people already low in iron would have already triggered that response and might not get much further help from metformin. At the same time, very high iron might overwhelm the system and prevent a good metformin response.</a:t>
            </a:r>
          </a:p>
          <a:p>
            <a:pPr marL="0" indent="0">
              <a:buNone/>
            </a:pPr>
            <a:endParaRPr lang="en-US" sz="2000" dirty="0">
              <a:solidFill>
                <a:srgbClr val="000000"/>
              </a:solidFill>
            </a:endParaRPr>
          </a:p>
          <a:p>
            <a:pPr marL="0" indent="0">
              <a:buNone/>
            </a:pPr>
            <a:r>
              <a:rPr lang="en-US" dirty="0">
                <a:solidFill>
                  <a:srgbClr val="000000"/>
                </a:solidFill>
              </a:rPr>
              <a:t>To test this hypothesis, we used the resources of our Clinical and Translational Science Institute, supported by the NIH CTSA consortium, to look at how iron affected the response to metformin in terms of improving hemoglobin A1c, the main clinical indicator of diabetes control.</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sz="4400" b="1" dirty="0">
              <a:solidFill>
                <a:srgbClr val="93773A"/>
              </a:solidFill>
            </a:endParaRPr>
          </a:p>
        </p:txBody>
      </p:sp>
      <p:graphicFrame>
        <p:nvGraphicFramePr>
          <p:cNvPr id="19" name="Chart 18">
            <a:extLst>
              <a:ext uri="{FF2B5EF4-FFF2-40B4-BE49-F238E27FC236}">
                <a16:creationId xmlns:a16="http://schemas.microsoft.com/office/drawing/2014/main" id="{72E736C8-8C28-4542-B188-80AFD17F86F8}"/>
              </a:ext>
            </a:extLst>
          </p:cNvPr>
          <p:cNvGraphicFramePr>
            <a:graphicFrameLocks/>
          </p:cNvGraphicFramePr>
          <p:nvPr>
            <p:extLst>
              <p:ext uri="{D42A27DB-BD31-4B8C-83A1-F6EECF244321}">
                <p14:modId xmlns:p14="http://schemas.microsoft.com/office/powerpoint/2010/main" val="1149683721"/>
              </p:ext>
            </p:extLst>
          </p:nvPr>
        </p:nvGraphicFramePr>
        <p:xfrm>
          <a:off x="20574000" y="24155400"/>
          <a:ext cx="10668000" cy="67818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Placeholder 6">
            <a:extLst>
              <a:ext uri="{FF2B5EF4-FFF2-40B4-BE49-F238E27FC236}">
                <a16:creationId xmlns:a16="http://schemas.microsoft.com/office/drawing/2014/main" id="{091803DA-FC5B-644E-A1F9-13C0DB8A8B7D}"/>
              </a:ext>
            </a:extLst>
          </p:cNvPr>
          <p:cNvSpPr txBox="1">
            <a:spLocks/>
          </p:cNvSpPr>
          <p:nvPr/>
        </p:nvSpPr>
        <p:spPr>
          <a:xfrm>
            <a:off x="31966201" y="8381999"/>
            <a:ext cx="11596638" cy="23158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rPr>
              <a:t>Tissue iron, measured as serum ferritin levels, had the predicted effect: Both women and men with either low or high iron did not lower their A1c levels as well as those with mid-range iron.</a:t>
            </a:r>
          </a:p>
          <a:p>
            <a:pPr marL="0" indent="0">
              <a:buNone/>
            </a:pPr>
            <a:endParaRPr lang="en-US" sz="2000" dirty="0">
              <a:solidFill>
                <a:srgbClr val="000000"/>
              </a:solidFill>
            </a:endParaRPr>
          </a:p>
          <a:p>
            <a:pPr marL="0" indent="0">
              <a:buNone/>
            </a:pPr>
            <a:r>
              <a:rPr lang="en-US" b="1" dirty="0">
                <a:solidFill>
                  <a:srgbClr val="000000"/>
                </a:solidFill>
              </a:rPr>
              <a:t>Can we model this in a laboratory animal to facilitate further study? </a:t>
            </a:r>
            <a:r>
              <a:rPr lang="en-US" dirty="0">
                <a:solidFill>
                  <a:srgbClr val="000000"/>
                </a:solidFill>
              </a:rPr>
              <a:t>Studies of disease and drug mechanisms are often made easier in animal models, where studies can often be done more rapidly, cheaply, and in a more controlled fashion. We, therefore, fed mice a “fast-food” diet containing different levels of iron to achieve levels analogous to vegans, mid-normal, and heavy red-meat eaters.</a:t>
            </a:r>
          </a:p>
          <a:p>
            <a:pPr marL="0" indent="0">
              <a:buNone/>
            </a:pPr>
            <a:endParaRPr lang="en-US" sz="3200" b="1" dirty="0">
              <a:solidFill>
                <a:srgbClr val="000000"/>
              </a:solidFill>
            </a:endParaRPr>
          </a:p>
          <a:p>
            <a:pPr marL="0" indent="0">
              <a:buNone/>
            </a:pPr>
            <a:endParaRPr lang="en-US" sz="2800" dirty="0">
              <a:solidFill>
                <a:srgbClr val="000000"/>
              </a:solidFill>
            </a:endParaRPr>
          </a:p>
          <a:p>
            <a:pPr marL="0" indent="0">
              <a:buNone/>
            </a:pPr>
            <a:endParaRPr lang="en-US" sz="2800" dirty="0">
              <a:solidFill>
                <a:srgbClr val="000000"/>
              </a:solidFill>
            </a:endParaRPr>
          </a:p>
          <a:p>
            <a:pPr marL="0" indent="0">
              <a:buFont typeface="Arial" panose="020B0604020202020204" pitchFamily="34" charset="0"/>
              <a:buNone/>
            </a:pPr>
            <a:endParaRPr lang="en-US" sz="3200"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sz="2000"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r>
              <a:rPr lang="en-US" dirty="0">
                <a:solidFill>
                  <a:srgbClr val="000000"/>
                </a:solidFill>
              </a:rPr>
              <a:t>Mice on normal iron (middle) developed diabetes and increased their blood glucose on the “fast food” diet, and that was prevented by metformin. On low iron, the mice behaved like they were already on metformin and glucose did not increase, nor did metformin have any further effect. On high iron, glucose increased the most, and metformin was ineffective. The pathways controlling these responses are under study.</a:t>
            </a:r>
          </a:p>
          <a:p>
            <a:pPr marL="0" indent="0">
              <a:buFont typeface="Arial" panose="020B0604020202020204" pitchFamily="34" charset="0"/>
              <a:buNone/>
            </a:pPr>
            <a:endParaRPr lang="en-US" sz="2000" b="1" dirty="0">
              <a:solidFill>
                <a:srgbClr val="000000"/>
              </a:solidFill>
            </a:endParaRPr>
          </a:p>
          <a:p>
            <a:pPr marL="0" indent="0">
              <a:buFont typeface="Arial" panose="020B0604020202020204" pitchFamily="34" charset="0"/>
              <a:buNone/>
            </a:pPr>
            <a:r>
              <a:rPr lang="en-US" b="1" dirty="0">
                <a:solidFill>
                  <a:srgbClr val="000000"/>
                </a:solidFill>
              </a:rPr>
              <a:t>Conclusions:</a:t>
            </a:r>
          </a:p>
          <a:p>
            <a:r>
              <a:rPr lang="en-US" dirty="0">
                <a:solidFill>
                  <a:srgbClr val="000000"/>
                </a:solidFill>
              </a:rPr>
              <a:t>Reverse translation is a powerful tool of the </a:t>
            </a:r>
            <a:r>
              <a:rPr lang="en-US" dirty="0" err="1">
                <a:solidFill>
                  <a:srgbClr val="000000"/>
                </a:solidFill>
              </a:rPr>
              <a:t>aLHS</a:t>
            </a:r>
            <a:r>
              <a:rPr lang="en-US" dirty="0">
                <a:solidFill>
                  <a:srgbClr val="000000"/>
                </a:solidFill>
              </a:rPr>
              <a:t> to translate research findings into more effective care. Academic collaborations benefit healthcare systems!</a:t>
            </a:r>
          </a:p>
          <a:p>
            <a:r>
              <a:rPr lang="en-US" dirty="0">
                <a:solidFill>
                  <a:srgbClr val="000000"/>
                </a:solidFill>
              </a:rPr>
              <a:t>Too much iron, such as can occur with consumption of large amounts of red meat, as well as too little, is bad for you. Up to 80% of metformin “failures” can be attributed to too low or too high iron. </a:t>
            </a:r>
          </a:p>
          <a:p>
            <a:r>
              <a:rPr lang="en-US" dirty="0">
                <a:solidFill>
                  <a:srgbClr val="000000"/>
                </a:solidFill>
              </a:rPr>
              <a:t>Should the ”normal” range of iron be amended to include an “optimal” range?</a:t>
            </a:r>
          </a:p>
          <a:p>
            <a:r>
              <a:rPr lang="en-US" dirty="0">
                <a:solidFill>
                  <a:srgbClr val="000000"/>
                </a:solidFill>
              </a:rPr>
              <a:t>The pathways that regulate these responses are potential targets for diabetes therapy.</a:t>
            </a:r>
          </a:p>
          <a:p>
            <a:pPr marL="0" indent="0">
              <a:buFont typeface="Arial" panose="020B0604020202020204" pitchFamily="34" charset="0"/>
              <a:buNone/>
            </a:pPr>
            <a:endParaRPr lang="en-US" dirty="0">
              <a:solidFill>
                <a:srgbClr val="000000"/>
              </a:solidFill>
            </a:endParaRPr>
          </a:p>
          <a:p>
            <a:pPr marL="0" indent="0">
              <a:buFont typeface="Arial" panose="020B0604020202020204" pitchFamily="34" charset="0"/>
              <a:buNone/>
            </a:pPr>
            <a:endParaRPr lang="en-US" sz="4400" b="1" dirty="0">
              <a:solidFill>
                <a:srgbClr val="93773A"/>
              </a:solidFill>
            </a:endParaRPr>
          </a:p>
        </p:txBody>
      </p:sp>
      <p:pic>
        <p:nvPicPr>
          <p:cNvPr id="18" name="Picture 17">
            <a:extLst>
              <a:ext uri="{FF2B5EF4-FFF2-40B4-BE49-F238E27FC236}">
                <a16:creationId xmlns:a16="http://schemas.microsoft.com/office/drawing/2014/main" id="{A688A1A5-BA75-2941-ADB7-335AB1B1CAE0}"/>
              </a:ext>
            </a:extLst>
          </p:cNvPr>
          <p:cNvPicPr>
            <a:picLocks noChangeAspect="1"/>
          </p:cNvPicPr>
          <p:nvPr/>
        </p:nvPicPr>
        <p:blipFill>
          <a:blip r:embed="rId5"/>
          <a:stretch>
            <a:fillRect/>
          </a:stretch>
        </p:blipFill>
        <p:spPr>
          <a:xfrm>
            <a:off x="35699700" y="14935200"/>
            <a:ext cx="5257800" cy="4779817"/>
          </a:xfrm>
          <a:prstGeom prst="rect">
            <a:avLst/>
          </a:prstGeom>
        </p:spPr>
      </p:pic>
    </p:spTree>
    <p:extLst>
      <p:ext uri="{BB962C8B-B14F-4D97-AF65-F5344CB8AC3E}">
        <p14:creationId xmlns:p14="http://schemas.microsoft.com/office/powerpoint/2010/main" val="3308837624"/>
      </p:ext>
    </p:extLst>
  </p:cSld>
  <p:clrMapOvr>
    <a:masterClrMapping/>
  </p:clrMapOvr>
</p:sld>
</file>

<file path=ppt/theme/theme1.xml><?xml version="1.0" encoding="utf-8"?>
<a:theme xmlns:a="http://schemas.openxmlformats.org/drawingml/2006/main" name="2_Custom Design">
  <a:themeElements>
    <a:clrScheme name="Wake Gold RGB">
      <a:dk1>
        <a:srgbClr val="000000"/>
      </a:dk1>
      <a:lt1>
        <a:srgbClr val="FFFFFF"/>
      </a:lt1>
      <a:dk2>
        <a:srgbClr val="000000"/>
      </a:dk2>
      <a:lt2>
        <a:srgbClr val="E0E0E0"/>
      </a:lt2>
      <a:accent1>
        <a:srgbClr val="9E7E38"/>
      </a:accent1>
      <a:accent2>
        <a:srgbClr val="EC7A08"/>
      </a:accent2>
      <a:accent3>
        <a:srgbClr val="FFDA08"/>
      </a:accent3>
      <a:accent4>
        <a:srgbClr val="8064A2"/>
      </a:accent4>
      <a:accent5>
        <a:srgbClr val="CD202C"/>
      </a:accent5>
      <a:accent6>
        <a:srgbClr val="B6BF00"/>
      </a:accent6>
      <a:hlink>
        <a:srgbClr val="9E7E38"/>
      </a:hlink>
      <a:folHlink>
        <a:srgbClr val="9E7E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42E7B3BD761D4789149325683BE0A2" ma:contentTypeVersion="4" ma:contentTypeDescription="Create a new document." ma:contentTypeScope="" ma:versionID="a49a20a58b59a8934acb0b411898347f">
  <xsd:schema xmlns:xsd="http://www.w3.org/2001/XMLSchema" xmlns:xs="http://www.w3.org/2001/XMLSchema" xmlns:p="http://schemas.microsoft.com/office/2006/metadata/properties" xmlns:ns2="739e1678-d4e9-4bb9-9be3-a08a04450bfc" xmlns:ns3="2b8d248c-96e0-4d98-8747-093e5e798c16" targetNamespace="http://schemas.microsoft.com/office/2006/metadata/properties" ma:root="true" ma:fieldsID="fd868dc91fc4db6054d82ba7427db8ba" ns2:_="" ns3:_="">
    <xsd:import namespace="739e1678-d4e9-4bb9-9be3-a08a04450bfc"/>
    <xsd:import namespace="2b8d248c-96e0-4d98-8747-093e5e798c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e1678-d4e9-4bb9-9be3-a08a0445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8d248c-96e0-4d98-8747-093e5e798c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127AC7-4FA6-4EDC-9961-44E1FC3B7C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e1678-d4e9-4bb9-9be3-a08a04450bfc"/>
    <ds:schemaRef ds:uri="2b8d248c-96e0-4d98-8747-093e5e798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F2C670-27A3-40D3-9752-AC0546D97E8C}">
  <ds:schemaRefs>
    <ds:schemaRef ds:uri="http://schemas.microsoft.com/sharepoint/v3/contenttype/forms"/>
  </ds:schemaRefs>
</ds:datastoreItem>
</file>

<file path=customXml/itemProps3.xml><?xml version="1.0" encoding="utf-8"?>
<ds:datastoreItem xmlns:ds="http://schemas.openxmlformats.org/officeDocument/2006/customXml" ds:itemID="{32016F20-7886-4500-93C9-7CDC8AE7618E}">
  <ds:schemaRefs>
    <ds:schemaRef ds:uri="http://schemas.microsoft.com/office/2006/documentManagement/types"/>
    <ds:schemaRef ds:uri="http://purl.org/dc/dcmitype/"/>
    <ds:schemaRef ds:uri="http://purl.org/dc/elements/1.1/"/>
    <ds:schemaRef ds:uri="2b8d248c-96e0-4d98-8747-093e5e798c16"/>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739e1678-d4e9-4bb9-9be3-a08a04450bfc"/>
    <ds:schemaRef ds:uri="http://purl.org/dc/terms/"/>
  </ds:schemaRefs>
</ds:datastoreItem>
</file>

<file path=docProps/app.xml><?xml version="1.0" encoding="utf-8"?>
<Properties xmlns="http://schemas.openxmlformats.org/officeDocument/2006/extended-properties" xmlns:vt="http://schemas.openxmlformats.org/officeDocument/2006/docPropsVTypes">
  <Template>wfsom_36x48_horizontal_poster_template</Template>
  <TotalTime>1326</TotalTime>
  <Words>999</Words>
  <Application>Microsoft Macintosh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LT W01_35 Light1475496</vt:lpstr>
      <vt:lpstr>Calibri</vt:lpstr>
      <vt:lpstr>Calibri Light</vt:lpstr>
      <vt:lpstr>2_Custom Design</vt:lpstr>
      <vt:lpstr>Alexandria Harrison, Wake Forest School of Medicine Graduate Program Don McClain MD, PhD, Wake Forest School of Medicine and Veterans Administration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Sanders</dc:creator>
  <cp:lastModifiedBy>Hannah Faulkner</cp:lastModifiedBy>
  <cp:revision>61</cp:revision>
  <cp:lastPrinted>2023-02-06T12:53:11Z</cp:lastPrinted>
  <dcterms:created xsi:type="dcterms:W3CDTF">2022-02-25T02:47:24Z</dcterms:created>
  <dcterms:modified xsi:type="dcterms:W3CDTF">2023-02-28T19:09:13Z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0x0101006442E7B3BD761D4789149325683BE0A2</vt:lpwstr>
  </property>
</Properties>
</file>