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</p:sldMasterIdLst>
  <p:notesMasterIdLst>
    <p:notesMasterId r:id="rId6"/>
  </p:notesMasterIdLst>
  <p:sldIdLst>
    <p:sldId id="257" r:id="rId5"/>
  </p:sldIdLst>
  <p:sldSz cx="43891200" cy="32918400"/>
  <p:notesSz cx="7023100" cy="9309100"/>
  <p:defaultTextStyle>
    <a:defPPr>
      <a:defRPr lang="en-US"/>
    </a:defPPr>
    <a:lvl1pPr marL="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801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603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2404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3206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4008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4809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56114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6413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son M Chandler" initials="AMC" lastIdx="2" clrIdx="0">
    <p:extLst>
      <p:ext uri="{19B8F6BF-5375-455C-9EA6-DF929625EA0E}">
        <p15:presenceInfo xmlns:p15="http://schemas.microsoft.com/office/powerpoint/2012/main" userId="S-1-5-21-1134720642-1542789574-19223665-570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773A"/>
    <a:srgbClr val="781D39"/>
    <a:srgbClr val="B4B4B4"/>
    <a:srgbClr val="E0E0E0"/>
    <a:srgbClr val="4C4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20" autoAdjust="0"/>
    <p:restoredTop sz="95604" autoAdjust="0"/>
  </p:normalViewPr>
  <p:slideViewPr>
    <p:cSldViewPr showGuides="1">
      <p:cViewPr varScale="1">
        <p:scale>
          <a:sx n="25" d="100"/>
          <a:sy n="25" d="100"/>
        </p:scale>
        <p:origin x="2568" y="192"/>
      </p:cViewPr>
      <p:guideLst>
        <p:guide orient="horz" pos="57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Faulkner" userId="187609d0-e723-4280-a12c-dcc0777a039b" providerId="ADAL" clId="{6E583725-59DF-D340-9057-C0899E3018B9}"/>
    <pc:docChg chg="modSld">
      <pc:chgData name="Hannah Faulkner" userId="187609d0-e723-4280-a12c-dcc0777a039b" providerId="ADAL" clId="{6E583725-59DF-D340-9057-C0899E3018B9}" dt="2023-02-28T19:17:13.427" v="0"/>
      <pc:docMkLst>
        <pc:docMk/>
      </pc:docMkLst>
      <pc:sldChg chg="modNotesTx">
        <pc:chgData name="Hannah Faulkner" userId="187609d0-e723-4280-a12c-dcc0777a039b" providerId="ADAL" clId="{6E583725-59DF-D340-9057-C0899E3018B9}" dt="2023-02-28T19:17:13.427" v="0"/>
        <pc:sldMkLst>
          <pc:docMk/>
          <pc:sldMk cId="3308837624" sldId="257"/>
        </pc:sldMkLst>
      </pc:sldChg>
    </pc:docChg>
  </pc:docChgLst>
  <pc:docChgLst>
    <pc:chgData name="Hannah Faulkner" userId="187609d0-e723-4280-a12c-dcc0777a039b" providerId="ADAL" clId="{2EEC8415-53F8-0E44-AE0E-035444492322}"/>
    <pc:docChg chg="undo custSel modSld">
      <pc:chgData name="Hannah Faulkner" userId="187609d0-e723-4280-a12c-dcc0777a039b" providerId="ADAL" clId="{2EEC8415-53F8-0E44-AE0E-035444492322}" dt="2023-02-14T21:06:29.104" v="9" actId="1076"/>
      <pc:docMkLst>
        <pc:docMk/>
      </pc:docMkLst>
      <pc:sldChg chg="modSp mod">
        <pc:chgData name="Hannah Faulkner" userId="187609d0-e723-4280-a12c-dcc0777a039b" providerId="ADAL" clId="{2EEC8415-53F8-0E44-AE0E-035444492322}" dt="2023-02-14T21:06:29.104" v="9" actId="1076"/>
        <pc:sldMkLst>
          <pc:docMk/>
          <pc:sldMk cId="3308837624" sldId="257"/>
        </pc:sldMkLst>
        <pc:spChg chg="mod">
          <ac:chgData name="Hannah Faulkner" userId="187609d0-e723-4280-a12c-dcc0777a039b" providerId="ADAL" clId="{2EEC8415-53F8-0E44-AE0E-035444492322}" dt="2023-02-14T21:06:29.104" v="9" actId="1076"/>
          <ac:spMkLst>
            <pc:docMk/>
            <pc:sldMk cId="3308837624" sldId="257"/>
            <ac:spMk id="2" creationId="{E3EFFEB0-2A6E-C345-B280-BBCFFA4AD339}"/>
          </ac:spMkLst>
        </pc:spChg>
        <pc:grpChg chg="mod">
          <ac:chgData name="Hannah Faulkner" userId="187609d0-e723-4280-a12c-dcc0777a039b" providerId="ADAL" clId="{2EEC8415-53F8-0E44-AE0E-035444492322}" dt="2023-02-14T20:46:41.890" v="5" actId="14100"/>
          <ac:grpSpMkLst>
            <pc:docMk/>
            <pc:sldMk cId="3308837624" sldId="257"/>
            <ac:grpSpMk id="42" creationId="{8DA21EB2-B47B-2716-85A4-A4158E439F93}"/>
          </ac:grpSpMkLst>
        </pc:grpChg>
        <pc:grpChg chg="mod">
          <ac:chgData name="Hannah Faulkner" userId="187609d0-e723-4280-a12c-dcc0777a039b" providerId="ADAL" clId="{2EEC8415-53F8-0E44-AE0E-035444492322}" dt="2023-02-14T20:46:35.665" v="4" actId="14100"/>
          <ac:grpSpMkLst>
            <pc:docMk/>
            <pc:sldMk cId="3308837624" sldId="257"/>
            <ac:grpSpMk id="45" creationId="{BE9E2CB6-C9CF-8610-7C03-10AF90F98033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7D-443F-97A4-D72C8029C57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E8-485A-986F-E65D78929D5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57D-443F-97A4-D72C8029C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93773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Clinician</c:v>
                </c:pt>
                <c:pt idx="1">
                  <c:v>Researcher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8-485A-986F-E65D78929D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296095800524926"/>
          <c:y val="1.7354184893554971E-2"/>
          <c:w val="0.43495570866141731"/>
          <c:h val="0.81714373938551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1-4E17-B149-067592284D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0D1-4E17-B149-067592284D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1-4E17-B149-067592284D7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0D1-4E17-B149-067592284D7B}"/>
                </c:ext>
              </c:extLst>
            </c:dLbl>
            <c:dLbl>
              <c:idx val="1"/>
              <c:layout>
                <c:manualLayout>
                  <c:x val="7.9190120665426258E-2"/>
                  <c:y val="-0.18781933508311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0D1-4E17-B149-067592284D7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0D1-4E17-B149-067592284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20-39 years</c:v>
                </c:pt>
                <c:pt idx="1">
                  <c:v>40-59 years</c:v>
                </c:pt>
                <c:pt idx="2">
                  <c:v>60+ years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48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1-4E17-B149-067592284D7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93-40C0-923B-58C1A02FC9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93-40C0-923B-58C1A02FC9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5A-426E-8749-2F64BBF492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93-40C0-923B-58C1A02FC968}"/>
              </c:ext>
            </c:extLst>
          </c:dPt>
          <c:dLbls>
            <c:dLbl>
              <c:idx val="0"/>
              <c:layout>
                <c:manualLayout>
                  <c:x val="-0.21475369094488189"/>
                  <c:y val="0.133080052493438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93-40C0-923B-58C1A02FC968}"/>
                </c:ext>
              </c:extLst>
            </c:dLbl>
            <c:dLbl>
              <c:idx val="1"/>
              <c:layout>
                <c:manualLayout>
                  <c:x val="0.13941272965879256"/>
                  <c:y val="-0.214333333333333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93-40C0-923B-58C1A02FC968}"/>
                </c:ext>
              </c:extLst>
            </c:dLbl>
            <c:dLbl>
              <c:idx val="2"/>
              <c:layout>
                <c:manualLayout>
                  <c:x val="0.17639411089238846"/>
                  <c:y val="0.138662948381452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449999999999997"/>
                      <c:h val="0.17108333333333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5A-426E-8749-2F64BBF49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Other</c:v>
                </c:pt>
                <c:pt idx="2">
                  <c:v>Multiracial</c:v>
                </c:pt>
                <c:pt idx="3">
                  <c:v>Black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37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A-426E-8749-2F64BBF4923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63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r">
              <a:defRPr sz="500"/>
            </a:lvl1pPr>
          </a:lstStyle>
          <a:p>
            <a:fld id="{6604E6B7-3C96-914B-BF18-A9AA325C0192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4747" tIns="17374" rIns="34747" bIns="173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785"/>
            <a:ext cx="5618480" cy="3665677"/>
          </a:xfrm>
          <a:prstGeom prst="rect">
            <a:avLst/>
          </a:prstGeom>
        </p:spPr>
        <p:txBody>
          <a:bodyPr vert="horz" lIns="34747" tIns="17374" rIns="34747" bIns="1737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63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r">
              <a:defRPr sz="500"/>
            </a:lvl1pPr>
          </a:lstStyle>
          <a:p>
            <a:fld id="{00E09490-AAEE-BD4C-B93A-66006361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FFFFFF"/>
                </a:solidFill>
                <a:effectLst/>
                <a:latin typeface="Avenir LT W01_35 Light1475496" panose="02000503020000020003" pitchFamily="2" charset="0"/>
              </a:rPr>
              <a:t>Working to improve the efficacy and safety of vaccines aimed at preventing and treating disease in the very young and very old through innovative research.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09490-AAEE-BD4C-B93A-660063611D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26B005D-6E2A-8841-AA89-D5183C9F1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9400" y="5943600"/>
            <a:ext cx="3169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Name, Department and Institution here. Arial italic 32 point, BLACK</a:t>
            </a:r>
            <a:br>
              <a:rPr lang="en-US" dirty="0"/>
            </a:br>
            <a:r>
              <a:rPr lang="en-US" dirty="0"/>
              <a:t>Name, Department and Institution here. Arial italic 32 point, BLACK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554647DB-E1BD-C94E-9EB3-A669485101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9400" y="457200"/>
            <a:ext cx="31699200" cy="5486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style, Arial Bold 90pt, white, </a:t>
            </a:r>
            <a:br>
              <a:rPr lang="en-US" dirty="0"/>
            </a:br>
            <a:r>
              <a:rPr lang="en-US" dirty="0"/>
              <a:t>max of two lines 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DB378EE-D5C8-3D43-B7C1-12C2FAE7E7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9075" y="9144000"/>
            <a:ext cx="9059863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5783BF-6E76-F24B-AE5A-654CABBCC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8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D4507E-617E-7446-80EE-7DE3EFC1A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266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3D11D7-1251-6A4B-A610-59ADA31B3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802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</p:spTree>
    <p:extLst>
      <p:ext uri="{BB962C8B-B14F-4D97-AF65-F5344CB8AC3E}">
        <p14:creationId xmlns:p14="http://schemas.microsoft.com/office/powerpoint/2010/main" val="31560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6295A7-A2DC-914E-8237-1FBDD680E1E2}"/>
              </a:ext>
            </a:extLst>
          </p:cNvPr>
          <p:cNvSpPr/>
          <p:nvPr userDrawn="1"/>
        </p:nvSpPr>
        <p:spPr>
          <a:xfrm>
            <a:off x="457200" y="457200"/>
            <a:ext cx="429768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64E9C-2E5B-F044-8E86-CD43DFE630B7}"/>
              </a:ext>
            </a:extLst>
          </p:cNvPr>
          <p:cNvSpPr/>
          <p:nvPr userDrawn="1"/>
        </p:nvSpPr>
        <p:spPr>
          <a:xfrm>
            <a:off x="457200" y="5943600"/>
            <a:ext cx="429768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9F6B1-2F12-064B-A94D-8C18B6F001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2090214"/>
            <a:ext cx="5410199" cy="2220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E0AF0-08D4-614C-A453-37FF82920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8277800" y="942731"/>
            <a:ext cx="5918200" cy="591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972E1-BC62-5146-AF3A-BB3EAAD2BDC2}"/>
              </a:ext>
            </a:extLst>
          </p:cNvPr>
          <p:cNvSpPr/>
          <p:nvPr userDrawn="1"/>
        </p:nvSpPr>
        <p:spPr>
          <a:xfrm>
            <a:off x="438150" y="31318200"/>
            <a:ext cx="4299585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2FFB2-EE4F-7344-840C-97469C6CFBDC}"/>
              </a:ext>
            </a:extLst>
          </p:cNvPr>
          <p:cNvSpPr txBox="1"/>
          <p:nvPr userDrawn="1"/>
        </p:nvSpPr>
        <p:spPr>
          <a:xfrm>
            <a:off x="11420475" y="31524714"/>
            <a:ext cx="2103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 Forest University School of Medicine is the academic core of Atrium Health.</a:t>
            </a:r>
          </a:p>
        </p:txBody>
      </p:sp>
    </p:spTree>
    <p:extLst>
      <p:ext uri="{BB962C8B-B14F-4D97-AF65-F5344CB8AC3E}">
        <p14:creationId xmlns:p14="http://schemas.microsoft.com/office/powerpoint/2010/main" val="19707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chart" Target="../charts/chart3.xml"/><Relationship Id="rId10" Type="http://schemas.openxmlformats.org/officeDocument/2006/relationships/image" Target="../media/image7.png"/><Relationship Id="rId4" Type="http://schemas.openxmlformats.org/officeDocument/2006/relationships/chart" Target="../charts/chart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FEB0-2A6E-C345-B280-BBCFFA4A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60699"/>
            <a:ext cx="42976800" cy="1133554"/>
          </a:xfrm>
        </p:spPr>
        <p:txBody>
          <a:bodyPr>
            <a:normAutofit fontScale="90000"/>
          </a:bodyPr>
          <a:lstStyle/>
          <a:p>
            <a:pPr>
              <a:lnSpc>
                <a:spcPts val="6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1"/>
                </a:solidFill>
              </a:rPr>
              <a:t>Directors: Martha A. Alexander-Miller PhD, Karen M. Haas PhD, Katherine A. Poehling MD, MPH</a:t>
            </a:r>
            <a:br>
              <a:rPr lang="en-US" sz="42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Because You Matter: Allison Chandler, Cheryl Courtlandt, Stephanie Daniel, Capri Foy, Cara Janusz, Sarah Mabus, Laura Noonan, Katherine Poehling, Beverly Snively,  Lauren Vannoy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786D8-D81C-3749-9E8E-7C90097825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Center for Vaccines at the Extremes of Aging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A9EDB8-B1CB-E243-A4E9-A12DEB5C4A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3746" y="8225912"/>
            <a:ext cx="11275853" cy="22787488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Purpose/Mission</a:t>
            </a:r>
          </a:p>
          <a:p>
            <a:pPr>
              <a:lnSpc>
                <a:spcPct val="100000"/>
              </a:lnSpc>
              <a:spcAft>
                <a:spcPts val="1200"/>
              </a:spcAft>
              <a:tabLst>
                <a:tab pos="87344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To improve health and save lives in                           our most vulnerable populations through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developing more effective vaccines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and promoting their uptake through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educational activities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100000"/>
              </a:lnSpc>
              <a:spcAft>
                <a:spcPts val="1200"/>
              </a:spcAft>
              <a:tabLst>
                <a:tab pos="87344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To improve the effectiveness, safety,       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and uptake of vaccines in the very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young and very old using basic,                  translational, public health, and clinical research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as well as community education.</a:t>
            </a:r>
          </a:p>
          <a:p>
            <a:pPr>
              <a:lnSpc>
                <a:spcPct val="100000"/>
              </a:lnSpc>
              <a:spcAft>
                <a:spcPts val="1200"/>
              </a:spcAft>
              <a:tabLst>
                <a:tab pos="87344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To leverage diverse perspectives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and generate innovative approaches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to overcome the limitations of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vaccination in the very young and the very old.</a:t>
            </a:r>
          </a:p>
          <a:p>
            <a:pPr>
              <a:lnSpc>
                <a:spcPct val="100000"/>
              </a:lnSpc>
              <a:spcAft>
                <a:spcPts val="1600"/>
              </a:spcAft>
              <a:tabLst>
                <a:tab pos="87344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To increase vaccine confidence.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en-US" sz="440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48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4800" b="1" dirty="0">
              <a:solidFill>
                <a:srgbClr val="93773A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48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48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24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Membership</a:t>
            </a:r>
            <a:endParaRPr lang="en-US" sz="4400" b="1" dirty="0">
              <a:solidFill>
                <a:srgbClr val="781D3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/>
              <a:t>43 members across Winston-Salem and Charlotte campuses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Members from 13 departments--3 Basic Science and 10 Clinical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sz="40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3E10890-0242-4F41-AC2E-6C570FCC1F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09714" y="8225912"/>
            <a:ext cx="8991600" cy="2278748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Types of Science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/>
              <a:t>Vaccine development for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newborns (influenza)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infants 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elderly 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S. pneumoniae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Innate immune regulation in elderly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Vaccination and immunity in pregnant women and their infants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Immune regulation &amp; Alzheimer’s Disease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Vaccine hesitancy/confidence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Improving implementation and equity as a part of the Academic Learning Health System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400" b="1" dirty="0">
                <a:solidFill>
                  <a:srgbClr val="93773A"/>
                </a:solidFill>
              </a:rPr>
              <a:t>Foci of Interest </a:t>
            </a:r>
            <a:br>
              <a:rPr lang="en-US" sz="4400" b="1" dirty="0">
                <a:solidFill>
                  <a:srgbClr val="93773A"/>
                </a:solidFill>
              </a:rPr>
            </a:br>
            <a:r>
              <a:rPr lang="en-US" sz="4400" b="1" dirty="0">
                <a:solidFill>
                  <a:srgbClr val="93773A"/>
                </a:solidFill>
              </a:rPr>
              <a:t>from Strategic Planning Retreat</a:t>
            </a:r>
          </a:p>
          <a:p>
            <a:pPr marL="457200"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Vaccine hesitancy/confidence</a:t>
            </a:r>
          </a:p>
          <a:p>
            <a:pPr marL="457200"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Mucosal immunity</a:t>
            </a:r>
          </a:p>
          <a:p>
            <a:pPr marL="228600" lvl="1" indent="0">
              <a:lnSpc>
                <a:spcPct val="100000"/>
              </a:lnSpc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1200" b="1" dirty="0">
              <a:solidFill>
                <a:srgbClr val="93773A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4400" b="1" dirty="0">
                <a:solidFill>
                  <a:srgbClr val="93773A"/>
                </a:solidFill>
              </a:rPr>
              <a:t>Leveraged Resources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Brenner Children's Hospital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Center for Advancing Pediatric Excellence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Levine Children’s Hospital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Maya Angelou Center for Health Equity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Nonhuman Primate Colony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Qualitative and Patient-Reported Outcomes Shared Resource (Q-PRO)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Sticht Center for Healthy Aging and Alzheimer's Prevention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STRIVE for Healthier Futures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14BCD6E-B6EF-6D4B-8A7A-AD334AA30C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629914" y="8225912"/>
            <a:ext cx="9677400" cy="22787488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93773A"/>
                </a:solidFill>
              </a:rPr>
              <a:t>Community Outreach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</a:rPr>
              <a:t>Rx for Science Literacy- Vaccines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</a:rPr>
              <a:t>Host annual Rx for Science Literacy workshop </a:t>
            </a:r>
            <a:r>
              <a:rPr lang="en-US" sz="3200" dirty="0"/>
              <a:t>on vaccines for middle and high school teachers </a:t>
            </a:r>
            <a:r>
              <a:rPr lang="en-US" sz="3200" dirty="0">
                <a:solidFill>
                  <a:srgbClr val="000000"/>
                </a:solidFill>
              </a:rPr>
              <a:t>across the state, including rural NC. Center members present information for teachers to use in their classrooms and share cutting-edge research. Presenters include students who share their work and hone skills in communicating research to non-scientists.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800" b="1" dirty="0">
              <a:solidFill>
                <a:srgbClr val="93773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Mentoring and Training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000" b="1" dirty="0"/>
              <a:t>Junior faculty (MD, PhD, DVM)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Mentored research with publications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Elizabeth Halvorson, MD, MS (Pediatrics)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Matthew Zuber, MD (ObGyn)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Charles Semelka, MD (IM/Geriatrics)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Mentored to K grant submission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Shane Sills, DVM, current PhD student supported with pilot funding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Pilot funding to support independent research program development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Matthew Zuber, MD (ObGyn): Association between maternal smoking exposure during pregnancy and vaccine response/transplacental antibody transfer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David Kram, MD (Pediatrics):</a:t>
            </a:r>
          </a:p>
          <a:p>
            <a:pPr marL="696913" lvl="1" indent="0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Addressing vaccine-hesitant individuals using an altruism-focused educational intervention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/>
              <a:t>Graduate and medical students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3200" dirty="0"/>
              <a:t>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embers train students pursuing PhD, MD, DVM, and MS degrees and host short research experiences for students interested in research.</a:t>
            </a:r>
          </a:p>
          <a:p>
            <a:pPr lvl="1"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457200" lvl="1" indent="0">
              <a:lnSpc>
                <a:spcPct val="100000"/>
              </a:lnSpc>
              <a:buNone/>
            </a:pPr>
            <a:endParaRPr lang="en-US" b="1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DDE320B-249B-CA45-AF42-EAAE24CE7D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699200" y="8225912"/>
            <a:ext cx="11201400" cy="2278748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sz="44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Because You Matter: Conversations You Want about COVID-19 Vaccine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0000"/>
                </a:solidFill>
              </a:rPr>
              <a:t>Objective: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Focus group informed development of a tailored and  EHR-linked toolkit to address COVID-19 vaccine concerns and increase vaccine acceptance in adults</a:t>
            </a:r>
            <a:r>
              <a:rPr lang="en-US" sz="32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</a:rPr>
              <a:t>Study Population: </a:t>
            </a:r>
            <a:r>
              <a:rPr lang="en-US" sz="3200" i="0" dirty="0">
                <a:solidFill>
                  <a:srgbClr val="000000"/>
                </a:solidFill>
                <a:effectLst/>
              </a:rPr>
              <a:t>22 individuals across both regions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20 to 77 years of age</a:t>
            </a:r>
          </a:p>
          <a:p>
            <a:r>
              <a:rPr lang="en-US" sz="3200" i="0" dirty="0">
                <a:solidFill>
                  <a:srgbClr val="000000"/>
                </a:solidFill>
                <a:effectLst/>
              </a:rPr>
              <a:t>82% female, 50% Hispanic, 32% S</a:t>
            </a:r>
            <a:r>
              <a:rPr lang="en-US" sz="3200" dirty="0">
                <a:solidFill>
                  <a:srgbClr val="000000"/>
                </a:solidFill>
              </a:rPr>
              <a:t>panish-speaking</a:t>
            </a:r>
          </a:p>
          <a:p>
            <a:pPr marL="0" indent="0">
              <a:buNone/>
            </a:pPr>
            <a:endParaRPr lang="en-US" sz="320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1200" b="1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</a:rPr>
              <a:t>Results:</a:t>
            </a:r>
            <a:endParaRPr lang="en-US" sz="400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Preliminary Themes</a:t>
            </a:r>
          </a:p>
          <a:p>
            <a:pPr>
              <a:spcAft>
                <a:spcPts val="300"/>
              </a:spcAft>
            </a:pPr>
            <a:r>
              <a:rPr lang="en-US" sz="3200" i="0" dirty="0">
                <a:solidFill>
                  <a:srgbClr val="000000"/>
                </a:solidFill>
                <a:effectLst/>
              </a:rPr>
              <a:t>Influ</a:t>
            </a:r>
            <a:r>
              <a:rPr lang="en-US" sz="3200" dirty="0">
                <a:solidFill>
                  <a:srgbClr val="000000"/>
                </a:solidFill>
              </a:rPr>
              <a:t>ence of myths (e.g., altering DNA, trackers)</a:t>
            </a:r>
          </a:p>
          <a:p>
            <a:pPr>
              <a:spcAft>
                <a:spcPts val="300"/>
              </a:spcAft>
            </a:pPr>
            <a:r>
              <a:rPr lang="en-US" sz="3200" i="0" dirty="0">
                <a:solidFill>
                  <a:srgbClr val="000000"/>
                </a:solidFill>
                <a:effectLst/>
              </a:rPr>
              <a:t>Cultural considerations &amp; community beliefs (e.g., translations need to use everyday language and interactions need to value family connections)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</a:rPr>
              <a:t>Information specific to me (e.g., COVID + diabetes)</a:t>
            </a:r>
          </a:p>
          <a:p>
            <a:pPr>
              <a:spcAft>
                <a:spcPts val="300"/>
              </a:spcAft>
            </a:pPr>
            <a:r>
              <a:rPr lang="en-US" sz="3200" i="0" dirty="0">
                <a:solidFill>
                  <a:srgbClr val="000000"/>
                </a:solidFill>
                <a:effectLst/>
              </a:rPr>
              <a:t>Include community in message development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</a:rPr>
              <a:t>E</a:t>
            </a:r>
            <a:r>
              <a:rPr lang="en-US" sz="3200" i="0" dirty="0">
                <a:solidFill>
                  <a:srgbClr val="000000"/>
                </a:solidFill>
                <a:effectLst/>
              </a:rPr>
              <a:t>mpower trusted influenc</a:t>
            </a:r>
            <a:r>
              <a:rPr lang="en-US" sz="3200" dirty="0">
                <a:solidFill>
                  <a:srgbClr val="000000"/>
                </a:solidFill>
              </a:rPr>
              <a:t>ers familiar with local preferences to disseminate information</a:t>
            </a:r>
          </a:p>
          <a:p>
            <a:pPr>
              <a:spcAft>
                <a:spcPts val="300"/>
              </a:spcAft>
            </a:pPr>
            <a:r>
              <a:rPr lang="en-US" sz="3200" i="0" dirty="0">
                <a:solidFill>
                  <a:srgbClr val="000000"/>
                </a:solidFill>
                <a:effectLst/>
              </a:rPr>
              <a:t>Need fresh approach to counter information fatigue (e.g., brief videos, cartoons)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</a:rPr>
              <a:t>Make information understandable and relatable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</a:rPr>
              <a:t>Next Steps: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</a:rPr>
              <a:t>Finalize qualitative analysis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Utilize member checking by inviting</a:t>
            </a:r>
            <a:r>
              <a:rPr lang="en-US" sz="3200" i="0" dirty="0">
                <a:effectLst/>
              </a:rPr>
              <a:t> </a:t>
            </a:r>
            <a:r>
              <a:rPr lang="en-US" sz="3200" i="0" dirty="0">
                <a:solidFill>
                  <a:srgbClr val="000000"/>
                </a:solidFill>
                <a:effectLst/>
              </a:rPr>
              <a:t>focus group members to confirm findings and co-create toolkit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</a:rPr>
              <a:t>Create questionnaire to identify questions/concerns and </a:t>
            </a:r>
            <a:r>
              <a:rPr lang="en-US" sz="3200" i="0" dirty="0">
                <a:solidFill>
                  <a:srgbClr val="000000"/>
                </a:solidFill>
                <a:effectLst/>
              </a:rPr>
              <a:t>inclusive videos to address each concern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</a:rPr>
              <a:t>Pilot link in MyChart to evaluate use and acceptability of tool, and impact on COVID vaccine acceptance in EHR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0" dirty="0">
                <a:solidFill>
                  <a:srgbClr val="000000"/>
                </a:solidFill>
                <a:effectLst/>
              </a:rPr>
              <a:t>Funded by WFSM </a:t>
            </a:r>
            <a:r>
              <a:rPr lang="en-US" sz="3200" i="0" dirty="0">
                <a:effectLst/>
              </a:rPr>
              <a:t>CTSI (IRB #75790)</a:t>
            </a:r>
          </a:p>
          <a:p>
            <a:pPr marL="0" indent="0">
              <a:spcAft>
                <a:spcPts val="1200"/>
              </a:spcAft>
              <a:buNone/>
            </a:pPr>
            <a:endParaRPr lang="en-US" i="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EB9BD36-833E-3F2E-A398-CE92D1783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507608"/>
              </p:ext>
            </p:extLst>
          </p:nvPr>
        </p:nvGraphicFramePr>
        <p:xfrm>
          <a:off x="2899122" y="26969849"/>
          <a:ext cx="6934200" cy="351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BEBEA72-485B-6A89-F0CC-7E6998335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09253"/>
              </p:ext>
            </p:extLst>
          </p:nvPr>
        </p:nvGraphicFramePr>
        <p:xfrm>
          <a:off x="32117805" y="13335000"/>
          <a:ext cx="445819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CCF9301-9A5A-72B0-51A3-52DC0DC32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388989"/>
              </p:ext>
            </p:extLst>
          </p:nvPr>
        </p:nvGraphicFramePr>
        <p:xfrm>
          <a:off x="36804600" y="13411200"/>
          <a:ext cx="6096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D666EF8D-3E30-FB13-FDD0-2637251EADC8}"/>
              </a:ext>
            </a:extLst>
          </p:cNvPr>
          <p:cNvGrpSpPr/>
          <p:nvPr/>
        </p:nvGrpSpPr>
        <p:grpSpPr>
          <a:xfrm>
            <a:off x="786477" y="19282884"/>
            <a:ext cx="4225290" cy="4068264"/>
            <a:chOff x="304800" y="20270313"/>
            <a:chExt cx="4225290" cy="40682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2167C8-59AA-8F34-8725-A16D6BF04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4195" y="20270313"/>
              <a:ext cx="2126281" cy="29362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7A5106-462E-950F-AD7B-D0BD4DC08A93}"/>
                </a:ext>
              </a:extLst>
            </p:cNvPr>
            <p:cNvSpPr txBox="1"/>
            <p:nvPr/>
          </p:nvSpPr>
          <p:spPr>
            <a:xfrm>
              <a:off x="304800" y="23292137"/>
              <a:ext cx="4225290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dirty="0"/>
                <a:t>Martha Alexander-Miller, PhD </a:t>
              </a:r>
              <a:br>
                <a:rPr lang="en-US" sz="2400" dirty="0"/>
              </a:br>
              <a:r>
                <a:rPr lang="en-US" sz="1900" dirty="0"/>
                <a:t>Dolores G. Evans, PhD Chair &amp; Professor, </a:t>
              </a:r>
              <a:br>
                <a:rPr lang="en-US" sz="1900" dirty="0"/>
              </a:br>
              <a:r>
                <a:rPr lang="en-US" sz="1900" dirty="0"/>
                <a:t>Microbiology &amp; Immunology    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FC441-4B93-C2A4-48E7-22EE7B91878E}"/>
              </a:ext>
            </a:extLst>
          </p:cNvPr>
          <p:cNvGrpSpPr/>
          <p:nvPr/>
        </p:nvGrpSpPr>
        <p:grpSpPr>
          <a:xfrm>
            <a:off x="5124385" y="19329273"/>
            <a:ext cx="3010030" cy="4068264"/>
            <a:chOff x="4381370" y="20270313"/>
            <a:chExt cx="3010030" cy="406826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E41239D-6DFC-691D-67C6-18ADBA7CB197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4261" y="20270313"/>
              <a:ext cx="2126280" cy="293623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68C8FB-6750-F062-6959-B1943EB7A080}"/>
                </a:ext>
              </a:extLst>
            </p:cNvPr>
            <p:cNvSpPr txBox="1"/>
            <p:nvPr/>
          </p:nvSpPr>
          <p:spPr>
            <a:xfrm>
              <a:off x="4381370" y="23292137"/>
              <a:ext cx="3010030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dirty="0"/>
                <a:t>Karen Haas, PhD</a:t>
              </a:r>
              <a:br>
                <a:rPr lang="en-US" sz="2400" dirty="0"/>
              </a:br>
              <a:r>
                <a:rPr lang="en-US" sz="1900" dirty="0"/>
                <a:t>Associate Professor, </a:t>
              </a:r>
              <a:br>
                <a:rPr lang="en-US" sz="1900" dirty="0"/>
              </a:br>
              <a:r>
                <a:rPr lang="en-US" sz="1900" dirty="0"/>
                <a:t>Microbiology &amp; Immunology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0BC49-DAE9-4A21-DF13-92EB240CC61E}"/>
              </a:ext>
            </a:extLst>
          </p:cNvPr>
          <p:cNvGrpSpPr/>
          <p:nvPr/>
        </p:nvGrpSpPr>
        <p:grpSpPr>
          <a:xfrm>
            <a:off x="8305737" y="19358091"/>
            <a:ext cx="3943474" cy="4039446"/>
            <a:chOff x="7943726" y="20257567"/>
            <a:chExt cx="3943474" cy="403944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C0024A8-0663-2D24-DB0D-F43F6B4A0B25}"/>
                </a:ext>
              </a:extLst>
            </p:cNvPr>
            <p:cNvPicPr>
              <a:picLocks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3339" y="20257567"/>
              <a:ext cx="1978373" cy="290741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4D378C-D601-49F1-8A78-AA3598767158}"/>
                </a:ext>
              </a:extLst>
            </p:cNvPr>
            <p:cNvSpPr txBox="1"/>
            <p:nvPr/>
          </p:nvSpPr>
          <p:spPr>
            <a:xfrm>
              <a:off x="7943726" y="23250573"/>
              <a:ext cx="3943474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400" dirty="0"/>
                <a:t>Katherine Poehling, MD, MPH</a:t>
              </a:r>
              <a:br>
                <a:rPr lang="en-US" sz="2400" dirty="0"/>
              </a:br>
              <a:r>
                <a:rPr lang="en-US" sz="1900" dirty="0"/>
                <a:t>Professor, </a:t>
              </a:r>
              <a:br>
                <a:rPr lang="en-US" sz="1900" dirty="0"/>
              </a:br>
              <a:r>
                <a:rPr lang="en-US" sz="1900" dirty="0"/>
                <a:t>Pediatrics &amp; Epidemiology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A21EB2-B47B-2716-85A4-A4158E439F93}"/>
              </a:ext>
            </a:extLst>
          </p:cNvPr>
          <p:cNvGrpSpPr/>
          <p:nvPr/>
        </p:nvGrpSpPr>
        <p:grpSpPr>
          <a:xfrm>
            <a:off x="8517255" y="9091315"/>
            <a:ext cx="3500574" cy="3143047"/>
            <a:chOff x="8186325" y="8934678"/>
            <a:chExt cx="3524250" cy="322952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1C5745-E487-2BAD-E240-07F70672F4D9}"/>
                </a:ext>
              </a:extLst>
            </p:cNvPr>
            <p:cNvSpPr txBox="1"/>
            <p:nvPr/>
          </p:nvSpPr>
          <p:spPr>
            <a:xfrm>
              <a:off x="9034050" y="11887200"/>
              <a:ext cx="18288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https://www.freepik.com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B618F66-3330-C2D9-6508-52B3C05E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86325" y="8934678"/>
              <a:ext cx="3524250" cy="29337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E2CB6-C9CF-8610-7C03-10AF90F98033}"/>
              </a:ext>
            </a:extLst>
          </p:cNvPr>
          <p:cNvGrpSpPr/>
          <p:nvPr/>
        </p:nvGrpSpPr>
        <p:grpSpPr>
          <a:xfrm>
            <a:off x="8517254" y="12485085"/>
            <a:ext cx="3500574" cy="2907413"/>
            <a:chOff x="8263885" y="15609285"/>
            <a:chExt cx="3520440" cy="32121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5410AD-C947-6943-5AE7-AA7FD1428886}"/>
                </a:ext>
              </a:extLst>
            </p:cNvPr>
            <p:cNvSpPr txBox="1"/>
            <p:nvPr/>
          </p:nvSpPr>
          <p:spPr>
            <a:xfrm>
              <a:off x="9070843" y="18544401"/>
              <a:ext cx="19065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https://www.unsplash.com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377AFA2-6C7B-5BD0-6E88-DD8C74146EF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63885" y="15609285"/>
              <a:ext cx="3520440" cy="2935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837624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Wake Gold RGB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9E7E38"/>
      </a:accent1>
      <a:accent2>
        <a:srgbClr val="EC7A08"/>
      </a:accent2>
      <a:accent3>
        <a:srgbClr val="FFDA08"/>
      </a:accent3>
      <a:accent4>
        <a:srgbClr val="8064A2"/>
      </a:accent4>
      <a:accent5>
        <a:srgbClr val="CD202C"/>
      </a:accent5>
      <a:accent6>
        <a:srgbClr val="B6BF00"/>
      </a:accent6>
      <a:hlink>
        <a:srgbClr val="9E7E38"/>
      </a:hlink>
      <a:folHlink>
        <a:srgbClr val="9E7E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2E7B3BD761D4789149325683BE0A2" ma:contentTypeVersion="4" ma:contentTypeDescription="Create a new document." ma:contentTypeScope="" ma:versionID="a49a20a58b59a8934acb0b411898347f">
  <xsd:schema xmlns:xsd="http://www.w3.org/2001/XMLSchema" xmlns:xs="http://www.w3.org/2001/XMLSchema" xmlns:p="http://schemas.microsoft.com/office/2006/metadata/properties" xmlns:ns2="739e1678-d4e9-4bb9-9be3-a08a04450bfc" xmlns:ns3="2b8d248c-96e0-4d98-8747-093e5e798c16" targetNamespace="http://schemas.microsoft.com/office/2006/metadata/properties" ma:root="true" ma:fieldsID="fd868dc91fc4db6054d82ba7427db8ba" ns2:_="" ns3:_="">
    <xsd:import namespace="739e1678-d4e9-4bb9-9be3-a08a04450bfc"/>
    <xsd:import namespace="2b8d248c-96e0-4d98-8747-093e5e798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e1678-d4e9-4bb9-9be3-a08a04450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d248c-96e0-4d98-8747-093e5e798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5AFA0-B9FC-40F4-A7DE-2C844D93B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543141-24B6-468F-8A78-468F68543433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2b8d248c-96e0-4d98-8747-093e5e798c16"/>
    <ds:schemaRef ds:uri="739e1678-d4e9-4bb9-9be3-a08a04450bf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ABD896-4BB7-44A2-A55F-73B6C91272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e1678-d4e9-4bb9-9be3-a08a04450bfc"/>
    <ds:schemaRef ds:uri="2b8d248c-96e0-4d98-8747-093e5e798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wfsom_36x48_horizontal_poster_template</Template>
  <TotalTime>2684</TotalTime>
  <Words>809</Words>
  <Application>Microsoft Macintosh PowerPoint</Application>
  <PresentationFormat>Custom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LT W01_35 Light1475496</vt:lpstr>
      <vt:lpstr>Calibri</vt:lpstr>
      <vt:lpstr>Calibri Light</vt:lpstr>
      <vt:lpstr>2_Custom Design</vt:lpstr>
      <vt:lpstr>Directors: Martha A. Alexander-Miller PhD, Karen M. Haas PhD, Katherine A. Poehling MD, MPH Because You Matter: Allison Chandler, Cheryl Courtlandt, Stephanie Daniel, Capri Foy, Cara Janusz, Sarah Mabus, Laura Noonan, Katherine Poehling, Beverly Snively,  Lauren Vannoy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Sanders</dc:creator>
  <cp:lastModifiedBy>Hannah Faulkner</cp:lastModifiedBy>
  <cp:revision>108</cp:revision>
  <cp:lastPrinted>2023-02-06T12:53:11Z</cp:lastPrinted>
  <dcterms:created xsi:type="dcterms:W3CDTF">2022-02-25T02:47:24Z</dcterms:created>
  <dcterms:modified xsi:type="dcterms:W3CDTF">2023-02-28T19:17:15Z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0x0101006442E7B3BD761D4789149325683BE0A2</vt:lpwstr>
  </property>
</Properties>
</file>