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6"/>
  </p:notesMasterIdLst>
  <p:sldIdLst>
    <p:sldId id="257" r:id="rId5"/>
  </p:sldIdLst>
  <p:sldSz cx="43891200" cy="32918400"/>
  <p:notesSz cx="7023100" cy="9309100"/>
  <p:defaultTextStyle>
    <a:defPPr>
      <a:defRPr lang="en-US"/>
    </a:defPPr>
    <a:lvl1pPr marL="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801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603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2404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3206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4008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4809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56114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6413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773A"/>
    <a:srgbClr val="781D39"/>
    <a:srgbClr val="B4B4B4"/>
    <a:srgbClr val="E0E0E0"/>
    <a:srgbClr val="4C4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67" autoAdjust="0"/>
    <p:restoredTop sz="95192" autoAdjust="0"/>
  </p:normalViewPr>
  <p:slideViewPr>
    <p:cSldViewPr showGuides="1">
      <p:cViewPr varScale="1">
        <p:scale>
          <a:sx n="25" d="100"/>
          <a:sy n="25" d="100"/>
        </p:scale>
        <p:origin x="2136" y="176"/>
      </p:cViewPr>
      <p:guideLst>
        <p:guide orient="horz" pos="57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Faulkner" userId="187609d0-e723-4280-a12c-dcc0777a039b" providerId="ADAL" clId="{B8EC744F-EE58-384B-9452-1290CFA918DB}"/>
    <pc:docChg chg="undo custSel modSld">
      <pc:chgData name="Hannah Faulkner" userId="187609d0-e723-4280-a12c-dcc0777a039b" providerId="ADAL" clId="{B8EC744F-EE58-384B-9452-1290CFA918DB}" dt="2023-02-15T13:43:04.004" v="28" actId="2711"/>
      <pc:docMkLst>
        <pc:docMk/>
      </pc:docMkLst>
      <pc:sldChg chg="modSp mod">
        <pc:chgData name="Hannah Faulkner" userId="187609d0-e723-4280-a12c-dcc0777a039b" providerId="ADAL" clId="{B8EC744F-EE58-384B-9452-1290CFA918DB}" dt="2023-02-15T13:43:04.004" v="28" actId="2711"/>
        <pc:sldMkLst>
          <pc:docMk/>
          <pc:sldMk cId="3308837624" sldId="257"/>
        </pc:sldMkLst>
        <pc:spChg chg="mod">
          <ac:chgData name="Hannah Faulkner" userId="187609d0-e723-4280-a12c-dcc0777a039b" providerId="ADAL" clId="{B8EC744F-EE58-384B-9452-1290CFA918DB}" dt="2023-02-15T13:43:04.004" v="28" actId="2711"/>
          <ac:spMkLst>
            <pc:docMk/>
            <pc:sldMk cId="3308837624" sldId="257"/>
            <ac:spMk id="2" creationId="{E3EFFEB0-2A6E-C345-B280-BBCFFA4AD339}"/>
          </ac:spMkLst>
        </pc:spChg>
        <pc:spChg chg="mod">
          <ac:chgData name="Hannah Faulkner" userId="187609d0-e723-4280-a12c-dcc0777a039b" providerId="ADAL" clId="{B8EC744F-EE58-384B-9452-1290CFA918DB}" dt="2023-02-14T19:16:30.609" v="26" actId="1076"/>
          <ac:spMkLst>
            <pc:docMk/>
            <pc:sldMk cId="3308837624" sldId="257"/>
            <ac:spMk id="4" creationId="{9086948E-24E2-BF41-9873-97526BEC6D00}"/>
          </ac:spMkLst>
        </pc:spChg>
        <pc:spChg chg="mod">
          <ac:chgData name="Hannah Faulkner" userId="187609d0-e723-4280-a12c-dcc0777a039b" providerId="ADAL" clId="{B8EC744F-EE58-384B-9452-1290CFA918DB}" dt="2023-02-14T19:14:28.929" v="2" actId="20577"/>
          <ac:spMkLst>
            <pc:docMk/>
            <pc:sldMk cId="3308837624" sldId="257"/>
            <ac:spMk id="8" creationId="{60A9EDB8-B1CB-E243-A4E9-A12DEB5C4A62}"/>
          </ac:spMkLst>
        </pc:spChg>
        <pc:spChg chg="mod">
          <ac:chgData name="Hannah Faulkner" userId="187609d0-e723-4280-a12c-dcc0777a039b" providerId="ADAL" clId="{B8EC744F-EE58-384B-9452-1290CFA918DB}" dt="2023-02-14T19:16:08.280" v="24" actId="20577"/>
          <ac:spMkLst>
            <pc:docMk/>
            <pc:sldMk cId="3308837624" sldId="257"/>
            <ac:spMk id="9" creationId="{A3E10890-0242-4F41-AC2E-6C570FCC1F9F}"/>
          </ac:spMkLst>
        </pc:spChg>
        <pc:spChg chg="mod">
          <ac:chgData name="Hannah Faulkner" userId="187609d0-e723-4280-a12c-dcc0777a039b" providerId="ADAL" clId="{B8EC744F-EE58-384B-9452-1290CFA918DB}" dt="2023-02-14T19:15:08.227" v="6" actId="20577"/>
          <ac:spMkLst>
            <pc:docMk/>
            <pc:sldMk cId="3308837624" sldId="257"/>
            <ac:spMk id="10" creationId="{514BCD6E-B6EF-6D4B-8A7A-AD334AA30CA8}"/>
          </ac:spMkLst>
        </pc:spChg>
        <pc:spChg chg="mod">
          <ac:chgData name="Hannah Faulkner" userId="187609d0-e723-4280-a12c-dcc0777a039b" providerId="ADAL" clId="{B8EC744F-EE58-384B-9452-1290CFA918DB}" dt="2023-02-14T19:14:20.188" v="1" actId="404"/>
          <ac:spMkLst>
            <pc:docMk/>
            <pc:sldMk cId="3308837624" sldId="257"/>
            <ac:spMk id="11" creationId="{2DDE320B-249B-CA45-AF42-EAAE24CE7D4D}"/>
          </ac:spMkLst>
        </pc:spChg>
        <pc:picChg chg="mod">
          <ac:chgData name="Hannah Faulkner" userId="187609d0-e723-4280-a12c-dcc0777a039b" providerId="ADAL" clId="{B8EC744F-EE58-384B-9452-1290CFA918DB}" dt="2023-02-14T19:14:56.911" v="4" actId="14100"/>
          <ac:picMkLst>
            <pc:docMk/>
            <pc:sldMk cId="3308837624" sldId="257"/>
            <ac:picMk id="6" creationId="{F6721CF6-580E-35E2-94C5-D2D7F70D0005}"/>
          </ac:picMkLst>
        </pc:picChg>
        <pc:picChg chg="mod">
          <ac:chgData name="Hannah Faulkner" userId="187609d0-e723-4280-a12c-dcc0777a039b" providerId="ADAL" clId="{B8EC744F-EE58-384B-9452-1290CFA918DB}" dt="2023-02-15T13:42:38.381" v="27" actId="1076"/>
          <ac:picMkLst>
            <pc:docMk/>
            <pc:sldMk cId="3308837624" sldId="257"/>
            <ac:picMk id="14" creationId="{085C86E9-1A21-5C42-8FB8-9E775AC4585D}"/>
          </ac:picMkLst>
        </pc:picChg>
      </pc:sldChg>
    </pc:docChg>
  </pc:docChgLst>
  <pc:docChgLst>
    <pc:chgData name="Hannah Faulkner" userId="187609d0-e723-4280-a12c-dcc0777a039b" providerId="ADAL" clId="{7DD09456-D4BA-3648-8465-6ECD5206FFCE}"/>
    <pc:docChg chg="modSld">
      <pc:chgData name="Hannah Faulkner" userId="187609d0-e723-4280-a12c-dcc0777a039b" providerId="ADAL" clId="{7DD09456-D4BA-3648-8465-6ECD5206FFCE}" dt="2023-02-28T19:13:38.750" v="0"/>
      <pc:docMkLst>
        <pc:docMk/>
      </pc:docMkLst>
      <pc:sldChg chg="modNotesTx">
        <pc:chgData name="Hannah Faulkner" userId="187609d0-e723-4280-a12c-dcc0777a039b" providerId="ADAL" clId="{7DD09456-D4BA-3648-8465-6ECD5206FFCE}" dt="2023-02-28T19:13:38.750" v="0"/>
        <pc:sldMkLst>
          <pc:docMk/>
          <pc:sldMk cId="3308837624" sldId="257"/>
        </pc:sldMkLst>
      </pc:sldChg>
    </pc:docChg>
  </pc:docChgLst>
  <pc:docChgLst>
    <pc:chgData name="Laurie Molloy" userId="S::lmolloy@wakehealth.edu::fdbcde32-83af-4177-85f5-3589c596e35a" providerId="AD" clId="Web-{58A6FB58-B70A-447A-8281-192BAE8AEA28}"/>
    <pc:docChg chg="modSld">
      <pc:chgData name="Laurie Molloy" userId="S::lmolloy@wakehealth.edu::fdbcde32-83af-4177-85f5-3589c596e35a" providerId="AD" clId="Web-{58A6FB58-B70A-447A-8281-192BAE8AEA28}" dt="2023-02-14T13:32:43.852" v="7" actId="20577"/>
      <pc:docMkLst>
        <pc:docMk/>
      </pc:docMkLst>
      <pc:sldChg chg="modSp">
        <pc:chgData name="Laurie Molloy" userId="S::lmolloy@wakehealth.edu::fdbcde32-83af-4177-85f5-3589c596e35a" providerId="AD" clId="Web-{58A6FB58-B70A-447A-8281-192BAE8AEA28}" dt="2023-02-14T13:32:43.852" v="7" actId="20577"/>
        <pc:sldMkLst>
          <pc:docMk/>
          <pc:sldMk cId="3308837624" sldId="257"/>
        </pc:sldMkLst>
        <pc:spChg chg="mod">
          <ac:chgData name="Laurie Molloy" userId="S::lmolloy@wakehealth.edu::fdbcde32-83af-4177-85f5-3589c596e35a" providerId="AD" clId="Web-{58A6FB58-B70A-447A-8281-192BAE8AEA28}" dt="2023-02-14T13:32:43.852" v="7" actId="20577"/>
          <ac:spMkLst>
            <pc:docMk/>
            <pc:sldMk cId="3308837624" sldId="257"/>
            <ac:spMk id="3" creationId="{412786D8-D81C-3749-9E8E-7C90097825AB}"/>
          </ac:spMkLst>
        </pc:spChg>
      </pc:sldChg>
    </pc:docChg>
  </pc:docChgLst>
  <pc:docChgLst>
    <pc:chgData name="Laurie Molloy" userId="S::lmolloy@wakehealth.edu::fdbcde32-83af-4177-85f5-3589c596e35a" providerId="AD" clId="Web-{28E4DD3C-C9FA-4E60-833A-D757E3109CF6}"/>
    <pc:docChg chg="modSld">
      <pc:chgData name="Laurie Molloy" userId="S::lmolloy@wakehealth.edu::fdbcde32-83af-4177-85f5-3589c596e35a" providerId="AD" clId="Web-{28E4DD3C-C9FA-4E60-833A-D757E3109CF6}" dt="2023-02-14T13:47:44.126" v="32" actId="20577"/>
      <pc:docMkLst>
        <pc:docMk/>
      </pc:docMkLst>
      <pc:sldChg chg="modSp">
        <pc:chgData name="Laurie Molloy" userId="S::lmolloy@wakehealth.edu::fdbcde32-83af-4177-85f5-3589c596e35a" providerId="AD" clId="Web-{28E4DD3C-C9FA-4E60-833A-D757E3109CF6}" dt="2023-02-14T13:47:44.126" v="32" actId="20577"/>
        <pc:sldMkLst>
          <pc:docMk/>
          <pc:sldMk cId="3308837624" sldId="257"/>
        </pc:sldMkLst>
        <pc:spChg chg="mod">
          <ac:chgData name="Laurie Molloy" userId="S::lmolloy@wakehealth.edu::fdbcde32-83af-4177-85f5-3589c596e35a" providerId="AD" clId="Web-{28E4DD3C-C9FA-4E60-833A-D757E3109CF6}" dt="2023-02-14T13:43:17.695" v="0" actId="20577"/>
          <ac:spMkLst>
            <pc:docMk/>
            <pc:sldMk cId="3308837624" sldId="257"/>
            <ac:spMk id="2" creationId="{E3EFFEB0-2A6E-C345-B280-BBCFFA4AD339}"/>
          </ac:spMkLst>
        </pc:spChg>
        <pc:spChg chg="mod">
          <ac:chgData name="Laurie Molloy" userId="S::lmolloy@wakehealth.edu::fdbcde32-83af-4177-85f5-3589c596e35a" providerId="AD" clId="Web-{28E4DD3C-C9FA-4E60-833A-D757E3109CF6}" dt="2023-02-14T13:47:06.812" v="27" actId="1076"/>
          <ac:spMkLst>
            <pc:docMk/>
            <pc:sldMk cId="3308837624" sldId="257"/>
            <ac:spMk id="4" creationId="{9086948E-24E2-BF41-9873-97526BEC6D00}"/>
          </ac:spMkLst>
        </pc:spChg>
        <pc:spChg chg="mod">
          <ac:chgData name="Laurie Molloy" userId="S::lmolloy@wakehealth.edu::fdbcde32-83af-4177-85f5-3589c596e35a" providerId="AD" clId="Web-{28E4DD3C-C9FA-4E60-833A-D757E3109CF6}" dt="2023-02-14T13:43:58.587" v="4" actId="20577"/>
          <ac:spMkLst>
            <pc:docMk/>
            <pc:sldMk cId="3308837624" sldId="257"/>
            <ac:spMk id="8" creationId="{60A9EDB8-B1CB-E243-A4E9-A12DEB5C4A62}"/>
          </ac:spMkLst>
        </pc:spChg>
        <pc:spChg chg="mod">
          <ac:chgData name="Laurie Molloy" userId="S::lmolloy@wakehealth.edu::fdbcde32-83af-4177-85f5-3589c596e35a" providerId="AD" clId="Web-{28E4DD3C-C9FA-4E60-833A-D757E3109CF6}" dt="2023-02-14T13:45:29.215" v="18" actId="14100"/>
          <ac:spMkLst>
            <pc:docMk/>
            <pc:sldMk cId="3308837624" sldId="257"/>
            <ac:spMk id="9" creationId="{A3E10890-0242-4F41-AC2E-6C570FCC1F9F}"/>
          </ac:spMkLst>
        </pc:spChg>
        <pc:spChg chg="mod">
          <ac:chgData name="Laurie Molloy" userId="S::lmolloy@wakehealth.edu::fdbcde32-83af-4177-85f5-3589c596e35a" providerId="AD" clId="Web-{28E4DD3C-C9FA-4E60-833A-D757E3109CF6}" dt="2023-02-14T13:47:18.281" v="29" actId="20577"/>
          <ac:spMkLst>
            <pc:docMk/>
            <pc:sldMk cId="3308837624" sldId="257"/>
            <ac:spMk id="10" creationId="{514BCD6E-B6EF-6D4B-8A7A-AD334AA30CA8}"/>
          </ac:spMkLst>
        </pc:spChg>
        <pc:spChg chg="mod">
          <ac:chgData name="Laurie Molloy" userId="S::lmolloy@wakehealth.edu::fdbcde32-83af-4177-85f5-3589c596e35a" providerId="AD" clId="Web-{28E4DD3C-C9FA-4E60-833A-D757E3109CF6}" dt="2023-02-14T13:47:44.126" v="32" actId="20577"/>
          <ac:spMkLst>
            <pc:docMk/>
            <pc:sldMk cId="3308837624" sldId="257"/>
            <ac:spMk id="11" creationId="{2DDE320B-249B-CA45-AF42-EAAE24CE7D4D}"/>
          </ac:spMkLst>
        </pc:spChg>
        <pc:picChg chg="mod">
          <ac:chgData name="Laurie Molloy" userId="S::lmolloy@wakehealth.edu::fdbcde32-83af-4177-85f5-3589c596e35a" providerId="AD" clId="Web-{28E4DD3C-C9FA-4E60-833A-D757E3109CF6}" dt="2023-02-14T13:47:37.907" v="31" actId="14100"/>
          <ac:picMkLst>
            <pc:docMk/>
            <pc:sldMk cId="3308837624" sldId="257"/>
            <ac:picMk id="37" creationId="{A463EA25-29B9-FE4B-B3FB-275F2B9D808F}"/>
          </ac:picMkLst>
        </pc:picChg>
      </pc:sldChg>
    </pc:docChg>
  </pc:docChgLst>
  <pc:docChgLst>
    <pc:chgData name="Laurie Molloy" userId="S::lmolloy@wakehealth.edu::fdbcde32-83af-4177-85f5-3589c596e35a" providerId="AD" clId="Web-{8BF42485-4448-4B4A-A644-DDF4C7616249}"/>
    <pc:docChg chg="modSld">
      <pc:chgData name="Laurie Molloy" userId="S::lmolloy@wakehealth.edu::fdbcde32-83af-4177-85f5-3589c596e35a" providerId="AD" clId="Web-{8BF42485-4448-4B4A-A644-DDF4C7616249}" dt="2023-02-14T14:15:16.176" v="6" actId="20577"/>
      <pc:docMkLst>
        <pc:docMk/>
      </pc:docMkLst>
      <pc:sldChg chg="modSp">
        <pc:chgData name="Laurie Molloy" userId="S::lmolloy@wakehealth.edu::fdbcde32-83af-4177-85f5-3589c596e35a" providerId="AD" clId="Web-{8BF42485-4448-4B4A-A644-DDF4C7616249}" dt="2023-02-14T14:15:16.176" v="6" actId="20577"/>
        <pc:sldMkLst>
          <pc:docMk/>
          <pc:sldMk cId="3308837624" sldId="257"/>
        </pc:sldMkLst>
        <pc:spChg chg="mod">
          <ac:chgData name="Laurie Molloy" userId="S::lmolloy@wakehealth.edu::fdbcde32-83af-4177-85f5-3589c596e35a" providerId="AD" clId="Web-{8BF42485-4448-4B4A-A644-DDF4C7616249}" dt="2023-02-14T14:14:25.612" v="1" actId="20577"/>
          <ac:spMkLst>
            <pc:docMk/>
            <pc:sldMk cId="3308837624" sldId="257"/>
            <ac:spMk id="8" creationId="{60A9EDB8-B1CB-E243-A4E9-A12DEB5C4A62}"/>
          </ac:spMkLst>
        </pc:spChg>
        <pc:spChg chg="mod">
          <ac:chgData name="Laurie Molloy" userId="S::lmolloy@wakehealth.edu::fdbcde32-83af-4177-85f5-3589c596e35a" providerId="AD" clId="Web-{8BF42485-4448-4B4A-A644-DDF4C7616249}" dt="2023-02-14T14:14:51.878" v="4" actId="20577"/>
          <ac:spMkLst>
            <pc:docMk/>
            <pc:sldMk cId="3308837624" sldId="257"/>
            <ac:spMk id="9" creationId="{A3E10890-0242-4F41-AC2E-6C570FCC1F9F}"/>
          </ac:spMkLst>
        </pc:spChg>
        <pc:spChg chg="mod">
          <ac:chgData name="Laurie Molloy" userId="S::lmolloy@wakehealth.edu::fdbcde32-83af-4177-85f5-3589c596e35a" providerId="AD" clId="Web-{8BF42485-4448-4B4A-A644-DDF4C7616249}" dt="2023-02-14T14:14:59.379" v="5" actId="20577"/>
          <ac:spMkLst>
            <pc:docMk/>
            <pc:sldMk cId="3308837624" sldId="257"/>
            <ac:spMk id="10" creationId="{514BCD6E-B6EF-6D4B-8A7A-AD334AA30CA8}"/>
          </ac:spMkLst>
        </pc:spChg>
        <pc:spChg chg="mod">
          <ac:chgData name="Laurie Molloy" userId="S::lmolloy@wakehealth.edu::fdbcde32-83af-4177-85f5-3589c596e35a" providerId="AD" clId="Web-{8BF42485-4448-4B4A-A644-DDF4C7616249}" dt="2023-02-14T14:15:16.176" v="6" actId="20577"/>
          <ac:spMkLst>
            <pc:docMk/>
            <pc:sldMk cId="3308837624" sldId="257"/>
            <ac:spMk id="11" creationId="{2DDE320B-249B-CA45-AF42-EAAE24CE7D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63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r">
              <a:defRPr sz="500"/>
            </a:lvl1pPr>
          </a:lstStyle>
          <a:p>
            <a:fld id="{6604E6B7-3C96-914B-BF18-A9AA325C019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4747" tIns="17374" rIns="34747" bIns="173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785"/>
            <a:ext cx="5618480" cy="3665677"/>
          </a:xfrm>
          <a:prstGeom prst="rect">
            <a:avLst/>
          </a:prstGeom>
        </p:spPr>
        <p:txBody>
          <a:bodyPr vert="horz" lIns="34747" tIns="17374" rIns="34747" bIns="1737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63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r">
              <a:defRPr sz="500"/>
            </a:lvl1pPr>
          </a:lstStyle>
          <a:p>
            <a:fld id="{00E09490-AAEE-BD4C-B93A-66006361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333333"/>
                </a:solidFill>
                <a:effectLst/>
                <a:latin typeface="Avenir LT W01_35 Light1475496" panose="02000503020000020003" pitchFamily="2" charset="0"/>
              </a:rPr>
              <a:t>The Center for Addiction Research offers translational research pilot awards for competitive studies in the area of substance use and addiction.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09490-AAEE-BD4C-B93A-660063611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4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26B005D-6E2A-8841-AA89-D5183C9F1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9400" y="5943600"/>
            <a:ext cx="3169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Name, Department and Institution here. Arial italic 32 point, BLACK</a:t>
            </a:r>
            <a:br>
              <a:rPr lang="en-US" dirty="0"/>
            </a:br>
            <a:r>
              <a:rPr lang="en-US" dirty="0"/>
              <a:t>Name, Department and Institution here. Arial italic 32 point, BLACK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554647DB-E1BD-C94E-9EB3-A669485101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9400" y="457200"/>
            <a:ext cx="31699200" cy="5486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style, Arial Bold 90pt, white, </a:t>
            </a:r>
            <a:br>
              <a:rPr lang="en-US" dirty="0"/>
            </a:br>
            <a:r>
              <a:rPr lang="en-US" dirty="0"/>
              <a:t>max of two lines 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DB378EE-D5C8-3D43-B7C1-12C2FAE7E7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9075" y="9144000"/>
            <a:ext cx="9059863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5783BF-6E76-F24B-AE5A-654CABBCC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8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D4507E-617E-7446-80EE-7DE3EFC1A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266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3D11D7-1251-6A4B-A610-59ADA31B3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802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</p:spTree>
    <p:extLst>
      <p:ext uri="{BB962C8B-B14F-4D97-AF65-F5344CB8AC3E}">
        <p14:creationId xmlns:p14="http://schemas.microsoft.com/office/powerpoint/2010/main" val="31560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6295A7-A2DC-914E-8237-1FBDD680E1E2}"/>
              </a:ext>
            </a:extLst>
          </p:cNvPr>
          <p:cNvSpPr/>
          <p:nvPr userDrawn="1"/>
        </p:nvSpPr>
        <p:spPr>
          <a:xfrm>
            <a:off x="457200" y="457200"/>
            <a:ext cx="429768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64E9C-2E5B-F044-8E86-CD43DFE630B7}"/>
              </a:ext>
            </a:extLst>
          </p:cNvPr>
          <p:cNvSpPr/>
          <p:nvPr userDrawn="1"/>
        </p:nvSpPr>
        <p:spPr>
          <a:xfrm>
            <a:off x="457200" y="5943600"/>
            <a:ext cx="429768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9F6B1-2F12-064B-A94D-8C18B6F001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2090214"/>
            <a:ext cx="5410199" cy="2220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E0AF0-08D4-614C-A453-37FF82920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8277800" y="942731"/>
            <a:ext cx="5918200" cy="591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972E1-BC62-5146-AF3A-BB3EAAD2BDC2}"/>
              </a:ext>
            </a:extLst>
          </p:cNvPr>
          <p:cNvSpPr/>
          <p:nvPr userDrawn="1"/>
        </p:nvSpPr>
        <p:spPr>
          <a:xfrm>
            <a:off x="438150" y="31318200"/>
            <a:ext cx="4299585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2FFB2-EE4F-7344-840C-97469C6CFBDC}"/>
              </a:ext>
            </a:extLst>
          </p:cNvPr>
          <p:cNvSpPr txBox="1"/>
          <p:nvPr userDrawn="1"/>
        </p:nvSpPr>
        <p:spPr>
          <a:xfrm>
            <a:off x="11420475" y="31524714"/>
            <a:ext cx="2103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 Forest University School of Medicine is the academic core of Atrium Health.</a:t>
            </a:r>
          </a:p>
        </p:txBody>
      </p:sp>
    </p:spTree>
    <p:extLst>
      <p:ext uri="{BB962C8B-B14F-4D97-AF65-F5344CB8AC3E}">
        <p14:creationId xmlns:p14="http://schemas.microsoft.com/office/powerpoint/2010/main" val="19707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FEB0-2A6E-C345-B280-BBCFFA4A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5943600"/>
            <a:ext cx="39471413" cy="1752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cs typeface="Arial"/>
              </a:rPr>
              <a:t>Our Members Have a Vision for Prevention, Research and Evidence-Based Treatment for Individuals with Substance Use Disorders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786D8-D81C-3749-9E8E-7C90097825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Arial"/>
                <a:cs typeface="Arial"/>
              </a:rPr>
              <a:t>Center for Addiction Research (CFAR)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A9EDB8-B1CB-E243-A4E9-A12DEB5C4A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3000" y="8458200"/>
            <a:ext cx="11201399" cy="21336000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rgbClr val="93773A"/>
                </a:solidFill>
                <a:latin typeface="Arial"/>
                <a:cs typeface="Arial"/>
              </a:rPr>
              <a:t>Purpose/Mission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</a:t>
            </a:r>
            <a:r>
              <a:rPr lang="en-US" sz="40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promote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state-of-the-art research, education and </a:t>
            </a:r>
            <a:r>
              <a:rPr lang="en-US" sz="40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disseminate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effective strategies focusing on: </a:t>
            </a:r>
          </a:p>
          <a:p>
            <a:pPr marL="742950" indent="-742950">
              <a:lnSpc>
                <a:spcPct val="100000"/>
              </a:lnSpc>
              <a:spcAft>
                <a:spcPts val="2400"/>
              </a:spcAft>
              <a:buAutoNum type="arabicParenBoth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Advanced preclinical models that lead the U.S. in the development of personalized treatments for substance-related disorders; </a:t>
            </a:r>
          </a:p>
          <a:p>
            <a:pPr marL="742950" indent="-742950">
              <a:lnSpc>
                <a:spcPct val="100000"/>
              </a:lnSpc>
              <a:spcAft>
                <a:spcPts val="2400"/>
              </a:spcAft>
              <a:buAutoNum type="arabicParenBoth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Dynamic population research involving epidemiology, community, and policy interventions to promote population health; and </a:t>
            </a:r>
          </a:p>
          <a:p>
            <a:pPr marL="742950" indent="-742950">
              <a:lnSpc>
                <a:spcPct val="100000"/>
              </a:lnSpc>
              <a:spcAft>
                <a:spcPts val="2400"/>
              </a:spcAft>
              <a:buAutoNum type="arabicParenBoth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Timely clinical-translational research that will generate new care approaches and contribute new knowledge to our learning healthcare system.</a:t>
            </a:r>
            <a:endParaRPr lang="en-US" sz="400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b="1" dirty="0">
                <a:solidFill>
                  <a:srgbClr val="93773A"/>
                </a:solidFill>
                <a:latin typeface="Arial"/>
                <a:cs typeface="Arial"/>
              </a:rPr>
              <a:t>Leadership</a:t>
            </a:r>
            <a:endParaRPr lang="en-US" sz="4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</a:rPr>
              <a:t>The Executive Committee represents the three focus areas of research.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endParaRPr lang="en-US" sz="40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3E10890-0242-4F41-AC2E-6C570FCC1F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11930" y="8458200"/>
            <a:ext cx="8965412" cy="18516600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b="1" dirty="0">
                <a:solidFill>
                  <a:srgbClr val="93773A"/>
                </a:solidFill>
                <a:latin typeface="Arial"/>
                <a:cs typeface="Arial"/>
              </a:rPr>
              <a:t>Types of Research</a:t>
            </a:r>
            <a:endParaRPr lang="en-US" sz="4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4000" b="1" dirty="0"/>
              <a:t> Basic Science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Human and Animal Subjects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Imaging: MRI, PET, TMS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Behavioral Pharmacology</a:t>
            </a:r>
          </a:p>
          <a:p>
            <a:pPr>
              <a:lnSpc>
                <a:spcPct val="100000"/>
              </a:lnSpc>
            </a:pPr>
            <a:r>
              <a:rPr lang="en-US" sz="4000" b="1" dirty="0"/>
              <a:t> Clinical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SBIRT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Telemedicine</a:t>
            </a:r>
          </a:p>
          <a:p>
            <a:pPr>
              <a:lnSpc>
                <a:spcPct val="100000"/>
              </a:lnSpc>
            </a:pPr>
            <a:r>
              <a:rPr lang="en-US" sz="4000" b="1" dirty="0"/>
              <a:t> Population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Epidemiology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Prevention</a:t>
            </a:r>
          </a:p>
          <a:p>
            <a:pPr marL="39370" lvl="1" indent="0">
              <a:lnSpc>
                <a:spcPct val="10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" lvl="1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93773A"/>
                </a:solidFill>
                <a:latin typeface="Arial"/>
                <a:cs typeface="Arial"/>
              </a:rPr>
              <a:t>Representation </a:t>
            </a:r>
            <a:endParaRPr lang="en-US" sz="4400" b="1" dirty="0">
              <a:solidFill>
                <a:srgbClr val="9377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" lvl="1" indent="0">
              <a:lnSpc>
                <a:spcPct val="100000"/>
              </a:lnSpc>
              <a:buNone/>
            </a:pPr>
            <a:endParaRPr lang="en-US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610870" lvl="1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22 Departments at WFUSM and Atrium Health</a:t>
            </a:r>
          </a:p>
          <a:p>
            <a:pPr marL="610870" lvl="1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Wake Forest University</a:t>
            </a:r>
          </a:p>
          <a:p>
            <a:pPr marL="610870" lvl="1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Winston-Salem State Univ</a:t>
            </a:r>
          </a:p>
          <a:p>
            <a:pPr marL="610870" lvl="1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NC A&amp;T</a:t>
            </a:r>
          </a:p>
          <a:p>
            <a:pPr marL="610870" lvl="1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University of South Carolina</a:t>
            </a:r>
            <a:endParaRPr lang="en-US" sz="40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ea typeface="MS Mincho" panose="02020609040205080304" pitchFamily="49" charset="-128"/>
            </a:endParaRPr>
          </a:p>
          <a:p>
            <a:pPr marL="0" indent="0">
              <a:lnSpc>
                <a:spcPct val="110000"/>
              </a:lnSpc>
              <a:spcAft>
                <a:spcPts val="2400"/>
              </a:spcAft>
              <a:buNone/>
            </a:pPr>
            <a:r>
              <a:rPr lang="en-US" sz="4400" b="1" dirty="0">
                <a:solidFill>
                  <a:srgbClr val="93773A"/>
                </a:solidFill>
                <a:latin typeface="Arial"/>
                <a:cs typeface="Arial"/>
              </a:rPr>
              <a:t>Membership</a:t>
            </a:r>
            <a:br>
              <a:rPr lang="en-US" sz="4400" b="1" dirty="0">
                <a:solidFill>
                  <a:srgbClr val="781D39"/>
                </a:solidFill>
                <a:latin typeface="Arial"/>
                <a:cs typeface="Arial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Members receive e-mail updates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regarding new science, funding opportunities, and upcoming events.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ea typeface="MS Mincho" panose="02020609040205080304" pitchFamily="49" charset="-128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000" b="1" dirty="0">
              <a:solidFill>
                <a:srgbClr val="93773A"/>
              </a:solidFill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endParaRPr lang="en-US" sz="4000" b="1" dirty="0">
              <a:solidFill>
                <a:srgbClr val="93773A"/>
              </a:solidFill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endParaRPr lang="en-US" sz="4000" b="1" dirty="0">
              <a:solidFill>
                <a:srgbClr val="93773A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14BCD6E-B6EF-6D4B-8A7A-AD334AA30C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098000" y="8458200"/>
            <a:ext cx="10667999" cy="213360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4400" b="1" dirty="0">
                <a:solidFill>
                  <a:srgbClr val="93773A"/>
                </a:solidFill>
                <a:latin typeface="Arial"/>
                <a:cs typeface="Arial"/>
              </a:rPr>
              <a:t>Training Components </a:t>
            </a:r>
            <a:endParaRPr lang="en-US" sz="4400" b="1" dirty="0">
              <a:solidFill>
                <a:srgbClr val="93773A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/>
              <a:t>Building an Education &amp; Training Core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/>
          </a:p>
          <a:p>
            <a:pPr marL="476250" indent="-476250">
              <a:lnSpc>
                <a:spcPct val="100000"/>
              </a:lnSpc>
            </a:pPr>
            <a:r>
              <a:rPr lang="en-US" sz="4000" dirty="0"/>
              <a:t>Medical Student Addiction Medicine Interest Group </a:t>
            </a:r>
          </a:p>
          <a:p>
            <a:pPr marL="476250" indent="-476250">
              <a:lnSpc>
                <a:spcPct val="100000"/>
              </a:lnSpc>
            </a:pPr>
            <a:r>
              <a:rPr lang="en-US" sz="4000" dirty="0"/>
              <a:t>Addiction Medicine Fellowship Program </a:t>
            </a:r>
          </a:p>
          <a:p>
            <a:pPr marL="476250" indent="-476250">
              <a:lnSpc>
                <a:spcPct val="100000"/>
              </a:lnSpc>
            </a:pPr>
            <a:r>
              <a:rPr lang="en-US" sz="4000" dirty="0"/>
              <a:t>Master’s Degree in Addiction Research &amp; Clinical Health </a:t>
            </a:r>
          </a:p>
          <a:p>
            <a:pPr marL="476250" indent="-476250">
              <a:lnSpc>
                <a:spcPct val="100000"/>
              </a:lnSpc>
            </a:pPr>
            <a:r>
              <a:rPr lang="en-US" sz="4000" dirty="0"/>
              <a:t>Region IV Prevention Technology Transfer Center </a:t>
            </a:r>
          </a:p>
          <a:p>
            <a:pPr marL="476250" indent="-476250">
              <a:lnSpc>
                <a:spcPct val="100000"/>
              </a:lnSpc>
            </a:pPr>
            <a:r>
              <a:rPr lang="en-US" sz="4000" dirty="0"/>
              <a:t>NC Governor’s Institute Providers Clinical Support System </a:t>
            </a:r>
          </a:p>
          <a:p>
            <a:pPr marL="476250" indent="-476250">
              <a:lnSpc>
                <a:spcPct val="100000"/>
              </a:lnSpc>
            </a:pPr>
            <a:r>
              <a:rPr lang="en-US" sz="4000" dirty="0"/>
              <a:t>Students for Sensible Drug Policies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/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93773A"/>
                </a:solidFill>
              </a:rPr>
              <a:t>Intellectual Home for Scientific Discovery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b="1" dirty="0"/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4000" b="1" dirty="0">
                <a:solidFill>
                  <a:srgbClr val="93773A"/>
                </a:solidFill>
              </a:rPr>
              <a:t> </a:t>
            </a:r>
            <a:r>
              <a:rPr lang="en-US" sz="4000" b="1" dirty="0"/>
              <a:t>Invited Speakers</a:t>
            </a:r>
            <a:endParaRPr lang="en-US" sz="4000" b="1" dirty="0">
              <a:solidFill>
                <a:srgbClr val="93773A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93773A"/>
                </a:solidFill>
              </a:rPr>
              <a:t>Including Dr. Nora Volkow,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93773A"/>
                </a:solidFill>
              </a:rPr>
              <a:t>Director of the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93773A"/>
                </a:solidFill>
              </a:rPr>
              <a:t>National Institute 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93773A"/>
                </a:solidFill>
              </a:rPr>
              <a:t>Drug Abuse</a:t>
            </a:r>
          </a:p>
          <a:p>
            <a:pPr marL="1388745" indent="-79375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b="1" dirty="0">
                <a:latin typeface="Arial"/>
                <a:cs typeface="Arial"/>
              </a:rPr>
              <a:t> Annual Retreat</a:t>
            </a:r>
          </a:p>
          <a:p>
            <a:pPr marL="1349375" indent="-3937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b="1" dirty="0">
                <a:latin typeface="Arial"/>
                <a:cs typeface="Arial"/>
              </a:rPr>
              <a:t> Movie Night  </a:t>
            </a:r>
            <a:endParaRPr lang="en-US" sz="4000" b="1" dirty="0"/>
          </a:p>
          <a:p>
            <a:pPr marL="5080000" indent="0">
              <a:lnSpc>
                <a:spcPct val="100000"/>
              </a:lnSpc>
              <a:buNone/>
            </a:pPr>
            <a:endParaRPr lang="en-US" sz="4000" b="1" dirty="0"/>
          </a:p>
          <a:p>
            <a:pPr marL="5119370" indent="-3937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b="1" dirty="0"/>
              <a:t> Ignite Sessions</a:t>
            </a:r>
          </a:p>
          <a:p>
            <a:pPr marL="5119370" indent="-3937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b="1" dirty="0">
                <a:latin typeface="Arial"/>
                <a:cs typeface="Arial"/>
              </a:rPr>
              <a:t> World Café </a:t>
            </a:r>
            <a:endParaRPr lang="en-US" sz="4000" b="1" dirty="0"/>
          </a:p>
          <a:p>
            <a:pPr marL="5119370" indent="-3937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000" b="1" dirty="0">
                <a:latin typeface="Arial"/>
                <a:cs typeface="Arial"/>
              </a:rPr>
              <a:t> Research Symposia</a:t>
            </a:r>
            <a:endParaRPr lang="en-US" sz="4000" dirty="0">
              <a:latin typeface="Arial"/>
              <a:cs typeface="Arial"/>
            </a:endParaRPr>
          </a:p>
          <a:p>
            <a:pPr marL="1349375" indent="-39370">
              <a:lnSpc>
                <a:spcPct val="100000"/>
              </a:lnSpc>
              <a:buFont typeface="Wingdings" pitchFamily="2" charset="2"/>
              <a:buChar char="Ø"/>
            </a:pPr>
            <a:endParaRPr lang="en-US" sz="4000" b="1" dirty="0"/>
          </a:p>
          <a:p>
            <a:pPr marL="0" indent="0">
              <a:lnSpc>
                <a:spcPct val="100000"/>
              </a:lnSpc>
              <a:buNone/>
            </a:pPr>
            <a:endParaRPr lang="en-US" sz="4000" b="1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DDE320B-249B-CA45-AF42-EAAE24CE7D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13699" y="25984200"/>
            <a:ext cx="10172702" cy="51816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4400" b="1" dirty="0">
                <a:solidFill>
                  <a:srgbClr val="93773A"/>
                </a:solidFill>
                <a:latin typeface="Arial"/>
                <a:cs typeface="Arial"/>
              </a:rPr>
              <a:t>Research Project Spotlight</a:t>
            </a:r>
          </a:p>
          <a:p>
            <a:pPr marL="0" indent="0">
              <a:buNone/>
            </a:pPr>
            <a:endParaRPr lang="en-US" sz="4400" b="1" dirty="0">
              <a:solidFill>
                <a:srgbClr val="93773A"/>
              </a:solidFill>
            </a:endParaRPr>
          </a:p>
          <a:p>
            <a:pPr marL="0" indent="0">
              <a:buNone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2022 Funding by CFAR Members = $155,799,100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2023 Pending Grants (to date) = $60,918,416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44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Scatter chart, qr code&#10;&#10;Description automatically generated">
            <a:extLst>
              <a:ext uri="{FF2B5EF4-FFF2-40B4-BE49-F238E27FC236}">
                <a16:creationId xmlns:a16="http://schemas.microsoft.com/office/drawing/2014/main" id="{085C86E9-1A21-5C42-8FB8-9E775AC45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99" y="25024314"/>
            <a:ext cx="2579303" cy="258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721CF6-580E-35E2-94C5-D2D7F70D0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r="10012"/>
          <a:stretch/>
        </p:blipFill>
        <p:spPr>
          <a:xfrm>
            <a:off x="838200" y="21564600"/>
            <a:ext cx="11811000" cy="8909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6948E-24E2-BF41-9873-97526BEC6D00}"/>
              </a:ext>
            </a:extLst>
          </p:cNvPr>
          <p:cNvSpPr txBox="1"/>
          <p:nvPr/>
        </p:nvSpPr>
        <p:spPr>
          <a:xfrm>
            <a:off x="12778739" y="27367497"/>
            <a:ext cx="13533120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i="1" dirty="0">
                <a:solidFill>
                  <a:srgbClr val="93773A"/>
                </a:solidFill>
                <a:latin typeface="Arial"/>
                <a:cs typeface="Arial"/>
              </a:rPr>
              <a:t>Creating opportunities for new partnerships. In 2023, CFAR was the catalyst in establishing a Research Agreement with NC A&amp;T, a local Historically Black College and University (HBCU), to promote and encourage multidisciplinary research across the campuses. We are working to extend the agreement to other HBCUs in our region.</a:t>
            </a:r>
          </a:p>
        </p:txBody>
      </p:sp>
      <p:pic>
        <p:nvPicPr>
          <p:cNvPr id="12" name="Picture 11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4F392C14-2385-F942-AC29-14CF5305CE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7"/>
          <a:stretch/>
        </p:blipFill>
        <p:spPr>
          <a:xfrm>
            <a:off x="28806550" y="20040600"/>
            <a:ext cx="3730850" cy="417017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B89A7B-273F-6A4E-964E-FB4BA7BE7B21}"/>
              </a:ext>
            </a:extLst>
          </p:cNvPr>
          <p:cNvCxnSpPr>
            <a:cxnSpLocks/>
          </p:cNvCxnSpPr>
          <p:nvPr/>
        </p:nvCxnSpPr>
        <p:spPr>
          <a:xfrm>
            <a:off x="22098000" y="18221985"/>
            <a:ext cx="0" cy="8205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55BE92-BD86-FA4A-99D3-42BFCA65A547}"/>
              </a:ext>
            </a:extLst>
          </p:cNvPr>
          <p:cNvCxnSpPr/>
          <p:nvPr/>
        </p:nvCxnSpPr>
        <p:spPr>
          <a:xfrm>
            <a:off x="26746200" y="30784800"/>
            <a:ext cx="59899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A876B1-1BC5-4C42-8E86-B236F77EA170}"/>
              </a:ext>
            </a:extLst>
          </p:cNvPr>
          <p:cNvCxnSpPr/>
          <p:nvPr/>
        </p:nvCxnSpPr>
        <p:spPr>
          <a:xfrm>
            <a:off x="22098000" y="18221985"/>
            <a:ext cx="10637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B448C9-3FE1-AA4E-9FC5-6D37F7CEEF27}"/>
              </a:ext>
            </a:extLst>
          </p:cNvPr>
          <p:cNvCxnSpPr>
            <a:cxnSpLocks/>
          </p:cNvCxnSpPr>
          <p:nvPr/>
        </p:nvCxnSpPr>
        <p:spPr>
          <a:xfrm>
            <a:off x="32766000" y="18211800"/>
            <a:ext cx="0" cy="1257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AE80E9-2F3F-AF43-9686-A402D73C5727}"/>
              </a:ext>
            </a:extLst>
          </p:cNvPr>
          <p:cNvCxnSpPr>
            <a:cxnSpLocks/>
          </p:cNvCxnSpPr>
          <p:nvPr/>
        </p:nvCxnSpPr>
        <p:spPr>
          <a:xfrm>
            <a:off x="26746200" y="26427563"/>
            <a:ext cx="0" cy="43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C19C740-C4EB-8340-952D-D1C3A4830057}"/>
              </a:ext>
            </a:extLst>
          </p:cNvPr>
          <p:cNvCxnSpPr/>
          <p:nvPr/>
        </p:nvCxnSpPr>
        <p:spPr>
          <a:xfrm>
            <a:off x="22098000" y="26427563"/>
            <a:ext cx="464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CAA1EFD-A9DE-1149-BF4D-8762A2AF9491}"/>
              </a:ext>
            </a:extLst>
          </p:cNvPr>
          <p:cNvSpPr txBox="1"/>
          <p:nvPr/>
        </p:nvSpPr>
        <p:spPr>
          <a:xfrm>
            <a:off x="33832813" y="8457166"/>
            <a:ext cx="92201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Recent 5-part Symposium in Collaboration with WFUSM Tobacco Control Center of Excellence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463EA25-29B9-FE4B-B3FB-275F2B9D80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r="6571"/>
          <a:stretch/>
        </p:blipFill>
        <p:spPr>
          <a:xfrm>
            <a:off x="33832813" y="10804696"/>
            <a:ext cx="9220187" cy="146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37624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Wake Gold RGB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9E7E38"/>
      </a:accent1>
      <a:accent2>
        <a:srgbClr val="EC7A08"/>
      </a:accent2>
      <a:accent3>
        <a:srgbClr val="FFDA08"/>
      </a:accent3>
      <a:accent4>
        <a:srgbClr val="8064A2"/>
      </a:accent4>
      <a:accent5>
        <a:srgbClr val="CD202C"/>
      </a:accent5>
      <a:accent6>
        <a:srgbClr val="B6BF00"/>
      </a:accent6>
      <a:hlink>
        <a:srgbClr val="9E7E38"/>
      </a:hlink>
      <a:folHlink>
        <a:srgbClr val="9E7E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2E7B3BD761D4789149325683BE0A2" ma:contentTypeVersion="4" ma:contentTypeDescription="Create a new document." ma:contentTypeScope="" ma:versionID="a49a20a58b59a8934acb0b411898347f">
  <xsd:schema xmlns:xsd="http://www.w3.org/2001/XMLSchema" xmlns:xs="http://www.w3.org/2001/XMLSchema" xmlns:p="http://schemas.microsoft.com/office/2006/metadata/properties" xmlns:ns2="739e1678-d4e9-4bb9-9be3-a08a04450bfc" xmlns:ns3="2b8d248c-96e0-4d98-8747-093e5e798c16" targetNamespace="http://schemas.microsoft.com/office/2006/metadata/properties" ma:root="true" ma:fieldsID="fd868dc91fc4db6054d82ba7427db8ba" ns2:_="" ns3:_="">
    <xsd:import namespace="739e1678-d4e9-4bb9-9be3-a08a04450bfc"/>
    <xsd:import namespace="2b8d248c-96e0-4d98-8747-093e5e798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e1678-d4e9-4bb9-9be3-a08a04450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d248c-96e0-4d98-8747-093e5e798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1888A-31E6-4F1B-9DF3-816358065A94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739e1678-d4e9-4bb9-9be3-a08a04450bfc"/>
    <ds:schemaRef ds:uri="http://schemas.microsoft.com/office/infopath/2007/PartnerControls"/>
    <ds:schemaRef ds:uri="http://schemas.openxmlformats.org/package/2006/metadata/core-properties"/>
    <ds:schemaRef ds:uri="2b8d248c-96e0-4d98-8747-093e5e798c16"/>
  </ds:schemaRefs>
</ds:datastoreItem>
</file>

<file path=customXml/itemProps2.xml><?xml version="1.0" encoding="utf-8"?>
<ds:datastoreItem xmlns:ds="http://schemas.openxmlformats.org/officeDocument/2006/customXml" ds:itemID="{F622AE49-98F4-4CC5-ABA6-2CE1C04B6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e1678-d4e9-4bb9-9be3-a08a04450bfc"/>
    <ds:schemaRef ds:uri="2b8d248c-96e0-4d98-8747-093e5e798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A1E63D-9C16-4C1F-9BC4-80C0CA0273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wfsom_36x48_horizontal_poster_template</Template>
  <TotalTime>5072</TotalTime>
  <Words>378</Words>
  <Application>Microsoft Macintosh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LT W01_35 Light1475496</vt:lpstr>
      <vt:lpstr>Calibri</vt:lpstr>
      <vt:lpstr>Calibri Light</vt:lpstr>
      <vt:lpstr>Wingdings</vt:lpstr>
      <vt:lpstr>2_Custom Design</vt:lpstr>
      <vt:lpstr>Our Members Have a Vision for Prevention, Research and Evidence-Based Treatment for Individuals with Substance Use Disorders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Sanders</dc:creator>
  <cp:lastModifiedBy>Hannah Faulkner</cp:lastModifiedBy>
  <cp:revision>121</cp:revision>
  <cp:lastPrinted>2023-02-13T22:50:29Z</cp:lastPrinted>
  <dcterms:created xsi:type="dcterms:W3CDTF">2022-02-25T02:47:24Z</dcterms:created>
  <dcterms:modified xsi:type="dcterms:W3CDTF">2023-02-28T19:13:40Z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0x0101006442E7B3BD761D4789149325683BE0A2</vt:lpwstr>
  </property>
</Properties>
</file>