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6"/>
  </p:notesMasterIdLst>
  <p:sldIdLst>
    <p:sldId id="257" r:id="rId5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73A"/>
    <a:srgbClr val="4C4C4B"/>
    <a:srgbClr val="781D39"/>
    <a:srgbClr val="B4B4B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1" autoAdjust="0"/>
    <p:restoredTop sz="95810" autoAdjust="0"/>
  </p:normalViewPr>
  <p:slideViewPr>
    <p:cSldViewPr showGuides="1">
      <p:cViewPr varScale="1">
        <p:scale>
          <a:sx n="25" d="100"/>
          <a:sy n="25" d="100"/>
        </p:scale>
        <p:origin x="2200" y="192"/>
      </p:cViewPr>
      <p:guideLst>
        <p:guide orient="horz" pos="576"/>
        <p:guide pos="13824"/>
      </p:guideLst>
    </p:cSldViewPr>
  </p:slideViewPr>
  <p:notesTextViewPr>
    <p:cViewPr>
      <p:scale>
        <a:sx n="100" d="100"/>
        <a:sy n="100" d="100"/>
      </p:scale>
      <p:origin x="0" y="-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aulkner" userId="187609d0-e723-4280-a12c-dcc0777a039b" providerId="ADAL" clId="{E48CA986-1799-F049-939E-D4697D6D6A24}"/>
    <pc:docChg chg="modSld">
      <pc:chgData name="Hannah Faulkner" userId="187609d0-e723-4280-a12c-dcc0777a039b" providerId="ADAL" clId="{E48CA986-1799-F049-939E-D4697D6D6A24}" dt="2023-02-28T19:08:41.433" v="0"/>
      <pc:docMkLst>
        <pc:docMk/>
      </pc:docMkLst>
      <pc:sldChg chg="modNotesTx">
        <pc:chgData name="Hannah Faulkner" userId="187609d0-e723-4280-a12c-dcc0777a039b" providerId="ADAL" clId="{E48CA986-1799-F049-939E-D4697D6D6A24}" dt="2023-02-28T19:08:41.433" v="0"/>
        <pc:sldMkLst>
          <pc:docMk/>
          <pc:sldMk cId="3308837624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CY22 CIIRRC Funding Sources</a:t>
            </a:r>
          </a:p>
          <a:p>
            <a:pPr>
              <a:defRPr sz="2800"/>
            </a:pPr>
            <a:r>
              <a:rPr lang="en-US" sz="2800" dirty="0"/>
              <a:t> Total Funding</a:t>
            </a:r>
            <a:r>
              <a:rPr lang="en-US" sz="2800" baseline="0" dirty="0"/>
              <a:t> $9M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44979825283033"/>
          <c:y val="0.22402922732687205"/>
          <c:w val="0.47110053407503166"/>
          <c:h val="0.57738550307046654"/>
        </c:manualLayout>
      </c:layout>
      <c:pieChart>
        <c:varyColors val="1"/>
        <c:ser>
          <c:idx val="0"/>
          <c:order val="0"/>
          <c:tx>
            <c:strRef>
              <c:f>Sheet2!$B$13</c:f>
              <c:strCache>
                <c:ptCount val="1"/>
                <c:pt idx="0">
                  <c:v>Amount</c:v>
                </c:pt>
              </c:strCache>
            </c:strRef>
          </c:tx>
          <c:explosion val="11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9C-4825-8A5E-9DC14D5F1E12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9C-4825-8A5E-9DC14D5F1E12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9C-4825-8A5E-9DC14D5F1E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9C-4825-8A5E-9DC14D5F1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Sheet2!$A$14:$A$17</c:f>
              <c:strCache>
                <c:ptCount val="4"/>
                <c:pt idx="0">
                  <c:v>Commercial/ Industry </c:v>
                </c:pt>
                <c:pt idx="1">
                  <c:v>NIH</c:v>
                </c:pt>
                <c:pt idx="2">
                  <c:v>Other Federal</c:v>
                </c:pt>
                <c:pt idx="3">
                  <c:v>State/Non-profit ($4,500)</c:v>
                </c:pt>
              </c:strCache>
            </c:strRef>
          </c:cat>
          <c:val>
            <c:numRef>
              <c:f>Sheet2!$B$14:$B$17</c:f>
              <c:numCache>
                <c:formatCode>_("$"* #,##0_);_("$"* \(#,##0\);_("$"* "-"??_);_(@_)</c:formatCode>
                <c:ptCount val="4"/>
                <c:pt idx="0">
                  <c:v>1238730</c:v>
                </c:pt>
                <c:pt idx="1">
                  <c:v>5316916</c:v>
                </c:pt>
                <c:pt idx="2">
                  <c:v>2456042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9C-4825-8A5E-9DC14D5F1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Avenir LT W01_35 Light1475496" panose="02000503020000020003" pitchFamily="2" charset="0"/>
              </a:rPr>
              <a:t>The Critical Illness, Injury and Research Recovery Research Center (CIIRRC) seeks to improve the burden of critical care-related disorders on human health. Our approach, including prevention, treatment and recovery, will use a discovery-based model to bridge the translational research spectrum of basic, clinical, epidemiologic and health policy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09490-AAEE-BD4C-B93A-660063611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26B005D-6E2A-8841-AA89-D5183C9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9400" y="5943600"/>
            <a:ext cx="3169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  <a:br>
              <a:rPr lang="en-US" dirty="0"/>
            </a:br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54647DB-E1BD-C94E-9EB3-A66948510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457200"/>
            <a:ext cx="31699200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DB378EE-D5C8-3D43-B7C1-12C2FAE7E7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5783BF-6E76-F24B-AE5A-654CABBCC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D4507E-617E-7446-80EE-7DE3EFC1A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3D11D7-1251-6A4B-A610-59ADA31B3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  <p:extLst>
      <p:ext uri="{BB962C8B-B14F-4D97-AF65-F5344CB8AC3E}">
        <p14:creationId xmlns:p14="http://schemas.microsoft.com/office/powerpoint/2010/main" val="3156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6295A7-A2DC-914E-8237-1FBDD680E1E2}"/>
              </a:ext>
            </a:extLst>
          </p:cNvPr>
          <p:cNvSpPr/>
          <p:nvPr userDrawn="1"/>
        </p:nvSpPr>
        <p:spPr>
          <a:xfrm>
            <a:off x="457200" y="457200"/>
            <a:ext cx="429768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64E9C-2E5B-F044-8E86-CD43DFE630B7}"/>
              </a:ext>
            </a:extLst>
          </p:cNvPr>
          <p:cNvSpPr/>
          <p:nvPr userDrawn="1"/>
        </p:nvSpPr>
        <p:spPr>
          <a:xfrm>
            <a:off x="457200" y="5943600"/>
            <a:ext cx="429768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9F6B1-2F12-064B-A94D-8C18B6F00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090214"/>
            <a:ext cx="5410199" cy="2220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0AF0-08D4-614C-A453-37FF82920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277800" y="942731"/>
            <a:ext cx="5918200" cy="591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972E1-BC62-5146-AF3A-BB3EAAD2BDC2}"/>
              </a:ext>
            </a:extLst>
          </p:cNvPr>
          <p:cNvSpPr/>
          <p:nvPr userDrawn="1"/>
        </p:nvSpPr>
        <p:spPr>
          <a:xfrm>
            <a:off x="438150" y="31318200"/>
            <a:ext cx="4299585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2FFB2-EE4F-7344-840C-97469C6CFBDC}"/>
              </a:ext>
            </a:extLst>
          </p:cNvPr>
          <p:cNvSpPr txBox="1"/>
          <p:nvPr userDrawn="1"/>
        </p:nvSpPr>
        <p:spPr>
          <a:xfrm>
            <a:off x="11420475" y="31524714"/>
            <a:ext cx="2103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  <p:extLst>
      <p:ext uri="{BB962C8B-B14F-4D97-AF65-F5344CB8AC3E}">
        <p14:creationId xmlns:p14="http://schemas.microsoft.com/office/powerpoint/2010/main" val="197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86D8-D81C-3749-9E8E-7C9009782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Critical Illness Injury and Recovery Research Center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A9EDB8-B1CB-E243-A4E9-A12DEB5C4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9075" y="9144000"/>
            <a:ext cx="9059863" cy="213360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Purpose/Mission</a:t>
            </a:r>
          </a:p>
          <a:p>
            <a:r>
              <a:rPr lang="en-US" dirty="0"/>
              <a:t>The CIIRRC confronts the economic/healthcare challenge of high morbidity and mortality from critical illness and injury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CIIRRC integrates basic and clinical translational research across the continuum from pre-hospitalization (emergency medical services), emergency care, acute critical care hospitalization, post-hospital care, and community re-entry. 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Chadwick Miller MD 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sz="2800" dirty="0"/>
              <a:t>Professor and Chair, Emergency Medicine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D. Clark Files MD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sz="2800" dirty="0"/>
              <a:t>Associate Professor, Pulmonary,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 Critical Care, Allergy and Immunologic Disease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James Holmes MD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sz="2800" dirty="0"/>
              <a:t>Professor, Burn Surgery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E10890-0242-4F41-AC2E-6C570FCC1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06191" y="9144000"/>
            <a:ext cx="9067800" cy="213360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Membership</a:t>
            </a:r>
            <a:endParaRPr lang="en-US" sz="4400" b="1" dirty="0">
              <a:solidFill>
                <a:srgbClr val="781D39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Number of Members: </a:t>
            </a: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37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Departments Represented: </a:t>
            </a: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2022 Publications: </a:t>
            </a: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198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22% of publications authored by more than one CIIRRC Member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Steering Committee Members: </a:t>
            </a: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10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Ellie Rahbar PhD (Biomedical Engineering), Charles McCall PhD (Int Med-Molecular Medicine), Kevin Gibbs MD (Pulmonology), Samuel Carmichael MD (Surgery Trauma), Shayn Martin MD (Surgery Trauma), Simon Mahler MD (Emergency Medicine), James Winslow MD (Emergency Medicine), Jessica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Palakshappa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(Pulmonology)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4400" b="1" dirty="0"/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Types of Science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CIIRRC aims to combine physicians and providers from multiple care areas with scientists to improve models of care and patient outcomes.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CIIRRC embraces an Academic Health Learning System model by fostering </a:t>
            </a:r>
            <a:r>
              <a:rPr lang="en-US" i="1" dirty="0"/>
              <a:t>collaboration</a:t>
            </a:r>
            <a:r>
              <a:rPr lang="en-US" dirty="0"/>
              <a:t> on clinical trials, providing a platform/forum for research collaborations, and Pilot funding for early career investigators.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CIIRRC members have been awarded funding from multiple sources: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800" dirty="0"/>
              <a:t> </a:t>
            </a:r>
            <a:endParaRPr lang="en-US" sz="3200" dirty="0">
              <a:solidFill>
                <a:srgbClr val="93773A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BCD6E-B6EF-6D4B-8A7A-AD334AA30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326600" y="9144000"/>
            <a:ext cx="9067800" cy="21336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93773A"/>
                </a:solidFill>
              </a:rPr>
              <a:t>Training Components </a:t>
            </a:r>
          </a:p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</a:rPr>
              <a:t>CIIRRC Hosts a series of Grand Rounds presentations with distinguished visitors.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 since 2019 included: David Calvin Goff Jr. M.D., Ph.D., FACP, FAHA (NHLBI), Bill Barsan MD (University of Michigan), Landon King MD (Johns Hopkins University), Bala Venkatesh MD (University of Queensland)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dirty="0"/>
              <a:t>“Think Tank Series” of Seminars in 2022 with a focus on promoting research collaboration across the Southeast Region of Advocate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CIIRRC awards up to 2 pilot projects per year to facilitate the development of extramural research grant proposals.</a:t>
            </a:r>
            <a:endParaRPr lang="en-US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i="0" dirty="0">
              <a:solidFill>
                <a:srgbClr val="93773A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i="0" dirty="0">
                <a:solidFill>
                  <a:srgbClr val="93773A"/>
                </a:solidFill>
                <a:effectLst/>
              </a:rPr>
              <a:t>Academic Learning Health System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i="0" dirty="0">
                <a:effectLst/>
              </a:rPr>
              <a:t>CIIRRC Changes medical care delivery for our patients. Some examples:</a:t>
            </a:r>
          </a:p>
          <a:p>
            <a:pPr marL="0" indent="0">
              <a:lnSpc>
                <a:spcPct val="100000"/>
              </a:lnSpc>
              <a:buNone/>
            </a:pPr>
            <a:endParaRPr lang="en-US" b="0" i="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dirty="0"/>
              <a:t>ORCHID Trial (PI) funded by NIH demonstrated that hydroxychloroquine did not help patients hospitalized with </a:t>
            </a:r>
            <a:br>
              <a:rPr lang="en-US" dirty="0"/>
            </a:br>
            <a:r>
              <a:rPr lang="en-US" dirty="0"/>
              <a:t>COVID-19.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Wake Forest is co-leading the ASTER trial nationally—this NIH-funded clinical trial will evaluate whether acetaminophen can limit injury to blood vessels in hospitalized critically ill patients.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DE320B-249B-CA45-AF42-EAAE24CE7D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80200" y="9144000"/>
            <a:ext cx="9067800" cy="21336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Research Project Spotlight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3600" u="sng" dirty="0"/>
              <a:t>CIIRRC collaborates with other Research Centers</a:t>
            </a:r>
            <a:r>
              <a:rPr lang="en-US" sz="3600" dirty="0"/>
              <a:t>.  The NIH-funded </a:t>
            </a:r>
            <a:r>
              <a:rPr lang="en-US" sz="3600" dirty="0" err="1"/>
              <a:t>AngioNECTAR</a:t>
            </a:r>
            <a:r>
              <a:rPr lang="en-US" sz="3600" dirty="0"/>
              <a:t> Trial is a collaboration with Hypertension and Vascular Center. In this study,  scientists are measuring the Renin-Angiotensin Pathway in patients with COVID-19 in patients hospitalized across the country with COVID-19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4C4C4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rgbClr val="4C4C4B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600" u="sng" dirty="0"/>
              <a:t>CIIRRC supports new care pathways</a:t>
            </a:r>
            <a:r>
              <a:rPr lang="en-US" sz="3600" dirty="0"/>
              <a:t>. The HEART Pathway</a:t>
            </a:r>
            <a:r>
              <a:rPr lang="en-US" sz="2800" dirty="0"/>
              <a:t> (PI: Simon Mahler MD, MS)</a:t>
            </a:r>
            <a:r>
              <a:rPr lang="en-US" sz="3600" dirty="0"/>
              <a:t>:  reduces objective cardiac testing during 30 days, shortens the length of stay, and increases early discharges.</a:t>
            </a:r>
            <a:endParaRPr lang="en-US" sz="3600" dirty="0">
              <a:solidFill>
                <a:srgbClr val="4C4C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1123"/>
          <a:stretch/>
        </p:blipFill>
        <p:spPr>
          <a:xfrm>
            <a:off x="2463326" y="14935200"/>
            <a:ext cx="8332148" cy="6550930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51885"/>
              </p:ext>
            </p:extLst>
          </p:nvPr>
        </p:nvGraphicFramePr>
        <p:xfrm>
          <a:off x="13258800" y="26495809"/>
          <a:ext cx="6719433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371" y="20269200"/>
            <a:ext cx="7009458" cy="981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61" y="21486130"/>
            <a:ext cx="1692062" cy="221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3" y="27714789"/>
            <a:ext cx="1692061" cy="221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61" y="24476056"/>
            <a:ext cx="1692062" cy="221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3000" y="6422591"/>
            <a:ext cx="279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+mj-lt"/>
              </a:rPr>
              <a:t>D. Clark Files MD, Associate Professor and Chief, Pulmonary, Critical Care, Allergy and Immunologic Diseases</a:t>
            </a:r>
          </a:p>
        </p:txBody>
      </p:sp>
    </p:spTree>
    <p:extLst>
      <p:ext uri="{BB962C8B-B14F-4D97-AF65-F5344CB8AC3E}">
        <p14:creationId xmlns:p14="http://schemas.microsoft.com/office/powerpoint/2010/main" val="330883762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Wake Gold RGB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9E7E38"/>
    </a:accent1>
    <a:accent2>
      <a:srgbClr val="E0CEA7"/>
    </a:accent2>
    <a:accent3>
      <a:srgbClr val="A5A5A5"/>
    </a:accent3>
    <a:accent4>
      <a:srgbClr val="D0B57B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865F1E-7EAC-4BA4-8756-352B4EB88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BD27F-0316-4D89-B0EE-C4191362A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e1678-d4e9-4bb9-9be3-a08a04450bfc"/>
    <ds:schemaRef ds:uri="2b8d248c-96e0-4d98-8747-093e5e798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C0743-8746-429D-801D-77162F8F652C}">
  <ds:schemaRefs>
    <ds:schemaRef ds:uri="2b8d248c-96e0-4d98-8747-093e5e798c16"/>
    <ds:schemaRef ds:uri="http://schemas.microsoft.com/office/2006/documentManagement/types"/>
    <ds:schemaRef ds:uri="http://purl.org/dc/terms/"/>
    <ds:schemaRef ds:uri="http://schemas.microsoft.com/office/2006/metadata/properties"/>
    <ds:schemaRef ds:uri="739e1678-d4e9-4bb9-9be3-a08a04450bfc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1196</TotalTime>
  <Words>594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LT W01_35 Light1475496</vt:lpstr>
      <vt:lpstr>Calibri</vt:lpstr>
      <vt:lpstr>Calibri Light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Hannah Faulkner</cp:lastModifiedBy>
  <cp:revision>70</cp:revision>
  <cp:lastPrinted>2023-02-06T12:53:11Z</cp:lastPrinted>
  <dcterms:created xsi:type="dcterms:W3CDTF">2022-02-25T02:47:24Z</dcterms:created>
  <dcterms:modified xsi:type="dcterms:W3CDTF">2023-02-28T19:08:44Z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</Properties>
</file>