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4" r:id="rId4"/>
  </p:sldMasterIdLst>
  <p:notesMasterIdLst>
    <p:notesMasterId r:id="rId6"/>
  </p:notesMasterIdLst>
  <p:sldIdLst>
    <p:sldId id="257" r:id="rId5"/>
  </p:sldIdLst>
  <p:sldSz cx="43891200" cy="32918400"/>
  <p:notesSz cx="7023100" cy="9309100"/>
  <p:defaultTextStyle>
    <a:defPPr>
      <a:defRPr lang="en-US"/>
    </a:defPPr>
    <a:lvl1pPr marL="0" algn="l" defTabSz="5016032" rtl="0" eaLnBrk="1" latinLnBrk="0" hangingPunct="1">
      <a:defRPr sz="9800" kern="1200">
        <a:solidFill>
          <a:schemeClr val="tx1"/>
        </a:solidFill>
        <a:latin typeface="+mn-lt"/>
        <a:ea typeface="+mn-ea"/>
        <a:cs typeface="+mn-cs"/>
      </a:defRPr>
    </a:lvl1pPr>
    <a:lvl2pPr marL="2508016" algn="l" defTabSz="5016032" rtl="0" eaLnBrk="1" latinLnBrk="0" hangingPunct="1">
      <a:defRPr sz="9800" kern="1200">
        <a:solidFill>
          <a:schemeClr val="tx1"/>
        </a:solidFill>
        <a:latin typeface="+mn-lt"/>
        <a:ea typeface="+mn-ea"/>
        <a:cs typeface="+mn-cs"/>
      </a:defRPr>
    </a:lvl2pPr>
    <a:lvl3pPr marL="5016032" algn="l" defTabSz="5016032" rtl="0" eaLnBrk="1" latinLnBrk="0" hangingPunct="1">
      <a:defRPr sz="9800" kern="1200">
        <a:solidFill>
          <a:schemeClr val="tx1"/>
        </a:solidFill>
        <a:latin typeface="+mn-lt"/>
        <a:ea typeface="+mn-ea"/>
        <a:cs typeface="+mn-cs"/>
      </a:defRPr>
    </a:lvl3pPr>
    <a:lvl4pPr marL="7524048" algn="l" defTabSz="5016032" rtl="0" eaLnBrk="1" latinLnBrk="0" hangingPunct="1">
      <a:defRPr sz="9800" kern="1200">
        <a:solidFill>
          <a:schemeClr val="tx1"/>
        </a:solidFill>
        <a:latin typeface="+mn-lt"/>
        <a:ea typeface="+mn-ea"/>
        <a:cs typeface="+mn-cs"/>
      </a:defRPr>
    </a:lvl4pPr>
    <a:lvl5pPr marL="10032066" algn="l" defTabSz="5016032" rtl="0" eaLnBrk="1" latinLnBrk="0" hangingPunct="1">
      <a:defRPr sz="9800" kern="1200">
        <a:solidFill>
          <a:schemeClr val="tx1"/>
        </a:solidFill>
        <a:latin typeface="+mn-lt"/>
        <a:ea typeface="+mn-ea"/>
        <a:cs typeface="+mn-cs"/>
      </a:defRPr>
    </a:lvl5pPr>
    <a:lvl6pPr marL="12540082" algn="l" defTabSz="5016032" rtl="0" eaLnBrk="1" latinLnBrk="0" hangingPunct="1">
      <a:defRPr sz="9800" kern="1200">
        <a:solidFill>
          <a:schemeClr val="tx1"/>
        </a:solidFill>
        <a:latin typeface="+mn-lt"/>
        <a:ea typeface="+mn-ea"/>
        <a:cs typeface="+mn-cs"/>
      </a:defRPr>
    </a:lvl6pPr>
    <a:lvl7pPr marL="15048098" algn="l" defTabSz="5016032" rtl="0" eaLnBrk="1" latinLnBrk="0" hangingPunct="1">
      <a:defRPr sz="9800" kern="1200">
        <a:solidFill>
          <a:schemeClr val="tx1"/>
        </a:solidFill>
        <a:latin typeface="+mn-lt"/>
        <a:ea typeface="+mn-ea"/>
        <a:cs typeface="+mn-cs"/>
      </a:defRPr>
    </a:lvl7pPr>
    <a:lvl8pPr marL="17556114" algn="l" defTabSz="5016032" rtl="0" eaLnBrk="1" latinLnBrk="0" hangingPunct="1">
      <a:defRPr sz="9800" kern="1200">
        <a:solidFill>
          <a:schemeClr val="tx1"/>
        </a:solidFill>
        <a:latin typeface="+mn-lt"/>
        <a:ea typeface="+mn-ea"/>
        <a:cs typeface="+mn-cs"/>
      </a:defRPr>
    </a:lvl8pPr>
    <a:lvl9pPr marL="20064130" algn="l" defTabSz="5016032" rtl="0" eaLnBrk="1" latinLnBrk="0" hangingPunct="1">
      <a:defRPr sz="9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76">
          <p15:clr>
            <a:srgbClr val="A4A3A4"/>
          </p15:clr>
        </p15:guide>
        <p15:guide id="2" pos="1382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3773A"/>
    <a:srgbClr val="781D39"/>
    <a:srgbClr val="B4B4B4"/>
    <a:srgbClr val="E0E0E0"/>
    <a:srgbClr val="4C4C4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171" autoAdjust="0"/>
    <p:restoredTop sz="95055" autoAdjust="0"/>
  </p:normalViewPr>
  <p:slideViewPr>
    <p:cSldViewPr showGuides="1">
      <p:cViewPr varScale="1">
        <p:scale>
          <a:sx n="25" d="100"/>
          <a:sy n="25" d="100"/>
        </p:scale>
        <p:origin x="2200" y="176"/>
      </p:cViewPr>
      <p:guideLst>
        <p:guide orient="horz" pos="576"/>
        <p:guide pos="1382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microsoft.com/office/2016/11/relationships/changesInfo" Target="changesInfos/changesInfo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nnah Faulkner" userId="187609d0-e723-4280-a12c-dcc0777a039b" providerId="ADAL" clId="{05421FB3-0C0F-9D43-9973-3E7BD1B6F1BA}"/>
    <pc:docChg chg="custSel modSld">
      <pc:chgData name="Hannah Faulkner" userId="187609d0-e723-4280-a12c-dcc0777a039b" providerId="ADAL" clId="{05421FB3-0C0F-9D43-9973-3E7BD1B6F1BA}" dt="2023-02-15T13:24:34.912" v="13" actId="1076"/>
      <pc:docMkLst>
        <pc:docMk/>
      </pc:docMkLst>
      <pc:sldChg chg="modSp mod">
        <pc:chgData name="Hannah Faulkner" userId="187609d0-e723-4280-a12c-dcc0777a039b" providerId="ADAL" clId="{05421FB3-0C0F-9D43-9973-3E7BD1B6F1BA}" dt="2023-02-15T13:24:34.912" v="13" actId="1076"/>
        <pc:sldMkLst>
          <pc:docMk/>
          <pc:sldMk cId="3308837624" sldId="257"/>
        </pc:sldMkLst>
        <pc:spChg chg="mod">
          <ac:chgData name="Hannah Faulkner" userId="187609d0-e723-4280-a12c-dcc0777a039b" providerId="ADAL" clId="{05421FB3-0C0F-9D43-9973-3E7BD1B6F1BA}" dt="2023-02-14T21:11:36.046" v="12" actId="1076"/>
          <ac:spMkLst>
            <pc:docMk/>
            <pc:sldMk cId="3308837624" sldId="257"/>
            <ac:spMk id="2" creationId="{E3EFFEB0-2A6E-C345-B280-BBCFFA4AD339}"/>
          </ac:spMkLst>
        </pc:spChg>
        <pc:spChg chg="mod">
          <ac:chgData name="Hannah Faulkner" userId="187609d0-e723-4280-a12c-dcc0777a039b" providerId="ADAL" clId="{05421FB3-0C0F-9D43-9973-3E7BD1B6F1BA}" dt="2023-02-15T13:24:34.912" v="13" actId="1076"/>
          <ac:spMkLst>
            <pc:docMk/>
            <pc:sldMk cId="3308837624" sldId="257"/>
            <ac:spMk id="10" creationId="{514BCD6E-B6EF-6D4B-8A7A-AD334AA30CA8}"/>
          </ac:spMkLst>
        </pc:spChg>
        <pc:spChg chg="mod">
          <ac:chgData name="Hannah Faulkner" userId="187609d0-e723-4280-a12c-dcc0777a039b" providerId="ADAL" clId="{05421FB3-0C0F-9D43-9973-3E7BD1B6F1BA}" dt="2023-02-14T19:22:16.632" v="7" actId="5793"/>
          <ac:spMkLst>
            <pc:docMk/>
            <pc:sldMk cId="3308837624" sldId="257"/>
            <ac:spMk id="11" creationId="{2DDE320B-249B-CA45-AF42-EAAE24CE7D4D}"/>
          </ac:spMkLst>
        </pc:spChg>
      </pc:sldChg>
    </pc:docChg>
  </pc:docChgLst>
  <pc:docChgLst>
    <pc:chgData name="Laurie Molloy" userId="S::lmolloy@wakehealth.edu::fdbcde32-83af-4177-85f5-3589c596e35a" providerId="AD" clId="Web-{CF5F28B9-0AE4-478A-B7B4-998FBEC10529}"/>
    <pc:docChg chg="modSld">
      <pc:chgData name="Laurie Molloy" userId="S::lmolloy@wakehealth.edu::fdbcde32-83af-4177-85f5-3589c596e35a" providerId="AD" clId="Web-{CF5F28B9-0AE4-478A-B7B4-998FBEC10529}" dt="2023-02-14T14:03:10.547" v="5" actId="20577"/>
      <pc:docMkLst>
        <pc:docMk/>
      </pc:docMkLst>
      <pc:sldChg chg="modSp">
        <pc:chgData name="Laurie Molloy" userId="S::lmolloy@wakehealth.edu::fdbcde32-83af-4177-85f5-3589c596e35a" providerId="AD" clId="Web-{CF5F28B9-0AE4-478A-B7B4-998FBEC10529}" dt="2023-02-14T14:03:10.547" v="5" actId="20577"/>
        <pc:sldMkLst>
          <pc:docMk/>
          <pc:sldMk cId="3308837624" sldId="257"/>
        </pc:sldMkLst>
        <pc:spChg chg="mod">
          <ac:chgData name="Laurie Molloy" userId="S::lmolloy@wakehealth.edu::fdbcde32-83af-4177-85f5-3589c596e35a" providerId="AD" clId="Web-{CF5F28B9-0AE4-478A-B7B4-998FBEC10529}" dt="2023-02-14T14:03:10.547" v="5" actId="20577"/>
          <ac:spMkLst>
            <pc:docMk/>
            <pc:sldMk cId="3308837624" sldId="257"/>
            <ac:spMk id="2" creationId="{E3EFFEB0-2A6E-C345-B280-BBCFFA4AD339}"/>
          </ac:spMkLst>
        </pc:spChg>
        <pc:spChg chg="mod">
          <ac:chgData name="Laurie Molloy" userId="S::lmolloy@wakehealth.edu::fdbcde32-83af-4177-85f5-3589c596e35a" providerId="AD" clId="Web-{CF5F28B9-0AE4-478A-B7B4-998FBEC10529}" dt="2023-02-14T14:02:52.093" v="0" actId="1076"/>
          <ac:spMkLst>
            <pc:docMk/>
            <pc:sldMk cId="3308837624" sldId="257"/>
            <ac:spMk id="3" creationId="{412786D8-D81C-3749-9E8E-7C90097825AB}"/>
          </ac:spMkLst>
        </pc:spChg>
      </pc:sldChg>
    </pc:docChg>
  </pc:docChgLst>
  <pc:docChgLst>
    <pc:chgData name="Hannah Faulkner" userId="187609d0-e723-4280-a12c-dcc0777a039b" providerId="ADAL" clId="{33820CDA-487E-0543-9F8C-3C5EB5F3BE52}"/>
    <pc:docChg chg="undo custSel modSld">
      <pc:chgData name="Hannah Faulkner" userId="187609d0-e723-4280-a12c-dcc0777a039b" providerId="ADAL" clId="{33820CDA-487E-0543-9F8C-3C5EB5F3BE52}" dt="2023-02-13T21:39:02.614" v="12" actId="20577"/>
      <pc:docMkLst>
        <pc:docMk/>
      </pc:docMkLst>
      <pc:sldChg chg="modSp mod">
        <pc:chgData name="Hannah Faulkner" userId="187609d0-e723-4280-a12c-dcc0777a039b" providerId="ADAL" clId="{33820CDA-487E-0543-9F8C-3C5EB5F3BE52}" dt="2023-02-13T21:39:02.614" v="12" actId="20577"/>
        <pc:sldMkLst>
          <pc:docMk/>
          <pc:sldMk cId="3308837624" sldId="257"/>
        </pc:sldMkLst>
        <pc:spChg chg="mod">
          <ac:chgData name="Hannah Faulkner" userId="187609d0-e723-4280-a12c-dcc0777a039b" providerId="ADAL" clId="{33820CDA-487E-0543-9F8C-3C5EB5F3BE52}" dt="2023-02-13T21:36:00.437" v="1" actId="255"/>
          <ac:spMkLst>
            <pc:docMk/>
            <pc:sldMk cId="3308837624" sldId="257"/>
            <ac:spMk id="2" creationId="{E3EFFEB0-2A6E-C345-B280-BBCFFA4AD339}"/>
          </ac:spMkLst>
        </pc:spChg>
        <pc:spChg chg="mod">
          <ac:chgData name="Hannah Faulkner" userId="187609d0-e723-4280-a12c-dcc0777a039b" providerId="ADAL" clId="{33820CDA-487E-0543-9F8C-3C5EB5F3BE52}" dt="2023-02-13T21:36:20.984" v="4" actId="20577"/>
          <ac:spMkLst>
            <pc:docMk/>
            <pc:sldMk cId="3308837624" sldId="257"/>
            <ac:spMk id="8" creationId="{60A9EDB8-B1CB-E243-A4E9-A12DEB5C4A62}"/>
          </ac:spMkLst>
        </pc:spChg>
        <pc:spChg chg="mod">
          <ac:chgData name="Hannah Faulkner" userId="187609d0-e723-4280-a12c-dcc0777a039b" providerId="ADAL" clId="{33820CDA-487E-0543-9F8C-3C5EB5F3BE52}" dt="2023-02-13T21:38:10.280" v="8" actId="20577"/>
          <ac:spMkLst>
            <pc:docMk/>
            <pc:sldMk cId="3308837624" sldId="257"/>
            <ac:spMk id="10" creationId="{514BCD6E-B6EF-6D4B-8A7A-AD334AA30CA8}"/>
          </ac:spMkLst>
        </pc:spChg>
        <pc:spChg chg="mod">
          <ac:chgData name="Hannah Faulkner" userId="187609d0-e723-4280-a12c-dcc0777a039b" providerId="ADAL" clId="{33820CDA-487E-0543-9F8C-3C5EB5F3BE52}" dt="2023-02-13T21:39:02.614" v="12" actId="20577"/>
          <ac:spMkLst>
            <pc:docMk/>
            <pc:sldMk cId="3308837624" sldId="257"/>
            <ac:spMk id="11" creationId="{2DDE320B-249B-CA45-AF42-EAAE24CE7D4D}"/>
          </ac:spMkLst>
        </pc:spChg>
        <pc:spChg chg="mod">
          <ac:chgData name="Hannah Faulkner" userId="187609d0-e723-4280-a12c-dcc0777a039b" providerId="ADAL" clId="{33820CDA-487E-0543-9F8C-3C5EB5F3BE52}" dt="2023-02-13T21:36:56.930" v="6" actId="1076"/>
          <ac:spMkLst>
            <pc:docMk/>
            <pc:sldMk cId="3308837624" sldId="257"/>
            <ac:spMk id="46" creationId="{00000000-0000-0000-0000-000000000000}"/>
          </ac:spMkLst>
        </pc:spChg>
      </pc:sldChg>
    </pc:docChg>
  </pc:docChgLst>
  <pc:docChgLst>
    <pc:chgData name="Hannah Faulkner" userId="187609d0-e723-4280-a12c-dcc0777a039b" providerId="ADAL" clId="{668E5078-91C0-354B-B7F5-D9B3676B8076}"/>
    <pc:docChg chg="modSld">
      <pc:chgData name="Hannah Faulkner" userId="187609d0-e723-4280-a12c-dcc0777a039b" providerId="ADAL" clId="{668E5078-91C0-354B-B7F5-D9B3676B8076}" dt="2023-02-28T19:11:03.342" v="0"/>
      <pc:docMkLst>
        <pc:docMk/>
      </pc:docMkLst>
      <pc:sldChg chg="modNotesTx">
        <pc:chgData name="Hannah Faulkner" userId="187609d0-e723-4280-a12c-dcc0777a039b" providerId="ADAL" clId="{668E5078-91C0-354B-B7F5-D9B3676B8076}" dt="2023-02-28T19:11:03.342" v="0"/>
        <pc:sldMkLst>
          <pc:docMk/>
          <pc:sldMk cId="3308837624" sldId="257"/>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6770"/>
          </a:xfrm>
          <a:prstGeom prst="rect">
            <a:avLst/>
          </a:prstGeom>
        </p:spPr>
        <p:txBody>
          <a:bodyPr vert="horz" lIns="34747" tIns="17374" rIns="34747" bIns="17374" rtlCol="0"/>
          <a:lstStyle>
            <a:lvl1pPr algn="l">
              <a:defRPr sz="500"/>
            </a:lvl1pPr>
          </a:lstStyle>
          <a:p>
            <a:endParaRPr lang="en-US"/>
          </a:p>
        </p:txBody>
      </p:sp>
      <p:sp>
        <p:nvSpPr>
          <p:cNvPr id="3" name="Date Placeholder 2"/>
          <p:cNvSpPr>
            <a:spLocks noGrp="1"/>
          </p:cNvSpPr>
          <p:nvPr>
            <p:ph type="dt" idx="1"/>
          </p:nvPr>
        </p:nvSpPr>
        <p:spPr>
          <a:xfrm>
            <a:off x="3978363" y="0"/>
            <a:ext cx="3043343" cy="466770"/>
          </a:xfrm>
          <a:prstGeom prst="rect">
            <a:avLst/>
          </a:prstGeom>
        </p:spPr>
        <p:txBody>
          <a:bodyPr vert="horz" lIns="34747" tIns="17374" rIns="34747" bIns="17374" rtlCol="0"/>
          <a:lstStyle>
            <a:lvl1pPr algn="r">
              <a:defRPr sz="500"/>
            </a:lvl1pPr>
          </a:lstStyle>
          <a:p>
            <a:fld id="{6604E6B7-3C96-914B-BF18-A9AA325C0192}" type="datetimeFigureOut">
              <a:rPr lang="en-US" smtClean="0"/>
              <a:t>2/28/23</a:t>
            </a:fld>
            <a:endParaRPr lang="en-US"/>
          </a:p>
        </p:txBody>
      </p:sp>
      <p:sp>
        <p:nvSpPr>
          <p:cNvPr id="4" name="Slide Image Placeholder 3"/>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34747" tIns="17374" rIns="34747" bIns="17374" rtlCol="0" anchor="ctr"/>
          <a:lstStyle/>
          <a:p>
            <a:endParaRPr lang="en-US"/>
          </a:p>
        </p:txBody>
      </p:sp>
      <p:sp>
        <p:nvSpPr>
          <p:cNvPr id="5" name="Notes Placeholder 4"/>
          <p:cNvSpPr>
            <a:spLocks noGrp="1"/>
          </p:cNvSpPr>
          <p:nvPr>
            <p:ph type="body" sz="quarter" idx="3"/>
          </p:nvPr>
        </p:nvSpPr>
        <p:spPr>
          <a:xfrm>
            <a:off x="702310" y="4479785"/>
            <a:ext cx="5618480" cy="3665677"/>
          </a:xfrm>
          <a:prstGeom prst="rect">
            <a:avLst/>
          </a:prstGeom>
        </p:spPr>
        <p:txBody>
          <a:bodyPr vert="horz" lIns="34747" tIns="17374" rIns="34747" bIns="17374"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330"/>
            <a:ext cx="3043343" cy="466770"/>
          </a:xfrm>
          <a:prstGeom prst="rect">
            <a:avLst/>
          </a:prstGeom>
        </p:spPr>
        <p:txBody>
          <a:bodyPr vert="horz" lIns="34747" tIns="17374" rIns="34747" bIns="17374" rtlCol="0" anchor="b"/>
          <a:lstStyle>
            <a:lvl1pPr algn="l">
              <a:defRPr sz="500"/>
            </a:lvl1pPr>
          </a:lstStyle>
          <a:p>
            <a:endParaRPr lang="en-US"/>
          </a:p>
        </p:txBody>
      </p:sp>
      <p:sp>
        <p:nvSpPr>
          <p:cNvPr id="7" name="Slide Number Placeholder 6"/>
          <p:cNvSpPr>
            <a:spLocks noGrp="1"/>
          </p:cNvSpPr>
          <p:nvPr>
            <p:ph type="sldNum" sz="quarter" idx="5"/>
          </p:nvPr>
        </p:nvSpPr>
        <p:spPr>
          <a:xfrm>
            <a:off x="3978363" y="8842330"/>
            <a:ext cx="3043343" cy="466770"/>
          </a:xfrm>
          <a:prstGeom prst="rect">
            <a:avLst/>
          </a:prstGeom>
        </p:spPr>
        <p:txBody>
          <a:bodyPr vert="horz" lIns="34747" tIns="17374" rIns="34747" bIns="17374" rtlCol="0" anchor="b"/>
          <a:lstStyle>
            <a:lvl1pPr algn="r">
              <a:defRPr sz="500"/>
            </a:lvl1pPr>
          </a:lstStyle>
          <a:p>
            <a:fld id="{00E09490-AAEE-BD4C-B93A-660063611D7C}" type="slidenum">
              <a:rPr lang="en-US" smtClean="0"/>
              <a:t>‹#›</a:t>
            </a:fld>
            <a:endParaRPr lang="en-US"/>
          </a:p>
        </p:txBody>
      </p:sp>
    </p:spTree>
    <p:extLst>
      <p:ext uri="{BB962C8B-B14F-4D97-AF65-F5344CB8AC3E}">
        <p14:creationId xmlns:p14="http://schemas.microsoft.com/office/powerpoint/2010/main" val="14314527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a:solidFill>
                  <a:srgbClr val="333333"/>
                </a:solidFill>
                <a:effectLst/>
                <a:latin typeface="Avenir LT W01_35 Light1475496" panose="02000503020000020003" pitchFamily="2" charset="0"/>
              </a:rPr>
              <a:t>Providing comprehensive, evidence-based care with a focus on improving overall health and well-being through innovative research and training.</a:t>
            </a:r>
            <a:endParaRPr lang="en-US" dirty="0"/>
          </a:p>
        </p:txBody>
      </p:sp>
      <p:sp>
        <p:nvSpPr>
          <p:cNvPr id="4" name="Slide Number Placeholder 3"/>
          <p:cNvSpPr>
            <a:spLocks noGrp="1"/>
          </p:cNvSpPr>
          <p:nvPr>
            <p:ph type="sldNum" sz="quarter" idx="10"/>
          </p:nvPr>
        </p:nvSpPr>
        <p:spPr/>
        <p:txBody>
          <a:bodyPr/>
          <a:lstStyle/>
          <a:p>
            <a:fld id="{00E09490-AAEE-BD4C-B93A-660063611D7C}" type="slidenum">
              <a:rPr lang="en-US" smtClean="0"/>
              <a:t>1</a:t>
            </a:fld>
            <a:endParaRPr lang="en-US"/>
          </a:p>
        </p:txBody>
      </p:sp>
    </p:spTree>
    <p:extLst>
      <p:ext uri="{BB962C8B-B14F-4D97-AF65-F5344CB8AC3E}">
        <p14:creationId xmlns:p14="http://schemas.microsoft.com/office/powerpoint/2010/main" val="16517658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Placeholder 12">
            <a:extLst>
              <a:ext uri="{FF2B5EF4-FFF2-40B4-BE49-F238E27FC236}">
                <a16:creationId xmlns:a16="http://schemas.microsoft.com/office/drawing/2014/main" id="{526B005D-6E2A-8841-AA89-D5183C9F1451}"/>
              </a:ext>
            </a:extLst>
          </p:cNvPr>
          <p:cNvSpPr>
            <a:spLocks noGrp="1"/>
          </p:cNvSpPr>
          <p:nvPr>
            <p:ph type="title" hasCustomPrompt="1"/>
          </p:nvPr>
        </p:nvSpPr>
        <p:spPr>
          <a:xfrm>
            <a:off x="6629400" y="5943600"/>
            <a:ext cx="31699200" cy="1752600"/>
          </a:xfrm>
          <a:prstGeom prst="rect">
            <a:avLst/>
          </a:prstGeom>
        </p:spPr>
        <p:txBody>
          <a:bodyPr vert="horz" lIns="91440" tIns="45720" rIns="91440" bIns="45720" rtlCol="0" anchor="ctr">
            <a:normAutofit/>
          </a:bodyPr>
          <a:lstStyle>
            <a:lvl1pPr algn="ctr">
              <a:defRPr sz="3200" i="1">
                <a:solidFill>
                  <a:schemeClr val="bg1"/>
                </a:solidFill>
              </a:defRPr>
            </a:lvl1pPr>
          </a:lstStyle>
          <a:p>
            <a:r>
              <a:rPr lang="en-US" dirty="0"/>
              <a:t>Name, Department and Institution here. Arial italic 32 point, BLACK</a:t>
            </a:r>
            <a:br>
              <a:rPr lang="en-US" dirty="0"/>
            </a:br>
            <a:r>
              <a:rPr lang="en-US" dirty="0"/>
              <a:t>Name, Department and Institution here. Arial italic 32 point, BLACK</a:t>
            </a:r>
          </a:p>
        </p:txBody>
      </p:sp>
      <p:sp>
        <p:nvSpPr>
          <p:cNvPr id="8" name="Text Placeholder 37">
            <a:extLst>
              <a:ext uri="{FF2B5EF4-FFF2-40B4-BE49-F238E27FC236}">
                <a16:creationId xmlns:a16="http://schemas.microsoft.com/office/drawing/2014/main" id="{554647DB-E1BD-C94E-9EB3-A669485101C2}"/>
              </a:ext>
            </a:extLst>
          </p:cNvPr>
          <p:cNvSpPr>
            <a:spLocks noGrp="1"/>
          </p:cNvSpPr>
          <p:nvPr>
            <p:ph type="body" sz="quarter" idx="14" hasCustomPrompt="1"/>
          </p:nvPr>
        </p:nvSpPr>
        <p:spPr>
          <a:xfrm>
            <a:off x="6629400" y="457200"/>
            <a:ext cx="31699200" cy="5486400"/>
          </a:xfrm>
          <a:prstGeom prst="rect">
            <a:avLst/>
          </a:prstGeom>
        </p:spPr>
        <p:txBody>
          <a:bodyPr anchor="ctr"/>
          <a:lstStyle>
            <a:lvl1pPr marL="0" indent="0" algn="ctr">
              <a:lnSpc>
                <a:spcPct val="100000"/>
              </a:lnSpc>
              <a:buNone/>
              <a:defRPr sz="9000" b="1" i="0">
                <a:solidFill>
                  <a:schemeClr val="bg1"/>
                </a:solidFill>
                <a:latin typeface="Arial" panose="020B0604020202020204" pitchFamily="34" charset="0"/>
                <a:cs typeface="Arial" panose="020B0604020202020204" pitchFamily="34" charset="0"/>
              </a:defRPr>
            </a:lvl1pPr>
          </a:lstStyle>
          <a:p>
            <a:pPr lvl="0"/>
            <a:r>
              <a:rPr lang="en-US" dirty="0"/>
              <a:t>Edit master text style, Arial Bold 90pt, white, </a:t>
            </a:r>
            <a:br>
              <a:rPr lang="en-US" dirty="0"/>
            </a:br>
            <a:r>
              <a:rPr lang="en-US" dirty="0"/>
              <a:t>max of two lines </a:t>
            </a:r>
          </a:p>
        </p:txBody>
      </p:sp>
      <p:sp>
        <p:nvSpPr>
          <p:cNvPr id="9" name="Text Placeholder 49">
            <a:extLst>
              <a:ext uri="{FF2B5EF4-FFF2-40B4-BE49-F238E27FC236}">
                <a16:creationId xmlns:a16="http://schemas.microsoft.com/office/drawing/2014/main" id="{EDB378EE-D5C8-3D43-B7C1-12C2FAE7E7DE}"/>
              </a:ext>
            </a:extLst>
          </p:cNvPr>
          <p:cNvSpPr>
            <a:spLocks noGrp="1"/>
          </p:cNvSpPr>
          <p:nvPr>
            <p:ph type="body" sz="quarter" idx="15" hasCustomPrompt="1"/>
          </p:nvPr>
        </p:nvSpPr>
        <p:spPr>
          <a:xfrm>
            <a:off x="2759075" y="9144000"/>
            <a:ext cx="9059863" cy="21336000"/>
          </a:xfrm>
          <a:prstGeom prst="rect">
            <a:avLst/>
          </a:prstGeom>
        </p:spPr>
        <p:txBody>
          <a:bodyPr/>
          <a:lstStyle>
            <a:lvl1pPr>
              <a:defRPr sz="3600" b="0" i="0">
                <a:solidFill>
                  <a:schemeClr val="tx1"/>
                </a:solidFill>
                <a:latin typeface="Arial" panose="020B0604020202020204" pitchFamily="34" charset="0"/>
                <a:cs typeface="Arial" panose="020B0604020202020204" pitchFamily="34" charset="0"/>
              </a:defRPr>
            </a:lvl1pPr>
          </a:lstStyle>
          <a:p>
            <a:r>
              <a:rPr lang="en-US" dirty="0"/>
              <a:t>Edit Master text styles – Body copy is Arial 36 point. Subheads are All CAPS, Arial BOLD, 44 point, Gold,  BOLD</a:t>
            </a:r>
          </a:p>
        </p:txBody>
      </p:sp>
      <p:sp>
        <p:nvSpPr>
          <p:cNvPr id="10" name="Text Placeholder 2">
            <a:extLst>
              <a:ext uri="{FF2B5EF4-FFF2-40B4-BE49-F238E27FC236}">
                <a16:creationId xmlns:a16="http://schemas.microsoft.com/office/drawing/2014/main" id="{AF5783BF-6E76-F24B-AE5A-654CABBCC913}"/>
              </a:ext>
            </a:extLst>
          </p:cNvPr>
          <p:cNvSpPr>
            <a:spLocks noGrp="1"/>
          </p:cNvSpPr>
          <p:nvPr>
            <p:ph type="body" sz="quarter" idx="16" hasCustomPrompt="1"/>
          </p:nvPr>
        </p:nvSpPr>
        <p:spPr>
          <a:xfrm>
            <a:off x="12496800" y="9144000"/>
            <a:ext cx="9067800" cy="21336000"/>
          </a:xfrm>
          <a:prstGeom prst="rect">
            <a:avLst/>
          </a:prstGeom>
        </p:spPr>
        <p:txBody>
          <a:bodyPr/>
          <a:lstStyle>
            <a:lvl1pPr>
              <a:defRPr sz="3600" b="0" i="0">
                <a:solidFill>
                  <a:schemeClr val="tx1"/>
                </a:solidFill>
                <a:latin typeface="Arial" panose="020B0604020202020204" pitchFamily="34" charset="0"/>
                <a:cs typeface="Arial" panose="020B0604020202020204" pitchFamily="34" charset="0"/>
              </a:defRPr>
            </a:lvl1pPr>
          </a:lstStyle>
          <a:p>
            <a:r>
              <a:rPr lang="en-US" dirty="0"/>
              <a:t>Edit Master text styles – Body copy is Arial 36 point. Subheads are All CAPS, Arial BOLD, 44 point, Gold,  BOLD</a:t>
            </a:r>
          </a:p>
        </p:txBody>
      </p:sp>
      <p:sp>
        <p:nvSpPr>
          <p:cNvPr id="11" name="Text Placeholder 4">
            <a:extLst>
              <a:ext uri="{FF2B5EF4-FFF2-40B4-BE49-F238E27FC236}">
                <a16:creationId xmlns:a16="http://schemas.microsoft.com/office/drawing/2014/main" id="{5FD4507E-617E-7446-80EE-7DE3EFC1A6A5}"/>
              </a:ext>
            </a:extLst>
          </p:cNvPr>
          <p:cNvSpPr>
            <a:spLocks noGrp="1"/>
          </p:cNvSpPr>
          <p:nvPr>
            <p:ph type="body" sz="quarter" idx="17" hasCustomPrompt="1"/>
          </p:nvPr>
        </p:nvSpPr>
        <p:spPr>
          <a:xfrm>
            <a:off x="22326600" y="9144000"/>
            <a:ext cx="9067800" cy="21336000"/>
          </a:xfrm>
          <a:prstGeom prst="rect">
            <a:avLst/>
          </a:prstGeom>
        </p:spPr>
        <p:txBody>
          <a:bodyPr/>
          <a:lstStyle>
            <a:lvl1pPr>
              <a:defRPr sz="3600" b="0" i="0">
                <a:solidFill>
                  <a:schemeClr val="tx1"/>
                </a:solidFill>
                <a:latin typeface="Arial" panose="020B0604020202020204" pitchFamily="34" charset="0"/>
                <a:cs typeface="Arial" panose="020B0604020202020204" pitchFamily="34" charset="0"/>
              </a:defRPr>
            </a:lvl1pPr>
          </a:lstStyle>
          <a:p>
            <a:r>
              <a:rPr lang="en-US" dirty="0"/>
              <a:t>Edit Master text styles – Body copy is Arial 36 point. Subheads are All CAPS, Arial BOLD, 44 point, Gold,  BOLD</a:t>
            </a:r>
          </a:p>
        </p:txBody>
      </p:sp>
      <p:sp>
        <p:nvSpPr>
          <p:cNvPr id="12" name="Text Placeholder 12">
            <a:extLst>
              <a:ext uri="{FF2B5EF4-FFF2-40B4-BE49-F238E27FC236}">
                <a16:creationId xmlns:a16="http://schemas.microsoft.com/office/drawing/2014/main" id="{C23D11D7-1251-6A4B-A610-59ADA31B3031}"/>
              </a:ext>
            </a:extLst>
          </p:cNvPr>
          <p:cNvSpPr>
            <a:spLocks noGrp="1"/>
          </p:cNvSpPr>
          <p:nvPr>
            <p:ph type="body" sz="quarter" idx="18" hasCustomPrompt="1"/>
          </p:nvPr>
        </p:nvSpPr>
        <p:spPr>
          <a:xfrm>
            <a:off x="32080200" y="9144000"/>
            <a:ext cx="9067800" cy="21336000"/>
          </a:xfrm>
          <a:prstGeom prst="rect">
            <a:avLst/>
          </a:prstGeom>
        </p:spPr>
        <p:txBody>
          <a:bodyPr/>
          <a:lstStyle>
            <a:lvl1pPr>
              <a:defRPr sz="3600" b="0" i="0">
                <a:solidFill>
                  <a:schemeClr val="tx1"/>
                </a:solidFill>
                <a:latin typeface="Arial" panose="020B0604020202020204" pitchFamily="34" charset="0"/>
                <a:cs typeface="Arial" panose="020B0604020202020204" pitchFamily="34" charset="0"/>
              </a:defRPr>
            </a:lvl1pPr>
          </a:lstStyle>
          <a:p>
            <a:r>
              <a:rPr lang="en-US" dirty="0"/>
              <a:t>Edit Master text styles – Body copy is Arial 36 point. Subheads are All CAPS, Arial BOLD, 44 point, Gold,  BOLD</a:t>
            </a:r>
          </a:p>
        </p:txBody>
      </p:sp>
    </p:spTree>
    <p:extLst>
      <p:ext uri="{BB962C8B-B14F-4D97-AF65-F5344CB8AC3E}">
        <p14:creationId xmlns:p14="http://schemas.microsoft.com/office/powerpoint/2010/main" val="315600296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56295A7-A2DC-914E-8237-1FBDD680E1E2}"/>
              </a:ext>
            </a:extLst>
          </p:cNvPr>
          <p:cNvSpPr/>
          <p:nvPr userDrawn="1"/>
        </p:nvSpPr>
        <p:spPr>
          <a:xfrm>
            <a:off x="457200" y="457200"/>
            <a:ext cx="42976800"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1C364E9C-2E5B-F044-8E86-CD43DFE630B7}"/>
              </a:ext>
            </a:extLst>
          </p:cNvPr>
          <p:cNvSpPr/>
          <p:nvPr userDrawn="1"/>
        </p:nvSpPr>
        <p:spPr>
          <a:xfrm>
            <a:off x="457200" y="5943600"/>
            <a:ext cx="42976800" cy="1905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0769F6B1-2F12-064B-A94D-8C18B6F00196}"/>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219200" y="2090214"/>
            <a:ext cx="5410199" cy="2220371"/>
          </a:xfrm>
          <a:prstGeom prst="rect">
            <a:avLst/>
          </a:prstGeom>
        </p:spPr>
      </p:pic>
      <p:pic>
        <p:nvPicPr>
          <p:cNvPr id="12" name="Picture 11">
            <a:extLst>
              <a:ext uri="{FF2B5EF4-FFF2-40B4-BE49-F238E27FC236}">
                <a16:creationId xmlns:a16="http://schemas.microsoft.com/office/drawing/2014/main" id="{258E0AF0-08D4-614C-A453-37FF829207EB}"/>
              </a:ext>
            </a:extLst>
          </p:cNvPr>
          <p:cNvPicPr>
            <a:picLocks noChangeAspect="1"/>
          </p:cNvPicPr>
          <p:nvPr userDrawn="1"/>
        </p:nvPicPr>
        <p:blipFill>
          <a:blip r:embed="rId4">
            <a:alphaModFix amt="20000"/>
          </a:blip>
          <a:stretch>
            <a:fillRect/>
          </a:stretch>
        </p:blipFill>
        <p:spPr>
          <a:xfrm>
            <a:off x="38277800" y="942731"/>
            <a:ext cx="5918200" cy="5918200"/>
          </a:xfrm>
          <a:prstGeom prst="rect">
            <a:avLst/>
          </a:prstGeom>
        </p:spPr>
      </p:pic>
      <p:sp>
        <p:nvSpPr>
          <p:cNvPr id="10" name="Rectangle 9">
            <a:extLst>
              <a:ext uri="{FF2B5EF4-FFF2-40B4-BE49-F238E27FC236}">
                <a16:creationId xmlns:a16="http://schemas.microsoft.com/office/drawing/2014/main" id="{E2B972E1-BC62-5146-AF3A-BB3EAAD2BDC2}"/>
              </a:ext>
            </a:extLst>
          </p:cNvPr>
          <p:cNvSpPr/>
          <p:nvPr userDrawn="1"/>
        </p:nvSpPr>
        <p:spPr>
          <a:xfrm>
            <a:off x="438150" y="31318200"/>
            <a:ext cx="42995850" cy="1143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3" name="TextBox 12">
            <a:extLst>
              <a:ext uri="{FF2B5EF4-FFF2-40B4-BE49-F238E27FC236}">
                <a16:creationId xmlns:a16="http://schemas.microsoft.com/office/drawing/2014/main" id="{1272FFB2-EE4F-7344-840C-97469C6CFBDC}"/>
              </a:ext>
            </a:extLst>
          </p:cNvPr>
          <p:cNvSpPr txBox="1"/>
          <p:nvPr userDrawn="1"/>
        </p:nvSpPr>
        <p:spPr>
          <a:xfrm>
            <a:off x="11420475" y="31524714"/>
            <a:ext cx="21031200" cy="707886"/>
          </a:xfrm>
          <a:prstGeom prst="rect">
            <a:avLst/>
          </a:prstGeom>
          <a:noFill/>
        </p:spPr>
        <p:txBody>
          <a:bodyPr wrap="square">
            <a:spAutoFit/>
          </a:bodyPr>
          <a:lstStyle/>
          <a:p>
            <a:pPr marL="0" marR="0" indent="0" algn="ctr" defTabSz="2508016" rtl="0" eaLnBrk="1" fontAlgn="auto" latinLnBrk="0" hangingPunct="1">
              <a:lnSpc>
                <a:spcPct val="100000"/>
              </a:lnSpc>
              <a:spcBef>
                <a:spcPts val="0"/>
              </a:spcBef>
              <a:spcAft>
                <a:spcPts val="0"/>
              </a:spcAft>
              <a:buClrTx/>
              <a:buSzTx/>
              <a:buFontTx/>
              <a:buNone/>
              <a:tabLst/>
              <a:defRPr/>
            </a:pPr>
            <a:r>
              <a:rPr lang="en-US" sz="4000" i="1" dirty="0">
                <a:solidFill>
                  <a:schemeClr val="accent1"/>
                </a:solidFill>
                <a:latin typeface="Arial" panose="020B0604020202020204" pitchFamily="34" charset="0"/>
                <a:cs typeface="Arial" panose="020B0604020202020204" pitchFamily="34" charset="0"/>
              </a:rPr>
              <a:t>Wake Forest University School of Medicine is the academic core of Atrium Health.</a:t>
            </a:r>
          </a:p>
        </p:txBody>
      </p:sp>
    </p:spTree>
    <p:extLst>
      <p:ext uri="{BB962C8B-B14F-4D97-AF65-F5344CB8AC3E}">
        <p14:creationId xmlns:p14="http://schemas.microsoft.com/office/powerpoint/2010/main" val="1970707767"/>
      </p:ext>
    </p:extLst>
  </p:cSld>
  <p:clrMap bg1="lt1" tx1="dk1" bg2="lt2" tx2="dk2" accent1="accent1" accent2="accent2" accent3="accent3" accent4="accent4" accent5="accent5" accent6="accent6" hlink="hlink" folHlink="folHlink"/>
  <p:sldLayoutIdLst>
    <p:sldLayoutId id="214748365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emf"/><Relationship Id="rId7"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EFFEB0-2A6E-C345-B280-BBCFFA4AD339}"/>
              </a:ext>
            </a:extLst>
          </p:cNvPr>
          <p:cNvSpPr>
            <a:spLocks noGrp="1"/>
          </p:cNvSpPr>
          <p:nvPr>
            <p:ph type="title"/>
          </p:nvPr>
        </p:nvSpPr>
        <p:spPr>
          <a:xfrm>
            <a:off x="3762704" y="6006988"/>
            <a:ext cx="35737798" cy="1752600"/>
          </a:xfrm>
        </p:spPr>
        <p:txBody>
          <a:bodyPr>
            <a:noAutofit/>
          </a:bodyPr>
          <a:lstStyle/>
          <a:p>
            <a:r>
              <a:rPr lang="en-US" sz="4800" dirty="0">
                <a:solidFill>
                  <a:schemeClr val="tx1"/>
                </a:solidFill>
              </a:rPr>
              <a:t>Suzanne C. Danhauer, Ph.D., Professor &amp; Vice Chair, Department of Social Sciences &amp; Health Policy; Director of Faculty Well-Being &amp; Resilience, </a:t>
            </a:r>
            <a:br>
              <a:rPr lang="en-US" sz="4800" dirty="0"/>
            </a:br>
            <a:r>
              <a:rPr lang="en-US" sz="4800" dirty="0">
                <a:solidFill>
                  <a:schemeClr val="tx1"/>
                </a:solidFill>
              </a:rPr>
              <a:t>Office of Faculty Affairs; Director, Center for Integrative Medicine, Wake Forest University School of Medicine</a:t>
            </a:r>
          </a:p>
        </p:txBody>
      </p:sp>
      <p:sp>
        <p:nvSpPr>
          <p:cNvPr id="3" name="Text Placeholder 2">
            <a:extLst>
              <a:ext uri="{FF2B5EF4-FFF2-40B4-BE49-F238E27FC236}">
                <a16:creationId xmlns:a16="http://schemas.microsoft.com/office/drawing/2014/main" id="{412786D8-D81C-3749-9E8E-7C90097825AB}"/>
              </a:ext>
            </a:extLst>
          </p:cNvPr>
          <p:cNvSpPr>
            <a:spLocks noGrp="1"/>
          </p:cNvSpPr>
          <p:nvPr>
            <p:ph type="body" sz="quarter" idx="14"/>
          </p:nvPr>
        </p:nvSpPr>
        <p:spPr>
          <a:xfrm>
            <a:off x="5532120" y="457200"/>
            <a:ext cx="31699200" cy="5486400"/>
          </a:xfrm>
        </p:spPr>
        <p:txBody>
          <a:bodyPr/>
          <a:lstStyle/>
          <a:p>
            <a:r>
              <a:rPr lang="en-US" dirty="0"/>
              <a:t>Center for Integrative Medicine (CIM)</a:t>
            </a:r>
          </a:p>
        </p:txBody>
      </p:sp>
      <p:sp>
        <p:nvSpPr>
          <p:cNvPr id="8" name="Text Placeholder 3">
            <a:extLst>
              <a:ext uri="{FF2B5EF4-FFF2-40B4-BE49-F238E27FC236}">
                <a16:creationId xmlns:a16="http://schemas.microsoft.com/office/drawing/2014/main" id="{60A9EDB8-B1CB-E243-A4E9-A12DEB5C4A62}"/>
              </a:ext>
            </a:extLst>
          </p:cNvPr>
          <p:cNvSpPr>
            <a:spLocks noGrp="1"/>
          </p:cNvSpPr>
          <p:nvPr>
            <p:ph type="body" sz="quarter" idx="15"/>
          </p:nvPr>
        </p:nvSpPr>
        <p:spPr>
          <a:xfrm>
            <a:off x="1492447" y="8415440"/>
            <a:ext cx="9990138" cy="22673859"/>
          </a:xfrm>
        </p:spPr>
        <p:txBody>
          <a:bodyPr/>
          <a:lstStyle/>
          <a:p>
            <a:pPr marL="0" indent="0">
              <a:lnSpc>
                <a:spcPct val="100000"/>
              </a:lnSpc>
              <a:spcAft>
                <a:spcPts val="2400"/>
              </a:spcAft>
              <a:buNone/>
            </a:pPr>
            <a:r>
              <a:rPr lang="en-US" sz="4400" b="1" dirty="0">
                <a:solidFill>
                  <a:srgbClr val="93773A"/>
                </a:solidFill>
                <a:latin typeface="Arial" pitchFamily="34" charset="0"/>
                <a:cs typeface="Arial" pitchFamily="34" charset="0"/>
              </a:rPr>
              <a:t>Purpose/Mission</a:t>
            </a:r>
          </a:p>
          <a:p>
            <a:r>
              <a:rPr lang="en-US" b="1" dirty="0"/>
              <a:t>Longstanding</a:t>
            </a:r>
            <a:r>
              <a:rPr lang="en-US" dirty="0"/>
              <a:t>. To promote integrative health and wellness through synergy of research, patient-centered care, education, and community engagement.  </a:t>
            </a:r>
          </a:p>
          <a:p>
            <a:pPr lvl="0"/>
            <a:r>
              <a:rPr lang="en-US" b="1" dirty="0"/>
              <a:t>Current</a:t>
            </a:r>
            <a:r>
              <a:rPr lang="en-US" dirty="0"/>
              <a:t>. To develop critical new areas: </a:t>
            </a:r>
          </a:p>
          <a:p>
            <a:pPr marL="457200" lvl="1" indent="0">
              <a:buNone/>
            </a:pPr>
            <a:r>
              <a:rPr lang="en-US" sz="3600" dirty="0">
                <a:latin typeface="Arial" panose="020B0604020202020204" pitchFamily="34" charset="0"/>
                <a:cs typeface="Arial" panose="020B0604020202020204" pitchFamily="34" charset="0"/>
              </a:rPr>
              <a:t>(1) well-being programs for our internal workforce </a:t>
            </a:r>
          </a:p>
          <a:p>
            <a:pPr marL="457200" lvl="1" indent="0">
              <a:buNone/>
            </a:pPr>
            <a:r>
              <a:rPr lang="en-US" sz="3600" dirty="0">
                <a:latin typeface="Arial" panose="020B0604020202020204" pitchFamily="34" charset="0"/>
                <a:cs typeface="Arial" panose="020B0604020202020204" pitchFamily="34" charset="0"/>
              </a:rPr>
              <a:t>(2) well-being/integrative health programs and services for the local community </a:t>
            </a:r>
          </a:p>
          <a:p>
            <a:pPr marL="457200" lvl="1" indent="0">
              <a:buNone/>
            </a:pPr>
            <a:r>
              <a:rPr lang="en-US" sz="3600" dirty="0">
                <a:latin typeface="Arial" panose="020B0604020202020204" pitchFamily="34" charset="0"/>
                <a:cs typeface="Arial" panose="020B0604020202020204" pitchFamily="34" charset="0"/>
              </a:rPr>
              <a:t>(3) establishment of an integrative health curriculum for learners across the enterprise </a:t>
            </a:r>
          </a:p>
          <a:p>
            <a:pPr marL="0" indent="0">
              <a:buNone/>
            </a:pPr>
            <a:endParaRPr lang="en-US" b="1" dirty="0">
              <a:solidFill>
                <a:srgbClr val="93773A"/>
              </a:solidFill>
            </a:endParaRPr>
          </a:p>
          <a:p>
            <a:pPr marL="0" indent="0">
              <a:lnSpc>
                <a:spcPct val="100000"/>
              </a:lnSpc>
              <a:spcAft>
                <a:spcPts val="2400"/>
              </a:spcAft>
              <a:buNone/>
            </a:pPr>
            <a:r>
              <a:rPr lang="en-US" sz="4400" b="1" dirty="0">
                <a:solidFill>
                  <a:srgbClr val="93773A"/>
                </a:solidFill>
              </a:rPr>
              <a:t>What is Integrative Medicine?</a:t>
            </a:r>
          </a:p>
          <a:p>
            <a:pPr marL="0" indent="0">
              <a:buNone/>
            </a:pPr>
            <a:r>
              <a:rPr lang="en-US" b="1" dirty="0"/>
              <a:t>Integrative medicine and health </a:t>
            </a:r>
            <a:r>
              <a:rPr lang="en-US" dirty="0"/>
              <a:t>reaffirm</a:t>
            </a:r>
            <a:r>
              <a:rPr lang="en-US" b="1" dirty="0"/>
              <a:t> </a:t>
            </a:r>
            <a:r>
              <a:rPr lang="en-US" dirty="0"/>
              <a:t>the importance of the relationship between practitioner and patient, focus on the whole person, is informed by evidence, and make use of all appropriate therapeutic and lifestyle approaches, healthcare professionals, and disciplines to achieve optimal health and healing </a:t>
            </a:r>
            <a:r>
              <a:rPr lang="en-US" i="1" dirty="0"/>
              <a:t>(Academic Consortium for Integrative Medicine &amp; Health).</a:t>
            </a:r>
          </a:p>
          <a:p>
            <a:pPr marL="0" indent="0">
              <a:lnSpc>
                <a:spcPct val="100000"/>
              </a:lnSpc>
              <a:spcBef>
                <a:spcPts val="0"/>
              </a:spcBef>
              <a:buNone/>
            </a:pPr>
            <a:endParaRPr lang="en-US" b="1" dirty="0">
              <a:solidFill>
                <a:srgbClr val="93773A"/>
              </a:solidFill>
              <a:latin typeface="Arial" pitchFamily="34" charset="0"/>
              <a:cs typeface="Arial" pitchFamily="34" charset="0"/>
            </a:endParaRPr>
          </a:p>
          <a:p>
            <a:pPr marL="0" indent="0">
              <a:lnSpc>
                <a:spcPct val="100000"/>
              </a:lnSpc>
              <a:spcAft>
                <a:spcPts val="2400"/>
              </a:spcAft>
              <a:buNone/>
            </a:pPr>
            <a:r>
              <a:rPr lang="en-US" sz="4400" b="1" dirty="0">
                <a:solidFill>
                  <a:srgbClr val="93773A"/>
                </a:solidFill>
                <a:latin typeface="Arial" pitchFamily="34" charset="0"/>
                <a:cs typeface="Arial" pitchFamily="34" charset="0"/>
              </a:rPr>
              <a:t>Leadership</a:t>
            </a:r>
            <a:endParaRPr lang="en-US" sz="4400" dirty="0">
              <a:latin typeface="Arial" pitchFamily="34" charset="0"/>
              <a:cs typeface="Arial" pitchFamily="34" charset="0"/>
            </a:endParaRPr>
          </a:p>
        </p:txBody>
      </p:sp>
      <p:sp>
        <p:nvSpPr>
          <p:cNvPr id="9" name="Text Placeholder 4">
            <a:extLst>
              <a:ext uri="{FF2B5EF4-FFF2-40B4-BE49-F238E27FC236}">
                <a16:creationId xmlns:a16="http://schemas.microsoft.com/office/drawing/2014/main" id="{A3E10890-0242-4F41-AC2E-6C570FCC1F9F}"/>
              </a:ext>
            </a:extLst>
          </p:cNvPr>
          <p:cNvSpPr>
            <a:spLocks noGrp="1"/>
          </p:cNvSpPr>
          <p:nvPr>
            <p:ph type="body" sz="quarter" idx="16"/>
          </p:nvPr>
        </p:nvSpPr>
        <p:spPr>
          <a:xfrm>
            <a:off x="12343932" y="8415440"/>
            <a:ext cx="9243813" cy="21336000"/>
          </a:xfrm>
        </p:spPr>
        <p:txBody>
          <a:bodyPr wrap="square"/>
          <a:lstStyle/>
          <a:p>
            <a:pPr marL="0" indent="0">
              <a:lnSpc>
                <a:spcPct val="100000"/>
              </a:lnSpc>
              <a:spcAft>
                <a:spcPts val="2400"/>
              </a:spcAft>
              <a:buNone/>
            </a:pPr>
            <a:r>
              <a:rPr lang="en-US" sz="4400" b="1" dirty="0">
                <a:solidFill>
                  <a:srgbClr val="93773A"/>
                </a:solidFill>
                <a:latin typeface="Arial" pitchFamily="34" charset="0"/>
                <a:cs typeface="Arial" pitchFamily="34" charset="0"/>
              </a:rPr>
              <a:t>Science – Selected Studies</a:t>
            </a:r>
            <a:endParaRPr lang="en-US" sz="4400" dirty="0">
              <a:latin typeface="Arial" pitchFamily="34" charset="0"/>
              <a:cs typeface="Arial" pitchFamily="34" charset="0"/>
            </a:endParaRPr>
          </a:p>
          <a:p>
            <a:pPr>
              <a:lnSpc>
                <a:spcPct val="100000"/>
              </a:lnSpc>
              <a:spcAft>
                <a:spcPts val="2400"/>
              </a:spcAft>
            </a:pPr>
            <a:endParaRPr lang="en-US" b="1" dirty="0"/>
          </a:p>
          <a:p>
            <a:pPr>
              <a:lnSpc>
                <a:spcPct val="100000"/>
              </a:lnSpc>
              <a:spcAft>
                <a:spcPts val="2400"/>
              </a:spcAft>
            </a:pPr>
            <a:endParaRPr lang="en-US" b="1" dirty="0"/>
          </a:p>
          <a:p>
            <a:pPr>
              <a:lnSpc>
                <a:spcPct val="100000"/>
              </a:lnSpc>
              <a:spcAft>
                <a:spcPts val="2400"/>
              </a:spcAft>
            </a:pPr>
            <a:endParaRPr lang="en-US" b="1" dirty="0"/>
          </a:p>
          <a:p>
            <a:pPr>
              <a:lnSpc>
                <a:spcPct val="100000"/>
              </a:lnSpc>
              <a:spcAft>
                <a:spcPts val="2400"/>
              </a:spcAft>
            </a:pPr>
            <a:endParaRPr lang="en-US" b="1" dirty="0"/>
          </a:p>
          <a:p>
            <a:pPr marL="0" indent="0">
              <a:lnSpc>
                <a:spcPct val="110000"/>
              </a:lnSpc>
              <a:spcAft>
                <a:spcPts val="2400"/>
              </a:spcAft>
              <a:buNone/>
            </a:pPr>
            <a:endParaRPr lang="en-US" sz="4400" b="1" dirty="0">
              <a:solidFill>
                <a:srgbClr val="93773A"/>
              </a:solidFill>
            </a:endParaRPr>
          </a:p>
          <a:p>
            <a:pPr marL="0" indent="0">
              <a:lnSpc>
                <a:spcPct val="110000"/>
              </a:lnSpc>
              <a:spcAft>
                <a:spcPts val="2400"/>
              </a:spcAft>
              <a:buNone/>
            </a:pPr>
            <a:endParaRPr lang="en-US" sz="4400" b="1" dirty="0">
              <a:solidFill>
                <a:srgbClr val="93773A"/>
              </a:solidFill>
            </a:endParaRPr>
          </a:p>
          <a:p>
            <a:pPr marL="0" indent="0">
              <a:lnSpc>
                <a:spcPct val="110000"/>
              </a:lnSpc>
              <a:spcAft>
                <a:spcPts val="2400"/>
              </a:spcAft>
              <a:buNone/>
            </a:pPr>
            <a:endParaRPr lang="en-US" sz="4400" b="1" dirty="0">
              <a:solidFill>
                <a:srgbClr val="93773A"/>
              </a:solidFill>
            </a:endParaRPr>
          </a:p>
          <a:p>
            <a:pPr marL="0" indent="0">
              <a:lnSpc>
                <a:spcPct val="110000"/>
              </a:lnSpc>
              <a:spcAft>
                <a:spcPts val="2400"/>
              </a:spcAft>
              <a:buNone/>
            </a:pPr>
            <a:endParaRPr lang="en-US" sz="4400" b="1" dirty="0">
              <a:solidFill>
                <a:srgbClr val="93773A"/>
              </a:solidFill>
            </a:endParaRPr>
          </a:p>
          <a:p>
            <a:pPr marL="0" indent="0">
              <a:lnSpc>
                <a:spcPct val="110000"/>
              </a:lnSpc>
              <a:spcAft>
                <a:spcPts val="2400"/>
              </a:spcAft>
              <a:buNone/>
            </a:pPr>
            <a:endParaRPr lang="en-US" sz="4400" b="1" dirty="0">
              <a:solidFill>
                <a:srgbClr val="93773A"/>
              </a:solidFill>
            </a:endParaRPr>
          </a:p>
          <a:p>
            <a:pPr marL="0" indent="0">
              <a:lnSpc>
                <a:spcPct val="110000"/>
              </a:lnSpc>
              <a:spcAft>
                <a:spcPts val="2400"/>
              </a:spcAft>
              <a:buNone/>
            </a:pPr>
            <a:endParaRPr lang="en-US" sz="4400" b="1" dirty="0">
              <a:solidFill>
                <a:srgbClr val="93773A"/>
              </a:solidFill>
            </a:endParaRPr>
          </a:p>
          <a:p>
            <a:pPr marL="0" indent="0">
              <a:lnSpc>
                <a:spcPct val="110000"/>
              </a:lnSpc>
              <a:spcAft>
                <a:spcPts val="2400"/>
              </a:spcAft>
              <a:buNone/>
            </a:pPr>
            <a:r>
              <a:rPr lang="en-US" sz="4400" b="1" dirty="0">
                <a:solidFill>
                  <a:srgbClr val="93773A"/>
                </a:solidFill>
              </a:rPr>
              <a:t>Partnerships</a:t>
            </a:r>
            <a:endParaRPr lang="en-US" sz="4400" b="1" dirty="0">
              <a:solidFill>
                <a:srgbClr val="781D39"/>
              </a:solidFill>
            </a:endParaRPr>
          </a:p>
          <a:p>
            <a:pPr>
              <a:lnSpc>
                <a:spcPct val="100000"/>
              </a:lnSpc>
              <a:spcAft>
                <a:spcPts val="2400"/>
              </a:spcAft>
            </a:pPr>
            <a:r>
              <a:rPr lang="en-US" dirty="0">
                <a:solidFill>
                  <a:srgbClr val="000000"/>
                </a:solidFill>
              </a:rPr>
              <a:t>Integrative Medicine Clinic, Atrium Health Wake Forest Baptist (Wynne Brown, MD, Medical Director)</a:t>
            </a:r>
          </a:p>
          <a:p>
            <a:pPr>
              <a:lnSpc>
                <a:spcPct val="100000"/>
              </a:lnSpc>
              <a:spcAft>
                <a:spcPts val="2400"/>
              </a:spcAft>
            </a:pPr>
            <a:r>
              <a:rPr lang="en-US" dirty="0">
                <a:solidFill>
                  <a:srgbClr val="000000"/>
                </a:solidFill>
              </a:rPr>
              <a:t>Academic Consortium for Integrative Medicine &amp; Health</a:t>
            </a:r>
          </a:p>
          <a:p>
            <a:pPr>
              <a:lnSpc>
                <a:spcPct val="100000"/>
              </a:lnSpc>
              <a:spcAft>
                <a:spcPts val="2400"/>
              </a:spcAft>
            </a:pPr>
            <a:r>
              <a:rPr lang="en-US" dirty="0">
                <a:solidFill>
                  <a:srgbClr val="000000"/>
                </a:solidFill>
              </a:rPr>
              <a:t>Veterans Affairs (VA) – VA-Private Sector Executive Management Fellow, Kathy Hedrick, PhD (2022-23)</a:t>
            </a:r>
          </a:p>
          <a:p>
            <a:pPr>
              <a:lnSpc>
                <a:spcPct val="100000"/>
              </a:lnSpc>
              <a:spcAft>
                <a:spcPts val="2400"/>
              </a:spcAft>
            </a:pPr>
            <a:r>
              <a:rPr lang="en-US" dirty="0">
                <a:solidFill>
                  <a:srgbClr val="000000"/>
                </a:solidFill>
              </a:rPr>
              <a:t>Office of Faculty Affairs, Wake Forest University School of Medicine</a:t>
            </a:r>
          </a:p>
          <a:p>
            <a:pPr>
              <a:lnSpc>
                <a:spcPct val="100000"/>
              </a:lnSpc>
              <a:spcAft>
                <a:spcPts val="2400"/>
              </a:spcAft>
            </a:pPr>
            <a:r>
              <a:rPr lang="en-US" dirty="0">
                <a:solidFill>
                  <a:srgbClr val="000000"/>
                </a:solidFill>
              </a:rPr>
              <a:t>(Developing) Community Partnerships</a:t>
            </a:r>
            <a:endParaRPr lang="en-US" b="1" dirty="0">
              <a:solidFill>
                <a:srgbClr val="000000"/>
              </a:solidFill>
            </a:endParaRPr>
          </a:p>
          <a:p>
            <a:pPr>
              <a:lnSpc>
                <a:spcPct val="100000"/>
              </a:lnSpc>
              <a:spcAft>
                <a:spcPts val="2400"/>
              </a:spcAft>
            </a:pPr>
            <a:endParaRPr lang="en-US" b="1" dirty="0"/>
          </a:p>
        </p:txBody>
      </p:sp>
      <p:sp>
        <p:nvSpPr>
          <p:cNvPr id="10" name="Text Placeholder 5">
            <a:extLst>
              <a:ext uri="{FF2B5EF4-FFF2-40B4-BE49-F238E27FC236}">
                <a16:creationId xmlns:a16="http://schemas.microsoft.com/office/drawing/2014/main" id="{514BCD6E-B6EF-6D4B-8A7A-AD334AA30CA8}"/>
              </a:ext>
            </a:extLst>
          </p:cNvPr>
          <p:cNvSpPr>
            <a:spLocks noGrp="1"/>
          </p:cNvSpPr>
          <p:nvPr>
            <p:ph type="body" sz="quarter" idx="17"/>
          </p:nvPr>
        </p:nvSpPr>
        <p:spPr>
          <a:xfrm>
            <a:off x="22459154" y="8415439"/>
            <a:ext cx="9067800" cy="21336000"/>
          </a:xfrm>
        </p:spPr>
        <p:txBody>
          <a:bodyPr/>
          <a:lstStyle/>
          <a:p>
            <a:pPr marL="0" indent="0">
              <a:lnSpc>
                <a:spcPct val="100000"/>
              </a:lnSpc>
              <a:spcAft>
                <a:spcPts val="2400"/>
              </a:spcAft>
              <a:buNone/>
            </a:pPr>
            <a:r>
              <a:rPr lang="en-US" sz="4400" b="1" dirty="0">
                <a:solidFill>
                  <a:srgbClr val="93773A"/>
                </a:solidFill>
              </a:rPr>
              <a:t>Training Components </a:t>
            </a:r>
          </a:p>
          <a:p>
            <a:pPr>
              <a:lnSpc>
                <a:spcPct val="100000"/>
              </a:lnSpc>
            </a:pPr>
            <a:r>
              <a:rPr lang="en-US" dirty="0">
                <a:solidFill>
                  <a:srgbClr val="000000"/>
                </a:solidFill>
              </a:rPr>
              <a:t>Integrative medicine training for medical students directed by </a:t>
            </a:r>
            <a:r>
              <a:rPr lang="en-US" b="1" dirty="0">
                <a:solidFill>
                  <a:srgbClr val="000000"/>
                </a:solidFill>
              </a:rPr>
              <a:t>Dr. Baute Penry</a:t>
            </a:r>
            <a:r>
              <a:rPr lang="en-US" dirty="0">
                <a:solidFill>
                  <a:srgbClr val="000000"/>
                </a:solidFill>
              </a:rPr>
              <a:t>.</a:t>
            </a:r>
            <a:endParaRPr lang="en-US" b="0" i="0" dirty="0">
              <a:solidFill>
                <a:srgbClr val="000000"/>
              </a:solidFill>
              <a:effectLst/>
            </a:endParaRPr>
          </a:p>
          <a:p>
            <a:pPr>
              <a:lnSpc>
                <a:spcPct val="100000"/>
              </a:lnSpc>
            </a:pPr>
            <a:r>
              <a:rPr lang="en-US" b="0" i="0" dirty="0">
                <a:solidFill>
                  <a:srgbClr val="000000"/>
                </a:solidFill>
                <a:effectLst/>
              </a:rPr>
              <a:t>Integrative Medicine Certificate Program </a:t>
            </a:r>
          </a:p>
          <a:p>
            <a:pPr lvl="1">
              <a:lnSpc>
                <a:spcPct val="100000"/>
              </a:lnSpc>
            </a:pPr>
            <a:r>
              <a:rPr lang="en-US" sz="3600" b="0" i="0" dirty="0">
                <a:solidFill>
                  <a:srgbClr val="000000"/>
                </a:solidFill>
                <a:effectLst/>
                <a:latin typeface="Arial" panose="020B0604020202020204" pitchFamily="34" charset="0"/>
                <a:cs typeface="Arial" panose="020B0604020202020204" pitchFamily="34" charset="0"/>
              </a:rPr>
              <a:t>Over 100 medical students enrolled</a:t>
            </a:r>
          </a:p>
          <a:p>
            <a:pPr lvl="1">
              <a:lnSpc>
                <a:spcPct val="100000"/>
              </a:lnSpc>
            </a:pPr>
            <a:r>
              <a:rPr lang="en-US" sz="3600" dirty="0">
                <a:solidFill>
                  <a:srgbClr val="000000"/>
                </a:solidFill>
                <a:latin typeface="Arial" panose="020B0604020202020204" pitchFamily="34" charset="0"/>
                <a:cs typeface="Arial" panose="020B0604020202020204" pitchFamily="34" charset="0"/>
              </a:rPr>
              <a:t>Program combines monthly topical lectures, experiential sessions, and community service (</a:t>
            </a:r>
            <a:r>
              <a:rPr lang="en-US" sz="3600" dirty="0">
                <a:solidFill>
                  <a:srgbClr val="000000"/>
                </a:solidFill>
                <a:latin typeface="Arial" panose="020B0604020202020204" pitchFamily="34" charset="0"/>
                <a:cs typeface="Arial" panose="020B0604020202020204" pitchFamily="34" charset="0"/>
                <a:sym typeface="Symbol" panose="05050102010706020507" pitchFamily="18" charset="2"/>
              </a:rPr>
              <a:t>10 hours required)</a:t>
            </a:r>
            <a:endParaRPr lang="en-US" sz="3600" b="0" i="0" dirty="0">
              <a:solidFill>
                <a:srgbClr val="000000"/>
              </a:solidFill>
              <a:effectLst/>
              <a:latin typeface="Arial" panose="020B0604020202020204" pitchFamily="34" charset="0"/>
              <a:cs typeface="Arial" panose="020B0604020202020204" pitchFamily="34" charset="0"/>
            </a:endParaRPr>
          </a:p>
          <a:p>
            <a:pPr>
              <a:lnSpc>
                <a:spcPct val="100000"/>
              </a:lnSpc>
            </a:pPr>
            <a:r>
              <a:rPr lang="en-US" dirty="0">
                <a:solidFill>
                  <a:srgbClr val="000000"/>
                </a:solidFill>
              </a:rPr>
              <a:t>Curriculum Design &amp; Scholarship</a:t>
            </a:r>
          </a:p>
          <a:p>
            <a:pPr lvl="1">
              <a:lnSpc>
                <a:spcPct val="100000"/>
              </a:lnSpc>
            </a:pPr>
            <a:r>
              <a:rPr lang="en-US" sz="3600" dirty="0">
                <a:solidFill>
                  <a:srgbClr val="000000"/>
                </a:solidFill>
                <a:latin typeface="Arial" panose="020B0604020202020204" pitchFamily="34" charset="0"/>
                <a:cs typeface="Arial" panose="020B0604020202020204" pitchFamily="34" charset="0"/>
              </a:rPr>
              <a:t>Nutrition module developed by Dr. Baute Penry and medical student.</a:t>
            </a:r>
          </a:p>
          <a:p>
            <a:pPr lvl="1">
              <a:lnSpc>
                <a:spcPct val="100000"/>
              </a:lnSpc>
            </a:pPr>
            <a:r>
              <a:rPr lang="en-US" sz="3600" dirty="0">
                <a:solidFill>
                  <a:srgbClr val="000000"/>
                </a:solidFill>
                <a:latin typeface="Arial" panose="020B0604020202020204" pitchFamily="34" charset="0"/>
                <a:cs typeface="Arial" panose="020B0604020202020204" pitchFamily="34" charset="0"/>
              </a:rPr>
              <a:t>Survey revealed significant gap in medical student comfort level/knowledge of nutritional counseling.</a:t>
            </a:r>
          </a:p>
          <a:p>
            <a:pPr lvl="1">
              <a:lnSpc>
                <a:spcPct val="100000"/>
              </a:lnSpc>
            </a:pPr>
            <a:r>
              <a:rPr lang="en-US" sz="3600" dirty="0">
                <a:solidFill>
                  <a:srgbClr val="000000"/>
                </a:solidFill>
                <a:latin typeface="Arial" panose="020B0604020202020204" pitchFamily="34" charset="0"/>
                <a:cs typeface="Arial" panose="020B0604020202020204" pitchFamily="34" charset="0"/>
              </a:rPr>
              <a:t>Nutrition module will be incorporated into the formal curriculum.</a:t>
            </a:r>
          </a:p>
          <a:p>
            <a:pPr>
              <a:lnSpc>
                <a:spcPct val="100000"/>
              </a:lnSpc>
            </a:pPr>
            <a:r>
              <a:rPr lang="en-US" dirty="0">
                <a:solidFill>
                  <a:srgbClr val="000000"/>
                </a:solidFill>
              </a:rPr>
              <a:t>Community Outreach</a:t>
            </a:r>
          </a:p>
          <a:p>
            <a:pPr lvl="1">
              <a:lnSpc>
                <a:spcPct val="100000"/>
              </a:lnSpc>
            </a:pPr>
            <a:r>
              <a:rPr lang="en-US" sz="3600" dirty="0">
                <a:solidFill>
                  <a:srgbClr val="000000"/>
                </a:solidFill>
                <a:latin typeface="Arial" panose="020B0604020202020204" pitchFamily="34" charset="0"/>
                <a:cs typeface="Arial" panose="020B0604020202020204" pitchFamily="34" charset="0"/>
              </a:rPr>
              <a:t>Student interest group helped to organize the Share the Health Fair (preventive health counseling for &gt;500 local people).</a:t>
            </a:r>
          </a:p>
          <a:p>
            <a:pPr lvl="1">
              <a:lnSpc>
                <a:spcPct val="100000"/>
              </a:lnSpc>
            </a:pPr>
            <a:r>
              <a:rPr lang="en-US" sz="3600" dirty="0">
                <a:solidFill>
                  <a:srgbClr val="000000"/>
                </a:solidFill>
                <a:latin typeface="Arial" panose="020B0604020202020204" pitchFamily="34" charset="0"/>
                <a:cs typeface="Arial" panose="020B0604020202020204" pitchFamily="34" charset="0"/>
              </a:rPr>
              <a:t>Student interest group routinely volunteers in the community </a:t>
            </a:r>
            <a:br>
              <a:rPr lang="en-US" sz="3600" dirty="0">
                <a:solidFill>
                  <a:srgbClr val="000000"/>
                </a:solidFill>
                <a:latin typeface="Arial" panose="020B0604020202020204" pitchFamily="34" charset="0"/>
                <a:cs typeface="Arial" panose="020B0604020202020204" pitchFamily="34" charset="0"/>
              </a:rPr>
            </a:br>
            <a:r>
              <a:rPr lang="en-US" sz="3600" dirty="0">
                <a:solidFill>
                  <a:srgbClr val="000000"/>
                </a:solidFill>
                <a:latin typeface="Arial" panose="020B0604020202020204" pitchFamily="34" charset="0"/>
                <a:cs typeface="Arial" panose="020B0604020202020204" pitchFamily="34" charset="0"/>
              </a:rPr>
              <a:t>(e.g., DEAC Clinic, Shalom Project).</a:t>
            </a:r>
          </a:p>
          <a:p>
            <a:pPr marL="0" indent="0">
              <a:lnSpc>
                <a:spcPct val="100000"/>
              </a:lnSpc>
              <a:buNone/>
            </a:pPr>
            <a:endParaRPr lang="en-US" dirty="0"/>
          </a:p>
          <a:p>
            <a:pPr marL="0" indent="0">
              <a:lnSpc>
                <a:spcPct val="100000"/>
              </a:lnSpc>
              <a:spcAft>
                <a:spcPts val="2400"/>
              </a:spcAft>
              <a:buNone/>
            </a:pPr>
            <a:r>
              <a:rPr lang="en-US" sz="4400" b="1" dirty="0">
                <a:solidFill>
                  <a:srgbClr val="93773A"/>
                </a:solidFill>
              </a:rPr>
              <a:t>Research Project Spotlight</a:t>
            </a:r>
          </a:p>
          <a:p>
            <a:r>
              <a:rPr lang="en-US" dirty="0">
                <a:solidFill>
                  <a:srgbClr val="000000"/>
                </a:solidFill>
              </a:rPr>
              <a:t>Burnout in academic medicine faculty is a significant issue with numerous professional and personal consequences. It stems from a variety of “drivers.” This project targets “social support and community at work” as one driver of burnout and well-being.</a:t>
            </a:r>
          </a:p>
          <a:p>
            <a:pPr marL="0" indent="0">
              <a:lnSpc>
                <a:spcPct val="100000"/>
              </a:lnSpc>
              <a:buNone/>
            </a:pPr>
            <a:endParaRPr lang="en-US" dirty="0"/>
          </a:p>
          <a:p>
            <a:pPr>
              <a:lnSpc>
                <a:spcPct val="100000"/>
              </a:lnSpc>
            </a:pPr>
            <a:endParaRPr lang="en-US" dirty="0"/>
          </a:p>
        </p:txBody>
      </p:sp>
      <p:sp>
        <p:nvSpPr>
          <p:cNvPr id="11" name="Text Placeholder 6">
            <a:extLst>
              <a:ext uri="{FF2B5EF4-FFF2-40B4-BE49-F238E27FC236}">
                <a16:creationId xmlns:a16="http://schemas.microsoft.com/office/drawing/2014/main" id="{2DDE320B-249B-CA45-AF42-EAAE24CE7D4D}"/>
              </a:ext>
            </a:extLst>
          </p:cNvPr>
          <p:cNvSpPr>
            <a:spLocks noGrp="1"/>
          </p:cNvSpPr>
          <p:nvPr>
            <p:ph type="body" sz="quarter" idx="18"/>
          </p:nvPr>
        </p:nvSpPr>
        <p:spPr>
          <a:xfrm>
            <a:off x="32080198" y="8415439"/>
            <a:ext cx="10287000" cy="22673859"/>
          </a:xfrm>
        </p:spPr>
        <p:txBody>
          <a:bodyPr/>
          <a:lstStyle/>
          <a:p>
            <a:pPr marL="0" indent="0">
              <a:lnSpc>
                <a:spcPct val="100000"/>
              </a:lnSpc>
              <a:spcAft>
                <a:spcPts val="2400"/>
              </a:spcAft>
              <a:buNone/>
            </a:pPr>
            <a:r>
              <a:rPr lang="en-US" sz="4400" b="1" dirty="0">
                <a:solidFill>
                  <a:srgbClr val="93773A"/>
                </a:solidFill>
                <a:latin typeface="Arial" pitchFamily="34" charset="0"/>
                <a:cs typeface="Arial" pitchFamily="34" charset="0"/>
              </a:rPr>
              <a:t>Research Project Spotlight (cont.)</a:t>
            </a:r>
          </a:p>
          <a:p>
            <a:pPr marL="0" indent="0" algn="ctr">
              <a:buNone/>
            </a:pPr>
            <a:r>
              <a:rPr lang="en-US" b="1" dirty="0">
                <a:solidFill>
                  <a:srgbClr val="000000"/>
                </a:solidFill>
              </a:rPr>
              <a:t>Connect </a:t>
            </a:r>
            <a:r>
              <a:rPr lang="en-US" b="1" dirty="0">
                <a:solidFill>
                  <a:srgbClr val="000000"/>
                </a:solidFill>
                <a:sym typeface="Symbol" panose="05050102010706020507" pitchFamily="18" charset="2"/>
              </a:rPr>
              <a:t></a:t>
            </a:r>
            <a:r>
              <a:rPr lang="en-US" b="1" dirty="0">
                <a:solidFill>
                  <a:srgbClr val="000000"/>
                </a:solidFill>
              </a:rPr>
              <a:t> Reduce Stress </a:t>
            </a:r>
            <a:r>
              <a:rPr lang="en-US" b="1" dirty="0">
                <a:solidFill>
                  <a:srgbClr val="000000"/>
                </a:solidFill>
                <a:sym typeface="Symbol" panose="05050102010706020507" pitchFamily="18" charset="2"/>
              </a:rPr>
              <a:t></a:t>
            </a:r>
            <a:r>
              <a:rPr lang="en-US" b="1" dirty="0">
                <a:solidFill>
                  <a:srgbClr val="000000"/>
                </a:solidFill>
              </a:rPr>
              <a:t> Calm Body &amp; Mind</a:t>
            </a:r>
          </a:p>
          <a:p>
            <a:pPr marL="0" indent="0" algn="ctr">
              <a:buNone/>
            </a:pPr>
            <a:r>
              <a:rPr lang="en-US" b="1" dirty="0">
                <a:solidFill>
                  <a:srgbClr val="000000"/>
                </a:solidFill>
              </a:rPr>
              <a:t>The ANCHOR Program</a:t>
            </a:r>
          </a:p>
          <a:p>
            <a:pPr marL="0" indent="0">
              <a:buNone/>
            </a:pPr>
            <a:endParaRPr lang="en-US" dirty="0">
              <a:solidFill>
                <a:srgbClr val="000000"/>
              </a:solidFill>
            </a:endParaRPr>
          </a:p>
          <a:p>
            <a:endParaRPr lang="en-US" dirty="0">
              <a:solidFill>
                <a:srgbClr val="000000"/>
              </a:solidFill>
            </a:endParaRPr>
          </a:p>
          <a:p>
            <a:endParaRPr lang="en-US" dirty="0">
              <a:solidFill>
                <a:srgbClr val="000000"/>
              </a:solidFill>
            </a:endParaRPr>
          </a:p>
          <a:p>
            <a:endParaRPr lang="en-US" dirty="0">
              <a:solidFill>
                <a:srgbClr val="000000"/>
              </a:solidFill>
            </a:endParaRPr>
          </a:p>
          <a:p>
            <a:endParaRPr lang="en-US" dirty="0">
              <a:solidFill>
                <a:srgbClr val="000000"/>
              </a:solidFill>
            </a:endParaRPr>
          </a:p>
          <a:p>
            <a:endParaRPr lang="en-US" dirty="0">
              <a:solidFill>
                <a:srgbClr val="000000"/>
              </a:solidFill>
            </a:endParaRPr>
          </a:p>
          <a:p>
            <a:endParaRPr lang="en-US" dirty="0">
              <a:solidFill>
                <a:srgbClr val="000000"/>
              </a:solidFill>
            </a:endParaRPr>
          </a:p>
          <a:p>
            <a:endParaRPr lang="en-US" dirty="0">
              <a:solidFill>
                <a:srgbClr val="000000"/>
              </a:solidFill>
            </a:endParaRPr>
          </a:p>
          <a:p>
            <a:endParaRPr lang="en-US" dirty="0">
              <a:solidFill>
                <a:srgbClr val="000000"/>
              </a:solidFill>
            </a:endParaRPr>
          </a:p>
          <a:p>
            <a:endParaRPr lang="en-US" dirty="0">
              <a:solidFill>
                <a:srgbClr val="000000"/>
              </a:solidFill>
            </a:endParaRPr>
          </a:p>
          <a:p>
            <a:r>
              <a:rPr lang="en-US" b="1" dirty="0">
                <a:solidFill>
                  <a:srgbClr val="000000"/>
                </a:solidFill>
              </a:rPr>
              <a:t>Background. </a:t>
            </a:r>
            <a:r>
              <a:rPr lang="en-US" dirty="0">
                <a:solidFill>
                  <a:srgbClr val="000000"/>
                </a:solidFill>
              </a:rPr>
              <a:t>Program based on Mind-Body Skills Program developed at Georgetown. Program evidence suggests decreased stress, depression, anxiety, sleep issues, and burnout; and increased mindfulness, empathy, meaningful connections, and well-being. The program also has demonstrated a transformative impact on individuals and medical school culture.</a:t>
            </a:r>
          </a:p>
          <a:p>
            <a:r>
              <a:rPr lang="en-US" b="1" dirty="0">
                <a:solidFill>
                  <a:srgbClr val="000000"/>
                </a:solidFill>
              </a:rPr>
              <a:t>Target Group. </a:t>
            </a:r>
            <a:r>
              <a:rPr lang="en-US" dirty="0">
                <a:solidFill>
                  <a:srgbClr val="000000"/>
                </a:solidFill>
              </a:rPr>
              <a:t>Wake Forest University School of Medicine faculty or Atrium Health Wake Forest Baptist administrative leaders (N=100).</a:t>
            </a:r>
          </a:p>
          <a:p>
            <a:r>
              <a:rPr lang="en-US" b="1" dirty="0">
                <a:solidFill>
                  <a:srgbClr val="000000"/>
                </a:solidFill>
              </a:rPr>
              <a:t>Program.</a:t>
            </a:r>
            <a:r>
              <a:rPr lang="en-US" dirty="0">
                <a:solidFill>
                  <a:srgbClr val="000000"/>
                </a:solidFill>
              </a:rPr>
              <a:t> Nine weekly 2-hour experiential sessions. Ten groups (n=10 each) over 3 years.</a:t>
            </a:r>
          </a:p>
          <a:p>
            <a:r>
              <a:rPr lang="en-US" b="1" dirty="0">
                <a:solidFill>
                  <a:srgbClr val="000000"/>
                </a:solidFill>
              </a:rPr>
              <a:t>Measures. </a:t>
            </a:r>
            <a:r>
              <a:rPr lang="en-US" dirty="0">
                <a:solidFill>
                  <a:srgbClr val="000000"/>
                </a:solidFill>
              </a:rPr>
              <a:t>Pre- and post-program questionnaires (burnout, stress, mental/physical health, positive/negative emotions, flourishing, social connectedness) and program feedback. </a:t>
            </a:r>
          </a:p>
          <a:p>
            <a:r>
              <a:rPr lang="en-US" dirty="0">
                <a:solidFill>
                  <a:srgbClr val="000000"/>
                </a:solidFill>
              </a:rPr>
              <a:t>Fit with Atrium Health strategic plan priority #1 (teammates and culture) and AMA Joy in Medicine recognition.</a:t>
            </a:r>
          </a:p>
          <a:p>
            <a:pPr marL="0" indent="0">
              <a:buNone/>
            </a:pPr>
            <a:endParaRPr lang="en-US" b="1" dirty="0"/>
          </a:p>
          <a:p>
            <a:pPr marL="0" indent="0">
              <a:buNone/>
            </a:pPr>
            <a:r>
              <a:rPr lang="en-US" b="1" dirty="0"/>
              <a:t>CIM Funding Source</a:t>
            </a:r>
            <a:r>
              <a:rPr lang="en-US" dirty="0"/>
              <a:t>: Guth Family Fund in Integrative Medicine</a:t>
            </a:r>
          </a:p>
          <a:p>
            <a:pPr marL="0" indent="0">
              <a:buNone/>
            </a:pPr>
            <a:r>
              <a:rPr lang="en-US" b="1" dirty="0">
                <a:solidFill>
                  <a:srgbClr val="000000"/>
                </a:solidFill>
              </a:rPr>
              <a:t>ANCHOR Program Funding Source: </a:t>
            </a:r>
            <a:r>
              <a:rPr lang="en-US" dirty="0">
                <a:solidFill>
                  <a:srgbClr val="000000"/>
                </a:solidFill>
              </a:rPr>
              <a:t>The Duke Endowment</a:t>
            </a:r>
          </a:p>
          <a:p>
            <a:pPr marL="0" indent="0">
              <a:buNone/>
            </a:pPr>
            <a:endParaRPr lang="en-US" b="0" i="0" dirty="0">
              <a:solidFill>
                <a:srgbClr val="000000"/>
              </a:solidFill>
              <a:effectLst/>
            </a:endParaRPr>
          </a:p>
        </p:txBody>
      </p:sp>
      <p:pic>
        <p:nvPicPr>
          <p:cNvPr id="18" name="Picture 17"/>
          <p:cNvPicPr>
            <a:picLocks noChangeAspect="1"/>
          </p:cNvPicPr>
          <p:nvPr/>
        </p:nvPicPr>
        <p:blipFill>
          <a:blip r:embed="rId3"/>
          <a:stretch>
            <a:fillRect/>
          </a:stretch>
        </p:blipFill>
        <p:spPr>
          <a:xfrm>
            <a:off x="32367448" y="10820400"/>
            <a:ext cx="9712501" cy="5919480"/>
          </a:xfrm>
          <a:prstGeom prst="rect">
            <a:avLst/>
          </a:prstGeom>
        </p:spPr>
      </p:pic>
      <p:pic>
        <p:nvPicPr>
          <p:cNvPr id="23" name="Picture 22"/>
          <p:cNvPicPr>
            <a:picLocks noChangeAspect="1"/>
          </p:cNvPicPr>
          <p:nvPr/>
        </p:nvPicPr>
        <p:blipFill>
          <a:blip r:embed="rId4"/>
          <a:stretch>
            <a:fillRect/>
          </a:stretch>
        </p:blipFill>
        <p:spPr>
          <a:xfrm>
            <a:off x="1638122" y="26124074"/>
            <a:ext cx="1913742" cy="2295429"/>
          </a:xfrm>
          <a:prstGeom prst="rect">
            <a:avLst/>
          </a:prstGeom>
        </p:spPr>
      </p:pic>
      <p:grpSp>
        <p:nvGrpSpPr>
          <p:cNvPr id="17" name="Group 16"/>
          <p:cNvGrpSpPr/>
          <p:nvPr/>
        </p:nvGrpSpPr>
        <p:grpSpPr>
          <a:xfrm>
            <a:off x="12350127" y="14631920"/>
            <a:ext cx="9637092" cy="5107036"/>
            <a:chOff x="12384763" y="26777653"/>
            <a:chExt cx="10026545" cy="5107036"/>
          </a:xfrm>
        </p:grpSpPr>
        <p:pic>
          <p:nvPicPr>
            <p:cNvPr id="6" name="Picture 5"/>
            <p:cNvPicPr>
              <a:picLocks noChangeAspect="1"/>
            </p:cNvPicPr>
            <p:nvPr/>
          </p:nvPicPr>
          <p:blipFill>
            <a:blip r:embed="rId5"/>
            <a:stretch>
              <a:fillRect/>
            </a:stretch>
          </p:blipFill>
          <p:spPr>
            <a:xfrm>
              <a:off x="12413133" y="26926516"/>
              <a:ext cx="1959786" cy="2549722"/>
            </a:xfrm>
            <a:prstGeom prst="rect">
              <a:avLst/>
            </a:prstGeom>
          </p:spPr>
        </p:pic>
        <p:sp>
          <p:nvSpPr>
            <p:cNvPr id="27" name="TextBox 26"/>
            <p:cNvSpPr txBox="1"/>
            <p:nvPr/>
          </p:nvSpPr>
          <p:spPr>
            <a:xfrm>
              <a:off x="12384763" y="28468369"/>
              <a:ext cx="9994804" cy="3416320"/>
            </a:xfrm>
            <a:prstGeom prst="rect">
              <a:avLst/>
            </a:prstGeom>
            <a:noFill/>
          </p:spPr>
          <p:txBody>
            <a:bodyPr wrap="square" rtlCol="0">
              <a:spAutoFit/>
            </a:bodyPr>
            <a:lstStyle/>
            <a:p>
              <a:r>
                <a:rPr lang="en-US" sz="3600" b="1" dirty="0"/>
                <a:t>               </a:t>
              </a:r>
              <a:endParaRPr lang="en-US" sz="3600" dirty="0"/>
            </a:p>
            <a:p>
              <a:endParaRPr lang="en-US" sz="3600" dirty="0"/>
            </a:p>
            <a:p>
              <a:r>
                <a:rPr lang="en-US" sz="3600" dirty="0">
                  <a:latin typeface="Arial" panose="020B0604020202020204" pitchFamily="34" charset="0"/>
                  <a:cs typeface="Arial" panose="020B0604020202020204" pitchFamily="34" charset="0"/>
                </a:rPr>
                <a:t>&amp; Integrative Health (7/22-6/27). PI: </a:t>
              </a:r>
              <a:r>
                <a:rPr lang="en-US" sz="3600" b="1" dirty="0">
                  <a:latin typeface="Arial" panose="020B0604020202020204" pitchFamily="34" charset="0"/>
                  <a:cs typeface="Arial" panose="020B0604020202020204" pitchFamily="34" charset="0"/>
                </a:rPr>
                <a:t>Rebecca Wells, MD</a:t>
              </a:r>
              <a:r>
                <a:rPr lang="en-US" sz="3600" dirty="0">
                  <a:latin typeface="Arial" panose="020B0604020202020204" pitchFamily="34" charset="0"/>
                  <a:cs typeface="Arial" panose="020B0604020202020204" pitchFamily="34" charset="0"/>
                </a:rPr>
                <a:t>; Co-Investigators: Drs. Powers, Gardiner, O’Connell, Moore, Schuman-Olivier, Yang, Haas</a:t>
              </a:r>
            </a:p>
          </p:txBody>
        </p:sp>
        <p:sp>
          <p:nvSpPr>
            <p:cNvPr id="28" name="TextBox 27"/>
            <p:cNvSpPr txBox="1"/>
            <p:nvPr/>
          </p:nvSpPr>
          <p:spPr>
            <a:xfrm flipH="1">
              <a:off x="14495012" y="26777653"/>
              <a:ext cx="7916296" cy="2862322"/>
            </a:xfrm>
            <a:prstGeom prst="rect">
              <a:avLst/>
            </a:prstGeom>
            <a:noFill/>
          </p:spPr>
          <p:txBody>
            <a:bodyPr wrap="square" rtlCol="0">
              <a:spAutoFit/>
            </a:bodyPr>
            <a:lstStyle/>
            <a:p>
              <a:r>
                <a:rPr lang="en-US" sz="3600" b="1" dirty="0">
                  <a:latin typeface="Arial" panose="020B0604020202020204" pitchFamily="34" charset="0"/>
                  <a:cs typeface="Arial" panose="020B0604020202020204" pitchFamily="34" charset="0"/>
                </a:rPr>
                <a:t>Mindfulness. </a:t>
              </a:r>
              <a:r>
                <a:rPr lang="en-US" sz="3600" dirty="0">
                  <a:latin typeface="Arial" panose="020B0604020202020204" pitchFamily="34" charset="0"/>
                  <a:cs typeface="Arial" panose="020B0604020202020204" pitchFamily="34" charset="0"/>
                </a:rPr>
                <a:t>Online TEAM Migraine: Online Techniques and Education Aimed to Manage Migraine. R01 funding from the National Center for Complementary</a:t>
              </a:r>
              <a:endParaRPr lang="en-US" sz="3600" dirty="0"/>
            </a:p>
          </p:txBody>
        </p:sp>
      </p:grpSp>
      <p:sp>
        <p:nvSpPr>
          <p:cNvPr id="24" name="TextBox 23"/>
          <p:cNvSpPr txBox="1"/>
          <p:nvPr/>
        </p:nvSpPr>
        <p:spPr>
          <a:xfrm>
            <a:off x="3842390" y="26044445"/>
            <a:ext cx="7396056" cy="2492990"/>
          </a:xfrm>
          <a:prstGeom prst="rect">
            <a:avLst/>
          </a:prstGeom>
          <a:noFill/>
          <a:ln>
            <a:noFill/>
          </a:ln>
        </p:spPr>
        <p:txBody>
          <a:bodyPr wrap="square" rtlCol="0">
            <a:spAutoFit/>
          </a:bodyPr>
          <a:lstStyle/>
          <a:p>
            <a:pPr>
              <a:lnSpc>
                <a:spcPct val="100000"/>
              </a:lnSpc>
              <a:spcAft>
                <a:spcPts val="2400"/>
              </a:spcAft>
            </a:pPr>
            <a:r>
              <a:rPr lang="en-US" sz="3400" b="1" dirty="0">
                <a:solidFill>
                  <a:srgbClr val="000000"/>
                </a:solidFill>
                <a:latin typeface="Arial" panose="020B0604020202020204" pitchFamily="34" charset="0"/>
                <a:cs typeface="Arial" panose="020B0604020202020204" pitchFamily="34" charset="0"/>
              </a:rPr>
              <a:t>Vanessa Baute Penry, MD, </a:t>
            </a:r>
            <a:r>
              <a:rPr lang="en-US" sz="3400" dirty="0">
                <a:solidFill>
                  <a:srgbClr val="000000"/>
                </a:solidFill>
                <a:latin typeface="Arial" panose="020B0604020202020204" pitchFamily="34" charset="0"/>
                <a:cs typeface="Arial" panose="020B0604020202020204" pitchFamily="34" charset="0"/>
              </a:rPr>
              <a:t>Associate Director of Education, Center for Integrative Medicine</a:t>
            </a:r>
          </a:p>
          <a:p>
            <a:endParaRPr lang="en-US" sz="3400" dirty="0"/>
          </a:p>
        </p:txBody>
      </p:sp>
      <p:grpSp>
        <p:nvGrpSpPr>
          <p:cNvPr id="22" name="Group 21"/>
          <p:cNvGrpSpPr/>
          <p:nvPr/>
        </p:nvGrpSpPr>
        <p:grpSpPr>
          <a:xfrm>
            <a:off x="3826287" y="26044445"/>
            <a:ext cx="7775577" cy="6236276"/>
            <a:chOff x="3826287" y="26044445"/>
            <a:chExt cx="5974994" cy="6236276"/>
          </a:xfrm>
        </p:grpSpPr>
        <p:sp>
          <p:nvSpPr>
            <p:cNvPr id="29" name="Rectangle 28"/>
            <p:cNvSpPr/>
            <p:nvPr/>
          </p:nvSpPr>
          <p:spPr>
            <a:xfrm>
              <a:off x="3826287" y="26044445"/>
              <a:ext cx="5883336" cy="222209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3830942" y="28802846"/>
              <a:ext cx="5970339" cy="3477875"/>
            </a:xfrm>
            <a:prstGeom prst="rect">
              <a:avLst/>
            </a:prstGeom>
            <a:noFill/>
          </p:spPr>
          <p:txBody>
            <a:bodyPr wrap="square" rtlCol="0">
              <a:spAutoFit/>
            </a:bodyPr>
            <a:lstStyle/>
            <a:p>
              <a:pPr>
                <a:lnSpc>
                  <a:spcPct val="100000"/>
                </a:lnSpc>
                <a:spcAft>
                  <a:spcPts val="2400"/>
                </a:spcAft>
              </a:pPr>
              <a:r>
                <a:rPr lang="en-US" sz="3400" b="1" dirty="0">
                  <a:solidFill>
                    <a:srgbClr val="000000"/>
                  </a:solidFill>
                  <a:latin typeface="Arial" panose="020B0604020202020204" pitchFamily="34" charset="0"/>
                  <a:cs typeface="Arial" panose="020B0604020202020204" pitchFamily="34" charset="0"/>
                </a:rPr>
                <a:t>Jeffrey B. Feldman, PhD, </a:t>
              </a:r>
              <a:r>
                <a:rPr lang="en-US" sz="3400" dirty="0">
                  <a:solidFill>
                    <a:srgbClr val="000000"/>
                  </a:solidFill>
                  <a:latin typeface="Arial" panose="020B0604020202020204" pitchFamily="34" charset="0"/>
                  <a:cs typeface="Arial" panose="020B0604020202020204" pitchFamily="34" charset="0"/>
                </a:rPr>
                <a:t>Liaison to Academic Consortium for Integrative Medicine &amp; Health</a:t>
              </a:r>
            </a:p>
            <a:p>
              <a:endParaRPr lang="en-US" dirty="0"/>
            </a:p>
          </p:txBody>
        </p:sp>
      </p:grpSp>
      <p:pic>
        <p:nvPicPr>
          <p:cNvPr id="32" name="Picture 3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38921" y="28806445"/>
            <a:ext cx="1939962" cy="2291311"/>
          </a:xfrm>
          <a:prstGeom prst="rect">
            <a:avLst/>
          </a:prstGeom>
        </p:spPr>
      </p:pic>
      <p:pic>
        <p:nvPicPr>
          <p:cNvPr id="33" name="Picture 32"/>
          <p:cNvPicPr>
            <a:picLocks noChangeAspect="1"/>
          </p:cNvPicPr>
          <p:nvPr/>
        </p:nvPicPr>
        <p:blipFill rotWithShape="1">
          <a:blip r:embed="rId7" cstate="print">
            <a:extLst>
              <a:ext uri="{28A0092B-C50C-407E-A947-70E740481C1C}">
                <a14:useLocalDpi xmlns:a14="http://schemas.microsoft.com/office/drawing/2010/main" val="0"/>
              </a:ext>
            </a:extLst>
          </a:blip>
          <a:srcRect l="22500" r="17500"/>
          <a:stretch/>
        </p:blipFill>
        <p:spPr>
          <a:xfrm>
            <a:off x="1638122" y="23458397"/>
            <a:ext cx="1913742" cy="2291311"/>
          </a:xfrm>
          <a:prstGeom prst="rect">
            <a:avLst/>
          </a:prstGeom>
        </p:spPr>
      </p:pic>
      <p:sp>
        <p:nvSpPr>
          <p:cNvPr id="37" name="Rectangle 36"/>
          <p:cNvSpPr/>
          <p:nvPr/>
        </p:nvSpPr>
        <p:spPr>
          <a:xfrm>
            <a:off x="3842390" y="23218599"/>
            <a:ext cx="5883336" cy="222209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3847300" y="23437689"/>
            <a:ext cx="7614271" cy="2646878"/>
          </a:xfrm>
          <a:prstGeom prst="rect">
            <a:avLst/>
          </a:prstGeom>
          <a:noFill/>
          <a:ln>
            <a:noFill/>
          </a:ln>
        </p:spPr>
        <p:txBody>
          <a:bodyPr wrap="square" rtlCol="0">
            <a:spAutoFit/>
          </a:bodyPr>
          <a:lstStyle/>
          <a:p>
            <a:r>
              <a:rPr lang="en-US" sz="3400" b="1" dirty="0">
                <a:solidFill>
                  <a:srgbClr val="000000"/>
                </a:solidFill>
                <a:latin typeface="Arial" panose="020B0604020202020204" pitchFamily="34" charset="0"/>
                <a:cs typeface="Arial" panose="020B0604020202020204" pitchFamily="34" charset="0"/>
              </a:rPr>
              <a:t>Suzanne C. Danhauer, PhD</a:t>
            </a:r>
            <a:r>
              <a:rPr lang="en-US" sz="3400" dirty="0">
                <a:solidFill>
                  <a:srgbClr val="000000"/>
                </a:solidFill>
                <a:latin typeface="Arial" panose="020B0604020202020204" pitchFamily="34" charset="0"/>
                <a:cs typeface="Arial" panose="020B0604020202020204" pitchFamily="34" charset="0"/>
              </a:rPr>
              <a:t>, Director, Center for Integrative Medicine</a:t>
            </a:r>
          </a:p>
          <a:p>
            <a:endParaRPr lang="en-US" dirty="0"/>
          </a:p>
        </p:txBody>
      </p:sp>
      <p:grpSp>
        <p:nvGrpSpPr>
          <p:cNvPr id="4" name="Group 3"/>
          <p:cNvGrpSpPr/>
          <p:nvPr/>
        </p:nvGrpSpPr>
        <p:grpSpPr>
          <a:xfrm>
            <a:off x="12273828" y="9634896"/>
            <a:ext cx="9426142" cy="5039159"/>
            <a:chOff x="12273828" y="9634896"/>
            <a:chExt cx="9426142" cy="5039159"/>
          </a:xfrm>
        </p:grpSpPr>
        <p:pic>
          <p:nvPicPr>
            <p:cNvPr id="44" name="Picture 43"/>
            <p:cNvPicPr>
              <a:picLocks noChangeAspect="1"/>
            </p:cNvPicPr>
            <p:nvPr/>
          </p:nvPicPr>
          <p:blipFill rotWithShape="1">
            <a:blip r:embed="rId8"/>
            <a:srcRect l="10380"/>
            <a:stretch/>
          </p:blipFill>
          <p:spPr>
            <a:xfrm>
              <a:off x="12387790" y="9664831"/>
              <a:ext cx="1883664" cy="2549199"/>
            </a:xfrm>
            <a:prstGeom prst="rect">
              <a:avLst/>
            </a:prstGeom>
          </p:spPr>
        </p:pic>
        <p:sp>
          <p:nvSpPr>
            <p:cNvPr id="45" name="TextBox 44"/>
            <p:cNvSpPr txBox="1"/>
            <p:nvPr/>
          </p:nvSpPr>
          <p:spPr>
            <a:xfrm>
              <a:off x="12273828" y="11811733"/>
              <a:ext cx="9426142" cy="2862322"/>
            </a:xfrm>
            <a:prstGeom prst="rect">
              <a:avLst/>
            </a:prstGeom>
            <a:noFill/>
          </p:spPr>
          <p:txBody>
            <a:bodyPr wrap="square" rtlCol="0">
              <a:spAutoFit/>
            </a:bodyPr>
            <a:lstStyle/>
            <a:p>
              <a:r>
                <a:rPr lang="en-US" sz="3600" b="1" dirty="0"/>
                <a:t>               </a:t>
              </a:r>
              <a:endParaRPr lang="en-US" sz="3600" dirty="0">
                <a:latin typeface="Arial" panose="020B0604020202020204" pitchFamily="34" charset="0"/>
                <a:cs typeface="Arial" panose="020B0604020202020204" pitchFamily="34" charset="0"/>
              </a:endParaRPr>
            </a:p>
            <a:p>
              <a:r>
                <a:rPr lang="en-US" sz="3600" dirty="0">
                  <a:latin typeface="Arial" panose="020B0604020202020204" pitchFamily="34" charset="0"/>
                  <a:cs typeface="Arial" panose="020B0604020202020204" pitchFamily="34" charset="0"/>
                </a:rPr>
                <a:t>7/27). PI: </a:t>
              </a:r>
              <a:r>
                <a:rPr lang="en-US" sz="3600" b="1" dirty="0">
                  <a:latin typeface="Arial" panose="020B0604020202020204" pitchFamily="34" charset="0"/>
                  <a:cs typeface="Arial" panose="020B0604020202020204" pitchFamily="34" charset="0"/>
                </a:rPr>
                <a:t>Stephanie </a:t>
              </a:r>
              <a:r>
                <a:rPr lang="en-US" sz="3600" b="1" dirty="0" err="1">
                  <a:latin typeface="Arial" panose="020B0604020202020204" pitchFamily="34" charset="0"/>
                  <a:cs typeface="Arial" panose="020B0604020202020204" pitchFamily="34" charset="0"/>
                </a:rPr>
                <a:t>Sohl</a:t>
              </a:r>
              <a:r>
                <a:rPr lang="en-US" sz="3600" b="1" dirty="0">
                  <a:latin typeface="Arial" panose="020B0604020202020204" pitchFamily="34" charset="0"/>
                  <a:cs typeface="Arial" panose="020B0604020202020204" pitchFamily="34" charset="0"/>
                </a:rPr>
                <a:t>, PhD</a:t>
              </a:r>
              <a:r>
                <a:rPr lang="en-US" sz="3600" dirty="0">
                  <a:latin typeface="Arial" panose="020B0604020202020204" pitchFamily="34" charset="0"/>
                  <a:cs typeface="Arial" panose="020B0604020202020204" pitchFamily="34" charset="0"/>
                </a:rPr>
                <a:t>; Co- Investigators: Drs. Lees, </a:t>
              </a:r>
              <a:r>
                <a:rPr lang="en-US" sz="3600" dirty="0" err="1">
                  <a:latin typeface="Arial" panose="020B0604020202020204" pitchFamily="34" charset="0"/>
                  <a:cs typeface="Arial" panose="020B0604020202020204" pitchFamily="34" charset="0"/>
                </a:rPr>
                <a:t>Naumann</a:t>
              </a:r>
              <a:r>
                <a:rPr lang="en-US" sz="3600" dirty="0">
                  <a:latin typeface="Arial" panose="020B0604020202020204" pitchFamily="34" charset="0"/>
                  <a:cs typeface="Arial" panose="020B0604020202020204" pitchFamily="34" charset="0"/>
                </a:rPr>
                <a:t>, Kelly, Danhauer, Wells, </a:t>
              </a:r>
              <a:r>
                <a:rPr lang="en-US" sz="3600" dirty="0" err="1">
                  <a:latin typeface="Arial" panose="020B0604020202020204" pitchFamily="34" charset="0"/>
                  <a:cs typeface="Arial" panose="020B0604020202020204" pitchFamily="34" charset="0"/>
                </a:rPr>
                <a:t>Birken</a:t>
              </a:r>
              <a:r>
                <a:rPr lang="en-US" sz="3600" dirty="0">
                  <a:latin typeface="Arial" panose="020B0604020202020204" pitchFamily="34" charset="0"/>
                  <a:cs typeface="Arial" panose="020B0604020202020204" pitchFamily="34" charset="0"/>
                </a:rPr>
                <a:t>, Fanning, Levine, &amp; Tooze. </a:t>
              </a:r>
              <a:endParaRPr lang="en-US" dirty="0">
                <a:latin typeface="Arial" panose="020B0604020202020204" pitchFamily="34" charset="0"/>
                <a:cs typeface="Arial" panose="020B0604020202020204" pitchFamily="34" charset="0"/>
              </a:endParaRPr>
            </a:p>
          </p:txBody>
        </p:sp>
        <p:sp>
          <p:nvSpPr>
            <p:cNvPr id="46" name="TextBox 45"/>
            <p:cNvSpPr txBox="1"/>
            <p:nvPr/>
          </p:nvSpPr>
          <p:spPr>
            <a:xfrm flipH="1">
              <a:off x="14277777" y="9634896"/>
              <a:ext cx="7353826" cy="3416320"/>
            </a:xfrm>
            <a:prstGeom prst="rect">
              <a:avLst/>
            </a:prstGeom>
            <a:noFill/>
          </p:spPr>
          <p:txBody>
            <a:bodyPr wrap="square" rtlCol="0">
              <a:spAutoFit/>
            </a:bodyPr>
            <a:lstStyle/>
            <a:p>
              <a:r>
                <a:rPr lang="en-US" sz="3600" b="1" dirty="0">
                  <a:latin typeface="Arial" panose="020B0604020202020204" pitchFamily="34" charset="0"/>
                  <a:cs typeface="Arial" panose="020B0604020202020204" pitchFamily="34" charset="0"/>
                </a:rPr>
                <a:t>Yoga. </a:t>
              </a:r>
              <a:r>
                <a:rPr lang="en-US" sz="3600" dirty="0">
                  <a:latin typeface="Arial" panose="020B0604020202020204" pitchFamily="34" charset="0"/>
                  <a:cs typeface="Arial" panose="020B0604020202020204" pitchFamily="34" charset="0"/>
                </a:rPr>
                <a:t>Remotely-delivered Supportive Programs for Improving surgical pain and distress (RESPITE). R01 funding from the National Cancer Institute (8/22- </a:t>
              </a:r>
              <a:endParaRPr lang="en-US" sz="3600" b="1" dirty="0">
                <a:latin typeface="Arial" panose="020B0604020202020204" pitchFamily="34" charset="0"/>
                <a:cs typeface="Arial" panose="020B0604020202020204" pitchFamily="34" charset="0"/>
              </a:endParaRPr>
            </a:p>
            <a:p>
              <a:endParaRPr lang="en-US" sz="3600" dirty="0"/>
            </a:p>
          </p:txBody>
        </p:sp>
      </p:grpSp>
    </p:spTree>
    <p:extLst>
      <p:ext uri="{BB962C8B-B14F-4D97-AF65-F5344CB8AC3E}">
        <p14:creationId xmlns:p14="http://schemas.microsoft.com/office/powerpoint/2010/main" val="3308837624"/>
      </p:ext>
    </p:extLst>
  </p:cSld>
  <p:clrMapOvr>
    <a:masterClrMapping/>
  </p:clrMapOvr>
</p:sld>
</file>

<file path=ppt/theme/theme1.xml><?xml version="1.0" encoding="utf-8"?>
<a:theme xmlns:a="http://schemas.openxmlformats.org/drawingml/2006/main" name="2_Custom Design">
  <a:themeElements>
    <a:clrScheme name="Wake Gold RGB">
      <a:dk1>
        <a:srgbClr val="000000"/>
      </a:dk1>
      <a:lt1>
        <a:srgbClr val="FFFFFF"/>
      </a:lt1>
      <a:dk2>
        <a:srgbClr val="000000"/>
      </a:dk2>
      <a:lt2>
        <a:srgbClr val="E0E0E0"/>
      </a:lt2>
      <a:accent1>
        <a:srgbClr val="9E7E38"/>
      </a:accent1>
      <a:accent2>
        <a:srgbClr val="EC7A08"/>
      </a:accent2>
      <a:accent3>
        <a:srgbClr val="FFDA08"/>
      </a:accent3>
      <a:accent4>
        <a:srgbClr val="8064A2"/>
      </a:accent4>
      <a:accent5>
        <a:srgbClr val="CD202C"/>
      </a:accent5>
      <a:accent6>
        <a:srgbClr val="B6BF00"/>
      </a:accent6>
      <a:hlink>
        <a:srgbClr val="9E7E38"/>
      </a:hlink>
      <a:folHlink>
        <a:srgbClr val="9E7E3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442E7B3BD761D4789149325683BE0A2" ma:contentTypeVersion="4" ma:contentTypeDescription="Create a new document." ma:contentTypeScope="" ma:versionID="a49a20a58b59a8934acb0b411898347f">
  <xsd:schema xmlns:xsd="http://www.w3.org/2001/XMLSchema" xmlns:xs="http://www.w3.org/2001/XMLSchema" xmlns:p="http://schemas.microsoft.com/office/2006/metadata/properties" xmlns:ns2="739e1678-d4e9-4bb9-9be3-a08a04450bfc" xmlns:ns3="2b8d248c-96e0-4d98-8747-093e5e798c16" targetNamespace="http://schemas.microsoft.com/office/2006/metadata/properties" ma:root="true" ma:fieldsID="fd868dc91fc4db6054d82ba7427db8ba" ns2:_="" ns3:_="">
    <xsd:import namespace="739e1678-d4e9-4bb9-9be3-a08a04450bfc"/>
    <xsd:import namespace="2b8d248c-96e0-4d98-8747-093e5e798c16"/>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39e1678-d4e9-4bb9-9be3-a08a04450bf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b8d248c-96e0-4d98-8747-093e5e798c16"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CC5B872-B9D7-4A71-8D47-AFD66E831DC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39e1678-d4e9-4bb9-9be3-a08a04450bfc"/>
    <ds:schemaRef ds:uri="2b8d248c-96e0-4d98-8747-093e5e798c1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156B426-2F90-49FB-ABB8-17E9175EFCFB}">
  <ds:schemaRefs>
    <ds:schemaRef ds:uri="http://schemas.microsoft.com/sharepoint/v3/contenttype/forms"/>
  </ds:schemaRefs>
</ds:datastoreItem>
</file>

<file path=customXml/itemProps3.xml><?xml version="1.0" encoding="utf-8"?>
<ds:datastoreItem xmlns:ds="http://schemas.openxmlformats.org/officeDocument/2006/customXml" ds:itemID="{B15ED17D-6BCE-467B-9BA7-17BC74459332}">
  <ds:schemaRefs>
    <ds:schemaRef ds:uri="http://schemas.microsoft.com/office/2006/metadata/properties"/>
    <ds:schemaRef ds:uri="http://purl.org/dc/elements/1.1/"/>
    <ds:schemaRef ds:uri="739e1678-d4e9-4bb9-9be3-a08a04450bfc"/>
    <ds:schemaRef ds:uri="http://purl.org/dc/dcmitype/"/>
    <ds:schemaRef ds:uri="http://www.w3.org/XML/1998/namespace"/>
    <ds:schemaRef ds:uri="http://schemas.microsoft.com/office/2006/documentManagement/types"/>
    <ds:schemaRef ds:uri="http://purl.org/dc/terms/"/>
    <ds:schemaRef ds:uri="http://schemas.microsoft.com/office/infopath/2007/PartnerControls"/>
    <ds:schemaRef ds:uri="http://schemas.openxmlformats.org/package/2006/metadata/core-properties"/>
    <ds:schemaRef ds:uri="2b8d248c-96e0-4d98-8747-093e5e798c16"/>
  </ds:schemaRefs>
</ds:datastoreItem>
</file>

<file path=docProps/app.xml><?xml version="1.0" encoding="utf-8"?>
<Properties xmlns="http://schemas.openxmlformats.org/officeDocument/2006/extended-properties" xmlns:vt="http://schemas.openxmlformats.org/officeDocument/2006/docPropsVTypes">
  <Template>wfsom_36x48_horizontal_poster_template</Template>
  <TotalTime>1938</TotalTime>
  <Words>787</Words>
  <Application>Microsoft Macintosh PowerPoint</Application>
  <PresentationFormat>Custom</PresentationFormat>
  <Paragraphs>78</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Avenir LT W01_35 Light1475496</vt:lpstr>
      <vt:lpstr>Calibri</vt:lpstr>
      <vt:lpstr>Calibri Light</vt:lpstr>
      <vt:lpstr>2_Custom Design</vt:lpstr>
      <vt:lpstr>Suzanne C. Danhauer, Ph.D., Professor &amp; Vice Chair, Department of Social Sciences &amp; Health Policy; Director of Faculty Well-Being &amp; Resilience,  Office of Faculty Affairs; Director, Center for Integrative Medicine, Wake Forest University School of Medicine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Alice Sanders</dc:creator>
  <cp:lastModifiedBy>Hannah Faulkner</cp:lastModifiedBy>
  <cp:revision>114</cp:revision>
  <cp:lastPrinted>2023-02-06T12:53:11Z</cp:lastPrinted>
  <dcterms:created xsi:type="dcterms:W3CDTF">2022-02-25T02:47:24Z</dcterms:created>
  <dcterms:modified xsi:type="dcterms:W3CDTF">2023-02-28T19:11:04Z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0x0101006442E7B3BD761D4789149325683BE0A2</vt:lpwstr>
  </property>
</Properties>
</file>