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Lst>
  <p:notesMasterIdLst>
    <p:notesMasterId r:id="rId6"/>
  </p:notesMasterIdLst>
  <p:sldIdLst>
    <p:sldId id="257" r:id="rId5"/>
  </p:sldIdLst>
  <p:sldSz cx="43891200" cy="32918400"/>
  <p:notesSz cx="7023100" cy="9309100"/>
  <p:defaultTextStyle>
    <a:defPPr>
      <a:defRPr lang="en-US"/>
    </a:defPPr>
    <a:lvl1pPr marL="0" algn="l" defTabSz="5016032" rtl="0" eaLnBrk="1" latinLnBrk="0" hangingPunct="1">
      <a:defRPr sz="9800" kern="1200">
        <a:solidFill>
          <a:schemeClr val="tx1"/>
        </a:solidFill>
        <a:latin typeface="+mn-lt"/>
        <a:ea typeface="+mn-ea"/>
        <a:cs typeface="+mn-cs"/>
      </a:defRPr>
    </a:lvl1pPr>
    <a:lvl2pPr marL="2508016" algn="l" defTabSz="5016032" rtl="0" eaLnBrk="1" latinLnBrk="0" hangingPunct="1">
      <a:defRPr sz="9800" kern="1200">
        <a:solidFill>
          <a:schemeClr val="tx1"/>
        </a:solidFill>
        <a:latin typeface="+mn-lt"/>
        <a:ea typeface="+mn-ea"/>
        <a:cs typeface="+mn-cs"/>
      </a:defRPr>
    </a:lvl2pPr>
    <a:lvl3pPr marL="5016032" algn="l" defTabSz="5016032" rtl="0" eaLnBrk="1" latinLnBrk="0" hangingPunct="1">
      <a:defRPr sz="9800" kern="1200">
        <a:solidFill>
          <a:schemeClr val="tx1"/>
        </a:solidFill>
        <a:latin typeface="+mn-lt"/>
        <a:ea typeface="+mn-ea"/>
        <a:cs typeface="+mn-cs"/>
      </a:defRPr>
    </a:lvl3pPr>
    <a:lvl4pPr marL="7524048" algn="l" defTabSz="5016032" rtl="0" eaLnBrk="1" latinLnBrk="0" hangingPunct="1">
      <a:defRPr sz="9800" kern="1200">
        <a:solidFill>
          <a:schemeClr val="tx1"/>
        </a:solidFill>
        <a:latin typeface="+mn-lt"/>
        <a:ea typeface="+mn-ea"/>
        <a:cs typeface="+mn-cs"/>
      </a:defRPr>
    </a:lvl4pPr>
    <a:lvl5pPr marL="10032066" algn="l" defTabSz="5016032" rtl="0" eaLnBrk="1" latinLnBrk="0" hangingPunct="1">
      <a:defRPr sz="9800" kern="1200">
        <a:solidFill>
          <a:schemeClr val="tx1"/>
        </a:solidFill>
        <a:latin typeface="+mn-lt"/>
        <a:ea typeface="+mn-ea"/>
        <a:cs typeface="+mn-cs"/>
      </a:defRPr>
    </a:lvl5pPr>
    <a:lvl6pPr marL="12540082" algn="l" defTabSz="5016032" rtl="0" eaLnBrk="1" latinLnBrk="0" hangingPunct="1">
      <a:defRPr sz="9800" kern="1200">
        <a:solidFill>
          <a:schemeClr val="tx1"/>
        </a:solidFill>
        <a:latin typeface="+mn-lt"/>
        <a:ea typeface="+mn-ea"/>
        <a:cs typeface="+mn-cs"/>
      </a:defRPr>
    </a:lvl6pPr>
    <a:lvl7pPr marL="15048098" algn="l" defTabSz="5016032" rtl="0" eaLnBrk="1" latinLnBrk="0" hangingPunct="1">
      <a:defRPr sz="9800" kern="1200">
        <a:solidFill>
          <a:schemeClr val="tx1"/>
        </a:solidFill>
        <a:latin typeface="+mn-lt"/>
        <a:ea typeface="+mn-ea"/>
        <a:cs typeface="+mn-cs"/>
      </a:defRPr>
    </a:lvl7pPr>
    <a:lvl8pPr marL="17556114" algn="l" defTabSz="5016032" rtl="0" eaLnBrk="1" latinLnBrk="0" hangingPunct="1">
      <a:defRPr sz="9800" kern="1200">
        <a:solidFill>
          <a:schemeClr val="tx1"/>
        </a:solidFill>
        <a:latin typeface="+mn-lt"/>
        <a:ea typeface="+mn-ea"/>
        <a:cs typeface="+mn-cs"/>
      </a:defRPr>
    </a:lvl8pPr>
    <a:lvl9pPr marL="20064130" algn="l" defTabSz="5016032" rtl="0" eaLnBrk="1" latinLnBrk="0" hangingPunct="1">
      <a:defRPr sz="9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p15:clr>
            <a:srgbClr val="A4A3A4"/>
          </p15:clr>
        </p15:guide>
        <p15:guide id="2"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679BB7-31D1-2287-1C8A-F31D6C1D2C25}" name="Mara Vitolins" initials="MV" userId="S::mvitolin@wakehealth.edu::776deb25-08db-4a7c-a327-d448a0c43e7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3773A"/>
    <a:srgbClr val="781D39"/>
    <a:srgbClr val="B4B4B4"/>
    <a:srgbClr val="E0E0E0"/>
    <a:srgbClr val="4C4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47E6DC-61A0-6541-920C-D342AEB09864}" v="2" dt="2023-02-14T19:22:52.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71" autoAdjust="0"/>
    <p:restoredTop sz="95604" autoAdjust="0"/>
  </p:normalViewPr>
  <p:slideViewPr>
    <p:cSldViewPr showGuides="1">
      <p:cViewPr varScale="1">
        <p:scale>
          <a:sx n="25" d="100"/>
          <a:sy n="25" d="100"/>
        </p:scale>
        <p:origin x="2200" y="192"/>
      </p:cViewPr>
      <p:guideLst>
        <p:guide orient="horz" pos="576"/>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Molloy" userId="S::lmolloy@wakehealth.edu::fdbcde32-83af-4177-85f5-3589c596e35a" providerId="AD" clId="Web-{EF3A4EA5-624D-4D67-8D60-D0087B883460}"/>
    <pc:docChg chg="modSld">
      <pc:chgData name="Laurie Molloy" userId="S::lmolloy@wakehealth.edu::fdbcde32-83af-4177-85f5-3589c596e35a" providerId="AD" clId="Web-{EF3A4EA5-624D-4D67-8D60-D0087B883460}" dt="2023-02-14T13:55:30.442" v="2" actId="20577"/>
      <pc:docMkLst>
        <pc:docMk/>
      </pc:docMkLst>
      <pc:sldChg chg="modSp">
        <pc:chgData name="Laurie Molloy" userId="S::lmolloy@wakehealth.edu::fdbcde32-83af-4177-85f5-3589c596e35a" providerId="AD" clId="Web-{EF3A4EA5-624D-4D67-8D60-D0087B883460}" dt="2023-02-14T13:55:30.442" v="2" actId="20577"/>
        <pc:sldMkLst>
          <pc:docMk/>
          <pc:sldMk cId="3308837624" sldId="257"/>
        </pc:sldMkLst>
        <pc:spChg chg="mod">
          <ac:chgData name="Laurie Molloy" userId="S::lmolloy@wakehealth.edu::fdbcde32-83af-4177-85f5-3589c596e35a" providerId="AD" clId="Web-{EF3A4EA5-624D-4D67-8D60-D0087B883460}" dt="2023-02-14T13:55:30.442" v="2" actId="20577"/>
          <ac:spMkLst>
            <pc:docMk/>
            <pc:sldMk cId="3308837624" sldId="257"/>
            <ac:spMk id="2" creationId="{E3EFFEB0-2A6E-C345-B280-BBCFFA4AD339}"/>
          </ac:spMkLst>
        </pc:spChg>
      </pc:sldChg>
    </pc:docChg>
  </pc:docChgLst>
  <pc:docChgLst>
    <pc:chgData name="Hannah Faulkner" userId="187609d0-e723-4280-a12c-dcc0777a039b" providerId="ADAL" clId="{7947E6DC-61A0-6541-920C-D342AEB09864}"/>
    <pc:docChg chg="modSld">
      <pc:chgData name="Hannah Faulkner" userId="187609d0-e723-4280-a12c-dcc0777a039b" providerId="ADAL" clId="{7947E6DC-61A0-6541-920C-D342AEB09864}" dt="2023-02-28T19:16:12.596" v="34"/>
      <pc:docMkLst>
        <pc:docMk/>
      </pc:docMkLst>
      <pc:sldChg chg="modSp mod modNotesTx">
        <pc:chgData name="Hannah Faulkner" userId="187609d0-e723-4280-a12c-dcc0777a039b" providerId="ADAL" clId="{7947E6DC-61A0-6541-920C-D342AEB09864}" dt="2023-02-28T19:16:12.596" v="34"/>
        <pc:sldMkLst>
          <pc:docMk/>
          <pc:sldMk cId="3308837624" sldId="257"/>
        </pc:sldMkLst>
        <pc:spChg chg="mod">
          <ac:chgData name="Hannah Faulkner" userId="187609d0-e723-4280-a12c-dcc0777a039b" providerId="ADAL" clId="{7947E6DC-61A0-6541-920C-D342AEB09864}" dt="2023-02-14T21:12:06.808" v="33" actId="255"/>
          <ac:spMkLst>
            <pc:docMk/>
            <pc:sldMk cId="3308837624" sldId="257"/>
            <ac:spMk id="2" creationId="{E3EFFEB0-2A6E-C345-B280-BBCFFA4AD339}"/>
          </ac:spMkLst>
        </pc:spChg>
        <pc:spChg chg="mod">
          <ac:chgData name="Hannah Faulkner" userId="187609d0-e723-4280-a12c-dcc0777a039b" providerId="ADAL" clId="{7947E6DC-61A0-6541-920C-D342AEB09864}" dt="2023-02-14T19:23:24.776" v="31" actId="20577"/>
          <ac:spMkLst>
            <pc:docMk/>
            <pc:sldMk cId="3308837624" sldId="257"/>
            <ac:spMk id="8" creationId="{60A9EDB8-B1CB-E243-A4E9-A12DEB5C4A62}"/>
          </ac:spMkLst>
        </pc:spChg>
        <pc:spChg chg="mod">
          <ac:chgData name="Hannah Faulkner" userId="187609d0-e723-4280-a12c-dcc0777a039b" providerId="ADAL" clId="{7947E6DC-61A0-6541-920C-D342AEB09864}" dt="2023-02-14T19:23:37.490" v="32" actId="20577"/>
          <ac:spMkLst>
            <pc:docMk/>
            <pc:sldMk cId="3308837624" sldId="257"/>
            <ac:spMk id="9" creationId="{A3E10890-0242-4F41-AC2E-6C570FCC1F9F}"/>
          </ac:spMkLst>
        </pc:spChg>
      </pc:sldChg>
    </pc:docChg>
  </pc:docChgLst>
  <pc:docChgLst>
    <pc:chgData name="Hannah Faulkner" userId="187609d0-e723-4280-a12c-dcc0777a039b" providerId="ADAL" clId="{1521408E-732E-F04B-9354-FF183AA72A39}"/>
    <pc:docChg chg="modSld">
      <pc:chgData name="Hannah Faulkner" userId="187609d0-e723-4280-a12c-dcc0777a039b" providerId="ADAL" clId="{1521408E-732E-F04B-9354-FF183AA72A39}" dt="2023-02-13T21:45:03.305" v="7" actId="20577"/>
      <pc:docMkLst>
        <pc:docMk/>
      </pc:docMkLst>
      <pc:sldChg chg="modSp mod">
        <pc:chgData name="Hannah Faulkner" userId="187609d0-e723-4280-a12c-dcc0777a039b" providerId="ADAL" clId="{1521408E-732E-F04B-9354-FF183AA72A39}" dt="2023-02-13T21:45:03.305" v="7" actId="20577"/>
        <pc:sldMkLst>
          <pc:docMk/>
          <pc:sldMk cId="3308837624" sldId="257"/>
        </pc:sldMkLst>
        <pc:spChg chg="mod">
          <ac:chgData name="Hannah Faulkner" userId="187609d0-e723-4280-a12c-dcc0777a039b" providerId="ADAL" clId="{1521408E-732E-F04B-9354-FF183AA72A39}" dt="2023-02-13T21:44:09.137" v="0" actId="255"/>
          <ac:spMkLst>
            <pc:docMk/>
            <pc:sldMk cId="3308837624" sldId="257"/>
            <ac:spMk id="2" creationId="{E3EFFEB0-2A6E-C345-B280-BBCFFA4AD339}"/>
          </ac:spMkLst>
        </pc:spChg>
        <pc:spChg chg="mod">
          <ac:chgData name="Hannah Faulkner" userId="187609d0-e723-4280-a12c-dcc0777a039b" providerId="ADAL" clId="{1521408E-732E-F04B-9354-FF183AA72A39}" dt="2023-02-13T21:44:36.637" v="3" actId="2711"/>
          <ac:spMkLst>
            <pc:docMk/>
            <pc:sldMk cId="3308837624" sldId="257"/>
            <ac:spMk id="8" creationId="{60A9EDB8-B1CB-E243-A4E9-A12DEB5C4A62}"/>
          </ac:spMkLst>
        </pc:spChg>
        <pc:spChg chg="mod">
          <ac:chgData name="Hannah Faulkner" userId="187609d0-e723-4280-a12c-dcc0777a039b" providerId="ADAL" clId="{1521408E-732E-F04B-9354-FF183AA72A39}" dt="2023-02-13T21:44:43.237" v="5" actId="20577"/>
          <ac:spMkLst>
            <pc:docMk/>
            <pc:sldMk cId="3308837624" sldId="257"/>
            <ac:spMk id="9" creationId="{A3E10890-0242-4F41-AC2E-6C570FCC1F9F}"/>
          </ac:spMkLst>
        </pc:spChg>
        <pc:spChg chg="mod">
          <ac:chgData name="Hannah Faulkner" userId="187609d0-e723-4280-a12c-dcc0777a039b" providerId="ADAL" clId="{1521408E-732E-F04B-9354-FF183AA72A39}" dt="2023-02-13T21:45:03.305" v="7" actId="20577"/>
          <ac:spMkLst>
            <pc:docMk/>
            <pc:sldMk cId="3308837624" sldId="257"/>
            <ac:spMk id="10" creationId="{514BCD6E-B6EF-6D4B-8A7A-AD334AA30CA8}"/>
          </ac:spMkLst>
        </pc:spChg>
        <pc:picChg chg="mod">
          <ac:chgData name="Hannah Faulkner" userId="187609d0-e723-4280-a12c-dcc0777a039b" providerId="ADAL" clId="{1521408E-732E-F04B-9354-FF183AA72A39}" dt="2023-02-13T21:44:19.882" v="1" actId="14100"/>
          <ac:picMkLst>
            <pc:docMk/>
            <pc:sldMk cId="3308837624" sldId="257"/>
            <ac:picMk id="6" creationId="{00000000-0000-0000-0000-000000000000}"/>
          </ac:picMkLst>
        </pc:picChg>
      </pc:sldChg>
    </pc:docChg>
  </pc:docChgLst>
  <pc:docChgLst>
    <pc:chgData name="Laurie Molloy" userId="S::lmolloy@wakehealth.edu::fdbcde32-83af-4177-85f5-3589c596e35a" providerId="AD" clId="Web-{7BF5CCF9-A07B-4BDC-AB75-1299F8CC831F}"/>
    <pc:docChg chg="modSld">
      <pc:chgData name="Laurie Molloy" userId="S::lmolloy@wakehealth.edu::fdbcde32-83af-4177-85f5-3589c596e35a" providerId="AD" clId="Web-{7BF5CCF9-A07B-4BDC-AB75-1299F8CC831F}" dt="2023-02-14T13:17:35.155" v="67" actId="20577"/>
      <pc:docMkLst>
        <pc:docMk/>
      </pc:docMkLst>
      <pc:sldChg chg="modSp">
        <pc:chgData name="Laurie Molloy" userId="S::lmolloy@wakehealth.edu::fdbcde32-83af-4177-85f5-3589c596e35a" providerId="AD" clId="Web-{7BF5CCF9-A07B-4BDC-AB75-1299F8CC831F}" dt="2023-02-14T13:17:35.155" v="67" actId="20577"/>
        <pc:sldMkLst>
          <pc:docMk/>
          <pc:sldMk cId="3308837624" sldId="257"/>
        </pc:sldMkLst>
        <pc:spChg chg="mod">
          <ac:chgData name="Laurie Molloy" userId="S::lmolloy@wakehealth.edu::fdbcde32-83af-4177-85f5-3589c596e35a" providerId="AD" clId="Web-{7BF5CCF9-A07B-4BDC-AB75-1299F8CC831F}" dt="2023-02-14T13:17:35.155" v="67" actId="20577"/>
          <ac:spMkLst>
            <pc:docMk/>
            <pc:sldMk cId="3308837624" sldId="257"/>
            <ac:spMk id="2" creationId="{E3EFFEB0-2A6E-C345-B280-BBCFFA4AD3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6770"/>
          </a:xfrm>
          <a:prstGeom prst="rect">
            <a:avLst/>
          </a:prstGeom>
        </p:spPr>
        <p:txBody>
          <a:bodyPr vert="horz" lIns="34747" tIns="17374" rIns="34747" bIns="17374" rtlCol="0"/>
          <a:lstStyle>
            <a:lvl1pPr algn="l">
              <a:defRPr sz="500"/>
            </a:lvl1pPr>
          </a:lstStyle>
          <a:p>
            <a:endParaRPr lang="en-US"/>
          </a:p>
        </p:txBody>
      </p:sp>
      <p:sp>
        <p:nvSpPr>
          <p:cNvPr id="3" name="Date Placeholder 2"/>
          <p:cNvSpPr>
            <a:spLocks noGrp="1"/>
          </p:cNvSpPr>
          <p:nvPr>
            <p:ph type="dt" idx="1"/>
          </p:nvPr>
        </p:nvSpPr>
        <p:spPr>
          <a:xfrm>
            <a:off x="3978363" y="0"/>
            <a:ext cx="3043343" cy="466770"/>
          </a:xfrm>
          <a:prstGeom prst="rect">
            <a:avLst/>
          </a:prstGeom>
        </p:spPr>
        <p:txBody>
          <a:bodyPr vert="horz" lIns="34747" tIns="17374" rIns="34747" bIns="17374" rtlCol="0"/>
          <a:lstStyle>
            <a:lvl1pPr algn="r">
              <a:defRPr sz="500"/>
            </a:lvl1pPr>
          </a:lstStyle>
          <a:p>
            <a:fld id="{6604E6B7-3C96-914B-BF18-A9AA325C0192}" type="datetimeFigureOut">
              <a:rPr lang="en-US" smtClean="0"/>
              <a:t>2/28/23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34747" tIns="17374" rIns="34747" bIns="17374" rtlCol="0" anchor="ctr"/>
          <a:lstStyle/>
          <a:p>
            <a:endParaRPr lang="en-US"/>
          </a:p>
        </p:txBody>
      </p:sp>
      <p:sp>
        <p:nvSpPr>
          <p:cNvPr id="5" name="Notes Placeholder 4"/>
          <p:cNvSpPr>
            <a:spLocks noGrp="1"/>
          </p:cNvSpPr>
          <p:nvPr>
            <p:ph type="body" sz="quarter" idx="3"/>
          </p:nvPr>
        </p:nvSpPr>
        <p:spPr>
          <a:xfrm>
            <a:off x="702310" y="4479785"/>
            <a:ext cx="5618480" cy="3665677"/>
          </a:xfrm>
          <a:prstGeom prst="rect">
            <a:avLst/>
          </a:prstGeom>
        </p:spPr>
        <p:txBody>
          <a:bodyPr vert="horz" lIns="34747" tIns="17374" rIns="34747" bIns="1737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30"/>
            <a:ext cx="3043343" cy="466770"/>
          </a:xfrm>
          <a:prstGeom prst="rect">
            <a:avLst/>
          </a:prstGeom>
        </p:spPr>
        <p:txBody>
          <a:bodyPr vert="horz" lIns="34747" tIns="17374" rIns="34747" bIns="17374" rtlCol="0" anchor="b"/>
          <a:lstStyle>
            <a:lvl1pPr algn="l">
              <a:defRPr sz="500"/>
            </a:lvl1pPr>
          </a:lstStyle>
          <a:p>
            <a:endParaRPr lang="en-US"/>
          </a:p>
        </p:txBody>
      </p:sp>
      <p:sp>
        <p:nvSpPr>
          <p:cNvPr id="7" name="Slide Number Placeholder 6"/>
          <p:cNvSpPr>
            <a:spLocks noGrp="1"/>
          </p:cNvSpPr>
          <p:nvPr>
            <p:ph type="sldNum" sz="quarter" idx="5"/>
          </p:nvPr>
        </p:nvSpPr>
        <p:spPr>
          <a:xfrm>
            <a:off x="3978363" y="8842330"/>
            <a:ext cx="3043343" cy="466770"/>
          </a:xfrm>
          <a:prstGeom prst="rect">
            <a:avLst/>
          </a:prstGeom>
        </p:spPr>
        <p:txBody>
          <a:bodyPr vert="horz" lIns="34747" tIns="17374" rIns="34747" bIns="17374" rtlCol="0" anchor="b"/>
          <a:lstStyle>
            <a:lvl1pPr algn="r">
              <a:defRPr sz="500"/>
            </a:lvl1pPr>
          </a:lstStyle>
          <a:p>
            <a:fld id="{00E09490-AAEE-BD4C-B93A-660063611D7C}" type="slidenum">
              <a:rPr lang="en-US" smtClean="0"/>
              <a:t>‹#›</a:t>
            </a:fld>
            <a:endParaRPr lang="en-US"/>
          </a:p>
        </p:txBody>
      </p:sp>
    </p:spTree>
    <p:extLst>
      <p:ext uri="{BB962C8B-B14F-4D97-AF65-F5344CB8AC3E}">
        <p14:creationId xmlns:p14="http://schemas.microsoft.com/office/powerpoint/2010/main" val="143145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FFFFFF"/>
                </a:solidFill>
                <a:effectLst/>
                <a:latin typeface="Avenir LT W01_35 Light1475496" panose="02000503020000020003" pitchFamily="2" charset="0"/>
              </a:rPr>
              <a:t>Focused on investigating the influence of family on chronic disease prevention.</a:t>
            </a:r>
            <a:endParaRPr lang="en-US"/>
          </a:p>
        </p:txBody>
      </p:sp>
      <p:sp>
        <p:nvSpPr>
          <p:cNvPr id="4" name="Slide Number Placeholder 3"/>
          <p:cNvSpPr>
            <a:spLocks noGrp="1"/>
          </p:cNvSpPr>
          <p:nvPr>
            <p:ph type="sldNum" sz="quarter" idx="5"/>
          </p:nvPr>
        </p:nvSpPr>
        <p:spPr/>
        <p:txBody>
          <a:bodyPr/>
          <a:lstStyle/>
          <a:p>
            <a:fld id="{00E09490-AAEE-BD4C-B93A-660063611D7C}" type="slidenum">
              <a:rPr lang="en-US" smtClean="0"/>
              <a:t>1</a:t>
            </a:fld>
            <a:endParaRPr lang="en-US"/>
          </a:p>
        </p:txBody>
      </p:sp>
    </p:spTree>
    <p:extLst>
      <p:ext uri="{BB962C8B-B14F-4D97-AF65-F5344CB8AC3E}">
        <p14:creationId xmlns:p14="http://schemas.microsoft.com/office/powerpoint/2010/main" val="1903009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526B005D-6E2A-8841-AA89-D5183C9F1451}"/>
              </a:ext>
            </a:extLst>
          </p:cNvPr>
          <p:cNvSpPr>
            <a:spLocks noGrp="1"/>
          </p:cNvSpPr>
          <p:nvPr>
            <p:ph type="title" hasCustomPrompt="1"/>
          </p:nvPr>
        </p:nvSpPr>
        <p:spPr>
          <a:xfrm>
            <a:off x="6629400" y="5943600"/>
            <a:ext cx="31699200" cy="1752600"/>
          </a:xfrm>
          <a:prstGeom prst="rect">
            <a:avLst/>
          </a:prstGeom>
        </p:spPr>
        <p:txBody>
          <a:bodyPr vert="horz" lIns="91440" tIns="45720" rIns="91440" bIns="45720" rtlCol="0" anchor="ctr">
            <a:normAutofit/>
          </a:bodyPr>
          <a:lstStyle>
            <a:lvl1pPr algn="ctr">
              <a:defRPr sz="3200" i="1">
                <a:solidFill>
                  <a:schemeClr val="bg1"/>
                </a:solidFill>
              </a:defRPr>
            </a:lvl1pPr>
          </a:lstStyle>
          <a:p>
            <a:r>
              <a:rPr lang="en-US" dirty="0"/>
              <a:t>Name, Department and Institution here. Arial italic 32 point, BLACK</a:t>
            </a:r>
            <a:br>
              <a:rPr lang="en-US" dirty="0"/>
            </a:br>
            <a:r>
              <a:rPr lang="en-US" dirty="0"/>
              <a:t>Name, Department and Institution here. Arial italic 32 point, BLACK</a:t>
            </a:r>
          </a:p>
        </p:txBody>
      </p:sp>
      <p:sp>
        <p:nvSpPr>
          <p:cNvPr id="8" name="Text Placeholder 37">
            <a:extLst>
              <a:ext uri="{FF2B5EF4-FFF2-40B4-BE49-F238E27FC236}">
                <a16:creationId xmlns:a16="http://schemas.microsoft.com/office/drawing/2014/main" id="{554647DB-E1BD-C94E-9EB3-A669485101C2}"/>
              </a:ext>
            </a:extLst>
          </p:cNvPr>
          <p:cNvSpPr>
            <a:spLocks noGrp="1"/>
          </p:cNvSpPr>
          <p:nvPr>
            <p:ph type="body" sz="quarter" idx="14" hasCustomPrompt="1"/>
          </p:nvPr>
        </p:nvSpPr>
        <p:spPr>
          <a:xfrm>
            <a:off x="6629400" y="457200"/>
            <a:ext cx="31699200" cy="5486400"/>
          </a:xfrm>
          <a:prstGeom prst="rect">
            <a:avLst/>
          </a:prstGeom>
        </p:spPr>
        <p:txBody>
          <a:bodyPr anchor="ctr"/>
          <a:lstStyle>
            <a:lvl1pPr marL="0" indent="0" algn="ctr">
              <a:lnSpc>
                <a:spcPct val="100000"/>
              </a:lnSpc>
              <a:buNone/>
              <a:defRPr sz="9000" b="1" i="0">
                <a:solidFill>
                  <a:schemeClr val="bg1"/>
                </a:solidFill>
                <a:latin typeface="Arial" panose="020B0604020202020204" pitchFamily="34" charset="0"/>
                <a:cs typeface="Arial" panose="020B0604020202020204" pitchFamily="34" charset="0"/>
              </a:defRPr>
            </a:lvl1pPr>
          </a:lstStyle>
          <a:p>
            <a:pPr lvl="0"/>
            <a:r>
              <a:rPr lang="en-US" dirty="0"/>
              <a:t>Edit master text style, Arial Bold 90pt, white, </a:t>
            </a:r>
            <a:br>
              <a:rPr lang="en-US" dirty="0"/>
            </a:br>
            <a:r>
              <a:rPr lang="en-US" dirty="0"/>
              <a:t>max of two lines </a:t>
            </a:r>
          </a:p>
        </p:txBody>
      </p:sp>
      <p:sp>
        <p:nvSpPr>
          <p:cNvPr id="9" name="Text Placeholder 49">
            <a:extLst>
              <a:ext uri="{FF2B5EF4-FFF2-40B4-BE49-F238E27FC236}">
                <a16:creationId xmlns:a16="http://schemas.microsoft.com/office/drawing/2014/main" id="{EDB378EE-D5C8-3D43-B7C1-12C2FAE7E7DE}"/>
              </a:ext>
            </a:extLst>
          </p:cNvPr>
          <p:cNvSpPr>
            <a:spLocks noGrp="1"/>
          </p:cNvSpPr>
          <p:nvPr>
            <p:ph type="body" sz="quarter" idx="15" hasCustomPrompt="1"/>
          </p:nvPr>
        </p:nvSpPr>
        <p:spPr>
          <a:xfrm>
            <a:off x="2759075" y="9144000"/>
            <a:ext cx="9059863"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
        <p:nvSpPr>
          <p:cNvPr id="10" name="Text Placeholder 2">
            <a:extLst>
              <a:ext uri="{FF2B5EF4-FFF2-40B4-BE49-F238E27FC236}">
                <a16:creationId xmlns:a16="http://schemas.microsoft.com/office/drawing/2014/main" id="{AF5783BF-6E76-F24B-AE5A-654CABBCC913}"/>
              </a:ext>
            </a:extLst>
          </p:cNvPr>
          <p:cNvSpPr>
            <a:spLocks noGrp="1"/>
          </p:cNvSpPr>
          <p:nvPr>
            <p:ph type="body" sz="quarter" idx="16" hasCustomPrompt="1"/>
          </p:nvPr>
        </p:nvSpPr>
        <p:spPr>
          <a:xfrm>
            <a:off x="124968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
        <p:nvSpPr>
          <p:cNvPr id="11" name="Text Placeholder 4">
            <a:extLst>
              <a:ext uri="{FF2B5EF4-FFF2-40B4-BE49-F238E27FC236}">
                <a16:creationId xmlns:a16="http://schemas.microsoft.com/office/drawing/2014/main" id="{5FD4507E-617E-7446-80EE-7DE3EFC1A6A5}"/>
              </a:ext>
            </a:extLst>
          </p:cNvPr>
          <p:cNvSpPr>
            <a:spLocks noGrp="1"/>
          </p:cNvSpPr>
          <p:nvPr>
            <p:ph type="body" sz="quarter" idx="17" hasCustomPrompt="1"/>
          </p:nvPr>
        </p:nvSpPr>
        <p:spPr>
          <a:xfrm>
            <a:off x="223266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
        <p:nvSpPr>
          <p:cNvPr id="12" name="Text Placeholder 12">
            <a:extLst>
              <a:ext uri="{FF2B5EF4-FFF2-40B4-BE49-F238E27FC236}">
                <a16:creationId xmlns:a16="http://schemas.microsoft.com/office/drawing/2014/main" id="{C23D11D7-1251-6A4B-A610-59ADA31B3031}"/>
              </a:ext>
            </a:extLst>
          </p:cNvPr>
          <p:cNvSpPr>
            <a:spLocks noGrp="1"/>
          </p:cNvSpPr>
          <p:nvPr>
            <p:ph type="body" sz="quarter" idx="18" hasCustomPrompt="1"/>
          </p:nvPr>
        </p:nvSpPr>
        <p:spPr>
          <a:xfrm>
            <a:off x="320802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Tree>
    <p:extLst>
      <p:ext uri="{BB962C8B-B14F-4D97-AF65-F5344CB8AC3E}">
        <p14:creationId xmlns:p14="http://schemas.microsoft.com/office/powerpoint/2010/main" val="3156002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6295A7-A2DC-914E-8237-1FBDD680E1E2}"/>
              </a:ext>
            </a:extLst>
          </p:cNvPr>
          <p:cNvSpPr/>
          <p:nvPr userDrawn="1"/>
        </p:nvSpPr>
        <p:spPr>
          <a:xfrm>
            <a:off x="457200" y="457200"/>
            <a:ext cx="429768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364E9C-2E5B-F044-8E86-CD43DFE630B7}"/>
              </a:ext>
            </a:extLst>
          </p:cNvPr>
          <p:cNvSpPr/>
          <p:nvPr userDrawn="1"/>
        </p:nvSpPr>
        <p:spPr>
          <a:xfrm>
            <a:off x="457200" y="5943600"/>
            <a:ext cx="42976800"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69F6B1-2F12-064B-A94D-8C18B6F0019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19200" y="2090214"/>
            <a:ext cx="5410199" cy="2220371"/>
          </a:xfrm>
          <a:prstGeom prst="rect">
            <a:avLst/>
          </a:prstGeom>
        </p:spPr>
      </p:pic>
      <p:pic>
        <p:nvPicPr>
          <p:cNvPr id="12" name="Picture 11">
            <a:extLst>
              <a:ext uri="{FF2B5EF4-FFF2-40B4-BE49-F238E27FC236}">
                <a16:creationId xmlns:a16="http://schemas.microsoft.com/office/drawing/2014/main" id="{258E0AF0-08D4-614C-A453-37FF829207EB}"/>
              </a:ext>
            </a:extLst>
          </p:cNvPr>
          <p:cNvPicPr>
            <a:picLocks noChangeAspect="1"/>
          </p:cNvPicPr>
          <p:nvPr userDrawn="1"/>
        </p:nvPicPr>
        <p:blipFill>
          <a:blip r:embed="rId4">
            <a:alphaModFix amt="20000"/>
          </a:blip>
          <a:stretch>
            <a:fillRect/>
          </a:stretch>
        </p:blipFill>
        <p:spPr>
          <a:xfrm>
            <a:off x="38277800" y="942731"/>
            <a:ext cx="5918200" cy="5918200"/>
          </a:xfrm>
          <a:prstGeom prst="rect">
            <a:avLst/>
          </a:prstGeom>
        </p:spPr>
      </p:pic>
      <p:sp>
        <p:nvSpPr>
          <p:cNvPr id="10" name="Rectangle 9">
            <a:extLst>
              <a:ext uri="{FF2B5EF4-FFF2-40B4-BE49-F238E27FC236}">
                <a16:creationId xmlns:a16="http://schemas.microsoft.com/office/drawing/2014/main" id="{E2B972E1-BC62-5146-AF3A-BB3EAAD2BDC2}"/>
              </a:ext>
            </a:extLst>
          </p:cNvPr>
          <p:cNvSpPr/>
          <p:nvPr userDrawn="1"/>
        </p:nvSpPr>
        <p:spPr>
          <a:xfrm>
            <a:off x="438150" y="31318200"/>
            <a:ext cx="4299585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TextBox 12">
            <a:extLst>
              <a:ext uri="{FF2B5EF4-FFF2-40B4-BE49-F238E27FC236}">
                <a16:creationId xmlns:a16="http://schemas.microsoft.com/office/drawing/2014/main" id="{1272FFB2-EE4F-7344-840C-97469C6CFBDC}"/>
              </a:ext>
            </a:extLst>
          </p:cNvPr>
          <p:cNvSpPr txBox="1"/>
          <p:nvPr userDrawn="1"/>
        </p:nvSpPr>
        <p:spPr>
          <a:xfrm>
            <a:off x="11420475" y="31524714"/>
            <a:ext cx="21031200" cy="707886"/>
          </a:xfrm>
          <a:prstGeom prst="rect">
            <a:avLst/>
          </a:prstGeom>
          <a:noFill/>
        </p:spPr>
        <p:txBody>
          <a:bodyPr wrap="square">
            <a:spAutoFit/>
          </a:bodyPr>
          <a:lstStyle/>
          <a:p>
            <a:pPr marL="0" marR="0" indent="0" algn="ctr" defTabSz="2508016" rtl="0" eaLnBrk="1" fontAlgn="auto" latinLnBrk="0" hangingPunct="1">
              <a:lnSpc>
                <a:spcPct val="100000"/>
              </a:lnSpc>
              <a:spcBef>
                <a:spcPts val="0"/>
              </a:spcBef>
              <a:spcAft>
                <a:spcPts val="0"/>
              </a:spcAft>
              <a:buClrTx/>
              <a:buSzTx/>
              <a:buFontTx/>
              <a:buNone/>
              <a:tabLst/>
              <a:defRPr/>
            </a:pPr>
            <a:r>
              <a:rPr lang="en-US" sz="4000" i="1" dirty="0">
                <a:solidFill>
                  <a:schemeClr val="accent1"/>
                </a:solidFill>
                <a:latin typeface="Arial" panose="020B0604020202020204" pitchFamily="34" charset="0"/>
                <a:cs typeface="Arial" panose="020B0604020202020204" pitchFamily="34" charset="0"/>
              </a:rPr>
              <a:t>Wake Forest University School of Medicine is the academic core of Atrium Health.</a:t>
            </a:r>
          </a:p>
        </p:txBody>
      </p:sp>
    </p:spTree>
    <p:extLst>
      <p:ext uri="{BB962C8B-B14F-4D97-AF65-F5344CB8AC3E}">
        <p14:creationId xmlns:p14="http://schemas.microsoft.com/office/powerpoint/2010/main" val="1970707767"/>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FFEB0-2A6E-C345-B280-BBCFFA4AD339}"/>
              </a:ext>
            </a:extLst>
          </p:cNvPr>
          <p:cNvSpPr>
            <a:spLocks noGrp="1"/>
          </p:cNvSpPr>
          <p:nvPr>
            <p:ph type="title"/>
          </p:nvPr>
        </p:nvSpPr>
        <p:spPr/>
        <p:txBody>
          <a:bodyPr>
            <a:normAutofit/>
          </a:bodyPr>
          <a:lstStyle/>
          <a:p>
            <a:r>
              <a:rPr lang="en-US" sz="4800" dirty="0">
                <a:solidFill>
                  <a:schemeClr val="tx1"/>
                </a:solidFill>
              </a:rPr>
              <a:t>Joseph A. Skelton, MD, MS, Department of Pediatrics</a:t>
            </a:r>
            <a:br>
              <a:rPr lang="en-US" sz="4800" dirty="0"/>
            </a:br>
            <a:r>
              <a:rPr lang="en-US" sz="4800" dirty="0">
                <a:solidFill>
                  <a:schemeClr val="tx1"/>
                </a:solidFill>
              </a:rPr>
              <a:t>Mara Z. Vitolins, DrPH, RD, Department of Epidemiology and Prevention</a:t>
            </a:r>
          </a:p>
        </p:txBody>
      </p:sp>
      <p:sp>
        <p:nvSpPr>
          <p:cNvPr id="3" name="Text Placeholder 2">
            <a:extLst>
              <a:ext uri="{FF2B5EF4-FFF2-40B4-BE49-F238E27FC236}">
                <a16:creationId xmlns:a16="http://schemas.microsoft.com/office/drawing/2014/main" id="{412786D8-D81C-3749-9E8E-7C90097825AB}"/>
              </a:ext>
            </a:extLst>
          </p:cNvPr>
          <p:cNvSpPr>
            <a:spLocks noGrp="1"/>
          </p:cNvSpPr>
          <p:nvPr>
            <p:ph type="body" sz="quarter" idx="14"/>
          </p:nvPr>
        </p:nvSpPr>
        <p:spPr/>
        <p:txBody>
          <a:bodyPr/>
          <a:lstStyle/>
          <a:p>
            <a:r>
              <a:rPr lang="en-US" dirty="0"/>
              <a:t>Center for Prevention Science </a:t>
            </a:r>
          </a:p>
          <a:p>
            <a:r>
              <a:rPr lang="en-US" dirty="0"/>
              <a:t>in Child and Family Health</a:t>
            </a:r>
          </a:p>
        </p:txBody>
      </p:sp>
      <p:sp>
        <p:nvSpPr>
          <p:cNvPr id="8" name="Text Placeholder 3">
            <a:extLst>
              <a:ext uri="{FF2B5EF4-FFF2-40B4-BE49-F238E27FC236}">
                <a16:creationId xmlns:a16="http://schemas.microsoft.com/office/drawing/2014/main" id="{60A9EDB8-B1CB-E243-A4E9-A12DEB5C4A62}"/>
              </a:ext>
            </a:extLst>
          </p:cNvPr>
          <p:cNvSpPr>
            <a:spLocks noGrp="1"/>
          </p:cNvSpPr>
          <p:nvPr>
            <p:ph type="body" sz="quarter" idx="15"/>
          </p:nvPr>
        </p:nvSpPr>
        <p:spPr>
          <a:xfrm>
            <a:off x="914401" y="9144000"/>
            <a:ext cx="10904538" cy="22098000"/>
          </a:xfrm>
        </p:spPr>
        <p:txBody>
          <a:bodyPr lIns="91440" tIns="45720" rIns="91440" bIns="45720" anchor="t"/>
          <a:lstStyle/>
          <a:p>
            <a:pPr marL="0" indent="0">
              <a:lnSpc>
                <a:spcPct val="110000"/>
              </a:lnSpc>
              <a:buNone/>
            </a:pPr>
            <a:r>
              <a:rPr lang="en-US" sz="4400" b="1" dirty="0">
                <a:solidFill>
                  <a:srgbClr val="93773A"/>
                </a:solidFill>
                <a:latin typeface="Arial" pitchFamily="34" charset="0"/>
                <a:cs typeface="Arial" pitchFamily="34" charset="0"/>
              </a:rPr>
              <a:t>Purpose/Mission</a:t>
            </a:r>
          </a:p>
          <a:p>
            <a:pPr marL="628650" indent="-400050">
              <a:lnSpc>
                <a:spcPct val="110000"/>
              </a:lnSpc>
            </a:pPr>
            <a:r>
              <a:rPr lang="en-US" sz="3400" dirty="0">
                <a:latin typeface="Arial"/>
                <a:cs typeface="Arial"/>
              </a:rPr>
              <a:t>To highlight the importance of understanding children within the context of their family, given that the family is the most important and proximal influence on the health and well-being of the child.</a:t>
            </a:r>
            <a:endParaRPr lang="en-US" sz="3400" dirty="0"/>
          </a:p>
          <a:p>
            <a:pPr marL="628650" indent="-400050">
              <a:lnSpc>
                <a:spcPct val="110000"/>
              </a:lnSpc>
            </a:pPr>
            <a:r>
              <a:rPr lang="en-US" sz="3400" dirty="0">
                <a:latin typeface="Arial"/>
                <a:cs typeface="Arial"/>
              </a:rPr>
              <a:t>Expand this understanding beyond parenting to include family communication, relationships, and functioning. </a:t>
            </a:r>
          </a:p>
          <a:p>
            <a:pPr marL="628650" indent="-400050">
              <a:lnSpc>
                <a:spcPct val="110000"/>
              </a:lnSpc>
            </a:pPr>
            <a:r>
              <a:rPr lang="en-US" sz="3400" dirty="0">
                <a:latin typeface="Arial"/>
                <a:cs typeface="Arial"/>
              </a:rPr>
              <a:t>Address the critical need to account for the family system in pediatric research to inform clinical care and health policy.</a:t>
            </a:r>
          </a:p>
          <a:p>
            <a:pPr marL="628650" indent="-400050">
              <a:lnSpc>
                <a:spcPct val="110000"/>
              </a:lnSpc>
            </a:pPr>
            <a:r>
              <a:rPr lang="en-US" sz="3400" dirty="0">
                <a:latin typeface="Arial"/>
                <a:cs typeface="Arial"/>
              </a:rPr>
              <a:t>The long-term goal is to establish a nationally-recognized center investigating the influence of family on chronic disease prevention.</a:t>
            </a:r>
            <a:endParaRPr lang="en-US" sz="4400" dirty="0">
              <a:solidFill>
                <a:srgbClr val="93773A"/>
              </a:solidFill>
            </a:endParaRPr>
          </a:p>
          <a:p>
            <a:pPr indent="0">
              <a:lnSpc>
                <a:spcPct val="110000"/>
              </a:lnSpc>
              <a:buNone/>
            </a:pPr>
            <a:endParaRPr lang="en-US" b="1" dirty="0">
              <a:solidFill>
                <a:srgbClr val="000000"/>
              </a:solidFill>
              <a:latin typeface="Arial"/>
              <a:cs typeface="Arial"/>
            </a:endParaRPr>
          </a:p>
          <a:p>
            <a:pPr marL="0" indent="0">
              <a:lnSpc>
                <a:spcPct val="110000"/>
              </a:lnSpc>
              <a:buNone/>
            </a:pPr>
            <a:r>
              <a:rPr lang="en-US" sz="4400" b="1" dirty="0">
                <a:solidFill>
                  <a:srgbClr val="93773A"/>
                </a:solidFill>
                <a:latin typeface="Arial"/>
                <a:cs typeface="Arial"/>
              </a:rPr>
              <a:t>Leadership</a:t>
            </a:r>
            <a:endParaRPr lang="en-US" sz="4400" dirty="0">
              <a:latin typeface="Arial"/>
              <a:cs typeface="Arial"/>
            </a:endParaRPr>
          </a:p>
          <a:p>
            <a:pPr marL="0" indent="0">
              <a:lnSpc>
                <a:spcPct val="100000"/>
              </a:lnSpc>
              <a:spcBef>
                <a:spcPts val="600"/>
              </a:spcBef>
              <a:buNone/>
            </a:pPr>
            <a:r>
              <a:rPr lang="en-US" sz="3400" b="1" i="0" dirty="0">
                <a:solidFill>
                  <a:srgbClr val="000000"/>
                </a:solidFill>
                <a:effectLst/>
                <a:latin typeface="Arial"/>
                <a:cs typeface="Arial"/>
              </a:rPr>
              <a:t>Joey Skelton, MD, MS</a:t>
            </a:r>
          </a:p>
          <a:p>
            <a:pPr marL="0" indent="0">
              <a:lnSpc>
                <a:spcPct val="100000"/>
              </a:lnSpc>
              <a:spcBef>
                <a:spcPts val="600"/>
              </a:spcBef>
              <a:buNone/>
            </a:pPr>
            <a:r>
              <a:rPr lang="en-US" sz="3400" dirty="0">
                <a:solidFill>
                  <a:srgbClr val="000000"/>
                </a:solidFill>
                <a:latin typeface="Arial"/>
                <a:cs typeface="Arial"/>
              </a:rPr>
              <a:t>Professor of Pediatrics</a:t>
            </a:r>
          </a:p>
          <a:p>
            <a:pPr marL="0" indent="0">
              <a:lnSpc>
                <a:spcPct val="100000"/>
              </a:lnSpc>
              <a:spcBef>
                <a:spcPts val="600"/>
              </a:spcBef>
              <a:buNone/>
            </a:pPr>
            <a:r>
              <a:rPr lang="en-US" sz="3400" dirty="0">
                <a:solidFill>
                  <a:srgbClr val="000000"/>
                </a:solidFill>
                <a:latin typeface="Arial"/>
                <a:cs typeface="Arial"/>
              </a:rPr>
              <a:t>Director</a:t>
            </a:r>
            <a:endParaRPr lang="en-US" sz="3400" dirty="0">
              <a:solidFill>
                <a:srgbClr val="000000"/>
              </a:solidFill>
            </a:endParaRPr>
          </a:p>
          <a:p>
            <a:pPr marL="0" indent="0">
              <a:lnSpc>
                <a:spcPct val="100000"/>
              </a:lnSpc>
              <a:spcBef>
                <a:spcPts val="600"/>
              </a:spcBef>
              <a:buNone/>
            </a:pPr>
            <a:endParaRPr lang="en-US" sz="3400" b="1" dirty="0">
              <a:solidFill>
                <a:srgbClr val="000000"/>
              </a:solidFill>
              <a:latin typeface="Arial"/>
              <a:cs typeface="Arial"/>
            </a:endParaRPr>
          </a:p>
          <a:p>
            <a:pPr marL="0" indent="0">
              <a:lnSpc>
                <a:spcPct val="100000"/>
              </a:lnSpc>
              <a:spcBef>
                <a:spcPts val="600"/>
              </a:spcBef>
              <a:buNone/>
            </a:pPr>
            <a:endParaRPr lang="en-US" sz="3400" b="1" i="0" dirty="0">
              <a:solidFill>
                <a:srgbClr val="000000"/>
              </a:solidFill>
              <a:effectLst/>
              <a:latin typeface="Arial"/>
              <a:cs typeface="Arial"/>
            </a:endParaRPr>
          </a:p>
          <a:p>
            <a:pPr marL="0" indent="0">
              <a:lnSpc>
                <a:spcPct val="100000"/>
              </a:lnSpc>
              <a:spcBef>
                <a:spcPts val="600"/>
              </a:spcBef>
              <a:buNone/>
            </a:pPr>
            <a:r>
              <a:rPr lang="en-US" sz="3400" b="1" i="0" dirty="0">
                <a:solidFill>
                  <a:srgbClr val="000000"/>
                </a:solidFill>
                <a:effectLst/>
                <a:latin typeface="Arial"/>
                <a:cs typeface="Arial"/>
              </a:rPr>
              <a:t>Mara Vitolins, DrPH, RDN</a:t>
            </a:r>
          </a:p>
          <a:p>
            <a:pPr marL="0" indent="0">
              <a:lnSpc>
                <a:spcPct val="100000"/>
              </a:lnSpc>
              <a:spcBef>
                <a:spcPts val="600"/>
              </a:spcBef>
              <a:buNone/>
            </a:pPr>
            <a:r>
              <a:rPr lang="en-US" sz="3400" dirty="0">
                <a:solidFill>
                  <a:srgbClr val="000000"/>
                </a:solidFill>
                <a:latin typeface="Arial"/>
                <a:cs typeface="Arial"/>
              </a:rPr>
              <a:t>Professor of Epidemiology </a:t>
            </a:r>
          </a:p>
          <a:p>
            <a:pPr marL="0" indent="0">
              <a:lnSpc>
                <a:spcPct val="100000"/>
              </a:lnSpc>
              <a:spcBef>
                <a:spcPts val="600"/>
              </a:spcBef>
              <a:buNone/>
            </a:pPr>
            <a:r>
              <a:rPr lang="en-US" sz="3400" dirty="0">
                <a:solidFill>
                  <a:srgbClr val="000000"/>
                </a:solidFill>
                <a:latin typeface="Arial"/>
                <a:cs typeface="Arial"/>
              </a:rPr>
              <a:t>and Prevention</a:t>
            </a:r>
          </a:p>
          <a:p>
            <a:pPr marL="0" indent="0">
              <a:lnSpc>
                <a:spcPct val="100000"/>
              </a:lnSpc>
              <a:spcBef>
                <a:spcPts val="600"/>
              </a:spcBef>
              <a:buNone/>
            </a:pPr>
            <a:r>
              <a:rPr lang="en-US" sz="3400" dirty="0">
                <a:solidFill>
                  <a:srgbClr val="000000"/>
                </a:solidFill>
                <a:latin typeface="Arial"/>
                <a:cs typeface="Arial"/>
              </a:rPr>
              <a:t>Associate Director</a:t>
            </a:r>
            <a:endParaRPr lang="en-US" sz="3400" b="0" i="0" dirty="0">
              <a:solidFill>
                <a:srgbClr val="000000"/>
              </a:solidFill>
              <a:effectLst/>
            </a:endParaRPr>
          </a:p>
          <a:p>
            <a:pPr marL="0" indent="0">
              <a:lnSpc>
                <a:spcPct val="110000"/>
              </a:lnSpc>
              <a:buNone/>
            </a:pPr>
            <a:endParaRPr lang="en-US" sz="1600" b="1" dirty="0"/>
          </a:p>
          <a:p>
            <a:pPr marL="0" indent="0">
              <a:lnSpc>
                <a:spcPct val="110000"/>
              </a:lnSpc>
              <a:buNone/>
            </a:pPr>
            <a:endParaRPr lang="en-US" sz="1600" b="1" dirty="0"/>
          </a:p>
          <a:p>
            <a:pPr marL="0" indent="0">
              <a:lnSpc>
                <a:spcPct val="100000"/>
              </a:lnSpc>
              <a:spcBef>
                <a:spcPts val="0"/>
              </a:spcBef>
              <a:buNone/>
            </a:pPr>
            <a:r>
              <a:rPr lang="en-US" b="1" dirty="0">
                <a:solidFill>
                  <a:srgbClr val="93773A"/>
                </a:solidFill>
                <a:latin typeface="Arial"/>
                <a:cs typeface="Arial"/>
              </a:rPr>
              <a:t>Diverse Membership</a:t>
            </a:r>
            <a:endParaRPr lang="en-US" u="sng" dirty="0"/>
          </a:p>
          <a:p>
            <a:pPr>
              <a:lnSpc>
                <a:spcPct val="100000"/>
              </a:lnSpc>
              <a:spcBef>
                <a:spcPts val="0"/>
              </a:spcBef>
            </a:pPr>
            <a:r>
              <a:rPr lang="en-US" dirty="0"/>
              <a:t>5 WFUSM academic departments</a:t>
            </a:r>
          </a:p>
          <a:p>
            <a:pPr>
              <a:lnSpc>
                <a:spcPct val="100000"/>
              </a:lnSpc>
              <a:spcBef>
                <a:spcPts val="0"/>
              </a:spcBef>
            </a:pPr>
            <a:r>
              <a:rPr lang="en-US" dirty="0"/>
              <a:t>All faculty ranks represented</a:t>
            </a:r>
          </a:p>
          <a:p>
            <a:pPr lvl="1">
              <a:lnSpc>
                <a:spcPct val="100000"/>
              </a:lnSpc>
              <a:spcBef>
                <a:spcPts val="0"/>
              </a:spcBef>
            </a:pPr>
            <a:r>
              <a:rPr lang="en-US" dirty="0">
                <a:latin typeface="Arial" panose="020B0604020202020204" pitchFamily="34" charset="0"/>
                <a:cs typeface="Arial" panose="020B0604020202020204" pitchFamily="34" charset="0"/>
              </a:rPr>
              <a:t>1 Post-Doctoral Fellow</a:t>
            </a:r>
          </a:p>
          <a:p>
            <a:pPr lvl="1">
              <a:lnSpc>
                <a:spcPct val="100000"/>
              </a:lnSpc>
              <a:spcBef>
                <a:spcPts val="0"/>
              </a:spcBef>
            </a:pPr>
            <a:r>
              <a:rPr lang="en-US" dirty="0">
                <a:latin typeface="Arial" panose="020B0604020202020204" pitchFamily="34" charset="0"/>
                <a:cs typeface="Arial" panose="020B0604020202020204" pitchFamily="34" charset="0"/>
              </a:rPr>
              <a:t>4 Assistant Professors</a:t>
            </a:r>
          </a:p>
          <a:p>
            <a:pPr lvl="1">
              <a:lnSpc>
                <a:spcPct val="100000"/>
              </a:lnSpc>
              <a:spcBef>
                <a:spcPts val="0"/>
              </a:spcBef>
            </a:pPr>
            <a:r>
              <a:rPr lang="en-US" dirty="0">
                <a:latin typeface="Arial" panose="020B0604020202020204" pitchFamily="34" charset="0"/>
                <a:cs typeface="Arial" panose="020B0604020202020204" pitchFamily="34" charset="0"/>
              </a:rPr>
              <a:t>4 Associate Professors</a:t>
            </a:r>
          </a:p>
          <a:p>
            <a:pPr lvl="1">
              <a:lnSpc>
                <a:spcPct val="100000"/>
              </a:lnSpc>
              <a:spcBef>
                <a:spcPts val="0"/>
              </a:spcBef>
            </a:pPr>
            <a:r>
              <a:rPr lang="en-US" dirty="0">
                <a:latin typeface="Arial" panose="020B0604020202020204" pitchFamily="34" charset="0"/>
                <a:cs typeface="Arial" panose="020B0604020202020204" pitchFamily="34" charset="0"/>
              </a:rPr>
              <a:t>2 Professors </a:t>
            </a:r>
          </a:p>
          <a:p>
            <a:pPr>
              <a:lnSpc>
                <a:spcPct val="100000"/>
              </a:lnSpc>
              <a:spcBef>
                <a:spcPts val="0"/>
              </a:spcBef>
            </a:pPr>
            <a:r>
              <a:rPr lang="en-US" dirty="0"/>
              <a:t>Diverse research disciplines</a:t>
            </a:r>
          </a:p>
          <a:p>
            <a:pPr lvl="1">
              <a:lnSpc>
                <a:spcPct val="100000"/>
              </a:lnSpc>
              <a:spcBef>
                <a:spcPts val="0"/>
              </a:spcBef>
            </a:pPr>
            <a:r>
              <a:rPr lang="en-US" dirty="0">
                <a:latin typeface="Arial" panose="020B0604020202020204" pitchFamily="34" charset="0"/>
                <a:cs typeface="Arial" panose="020B0604020202020204" pitchFamily="34" charset="0"/>
              </a:rPr>
              <a:t>Obesity</a:t>
            </a:r>
          </a:p>
          <a:p>
            <a:pPr lvl="1">
              <a:lnSpc>
                <a:spcPct val="100000"/>
              </a:lnSpc>
              <a:spcBef>
                <a:spcPts val="0"/>
              </a:spcBef>
            </a:pPr>
            <a:r>
              <a:rPr lang="en-US" dirty="0">
                <a:latin typeface="Arial" panose="020B0604020202020204" pitchFamily="34" charset="0"/>
                <a:cs typeface="Arial" panose="020B0604020202020204" pitchFamily="34" charset="0"/>
              </a:rPr>
              <a:t>Social determinants of health</a:t>
            </a:r>
          </a:p>
          <a:p>
            <a:pPr lvl="1">
              <a:lnSpc>
                <a:spcPct val="100000"/>
              </a:lnSpc>
              <a:spcBef>
                <a:spcPts val="0"/>
              </a:spcBef>
            </a:pPr>
            <a:r>
              <a:rPr lang="en-US" dirty="0">
                <a:latin typeface="Arial" panose="020B0604020202020204" pitchFamily="34" charset="0"/>
                <a:cs typeface="Arial" panose="020B0604020202020204" pitchFamily="34" charset="0"/>
              </a:rPr>
              <a:t>Implementation Science</a:t>
            </a:r>
          </a:p>
          <a:p>
            <a:pPr lvl="1">
              <a:lnSpc>
                <a:spcPct val="100000"/>
              </a:lnSpc>
              <a:spcBef>
                <a:spcPts val="0"/>
              </a:spcBef>
            </a:pPr>
            <a:r>
              <a:rPr lang="en-US" dirty="0">
                <a:latin typeface="Arial" panose="020B0604020202020204" pitchFamily="34" charset="0"/>
                <a:cs typeface="Arial" panose="020B0604020202020204" pitchFamily="34" charset="0"/>
              </a:rPr>
              <a:t>Education</a:t>
            </a:r>
          </a:p>
          <a:p>
            <a:pPr lvl="1">
              <a:lnSpc>
                <a:spcPct val="100000"/>
              </a:lnSpc>
              <a:spcBef>
                <a:spcPts val="0"/>
              </a:spcBef>
            </a:pPr>
            <a:r>
              <a:rPr lang="en-US" dirty="0">
                <a:latin typeface="Arial" panose="020B0604020202020204" pitchFamily="34" charset="0"/>
                <a:cs typeface="Arial" panose="020B0604020202020204" pitchFamily="34" charset="0"/>
              </a:rPr>
              <a:t>Biostatistics and Analysis </a:t>
            </a:r>
          </a:p>
        </p:txBody>
      </p:sp>
      <p:sp>
        <p:nvSpPr>
          <p:cNvPr id="9" name="Text Placeholder 4">
            <a:extLst>
              <a:ext uri="{FF2B5EF4-FFF2-40B4-BE49-F238E27FC236}">
                <a16:creationId xmlns:a16="http://schemas.microsoft.com/office/drawing/2014/main" id="{A3E10890-0242-4F41-AC2E-6C570FCC1F9F}"/>
              </a:ext>
            </a:extLst>
          </p:cNvPr>
          <p:cNvSpPr>
            <a:spLocks noGrp="1"/>
          </p:cNvSpPr>
          <p:nvPr>
            <p:ph type="body" sz="quarter" idx="16"/>
          </p:nvPr>
        </p:nvSpPr>
        <p:spPr>
          <a:xfrm>
            <a:off x="12496800" y="9144000"/>
            <a:ext cx="9067800" cy="21336000"/>
          </a:xfrm>
        </p:spPr>
        <p:txBody>
          <a:bodyPr lIns="91440" tIns="45720" rIns="91440" bIns="45720" anchor="t"/>
          <a:lstStyle/>
          <a:p>
            <a:pPr marL="0" indent="0">
              <a:lnSpc>
                <a:spcPct val="110000"/>
              </a:lnSpc>
              <a:spcAft>
                <a:spcPts val="2400"/>
              </a:spcAft>
              <a:buNone/>
            </a:pPr>
            <a:r>
              <a:rPr lang="en-US" sz="4400" b="1" dirty="0">
                <a:solidFill>
                  <a:srgbClr val="93773A"/>
                </a:solidFill>
                <a:latin typeface="Arial" pitchFamily="34" charset="0"/>
                <a:cs typeface="Arial" pitchFamily="34" charset="0"/>
              </a:rPr>
              <a:t>Membership </a:t>
            </a:r>
            <a:endParaRPr lang="en-US" sz="4400" b="1" dirty="0">
              <a:solidFill>
                <a:srgbClr val="781D39"/>
              </a:solidFill>
              <a:latin typeface="Arial" pitchFamily="34" charset="0"/>
              <a:cs typeface="Arial" pitchFamily="34" charset="0"/>
            </a:endParaRPr>
          </a:p>
          <a:p>
            <a:pPr>
              <a:lnSpc>
                <a:spcPct val="100000"/>
              </a:lnSpc>
              <a:spcAft>
                <a:spcPts val="2400"/>
              </a:spcAft>
            </a:pPr>
            <a:r>
              <a:rPr lang="en-US" sz="3400" dirty="0">
                <a:latin typeface="Arial"/>
                <a:cs typeface="Arial"/>
              </a:rPr>
              <a:t>During the initial year, 10 core members were actively engaged. In 2023, additional members will be added by invitation with plans to open membership to all faculty across the Health Enterprise in 2024. </a:t>
            </a:r>
          </a:p>
          <a:p>
            <a:pPr>
              <a:lnSpc>
                <a:spcPct val="100000"/>
              </a:lnSpc>
              <a:spcAft>
                <a:spcPts val="2400"/>
              </a:spcAft>
            </a:pPr>
            <a:r>
              <a:rPr lang="en-US" sz="3400" dirty="0">
                <a:latin typeface="Arial"/>
                <a:cs typeface="Arial"/>
              </a:rPr>
              <a:t>Center members are responsible for attending monthly meetings, writing and reviewing manuscripts, reviewing applications for Center funding opportunities, developing and submitting grant applications in collaboration with other members, participating in research studios, and contributing to the Center’s Virtual Library in their area(s) of expertise. </a:t>
            </a:r>
          </a:p>
          <a:p>
            <a:pPr>
              <a:lnSpc>
                <a:spcPct val="100000"/>
              </a:lnSpc>
              <a:spcAft>
                <a:spcPts val="2400"/>
              </a:spcAft>
            </a:pPr>
            <a:r>
              <a:rPr lang="en-US" sz="3400" dirty="0">
                <a:latin typeface="Arial"/>
                <a:cs typeface="Arial"/>
              </a:rPr>
              <a:t>To join, applicants are asked to present their current research via seminar, discuss ways this work includes or impacts prevention science and child/family health, and opportunities for collaboration.</a:t>
            </a:r>
          </a:p>
          <a:p>
            <a:pPr marL="0" indent="0">
              <a:lnSpc>
                <a:spcPct val="100000"/>
              </a:lnSpc>
              <a:spcAft>
                <a:spcPts val="2400"/>
              </a:spcAft>
              <a:buNone/>
            </a:pPr>
            <a:r>
              <a:rPr lang="en-US" sz="3400" b="1" dirty="0">
                <a:solidFill>
                  <a:srgbClr val="93773A"/>
                </a:solidFill>
                <a:latin typeface="Arial"/>
                <a:cs typeface="Arial"/>
              </a:rPr>
              <a:t>Types of Science</a:t>
            </a:r>
            <a:endParaRPr lang="en-US" sz="3400" dirty="0">
              <a:latin typeface="Arial"/>
              <a:cs typeface="Arial"/>
            </a:endParaRPr>
          </a:p>
          <a:p>
            <a:pPr>
              <a:lnSpc>
                <a:spcPct val="100000"/>
              </a:lnSpc>
              <a:spcAft>
                <a:spcPts val="2400"/>
              </a:spcAft>
            </a:pPr>
            <a:r>
              <a:rPr lang="en-US" sz="3400" b="1" dirty="0">
                <a:solidFill>
                  <a:schemeClr val="accent1"/>
                </a:solidFill>
                <a:latin typeface="Arial"/>
                <a:cs typeface="Arial"/>
              </a:rPr>
              <a:t>Family Science: </a:t>
            </a:r>
            <a:r>
              <a:rPr lang="en-US" sz="3400" dirty="0">
                <a:latin typeface="Arial"/>
                <a:cs typeface="Arial"/>
              </a:rPr>
              <a:t>parenting style, family stress, family communication, and function</a:t>
            </a:r>
          </a:p>
          <a:p>
            <a:pPr>
              <a:lnSpc>
                <a:spcPct val="100000"/>
              </a:lnSpc>
              <a:spcAft>
                <a:spcPts val="2400"/>
              </a:spcAft>
            </a:pPr>
            <a:r>
              <a:rPr lang="en-US" sz="3400" b="1" dirty="0">
                <a:solidFill>
                  <a:srgbClr val="93773A"/>
                </a:solidFill>
                <a:latin typeface="Arial"/>
                <a:cs typeface="Arial"/>
              </a:rPr>
              <a:t>Lifestyle and Health Behaviors</a:t>
            </a:r>
            <a:r>
              <a:rPr lang="en-US" sz="3400" b="1" dirty="0">
                <a:solidFill>
                  <a:srgbClr val="781D39"/>
                </a:solidFill>
                <a:latin typeface="Arial"/>
                <a:cs typeface="Arial"/>
              </a:rPr>
              <a:t>: </a:t>
            </a:r>
            <a:r>
              <a:rPr lang="en-US" sz="3400" dirty="0">
                <a:latin typeface="Arial"/>
                <a:cs typeface="Arial"/>
              </a:rPr>
              <a:t>child and family obesity,  measurement of</a:t>
            </a:r>
            <a:r>
              <a:rPr lang="en-US" sz="3400" dirty="0">
                <a:solidFill>
                  <a:srgbClr val="FF0000"/>
                </a:solidFill>
                <a:latin typeface="Arial"/>
                <a:cs typeface="Arial"/>
              </a:rPr>
              <a:t> </a:t>
            </a:r>
            <a:r>
              <a:rPr lang="en-US" sz="3400" dirty="0">
                <a:latin typeface="Arial"/>
                <a:cs typeface="Arial"/>
              </a:rPr>
              <a:t>diet</a:t>
            </a:r>
            <a:r>
              <a:rPr lang="en-US" sz="3400" dirty="0">
                <a:solidFill>
                  <a:srgbClr val="FF0000"/>
                </a:solidFill>
                <a:latin typeface="Arial"/>
                <a:cs typeface="Arial"/>
              </a:rPr>
              <a:t> </a:t>
            </a:r>
            <a:r>
              <a:rPr lang="en-US" sz="3400" dirty="0">
                <a:latin typeface="Arial"/>
                <a:cs typeface="Arial"/>
              </a:rPr>
              <a:t>and physical activity behaviors</a:t>
            </a:r>
          </a:p>
          <a:p>
            <a:pPr>
              <a:lnSpc>
                <a:spcPct val="100000"/>
              </a:lnSpc>
              <a:spcAft>
                <a:spcPts val="2400"/>
              </a:spcAft>
            </a:pPr>
            <a:r>
              <a:rPr lang="en-US" sz="3400" b="1" dirty="0">
                <a:solidFill>
                  <a:schemeClr val="accent1"/>
                </a:solidFill>
                <a:latin typeface="Arial"/>
                <a:cs typeface="Arial"/>
              </a:rPr>
              <a:t>Adherence to treatment regiments: </a:t>
            </a:r>
            <a:r>
              <a:rPr lang="en-US" sz="3400" dirty="0">
                <a:latin typeface="Arial"/>
                <a:cs typeface="Arial"/>
              </a:rPr>
              <a:t>attrition and dropout, missed appointments, adherence studies</a:t>
            </a:r>
          </a:p>
          <a:p>
            <a:pPr>
              <a:lnSpc>
                <a:spcPct val="100000"/>
              </a:lnSpc>
              <a:spcAft>
                <a:spcPts val="2400"/>
              </a:spcAft>
            </a:pPr>
            <a:r>
              <a:rPr lang="en-US" sz="3400" b="1" dirty="0">
                <a:solidFill>
                  <a:schemeClr val="accent1"/>
                </a:solidFill>
                <a:latin typeface="Arial"/>
                <a:cs typeface="Arial"/>
              </a:rPr>
              <a:t>Social Determinants of Health: </a:t>
            </a:r>
            <a:r>
              <a:rPr lang="en-US" sz="3400" dirty="0">
                <a:latin typeface="Arial"/>
                <a:cs typeface="Arial"/>
              </a:rPr>
              <a:t>food insecurity, neighborhood and built environment, socioeconomics, social and community context</a:t>
            </a:r>
            <a:endParaRPr lang="en-US" sz="3400" b="1" dirty="0">
              <a:solidFill>
                <a:schemeClr val="accent1"/>
              </a:solidFill>
              <a:latin typeface="Arial"/>
              <a:cs typeface="Arial"/>
            </a:endParaRPr>
          </a:p>
        </p:txBody>
      </p:sp>
      <p:sp>
        <p:nvSpPr>
          <p:cNvPr id="10" name="Text Placeholder 5">
            <a:extLst>
              <a:ext uri="{FF2B5EF4-FFF2-40B4-BE49-F238E27FC236}">
                <a16:creationId xmlns:a16="http://schemas.microsoft.com/office/drawing/2014/main" id="{514BCD6E-B6EF-6D4B-8A7A-AD334AA30CA8}"/>
              </a:ext>
            </a:extLst>
          </p:cNvPr>
          <p:cNvSpPr>
            <a:spLocks noGrp="1"/>
          </p:cNvSpPr>
          <p:nvPr>
            <p:ph type="body" sz="quarter" idx="17"/>
          </p:nvPr>
        </p:nvSpPr>
        <p:spPr>
          <a:xfrm>
            <a:off x="22326600" y="9144000"/>
            <a:ext cx="9067800" cy="21336000"/>
          </a:xfrm>
        </p:spPr>
        <p:txBody>
          <a:bodyPr lIns="91440" tIns="45720" rIns="91440" bIns="45720" anchor="t"/>
          <a:lstStyle/>
          <a:p>
            <a:pPr marL="0" indent="0">
              <a:buNone/>
            </a:pPr>
            <a:r>
              <a:rPr lang="en-US" sz="4400" b="1" dirty="0">
                <a:solidFill>
                  <a:srgbClr val="93773A"/>
                </a:solidFill>
                <a:latin typeface="Arial"/>
                <a:cs typeface="Arial"/>
              </a:rPr>
              <a:t>Center Activities and Resources</a:t>
            </a:r>
            <a:endParaRPr lang="en-US" sz="4400" b="1" dirty="0">
              <a:solidFill>
                <a:srgbClr val="93773A"/>
              </a:solidFill>
            </a:endParaRPr>
          </a:p>
          <a:p>
            <a:pPr marL="457200" indent="-457200">
              <a:lnSpc>
                <a:spcPct val="100000"/>
              </a:lnSpc>
            </a:pPr>
            <a:r>
              <a:rPr lang="en-US" sz="3400" b="1" dirty="0">
                <a:solidFill>
                  <a:schemeClr val="accent1"/>
                </a:solidFill>
                <a:latin typeface="Arial"/>
                <a:cs typeface="Arial"/>
              </a:rPr>
              <a:t>Summer Research</a:t>
            </a:r>
            <a:r>
              <a:rPr lang="en-US" sz="3400" b="1" i="0" dirty="0">
                <a:solidFill>
                  <a:schemeClr val="accent1"/>
                </a:solidFill>
                <a:effectLst/>
                <a:latin typeface="Arial"/>
                <a:cs typeface="Arial"/>
              </a:rPr>
              <a:t> </a:t>
            </a:r>
            <a:r>
              <a:rPr lang="en-US" sz="3400" b="1" dirty="0">
                <a:solidFill>
                  <a:schemeClr val="accent1"/>
                </a:solidFill>
                <a:latin typeface="Arial"/>
                <a:cs typeface="Arial"/>
              </a:rPr>
              <a:t>Internships</a:t>
            </a:r>
            <a:endParaRPr lang="en-US" sz="3400" b="1" i="0" dirty="0">
              <a:solidFill>
                <a:schemeClr val="accent1"/>
              </a:solidFill>
              <a:effectLst/>
              <a:latin typeface="Arial"/>
              <a:cs typeface="Arial"/>
            </a:endParaRPr>
          </a:p>
          <a:p>
            <a:pPr marL="457200" indent="-457200">
              <a:lnSpc>
                <a:spcPct val="100000"/>
              </a:lnSpc>
            </a:pPr>
            <a:r>
              <a:rPr lang="en-US" sz="3400" b="1" dirty="0">
                <a:solidFill>
                  <a:schemeClr val="accent1"/>
                </a:solidFill>
                <a:latin typeface="Arial"/>
                <a:cs typeface="Arial"/>
              </a:rPr>
              <a:t>Pilot Awards</a:t>
            </a:r>
            <a:r>
              <a:rPr lang="en-US" sz="3400" dirty="0">
                <a:solidFill>
                  <a:srgbClr val="000000"/>
                </a:solidFill>
                <a:latin typeface="Arial"/>
                <a:cs typeface="Arial"/>
              </a:rPr>
              <a:t>: $20,000 annual pilot program for studies that align with the purpose and mission of the Center</a:t>
            </a:r>
          </a:p>
          <a:p>
            <a:pPr marL="457200" indent="-457200">
              <a:lnSpc>
                <a:spcPct val="100000"/>
              </a:lnSpc>
            </a:pPr>
            <a:r>
              <a:rPr lang="en-US" sz="3400" b="1" i="0" dirty="0">
                <a:solidFill>
                  <a:schemeClr val="accent1"/>
                </a:solidFill>
                <a:effectLst/>
                <a:latin typeface="Arial"/>
                <a:cs typeface="Arial"/>
              </a:rPr>
              <a:t>Visitin</a:t>
            </a:r>
            <a:r>
              <a:rPr lang="en-US" sz="3400" b="1" dirty="0">
                <a:solidFill>
                  <a:schemeClr val="accent1"/>
                </a:solidFill>
                <a:latin typeface="Arial"/>
                <a:cs typeface="Arial"/>
              </a:rPr>
              <a:t>g Professors: </a:t>
            </a:r>
            <a:r>
              <a:rPr lang="en-US" sz="3400" dirty="0">
                <a:solidFill>
                  <a:srgbClr val="000000"/>
                </a:solidFill>
                <a:latin typeface="Arial"/>
                <a:cs typeface="Arial"/>
              </a:rPr>
              <a:t>2 visiting experts per year, rotating between different research domains of the Center</a:t>
            </a:r>
          </a:p>
          <a:p>
            <a:pPr marL="457200" indent="-457200">
              <a:lnSpc>
                <a:spcPct val="100000"/>
              </a:lnSpc>
            </a:pPr>
            <a:r>
              <a:rPr lang="en-US" sz="3400" b="1" dirty="0">
                <a:solidFill>
                  <a:schemeClr val="accent1"/>
                </a:solidFill>
                <a:latin typeface="Arial"/>
                <a:cs typeface="Arial"/>
              </a:rPr>
              <a:t>Mentorship: </a:t>
            </a:r>
            <a:r>
              <a:rPr lang="en-US" sz="3400" dirty="0">
                <a:solidFill>
                  <a:srgbClr val="000000"/>
                </a:solidFill>
                <a:latin typeface="Arial"/>
                <a:cs typeface="Arial"/>
              </a:rPr>
              <a:t>Center members provide research guidance to early career faculty</a:t>
            </a:r>
          </a:p>
          <a:p>
            <a:pPr marL="457200" indent="-457200">
              <a:lnSpc>
                <a:spcPct val="100000"/>
              </a:lnSpc>
            </a:pPr>
            <a:r>
              <a:rPr lang="en-US" sz="3400" b="1" dirty="0">
                <a:solidFill>
                  <a:schemeClr val="accent1"/>
                </a:solidFill>
                <a:latin typeface="Arial"/>
                <a:cs typeface="Arial"/>
              </a:rPr>
              <a:t>Collaborative Research Meetings and Team Science: </a:t>
            </a:r>
            <a:r>
              <a:rPr lang="en-US" sz="3400" dirty="0">
                <a:solidFill>
                  <a:srgbClr val="000000"/>
                </a:solidFill>
                <a:latin typeface="Arial"/>
                <a:cs typeface="Arial"/>
              </a:rPr>
              <a:t>monthly meetings to focus on works in progress, manuscript writing, and grant development; joint development of grant applications leveraging Center resources and expertise</a:t>
            </a:r>
            <a:endParaRPr lang="en-US" sz="3400" dirty="0">
              <a:solidFill>
                <a:srgbClr val="000000"/>
              </a:solidFill>
            </a:endParaRPr>
          </a:p>
          <a:p>
            <a:pPr marL="457200" indent="-457200">
              <a:lnSpc>
                <a:spcPct val="100000"/>
              </a:lnSpc>
            </a:pPr>
            <a:r>
              <a:rPr lang="en-US" sz="3400" b="1" dirty="0">
                <a:solidFill>
                  <a:schemeClr val="accent1"/>
                </a:solidFill>
                <a:latin typeface="Arial"/>
                <a:cs typeface="Arial"/>
              </a:rPr>
              <a:t>Virtual Library: </a:t>
            </a:r>
            <a:r>
              <a:rPr lang="en-US" sz="3400" dirty="0">
                <a:solidFill>
                  <a:srgbClr val="000000"/>
                </a:solidFill>
                <a:latin typeface="Arial"/>
                <a:cs typeface="Arial"/>
              </a:rPr>
              <a:t>online resource developed and maintained by the Center featuring methodology and measures pertinent to the Center, with a particular focus on Family Science</a:t>
            </a:r>
          </a:p>
          <a:p>
            <a:pPr marL="457200" indent="-457200">
              <a:lnSpc>
                <a:spcPct val="100000"/>
              </a:lnSpc>
            </a:pPr>
            <a:r>
              <a:rPr lang="en-US" sz="3400" b="1" dirty="0">
                <a:solidFill>
                  <a:schemeClr val="accent1"/>
                </a:solidFill>
                <a:latin typeface="Arial"/>
                <a:cs typeface="Arial"/>
              </a:rPr>
              <a:t>Infrastructure: </a:t>
            </a:r>
            <a:r>
              <a:rPr lang="en-US" sz="3400" dirty="0">
                <a:latin typeface="Arial"/>
                <a:cs typeface="Arial"/>
              </a:rPr>
              <a:t>provide administrative and operational support for grant submissions, study start-up, and project managemen</a:t>
            </a:r>
            <a:r>
              <a:rPr lang="en-US" dirty="0">
                <a:latin typeface="Arial"/>
                <a:cs typeface="Arial"/>
              </a:rPr>
              <a:t>t</a:t>
            </a:r>
            <a:endParaRPr lang="en-US" dirty="0"/>
          </a:p>
        </p:txBody>
      </p:sp>
      <p:sp>
        <p:nvSpPr>
          <p:cNvPr id="11" name="Text Placeholder 6">
            <a:extLst>
              <a:ext uri="{FF2B5EF4-FFF2-40B4-BE49-F238E27FC236}">
                <a16:creationId xmlns:a16="http://schemas.microsoft.com/office/drawing/2014/main" id="{2DDE320B-249B-CA45-AF42-EAAE24CE7D4D}"/>
              </a:ext>
            </a:extLst>
          </p:cNvPr>
          <p:cNvSpPr>
            <a:spLocks noGrp="1"/>
          </p:cNvSpPr>
          <p:nvPr>
            <p:ph type="body" sz="quarter" idx="18"/>
          </p:nvPr>
        </p:nvSpPr>
        <p:spPr>
          <a:xfrm>
            <a:off x="32080199" y="9143999"/>
            <a:ext cx="10820401" cy="18592801"/>
          </a:xfrm>
        </p:spPr>
        <p:txBody>
          <a:bodyPr lIns="91440" tIns="45720" rIns="91440" bIns="45720" anchor="t"/>
          <a:lstStyle/>
          <a:p>
            <a:pPr marL="0" indent="0">
              <a:buNone/>
            </a:pPr>
            <a:r>
              <a:rPr lang="en-US" sz="4400" b="1" dirty="0">
                <a:solidFill>
                  <a:srgbClr val="93773A"/>
                </a:solidFill>
                <a:latin typeface="Arial" pitchFamily="34" charset="0"/>
                <a:cs typeface="Arial" pitchFamily="34" charset="0"/>
              </a:rPr>
              <a:t>Research Project Spotlight</a:t>
            </a:r>
          </a:p>
          <a:p>
            <a:pPr marL="628650" indent="-457200"/>
            <a:r>
              <a:rPr lang="en-US" sz="3400" b="1" dirty="0">
                <a:solidFill>
                  <a:srgbClr val="000000"/>
                </a:solidFill>
                <a:latin typeface="Arial"/>
                <a:cs typeface="Arial"/>
              </a:rPr>
              <a:t>Inaugural Pilot Award Recipient</a:t>
            </a:r>
            <a:r>
              <a:rPr lang="en-US" sz="3400" dirty="0">
                <a:solidFill>
                  <a:srgbClr val="000000"/>
                </a:solidFill>
                <a:latin typeface="Arial"/>
                <a:cs typeface="Arial"/>
              </a:rPr>
              <a:t>: </a:t>
            </a:r>
          </a:p>
          <a:p>
            <a:pPr marL="628650" indent="0">
              <a:buNone/>
            </a:pPr>
            <a:r>
              <a:rPr lang="en-US" sz="3400" b="0" i="0" dirty="0">
                <a:solidFill>
                  <a:srgbClr val="000000"/>
                </a:solidFill>
                <a:effectLst/>
                <a:latin typeface="Arial"/>
                <a:cs typeface="Arial"/>
              </a:rPr>
              <a:t>Leila DeWitt, DO, MA- PI</a:t>
            </a:r>
            <a:endParaRPr lang="en-US" sz="3400" dirty="0"/>
          </a:p>
          <a:p>
            <a:pPr marL="628650" indent="0">
              <a:buNone/>
            </a:pPr>
            <a:r>
              <a:rPr lang="en-US" sz="3400" dirty="0">
                <a:solidFill>
                  <a:srgbClr val="000000"/>
                </a:solidFill>
                <a:latin typeface="Arial"/>
                <a:cs typeface="Arial"/>
              </a:rPr>
              <a:t> Assistant Professor of Pediatrics</a:t>
            </a:r>
          </a:p>
          <a:p>
            <a:pPr marL="628650" indent="-457200"/>
            <a:r>
              <a:rPr lang="en-US" sz="3400" b="0" i="0" dirty="0">
                <a:solidFill>
                  <a:srgbClr val="000000"/>
                </a:solidFill>
                <a:effectLst/>
                <a:latin typeface="Arial"/>
                <a:cs typeface="Arial"/>
              </a:rPr>
              <a:t>“</a:t>
            </a:r>
            <a:r>
              <a:rPr lang="en-US" sz="3400" b="0" i="0" u="sng" dirty="0">
                <a:solidFill>
                  <a:srgbClr val="000000"/>
                </a:solidFill>
                <a:effectLst/>
                <a:latin typeface="Arial"/>
                <a:cs typeface="Arial"/>
              </a:rPr>
              <a:t>Hungry and Hospitalized- Perceptions of a Pediatric Hospital-based Food Pantry”</a:t>
            </a:r>
          </a:p>
          <a:p>
            <a:pPr marL="628650" indent="0">
              <a:buNone/>
            </a:pPr>
            <a:r>
              <a:rPr lang="en-US" sz="3400" i="1" dirty="0">
                <a:solidFill>
                  <a:srgbClr val="000000"/>
                </a:solidFill>
                <a:latin typeface="Arial"/>
                <a:cs typeface="Arial"/>
              </a:rPr>
              <a:t>Understanding the impact of food insecurity (FI) interventions during an inpatient admission, when families are under great stress and lives are disrupted, is an important step in addressing the social determinants of health (SDH). To better understand the impact of the inpatient food pantry, we will conduct a mixed-methods study to include: </a:t>
            </a:r>
          </a:p>
          <a:p>
            <a:pPr marL="1085850" indent="-457200"/>
            <a:r>
              <a:rPr lang="en-US" sz="3400" i="1" dirty="0">
                <a:solidFill>
                  <a:srgbClr val="000000"/>
                </a:solidFill>
                <a:latin typeface="Arial"/>
                <a:cs typeface="Arial"/>
              </a:rPr>
              <a:t>Semi-structured interviews with providers and caregivers to determine the acceptability of the inpatient food pantry. </a:t>
            </a:r>
          </a:p>
          <a:p>
            <a:pPr marL="1085850" indent="-457200"/>
            <a:r>
              <a:rPr lang="en-US" sz="3400" i="1" dirty="0">
                <a:solidFill>
                  <a:srgbClr val="000000"/>
                </a:solidFill>
                <a:latin typeface="Arial"/>
                <a:cs typeface="Arial"/>
              </a:rPr>
              <a:t>Collect pilot electronic health record (EHR) data to assess the association of food insecurity and food pantry use with child health and healthcare utilization outcomes.</a:t>
            </a:r>
          </a:p>
          <a:p>
            <a:pPr marL="628650" indent="-457200">
              <a:buNone/>
            </a:pPr>
            <a:endParaRPr lang="en-US" sz="1200" b="0" i="1" dirty="0">
              <a:solidFill>
                <a:srgbClr val="000000"/>
              </a:solidFill>
              <a:effectLst/>
            </a:endParaRPr>
          </a:p>
          <a:p>
            <a:pPr marL="628650" indent="-457200"/>
            <a:r>
              <a:rPr lang="en-US" sz="3400" b="1" dirty="0">
                <a:solidFill>
                  <a:srgbClr val="000000"/>
                </a:solidFill>
                <a:latin typeface="Arial"/>
                <a:cs typeface="Arial"/>
              </a:rPr>
              <a:t>Preliminary Findings: Qualitative interviews identified several emerging themes-</a:t>
            </a:r>
            <a:endParaRPr lang="en-US" sz="2200" b="1" dirty="0">
              <a:solidFill>
                <a:srgbClr val="000000"/>
              </a:solidFill>
            </a:endParaRPr>
          </a:p>
          <a:p>
            <a:pPr marL="685800" indent="-514350">
              <a:buFont typeface="+mj-lt"/>
              <a:buAutoNum type="arabicParenR"/>
            </a:pPr>
            <a:r>
              <a:rPr lang="en-US" sz="3200" dirty="0">
                <a:solidFill>
                  <a:srgbClr val="000000"/>
                </a:solidFill>
                <a:latin typeface="Arial"/>
                <a:cs typeface="Arial"/>
              </a:rPr>
              <a:t>Hospitalized families experience FI at home</a:t>
            </a:r>
          </a:p>
          <a:p>
            <a:pPr marL="685800" indent="-514350">
              <a:buFont typeface="+mj-lt"/>
              <a:buAutoNum type="arabicParenR"/>
            </a:pPr>
            <a:r>
              <a:rPr lang="en-US" sz="3200" dirty="0">
                <a:solidFill>
                  <a:srgbClr val="000000"/>
                </a:solidFill>
                <a:latin typeface="Arial"/>
                <a:cs typeface="Arial"/>
              </a:rPr>
              <a:t>Hospitalization exacerbates FI for parents and their children</a:t>
            </a:r>
          </a:p>
          <a:p>
            <a:pPr marL="685800" indent="-514350">
              <a:buFont typeface="+mj-lt"/>
              <a:buAutoNum type="arabicParenR"/>
            </a:pPr>
            <a:r>
              <a:rPr lang="en-US" sz="3200" dirty="0">
                <a:solidFill>
                  <a:srgbClr val="000000"/>
                </a:solidFill>
                <a:latin typeface="Arial"/>
                <a:cs typeface="Arial"/>
              </a:rPr>
              <a:t>Lack of food access negatively impacts their hospital stay</a:t>
            </a:r>
          </a:p>
          <a:p>
            <a:pPr marL="685800" indent="-514350">
              <a:buFont typeface="+mj-lt"/>
              <a:buAutoNum type="arabicParenR"/>
            </a:pPr>
            <a:r>
              <a:rPr lang="en-US" sz="3200" dirty="0">
                <a:solidFill>
                  <a:srgbClr val="000000"/>
                </a:solidFill>
                <a:latin typeface="Arial"/>
                <a:cs typeface="Arial"/>
              </a:rPr>
              <a:t>Families generally respond positively to being asked about FI during their hospital stay</a:t>
            </a:r>
          </a:p>
          <a:p>
            <a:pPr marL="685800" indent="-514350">
              <a:buFont typeface="+mj-lt"/>
              <a:buAutoNum type="arabicParenR"/>
            </a:pPr>
            <a:r>
              <a:rPr lang="en-US" sz="3200" dirty="0">
                <a:solidFill>
                  <a:srgbClr val="000000"/>
                </a:solidFill>
                <a:latin typeface="Arial"/>
                <a:cs typeface="Arial"/>
              </a:rPr>
              <a:t>Families consider inpatient food pantry to be a helpful resource</a:t>
            </a:r>
          </a:p>
          <a:p>
            <a:pPr marL="171450" indent="0">
              <a:buNone/>
            </a:pPr>
            <a:r>
              <a:rPr lang="en-US" sz="3200" dirty="0">
                <a:solidFill>
                  <a:srgbClr val="000000"/>
                </a:solidFill>
                <a:latin typeface="Arial"/>
                <a:cs typeface="Arial"/>
              </a:rPr>
              <a:t>Next steps: </a:t>
            </a:r>
          </a:p>
          <a:p>
            <a:pPr marL="628650" indent="-457200"/>
            <a:r>
              <a:rPr lang="en-US" sz="3200" dirty="0">
                <a:solidFill>
                  <a:srgbClr val="000000"/>
                </a:solidFill>
                <a:latin typeface="Arial"/>
                <a:cs typeface="Arial"/>
              </a:rPr>
              <a:t>Complete EHR data collection and analysis</a:t>
            </a:r>
          </a:p>
          <a:p>
            <a:pPr marL="628650" indent="-457200"/>
            <a:r>
              <a:rPr lang="en-US" sz="3200" dirty="0">
                <a:solidFill>
                  <a:srgbClr val="000000"/>
                </a:solidFill>
                <a:latin typeface="Arial"/>
                <a:cs typeface="Arial"/>
              </a:rPr>
              <a:t>Conduct larger study on effects of ameliorating FI following hospital stays </a:t>
            </a:r>
          </a:p>
        </p:txBody>
      </p:sp>
      <p:pic>
        <p:nvPicPr>
          <p:cNvPr id="5" name="Picture 4"/>
          <p:cNvPicPr>
            <a:picLocks noChangeAspect="1"/>
          </p:cNvPicPr>
          <p:nvPr/>
        </p:nvPicPr>
        <p:blipFill>
          <a:blip r:embed="rId3"/>
          <a:stretch>
            <a:fillRect/>
          </a:stretch>
        </p:blipFill>
        <p:spPr>
          <a:xfrm>
            <a:off x="7311259" y="19354799"/>
            <a:ext cx="2289941" cy="2835468"/>
          </a:xfrm>
          <a:prstGeom prst="rect">
            <a:avLst/>
          </a:prstGeom>
        </p:spPr>
      </p:pic>
      <p:pic>
        <p:nvPicPr>
          <p:cNvPr id="6" name="Picture 5"/>
          <p:cNvPicPr>
            <a:picLocks noChangeAspect="1"/>
          </p:cNvPicPr>
          <p:nvPr/>
        </p:nvPicPr>
        <p:blipFill>
          <a:blip r:embed="rId4"/>
          <a:stretch>
            <a:fillRect/>
          </a:stretch>
        </p:blipFill>
        <p:spPr>
          <a:xfrm>
            <a:off x="7336659" y="22418866"/>
            <a:ext cx="2264541" cy="2835468"/>
          </a:xfrm>
          <a:prstGeom prst="rect">
            <a:avLst/>
          </a:prstGeom>
        </p:spPr>
      </p:pic>
      <p:sp>
        <p:nvSpPr>
          <p:cNvPr id="16" name="TextBox 15"/>
          <p:cNvSpPr txBox="1"/>
          <p:nvPr/>
        </p:nvSpPr>
        <p:spPr>
          <a:xfrm>
            <a:off x="23261598" y="30276225"/>
            <a:ext cx="7197804"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Figure 1: Research Domains of Center</a:t>
            </a:r>
          </a:p>
        </p:txBody>
      </p:sp>
      <p:pic>
        <p:nvPicPr>
          <p:cNvPr id="135" name="Picture 135" descr="Logo, company name&#10;&#10;Description automatically generated">
            <a:extLst>
              <a:ext uri="{FF2B5EF4-FFF2-40B4-BE49-F238E27FC236}">
                <a16:creationId xmlns:a16="http://schemas.microsoft.com/office/drawing/2014/main" id="{E56AAA2E-621F-098F-6417-9317DB8CB07E}"/>
              </a:ext>
            </a:extLst>
          </p:cNvPr>
          <p:cNvPicPr>
            <a:picLocks noChangeAspect="1"/>
          </p:cNvPicPr>
          <p:nvPr/>
        </p:nvPicPr>
        <p:blipFill rotWithShape="1">
          <a:blip r:embed="rId5"/>
          <a:srcRect l="12994" t="34659" r="11145" b="34091"/>
          <a:stretch/>
        </p:blipFill>
        <p:spPr>
          <a:xfrm>
            <a:off x="34061400" y="27736800"/>
            <a:ext cx="7924802" cy="3242940"/>
          </a:xfrm>
          <a:prstGeom prst="rect">
            <a:avLst/>
          </a:prstGeom>
        </p:spPr>
      </p:pic>
      <p:pic>
        <p:nvPicPr>
          <p:cNvPr id="4" name="Picture 3"/>
          <p:cNvPicPr>
            <a:picLocks noChangeAspect="1"/>
          </p:cNvPicPr>
          <p:nvPr/>
        </p:nvPicPr>
        <p:blipFill>
          <a:blip r:embed="rId6"/>
          <a:stretch>
            <a:fillRect/>
          </a:stretch>
        </p:blipFill>
        <p:spPr>
          <a:xfrm>
            <a:off x="23012400" y="23012400"/>
            <a:ext cx="7376799" cy="6895174"/>
          </a:xfrm>
          <a:prstGeom prst="rect">
            <a:avLst/>
          </a:prstGeom>
        </p:spPr>
      </p:pic>
    </p:spTree>
    <p:extLst>
      <p:ext uri="{BB962C8B-B14F-4D97-AF65-F5344CB8AC3E}">
        <p14:creationId xmlns:p14="http://schemas.microsoft.com/office/powerpoint/2010/main" val="3308837624"/>
      </p:ext>
    </p:extLst>
  </p:cSld>
  <p:clrMapOvr>
    <a:masterClrMapping/>
  </p:clrMapOvr>
</p:sld>
</file>

<file path=ppt/theme/theme1.xml><?xml version="1.0" encoding="utf-8"?>
<a:theme xmlns:a="http://schemas.openxmlformats.org/drawingml/2006/main" name="2_Custom Design">
  <a:themeElements>
    <a:clrScheme name="Wake Gold RGB">
      <a:dk1>
        <a:srgbClr val="000000"/>
      </a:dk1>
      <a:lt1>
        <a:srgbClr val="FFFFFF"/>
      </a:lt1>
      <a:dk2>
        <a:srgbClr val="000000"/>
      </a:dk2>
      <a:lt2>
        <a:srgbClr val="E0E0E0"/>
      </a:lt2>
      <a:accent1>
        <a:srgbClr val="9E7E38"/>
      </a:accent1>
      <a:accent2>
        <a:srgbClr val="EC7A08"/>
      </a:accent2>
      <a:accent3>
        <a:srgbClr val="FFDA08"/>
      </a:accent3>
      <a:accent4>
        <a:srgbClr val="8064A2"/>
      </a:accent4>
      <a:accent5>
        <a:srgbClr val="CD202C"/>
      </a:accent5>
      <a:accent6>
        <a:srgbClr val="B6BF00"/>
      </a:accent6>
      <a:hlink>
        <a:srgbClr val="9E7E38"/>
      </a:hlink>
      <a:folHlink>
        <a:srgbClr val="9E7E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42E7B3BD761D4789149325683BE0A2" ma:contentTypeVersion="4" ma:contentTypeDescription="Create a new document." ma:contentTypeScope="" ma:versionID="a49a20a58b59a8934acb0b411898347f">
  <xsd:schema xmlns:xsd="http://www.w3.org/2001/XMLSchema" xmlns:xs="http://www.w3.org/2001/XMLSchema" xmlns:p="http://schemas.microsoft.com/office/2006/metadata/properties" xmlns:ns2="739e1678-d4e9-4bb9-9be3-a08a04450bfc" xmlns:ns3="2b8d248c-96e0-4d98-8747-093e5e798c16" targetNamespace="http://schemas.microsoft.com/office/2006/metadata/properties" ma:root="true" ma:fieldsID="fd868dc91fc4db6054d82ba7427db8ba" ns2:_="" ns3:_="">
    <xsd:import namespace="739e1678-d4e9-4bb9-9be3-a08a04450bfc"/>
    <xsd:import namespace="2b8d248c-96e0-4d98-8747-093e5e798c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e1678-d4e9-4bb9-9be3-a08a04450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8d248c-96e0-4d98-8747-093e5e798c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7C243D-1F06-47CE-BDC6-3ECC497AB0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e1678-d4e9-4bb9-9be3-a08a04450bfc"/>
    <ds:schemaRef ds:uri="2b8d248c-96e0-4d98-8747-093e5e798c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6D759A-3A4D-4BDD-B068-E4BEBAB892D6}">
  <ds:schemaRefs>
    <ds:schemaRef ds:uri="http://schemas.microsoft.com/sharepoint/v3/contenttype/forms"/>
  </ds:schemaRefs>
</ds:datastoreItem>
</file>

<file path=customXml/itemProps3.xml><?xml version="1.0" encoding="utf-8"?>
<ds:datastoreItem xmlns:ds="http://schemas.openxmlformats.org/officeDocument/2006/customXml" ds:itemID="{D8745EF1-BF1E-424C-AF1F-EE2F9B595DE1}">
  <ds:schemaRefs>
    <ds:schemaRef ds:uri="http://purl.org/dc/terms/"/>
    <ds:schemaRef ds:uri="http://purl.org/dc/dcmitype/"/>
    <ds:schemaRef ds:uri="http://purl.org/dc/elements/1.1/"/>
    <ds:schemaRef ds:uri="http://schemas.microsoft.com/office/2006/documentManagement/types"/>
    <ds:schemaRef ds:uri="739e1678-d4e9-4bb9-9be3-a08a04450bfc"/>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2b8d248c-96e0-4d98-8747-093e5e798c16"/>
  </ds:schemaRefs>
</ds:datastoreItem>
</file>

<file path=docProps/app.xml><?xml version="1.0" encoding="utf-8"?>
<Properties xmlns="http://schemas.openxmlformats.org/officeDocument/2006/extended-properties" xmlns:vt="http://schemas.openxmlformats.org/officeDocument/2006/docPropsVTypes">
  <Template>wfsom_36x48_horizontal_poster_template</Template>
  <TotalTime>1258</TotalTime>
  <Words>742</Words>
  <Application>Microsoft Macintosh PowerPoint</Application>
  <PresentationFormat>Custom</PresentationFormat>
  <Paragraphs>72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LT W01_35 Light1475496</vt:lpstr>
      <vt:lpstr>Calibri</vt:lpstr>
      <vt:lpstr>Calibri Light</vt:lpstr>
      <vt:lpstr>2_Custom Design</vt:lpstr>
      <vt:lpstr>Joseph A. Skelton, MD, MS, Department of Pediatrics Mara Z. Vitolins, DrPH, RD, Department of Epidemiology and Prevention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Sanders</dc:creator>
  <cp:lastModifiedBy>Hannah Faulkner</cp:lastModifiedBy>
  <cp:revision>303</cp:revision>
  <cp:lastPrinted>2023-02-06T12:53:11Z</cp:lastPrinted>
  <dcterms:created xsi:type="dcterms:W3CDTF">2022-02-25T02:47:24Z</dcterms:created>
  <dcterms:modified xsi:type="dcterms:W3CDTF">2023-02-28T19:16:13Z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0x0101006442E7B3BD761D4789149325683BE0A2</vt:lpwstr>
  </property>
</Properties>
</file>