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4" r:id="rId4"/>
  </p:sldMasterIdLst>
  <p:notesMasterIdLst>
    <p:notesMasterId r:id="rId6"/>
  </p:notesMasterIdLst>
  <p:sldIdLst>
    <p:sldId id="257" r:id="rId5"/>
  </p:sldIdLst>
  <p:sldSz cx="43891200" cy="32918400"/>
  <p:notesSz cx="7010400" cy="9296400"/>
  <p:defaultTextStyle>
    <a:defPPr>
      <a:defRPr lang="en-US"/>
    </a:defPPr>
    <a:lvl1pPr marL="0" algn="l" defTabSz="5016032" rtl="0" eaLnBrk="1" latinLnBrk="0" hangingPunct="1">
      <a:defRPr sz="9800" kern="1200">
        <a:solidFill>
          <a:schemeClr val="tx1"/>
        </a:solidFill>
        <a:latin typeface="+mn-lt"/>
        <a:ea typeface="+mn-ea"/>
        <a:cs typeface="+mn-cs"/>
      </a:defRPr>
    </a:lvl1pPr>
    <a:lvl2pPr marL="2508016" algn="l" defTabSz="5016032" rtl="0" eaLnBrk="1" latinLnBrk="0" hangingPunct="1">
      <a:defRPr sz="9800" kern="1200">
        <a:solidFill>
          <a:schemeClr val="tx1"/>
        </a:solidFill>
        <a:latin typeface="+mn-lt"/>
        <a:ea typeface="+mn-ea"/>
        <a:cs typeface="+mn-cs"/>
      </a:defRPr>
    </a:lvl2pPr>
    <a:lvl3pPr marL="5016032" algn="l" defTabSz="5016032" rtl="0" eaLnBrk="1" latinLnBrk="0" hangingPunct="1">
      <a:defRPr sz="9800" kern="1200">
        <a:solidFill>
          <a:schemeClr val="tx1"/>
        </a:solidFill>
        <a:latin typeface="+mn-lt"/>
        <a:ea typeface="+mn-ea"/>
        <a:cs typeface="+mn-cs"/>
      </a:defRPr>
    </a:lvl3pPr>
    <a:lvl4pPr marL="7524048" algn="l" defTabSz="5016032" rtl="0" eaLnBrk="1" latinLnBrk="0" hangingPunct="1">
      <a:defRPr sz="9800" kern="1200">
        <a:solidFill>
          <a:schemeClr val="tx1"/>
        </a:solidFill>
        <a:latin typeface="+mn-lt"/>
        <a:ea typeface="+mn-ea"/>
        <a:cs typeface="+mn-cs"/>
      </a:defRPr>
    </a:lvl4pPr>
    <a:lvl5pPr marL="10032066" algn="l" defTabSz="5016032" rtl="0" eaLnBrk="1" latinLnBrk="0" hangingPunct="1">
      <a:defRPr sz="9800" kern="1200">
        <a:solidFill>
          <a:schemeClr val="tx1"/>
        </a:solidFill>
        <a:latin typeface="+mn-lt"/>
        <a:ea typeface="+mn-ea"/>
        <a:cs typeface="+mn-cs"/>
      </a:defRPr>
    </a:lvl5pPr>
    <a:lvl6pPr marL="12540082" algn="l" defTabSz="5016032" rtl="0" eaLnBrk="1" latinLnBrk="0" hangingPunct="1">
      <a:defRPr sz="9800" kern="1200">
        <a:solidFill>
          <a:schemeClr val="tx1"/>
        </a:solidFill>
        <a:latin typeface="+mn-lt"/>
        <a:ea typeface="+mn-ea"/>
        <a:cs typeface="+mn-cs"/>
      </a:defRPr>
    </a:lvl6pPr>
    <a:lvl7pPr marL="15048098" algn="l" defTabSz="5016032" rtl="0" eaLnBrk="1" latinLnBrk="0" hangingPunct="1">
      <a:defRPr sz="9800" kern="1200">
        <a:solidFill>
          <a:schemeClr val="tx1"/>
        </a:solidFill>
        <a:latin typeface="+mn-lt"/>
        <a:ea typeface="+mn-ea"/>
        <a:cs typeface="+mn-cs"/>
      </a:defRPr>
    </a:lvl7pPr>
    <a:lvl8pPr marL="17556114" algn="l" defTabSz="5016032" rtl="0" eaLnBrk="1" latinLnBrk="0" hangingPunct="1">
      <a:defRPr sz="9800" kern="1200">
        <a:solidFill>
          <a:schemeClr val="tx1"/>
        </a:solidFill>
        <a:latin typeface="+mn-lt"/>
        <a:ea typeface="+mn-ea"/>
        <a:cs typeface="+mn-cs"/>
      </a:defRPr>
    </a:lvl8pPr>
    <a:lvl9pPr marL="20064130" algn="l" defTabSz="5016032" rtl="0" eaLnBrk="1" latinLnBrk="0" hangingPunct="1">
      <a:defRPr sz="9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76">
          <p15:clr>
            <a:srgbClr val="A4A3A4"/>
          </p15:clr>
        </p15:guide>
        <p15:guide id="2" pos="1382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3773A"/>
    <a:srgbClr val="781D39"/>
    <a:srgbClr val="B4B4B4"/>
    <a:srgbClr val="E0E0E0"/>
    <a:srgbClr val="4C4C4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574" autoAdjust="0"/>
    <p:restoredTop sz="95673" autoAdjust="0"/>
  </p:normalViewPr>
  <p:slideViewPr>
    <p:cSldViewPr showGuides="1">
      <p:cViewPr varScale="1">
        <p:scale>
          <a:sx n="25" d="100"/>
          <a:sy n="25" d="100"/>
        </p:scale>
        <p:origin x="2232" y="192"/>
      </p:cViewPr>
      <p:guideLst>
        <p:guide orient="horz" pos="576"/>
        <p:guide pos="1382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microsoft.com/office/2016/11/relationships/changesInfo" Target="changesInfos/changesInfo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nnah Faulkner" userId="187609d0-e723-4280-a12c-dcc0777a039b" providerId="ADAL" clId="{381360EE-7E9C-0A4A-BA4A-F17BE8E84DA9}"/>
    <pc:docChg chg="modSld">
      <pc:chgData name="Hannah Faulkner" userId="187609d0-e723-4280-a12c-dcc0777a039b" providerId="ADAL" clId="{381360EE-7E9C-0A4A-BA4A-F17BE8E84DA9}" dt="2023-02-28T19:12:57.230" v="0"/>
      <pc:docMkLst>
        <pc:docMk/>
      </pc:docMkLst>
      <pc:sldChg chg="modNotesTx">
        <pc:chgData name="Hannah Faulkner" userId="187609d0-e723-4280-a12c-dcc0777a039b" providerId="ADAL" clId="{381360EE-7E9C-0A4A-BA4A-F17BE8E84DA9}" dt="2023-02-28T19:12:57.230" v="0"/>
        <pc:sldMkLst>
          <pc:docMk/>
          <pc:sldMk cId="3308837624" sldId="257"/>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7840" cy="466133"/>
          </a:xfrm>
          <a:prstGeom prst="rect">
            <a:avLst/>
          </a:prstGeom>
        </p:spPr>
        <p:txBody>
          <a:bodyPr vert="horz" lIns="34691" tIns="17346" rIns="34691" bIns="17346" rtlCol="0"/>
          <a:lstStyle>
            <a:lvl1pPr algn="l">
              <a:defRPr sz="500"/>
            </a:lvl1pPr>
          </a:lstStyle>
          <a:p>
            <a:endParaRPr lang="en-US"/>
          </a:p>
        </p:txBody>
      </p:sp>
      <p:sp>
        <p:nvSpPr>
          <p:cNvPr id="3" name="Date Placeholder 2"/>
          <p:cNvSpPr>
            <a:spLocks noGrp="1"/>
          </p:cNvSpPr>
          <p:nvPr>
            <p:ph type="dt" idx="1"/>
          </p:nvPr>
        </p:nvSpPr>
        <p:spPr>
          <a:xfrm>
            <a:off x="3971170" y="1"/>
            <a:ext cx="3037840" cy="466133"/>
          </a:xfrm>
          <a:prstGeom prst="rect">
            <a:avLst/>
          </a:prstGeom>
        </p:spPr>
        <p:txBody>
          <a:bodyPr vert="horz" lIns="34691" tIns="17346" rIns="34691" bIns="17346" rtlCol="0"/>
          <a:lstStyle>
            <a:lvl1pPr algn="r">
              <a:defRPr sz="500"/>
            </a:lvl1pPr>
          </a:lstStyle>
          <a:p>
            <a:fld id="{6604E6B7-3C96-914B-BF18-A9AA325C0192}" type="datetimeFigureOut">
              <a:rPr lang="en-US" smtClean="0"/>
              <a:t>2/28/23</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34691" tIns="17346" rIns="34691" bIns="17346" rtlCol="0" anchor="ctr"/>
          <a:lstStyle/>
          <a:p>
            <a:endParaRPr lang="en-US"/>
          </a:p>
        </p:txBody>
      </p:sp>
      <p:sp>
        <p:nvSpPr>
          <p:cNvPr id="5" name="Notes Placeholder 4"/>
          <p:cNvSpPr>
            <a:spLocks noGrp="1"/>
          </p:cNvSpPr>
          <p:nvPr>
            <p:ph type="body" sz="quarter" idx="3"/>
          </p:nvPr>
        </p:nvSpPr>
        <p:spPr>
          <a:xfrm>
            <a:off x="701040" y="4473674"/>
            <a:ext cx="5608320" cy="3660676"/>
          </a:xfrm>
          <a:prstGeom prst="rect">
            <a:avLst/>
          </a:prstGeom>
        </p:spPr>
        <p:txBody>
          <a:bodyPr vert="horz" lIns="34691" tIns="17346" rIns="34691" bIns="17346"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30267"/>
            <a:ext cx="3037840" cy="466133"/>
          </a:xfrm>
          <a:prstGeom prst="rect">
            <a:avLst/>
          </a:prstGeom>
        </p:spPr>
        <p:txBody>
          <a:bodyPr vert="horz" lIns="34691" tIns="17346" rIns="34691" bIns="17346" rtlCol="0" anchor="b"/>
          <a:lstStyle>
            <a:lvl1pPr algn="l">
              <a:defRPr sz="500"/>
            </a:lvl1pPr>
          </a:lstStyle>
          <a:p>
            <a:endParaRPr lang="en-US"/>
          </a:p>
        </p:txBody>
      </p:sp>
      <p:sp>
        <p:nvSpPr>
          <p:cNvPr id="7" name="Slide Number Placeholder 6"/>
          <p:cNvSpPr>
            <a:spLocks noGrp="1"/>
          </p:cNvSpPr>
          <p:nvPr>
            <p:ph type="sldNum" sz="quarter" idx="5"/>
          </p:nvPr>
        </p:nvSpPr>
        <p:spPr>
          <a:xfrm>
            <a:off x="3971170" y="8830267"/>
            <a:ext cx="3037840" cy="466133"/>
          </a:xfrm>
          <a:prstGeom prst="rect">
            <a:avLst/>
          </a:prstGeom>
        </p:spPr>
        <p:txBody>
          <a:bodyPr vert="horz" lIns="34691" tIns="17346" rIns="34691" bIns="17346" rtlCol="0" anchor="b"/>
          <a:lstStyle>
            <a:lvl1pPr algn="r">
              <a:defRPr sz="500"/>
            </a:lvl1pPr>
          </a:lstStyle>
          <a:p>
            <a:fld id="{00E09490-AAEE-BD4C-B93A-660063611D7C}" type="slidenum">
              <a:rPr lang="en-US" smtClean="0"/>
              <a:t>‹#›</a:t>
            </a:fld>
            <a:endParaRPr lang="en-US"/>
          </a:p>
        </p:txBody>
      </p:sp>
    </p:spTree>
    <p:extLst>
      <p:ext uri="{BB962C8B-B14F-4D97-AF65-F5344CB8AC3E}">
        <p14:creationId xmlns:p14="http://schemas.microsoft.com/office/powerpoint/2010/main" val="14314527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a:solidFill>
                  <a:srgbClr val="FFFFFF"/>
                </a:solidFill>
                <a:effectLst/>
                <a:latin typeface="Avenir LT W01_35 Light1475496" panose="02000503020000020003" pitchFamily="2" charset="0"/>
              </a:rPr>
              <a:t>Aiming to improve the knowledge of redox processes contributing to diseases through innovative interdisciplinary research.</a:t>
            </a:r>
            <a:endParaRPr lang="en-US"/>
          </a:p>
        </p:txBody>
      </p:sp>
      <p:sp>
        <p:nvSpPr>
          <p:cNvPr id="4" name="Slide Number Placeholder 3"/>
          <p:cNvSpPr>
            <a:spLocks noGrp="1"/>
          </p:cNvSpPr>
          <p:nvPr>
            <p:ph type="sldNum" sz="quarter" idx="5"/>
          </p:nvPr>
        </p:nvSpPr>
        <p:spPr/>
        <p:txBody>
          <a:bodyPr/>
          <a:lstStyle/>
          <a:p>
            <a:fld id="{00E09490-AAEE-BD4C-B93A-660063611D7C}" type="slidenum">
              <a:rPr lang="en-US" smtClean="0"/>
              <a:t>1</a:t>
            </a:fld>
            <a:endParaRPr lang="en-US"/>
          </a:p>
        </p:txBody>
      </p:sp>
    </p:spTree>
    <p:extLst>
      <p:ext uri="{BB962C8B-B14F-4D97-AF65-F5344CB8AC3E}">
        <p14:creationId xmlns:p14="http://schemas.microsoft.com/office/powerpoint/2010/main" val="33572335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Placeholder 12">
            <a:extLst>
              <a:ext uri="{FF2B5EF4-FFF2-40B4-BE49-F238E27FC236}">
                <a16:creationId xmlns:a16="http://schemas.microsoft.com/office/drawing/2014/main" id="{526B005D-6E2A-8841-AA89-D5183C9F1451}"/>
              </a:ext>
            </a:extLst>
          </p:cNvPr>
          <p:cNvSpPr>
            <a:spLocks noGrp="1"/>
          </p:cNvSpPr>
          <p:nvPr>
            <p:ph type="title" hasCustomPrompt="1"/>
          </p:nvPr>
        </p:nvSpPr>
        <p:spPr>
          <a:xfrm>
            <a:off x="6629400" y="5943600"/>
            <a:ext cx="31699200" cy="1752600"/>
          </a:xfrm>
          <a:prstGeom prst="rect">
            <a:avLst/>
          </a:prstGeom>
        </p:spPr>
        <p:txBody>
          <a:bodyPr vert="horz" lIns="91440" tIns="45720" rIns="91440" bIns="45720" rtlCol="0" anchor="ctr">
            <a:normAutofit/>
          </a:bodyPr>
          <a:lstStyle>
            <a:lvl1pPr algn="ctr">
              <a:defRPr sz="3200" i="1">
                <a:solidFill>
                  <a:schemeClr val="bg1"/>
                </a:solidFill>
              </a:defRPr>
            </a:lvl1pPr>
          </a:lstStyle>
          <a:p>
            <a:r>
              <a:rPr lang="en-US" dirty="0"/>
              <a:t>Name, Department and Institution here. Arial italic 32 point, BLACK</a:t>
            </a:r>
            <a:br>
              <a:rPr lang="en-US" dirty="0"/>
            </a:br>
            <a:r>
              <a:rPr lang="en-US" dirty="0"/>
              <a:t>Name, Department and Institution here. Arial italic 32 point, BLACK</a:t>
            </a:r>
          </a:p>
        </p:txBody>
      </p:sp>
      <p:sp>
        <p:nvSpPr>
          <p:cNvPr id="8" name="Text Placeholder 37">
            <a:extLst>
              <a:ext uri="{FF2B5EF4-FFF2-40B4-BE49-F238E27FC236}">
                <a16:creationId xmlns:a16="http://schemas.microsoft.com/office/drawing/2014/main" id="{554647DB-E1BD-C94E-9EB3-A669485101C2}"/>
              </a:ext>
            </a:extLst>
          </p:cNvPr>
          <p:cNvSpPr>
            <a:spLocks noGrp="1"/>
          </p:cNvSpPr>
          <p:nvPr>
            <p:ph type="body" sz="quarter" idx="14" hasCustomPrompt="1"/>
          </p:nvPr>
        </p:nvSpPr>
        <p:spPr>
          <a:xfrm>
            <a:off x="6629400" y="457200"/>
            <a:ext cx="31699200" cy="5486400"/>
          </a:xfrm>
          <a:prstGeom prst="rect">
            <a:avLst/>
          </a:prstGeom>
        </p:spPr>
        <p:txBody>
          <a:bodyPr anchor="ctr"/>
          <a:lstStyle>
            <a:lvl1pPr marL="0" indent="0" algn="ctr">
              <a:lnSpc>
                <a:spcPct val="100000"/>
              </a:lnSpc>
              <a:buNone/>
              <a:defRPr sz="9000" b="1" i="0">
                <a:solidFill>
                  <a:schemeClr val="bg1"/>
                </a:solidFill>
                <a:latin typeface="Arial" panose="020B0604020202020204" pitchFamily="34" charset="0"/>
                <a:cs typeface="Arial" panose="020B0604020202020204" pitchFamily="34" charset="0"/>
              </a:defRPr>
            </a:lvl1pPr>
          </a:lstStyle>
          <a:p>
            <a:pPr lvl="0"/>
            <a:r>
              <a:rPr lang="en-US" dirty="0"/>
              <a:t>Edit master text style, Arial Bold 90pt, white, </a:t>
            </a:r>
            <a:br>
              <a:rPr lang="en-US" dirty="0"/>
            </a:br>
            <a:r>
              <a:rPr lang="en-US" dirty="0"/>
              <a:t>max of two lines </a:t>
            </a:r>
          </a:p>
        </p:txBody>
      </p:sp>
      <p:sp>
        <p:nvSpPr>
          <p:cNvPr id="9" name="Text Placeholder 49">
            <a:extLst>
              <a:ext uri="{FF2B5EF4-FFF2-40B4-BE49-F238E27FC236}">
                <a16:creationId xmlns:a16="http://schemas.microsoft.com/office/drawing/2014/main" id="{EDB378EE-D5C8-3D43-B7C1-12C2FAE7E7DE}"/>
              </a:ext>
            </a:extLst>
          </p:cNvPr>
          <p:cNvSpPr>
            <a:spLocks noGrp="1"/>
          </p:cNvSpPr>
          <p:nvPr>
            <p:ph type="body" sz="quarter" idx="15" hasCustomPrompt="1"/>
          </p:nvPr>
        </p:nvSpPr>
        <p:spPr>
          <a:xfrm>
            <a:off x="2759075" y="9144000"/>
            <a:ext cx="9059863" cy="21336000"/>
          </a:xfrm>
          <a:prstGeom prst="rect">
            <a:avLst/>
          </a:prstGeom>
        </p:spPr>
        <p:txBody>
          <a:bodyPr/>
          <a:lstStyle>
            <a:lvl1pPr>
              <a:defRPr sz="3600" b="0" i="0">
                <a:solidFill>
                  <a:schemeClr val="tx1"/>
                </a:solidFill>
                <a:latin typeface="Arial" panose="020B0604020202020204" pitchFamily="34" charset="0"/>
                <a:cs typeface="Arial" panose="020B0604020202020204" pitchFamily="34" charset="0"/>
              </a:defRPr>
            </a:lvl1pPr>
          </a:lstStyle>
          <a:p>
            <a:r>
              <a:rPr lang="en-US" dirty="0"/>
              <a:t>Edit Master text styles – Body copy is Arial 36 point. Subheads are All CAPS, Arial BOLD, 44 point, Gold,  BOLD</a:t>
            </a:r>
          </a:p>
        </p:txBody>
      </p:sp>
      <p:sp>
        <p:nvSpPr>
          <p:cNvPr id="10" name="Text Placeholder 2">
            <a:extLst>
              <a:ext uri="{FF2B5EF4-FFF2-40B4-BE49-F238E27FC236}">
                <a16:creationId xmlns:a16="http://schemas.microsoft.com/office/drawing/2014/main" id="{AF5783BF-6E76-F24B-AE5A-654CABBCC913}"/>
              </a:ext>
            </a:extLst>
          </p:cNvPr>
          <p:cNvSpPr>
            <a:spLocks noGrp="1"/>
          </p:cNvSpPr>
          <p:nvPr>
            <p:ph type="body" sz="quarter" idx="16" hasCustomPrompt="1"/>
          </p:nvPr>
        </p:nvSpPr>
        <p:spPr>
          <a:xfrm>
            <a:off x="12496800" y="9144000"/>
            <a:ext cx="9067800" cy="21336000"/>
          </a:xfrm>
          <a:prstGeom prst="rect">
            <a:avLst/>
          </a:prstGeom>
        </p:spPr>
        <p:txBody>
          <a:bodyPr/>
          <a:lstStyle>
            <a:lvl1pPr>
              <a:defRPr sz="3600" b="0" i="0">
                <a:solidFill>
                  <a:schemeClr val="tx1"/>
                </a:solidFill>
                <a:latin typeface="Arial" panose="020B0604020202020204" pitchFamily="34" charset="0"/>
                <a:cs typeface="Arial" panose="020B0604020202020204" pitchFamily="34" charset="0"/>
              </a:defRPr>
            </a:lvl1pPr>
          </a:lstStyle>
          <a:p>
            <a:r>
              <a:rPr lang="en-US" dirty="0"/>
              <a:t>Edit Master text styles – Body copy is Arial 36 point. Subheads are All CAPS, Arial BOLD, 44 point, Gold,  BOLD</a:t>
            </a:r>
          </a:p>
        </p:txBody>
      </p:sp>
      <p:sp>
        <p:nvSpPr>
          <p:cNvPr id="11" name="Text Placeholder 4">
            <a:extLst>
              <a:ext uri="{FF2B5EF4-FFF2-40B4-BE49-F238E27FC236}">
                <a16:creationId xmlns:a16="http://schemas.microsoft.com/office/drawing/2014/main" id="{5FD4507E-617E-7446-80EE-7DE3EFC1A6A5}"/>
              </a:ext>
            </a:extLst>
          </p:cNvPr>
          <p:cNvSpPr>
            <a:spLocks noGrp="1"/>
          </p:cNvSpPr>
          <p:nvPr>
            <p:ph type="body" sz="quarter" idx="17" hasCustomPrompt="1"/>
          </p:nvPr>
        </p:nvSpPr>
        <p:spPr>
          <a:xfrm>
            <a:off x="22326600" y="9144000"/>
            <a:ext cx="9067800" cy="21336000"/>
          </a:xfrm>
          <a:prstGeom prst="rect">
            <a:avLst/>
          </a:prstGeom>
        </p:spPr>
        <p:txBody>
          <a:bodyPr/>
          <a:lstStyle>
            <a:lvl1pPr>
              <a:defRPr sz="3600" b="0" i="0">
                <a:solidFill>
                  <a:schemeClr val="tx1"/>
                </a:solidFill>
                <a:latin typeface="Arial" panose="020B0604020202020204" pitchFamily="34" charset="0"/>
                <a:cs typeface="Arial" panose="020B0604020202020204" pitchFamily="34" charset="0"/>
              </a:defRPr>
            </a:lvl1pPr>
          </a:lstStyle>
          <a:p>
            <a:r>
              <a:rPr lang="en-US" dirty="0"/>
              <a:t>Edit Master text styles – Body copy is Arial 36 point. Subheads are All CAPS, Arial BOLD, 44 point, Gold,  BOLD</a:t>
            </a:r>
          </a:p>
        </p:txBody>
      </p:sp>
      <p:sp>
        <p:nvSpPr>
          <p:cNvPr id="12" name="Text Placeholder 12">
            <a:extLst>
              <a:ext uri="{FF2B5EF4-FFF2-40B4-BE49-F238E27FC236}">
                <a16:creationId xmlns:a16="http://schemas.microsoft.com/office/drawing/2014/main" id="{C23D11D7-1251-6A4B-A610-59ADA31B3031}"/>
              </a:ext>
            </a:extLst>
          </p:cNvPr>
          <p:cNvSpPr>
            <a:spLocks noGrp="1"/>
          </p:cNvSpPr>
          <p:nvPr>
            <p:ph type="body" sz="quarter" idx="18" hasCustomPrompt="1"/>
          </p:nvPr>
        </p:nvSpPr>
        <p:spPr>
          <a:xfrm>
            <a:off x="32080200" y="9144000"/>
            <a:ext cx="9067800" cy="21336000"/>
          </a:xfrm>
          <a:prstGeom prst="rect">
            <a:avLst/>
          </a:prstGeom>
        </p:spPr>
        <p:txBody>
          <a:bodyPr/>
          <a:lstStyle>
            <a:lvl1pPr>
              <a:defRPr sz="3600" b="0" i="0">
                <a:solidFill>
                  <a:schemeClr val="tx1"/>
                </a:solidFill>
                <a:latin typeface="Arial" panose="020B0604020202020204" pitchFamily="34" charset="0"/>
                <a:cs typeface="Arial" panose="020B0604020202020204" pitchFamily="34" charset="0"/>
              </a:defRPr>
            </a:lvl1pPr>
          </a:lstStyle>
          <a:p>
            <a:r>
              <a:rPr lang="en-US" dirty="0"/>
              <a:t>Edit Master text styles – Body copy is Arial 36 point. Subheads are All CAPS, Arial BOLD, 44 point, Gold,  BOLD</a:t>
            </a:r>
          </a:p>
        </p:txBody>
      </p:sp>
    </p:spTree>
    <p:extLst>
      <p:ext uri="{BB962C8B-B14F-4D97-AF65-F5344CB8AC3E}">
        <p14:creationId xmlns:p14="http://schemas.microsoft.com/office/powerpoint/2010/main" val="315600296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56295A7-A2DC-914E-8237-1FBDD680E1E2}"/>
              </a:ext>
            </a:extLst>
          </p:cNvPr>
          <p:cNvSpPr/>
          <p:nvPr userDrawn="1"/>
        </p:nvSpPr>
        <p:spPr>
          <a:xfrm>
            <a:off x="457200" y="457200"/>
            <a:ext cx="42976800"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1C364E9C-2E5B-F044-8E86-CD43DFE630B7}"/>
              </a:ext>
            </a:extLst>
          </p:cNvPr>
          <p:cNvSpPr/>
          <p:nvPr userDrawn="1"/>
        </p:nvSpPr>
        <p:spPr>
          <a:xfrm>
            <a:off x="457200" y="5943600"/>
            <a:ext cx="42976800" cy="1905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0769F6B1-2F12-064B-A94D-8C18B6F00196}"/>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219200" y="2090214"/>
            <a:ext cx="5410199" cy="2220371"/>
          </a:xfrm>
          <a:prstGeom prst="rect">
            <a:avLst/>
          </a:prstGeom>
        </p:spPr>
      </p:pic>
      <p:pic>
        <p:nvPicPr>
          <p:cNvPr id="12" name="Picture 11">
            <a:extLst>
              <a:ext uri="{FF2B5EF4-FFF2-40B4-BE49-F238E27FC236}">
                <a16:creationId xmlns:a16="http://schemas.microsoft.com/office/drawing/2014/main" id="{258E0AF0-08D4-614C-A453-37FF829207EB}"/>
              </a:ext>
            </a:extLst>
          </p:cNvPr>
          <p:cNvPicPr>
            <a:picLocks noChangeAspect="1"/>
          </p:cNvPicPr>
          <p:nvPr userDrawn="1"/>
        </p:nvPicPr>
        <p:blipFill>
          <a:blip r:embed="rId4">
            <a:alphaModFix amt="20000"/>
          </a:blip>
          <a:stretch>
            <a:fillRect/>
          </a:stretch>
        </p:blipFill>
        <p:spPr>
          <a:xfrm>
            <a:off x="38277800" y="942731"/>
            <a:ext cx="5918200" cy="5918200"/>
          </a:xfrm>
          <a:prstGeom prst="rect">
            <a:avLst/>
          </a:prstGeom>
        </p:spPr>
      </p:pic>
      <p:sp>
        <p:nvSpPr>
          <p:cNvPr id="10" name="Rectangle 9">
            <a:extLst>
              <a:ext uri="{FF2B5EF4-FFF2-40B4-BE49-F238E27FC236}">
                <a16:creationId xmlns:a16="http://schemas.microsoft.com/office/drawing/2014/main" id="{E2B972E1-BC62-5146-AF3A-BB3EAAD2BDC2}"/>
              </a:ext>
            </a:extLst>
          </p:cNvPr>
          <p:cNvSpPr/>
          <p:nvPr userDrawn="1"/>
        </p:nvSpPr>
        <p:spPr>
          <a:xfrm>
            <a:off x="438150" y="31318200"/>
            <a:ext cx="42995850" cy="1143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3" name="TextBox 12">
            <a:extLst>
              <a:ext uri="{FF2B5EF4-FFF2-40B4-BE49-F238E27FC236}">
                <a16:creationId xmlns:a16="http://schemas.microsoft.com/office/drawing/2014/main" id="{1272FFB2-EE4F-7344-840C-97469C6CFBDC}"/>
              </a:ext>
            </a:extLst>
          </p:cNvPr>
          <p:cNvSpPr txBox="1"/>
          <p:nvPr userDrawn="1"/>
        </p:nvSpPr>
        <p:spPr>
          <a:xfrm>
            <a:off x="11420475" y="31524714"/>
            <a:ext cx="21031200" cy="707886"/>
          </a:xfrm>
          <a:prstGeom prst="rect">
            <a:avLst/>
          </a:prstGeom>
          <a:noFill/>
        </p:spPr>
        <p:txBody>
          <a:bodyPr wrap="square">
            <a:spAutoFit/>
          </a:bodyPr>
          <a:lstStyle/>
          <a:p>
            <a:pPr marL="0" marR="0" indent="0" algn="ctr" defTabSz="2508016" rtl="0" eaLnBrk="1" fontAlgn="auto" latinLnBrk="0" hangingPunct="1">
              <a:lnSpc>
                <a:spcPct val="100000"/>
              </a:lnSpc>
              <a:spcBef>
                <a:spcPts val="0"/>
              </a:spcBef>
              <a:spcAft>
                <a:spcPts val="0"/>
              </a:spcAft>
              <a:buClrTx/>
              <a:buSzTx/>
              <a:buFontTx/>
              <a:buNone/>
              <a:tabLst/>
              <a:defRPr/>
            </a:pPr>
            <a:r>
              <a:rPr lang="en-US" sz="4000" i="1" dirty="0">
                <a:solidFill>
                  <a:schemeClr val="accent1"/>
                </a:solidFill>
                <a:latin typeface="Arial" panose="020B0604020202020204" pitchFamily="34" charset="0"/>
                <a:cs typeface="Arial" panose="020B0604020202020204" pitchFamily="34" charset="0"/>
              </a:rPr>
              <a:t>Wake Forest University School of Medicine is the academic core of Atrium Health.</a:t>
            </a:r>
          </a:p>
        </p:txBody>
      </p:sp>
    </p:spTree>
    <p:extLst>
      <p:ext uri="{BB962C8B-B14F-4D97-AF65-F5344CB8AC3E}">
        <p14:creationId xmlns:p14="http://schemas.microsoft.com/office/powerpoint/2010/main" val="1970707767"/>
      </p:ext>
    </p:extLst>
  </p:cSld>
  <p:clrMap bg1="lt1" tx1="dk1" bg2="lt2" tx2="dk2" accent1="accent1" accent2="accent2" accent3="accent3" accent4="accent4" accent5="accent5" accent6="accent6" hlink="hlink" folHlink="folHlink"/>
  <p:sldLayoutIdLst>
    <p:sldLayoutId id="214748365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jpeg"/><Relationship Id="rId5" Type="http://schemas.openxmlformats.org/officeDocument/2006/relationships/image" Target="file:///C:/var/folders/7r/x8jgp1cn59514x06223zg2m0z3n25y/T/com.microsoft.Word/WebArchiveCopyPasteTempFiles/cidimage001.png@01D87843.42A0B540" TargetMode="External"/><Relationship Id="rId10" Type="http://schemas.openxmlformats.org/officeDocument/2006/relationships/image" Target="../media/image9.jpeg"/><Relationship Id="rId4" Type="http://schemas.openxmlformats.org/officeDocument/2006/relationships/image" Target="../media/image4.png"/><Relationship Id="rId9" Type="http://schemas.openxmlformats.org/officeDocument/2006/relationships/image" Target="../media/image8.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 name="Picture 60" descr="Diagram, schematic&#10;&#10;Description automatically generated">
            <a:extLst>
              <a:ext uri="{FF2B5EF4-FFF2-40B4-BE49-F238E27FC236}">
                <a16:creationId xmlns:a16="http://schemas.microsoft.com/office/drawing/2014/main" id="{B165B94E-3ED4-BECA-7B98-63DD7BABF8E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830288" y="10688497"/>
            <a:ext cx="2956386" cy="2494103"/>
          </a:xfrm>
          <a:prstGeom prst="rect">
            <a:avLst/>
          </a:prstGeom>
        </p:spPr>
      </p:pic>
      <p:sp>
        <p:nvSpPr>
          <p:cNvPr id="11" name="Text Placeholder 6">
            <a:extLst>
              <a:ext uri="{FF2B5EF4-FFF2-40B4-BE49-F238E27FC236}">
                <a16:creationId xmlns:a16="http://schemas.microsoft.com/office/drawing/2014/main" id="{2DDE320B-249B-CA45-AF42-EAAE24CE7D4D}"/>
              </a:ext>
            </a:extLst>
          </p:cNvPr>
          <p:cNvSpPr>
            <a:spLocks noGrp="1"/>
          </p:cNvSpPr>
          <p:nvPr>
            <p:ph type="body" sz="quarter" idx="18"/>
          </p:nvPr>
        </p:nvSpPr>
        <p:spPr>
          <a:xfrm>
            <a:off x="32156399" y="8153400"/>
            <a:ext cx="10841769" cy="21336000"/>
          </a:xfrm>
        </p:spPr>
        <p:txBody>
          <a:bodyPr/>
          <a:lstStyle/>
          <a:p>
            <a:pPr marL="0" indent="0">
              <a:buNone/>
            </a:pPr>
            <a:r>
              <a:rPr lang="en-US" sz="4400" b="1" dirty="0">
                <a:solidFill>
                  <a:srgbClr val="93773A"/>
                </a:solidFill>
                <a:latin typeface="Arial" pitchFamily="34" charset="0"/>
                <a:cs typeface="Arial" pitchFamily="34" charset="0"/>
              </a:rPr>
              <a:t>Innovative Research Project Spotlight</a:t>
            </a:r>
          </a:p>
          <a:p>
            <a:pPr marL="0" indent="0">
              <a:buNone/>
            </a:pPr>
            <a:r>
              <a:rPr lang="en-US" sz="3600" b="1" dirty="0"/>
              <a:t>Redox Trapping for Preservation of Clinical Specimens (</a:t>
            </a:r>
            <a:r>
              <a:rPr lang="en-US" sz="3600" b="1" dirty="0" err="1"/>
              <a:t>Furdui</a:t>
            </a:r>
            <a:r>
              <a:rPr lang="en-US" sz="3600" b="1" dirty="0"/>
              <a:t>, Files </a:t>
            </a:r>
            <a:r>
              <a:rPr lang="en-US" sz="3600" b="1" i="1" dirty="0"/>
              <a:t>et al</a:t>
            </a:r>
            <a:r>
              <a:rPr lang="en-US" sz="3600" b="1" dirty="0"/>
              <a:t>)</a:t>
            </a:r>
            <a:endParaRPr lang="en-US" b="1" dirty="0">
              <a:solidFill>
                <a:srgbClr val="000000"/>
              </a:solidFill>
            </a:endParaRPr>
          </a:p>
          <a:p>
            <a:endParaRPr lang="en-US" dirty="0">
              <a:solidFill>
                <a:srgbClr val="000000"/>
              </a:solidFill>
            </a:endParaRPr>
          </a:p>
          <a:p>
            <a:endParaRPr lang="en-US" dirty="0">
              <a:solidFill>
                <a:srgbClr val="000000"/>
              </a:solidFill>
            </a:endParaRPr>
          </a:p>
          <a:p>
            <a:endParaRPr lang="en-US" dirty="0">
              <a:solidFill>
                <a:srgbClr val="000000"/>
              </a:solidFill>
            </a:endParaRPr>
          </a:p>
          <a:p>
            <a:pPr marL="0" indent="0">
              <a:buNone/>
            </a:pPr>
            <a:endParaRPr lang="en-US" dirty="0">
              <a:solidFill>
                <a:srgbClr val="000000"/>
              </a:solidFill>
            </a:endParaRPr>
          </a:p>
          <a:p>
            <a:pPr marL="0" indent="0">
              <a:buNone/>
            </a:pPr>
            <a:endParaRPr lang="en-US" dirty="0">
              <a:solidFill>
                <a:srgbClr val="000000"/>
              </a:solidFill>
            </a:endParaRPr>
          </a:p>
          <a:p>
            <a:pPr marL="0" indent="0">
              <a:buNone/>
            </a:pPr>
            <a:endParaRPr lang="en-US" dirty="0">
              <a:solidFill>
                <a:srgbClr val="000000"/>
              </a:solidFill>
            </a:endParaRPr>
          </a:p>
          <a:p>
            <a:pPr marL="0" indent="0">
              <a:buNone/>
            </a:pPr>
            <a:endParaRPr lang="en-US" dirty="0">
              <a:solidFill>
                <a:srgbClr val="000000"/>
              </a:solidFill>
            </a:endParaRPr>
          </a:p>
          <a:p>
            <a:endParaRPr lang="en-US" dirty="0">
              <a:solidFill>
                <a:srgbClr val="000000"/>
              </a:solidFill>
            </a:endParaRPr>
          </a:p>
          <a:p>
            <a:endParaRPr lang="en-US" dirty="0">
              <a:solidFill>
                <a:srgbClr val="000000"/>
              </a:solidFill>
            </a:endParaRPr>
          </a:p>
          <a:p>
            <a:endParaRPr lang="en-US" dirty="0">
              <a:solidFill>
                <a:srgbClr val="000000"/>
              </a:solidFill>
            </a:endParaRPr>
          </a:p>
          <a:p>
            <a:endParaRPr lang="en-US" dirty="0">
              <a:solidFill>
                <a:srgbClr val="000000"/>
              </a:solidFill>
            </a:endParaRPr>
          </a:p>
          <a:p>
            <a:pPr marL="0" indent="0">
              <a:buNone/>
            </a:pPr>
            <a:endParaRPr lang="en-US" sz="2000" dirty="0">
              <a:solidFill>
                <a:srgbClr val="000000"/>
              </a:solidFill>
            </a:endParaRPr>
          </a:p>
          <a:p>
            <a:pPr marL="0" indent="0" algn="l">
              <a:buNone/>
            </a:pPr>
            <a:r>
              <a:rPr lang="en-US" sz="3600" b="1" i="0" dirty="0">
                <a:solidFill>
                  <a:schemeClr val="tx1"/>
                </a:solidFill>
                <a:latin typeface="Arial" panose="020B0604020202020204" pitchFamily="34" charset="0"/>
                <a:cs typeface="Arial" panose="020B0604020202020204" pitchFamily="34" charset="0"/>
              </a:rPr>
              <a:t>New ROS PET Imaging Radiotracers (</a:t>
            </a:r>
            <a:r>
              <a:rPr lang="en-US" sz="3600" b="1" i="0" dirty="0" err="1">
                <a:solidFill>
                  <a:schemeClr val="tx1"/>
                </a:solidFill>
                <a:latin typeface="Arial" panose="020B0604020202020204" pitchFamily="34" charset="0"/>
                <a:cs typeface="Arial" panose="020B0604020202020204" pitchFamily="34" charset="0"/>
              </a:rPr>
              <a:t>Solingapuram</a:t>
            </a:r>
            <a:r>
              <a:rPr lang="en-US" sz="3600" b="1" i="0" dirty="0">
                <a:solidFill>
                  <a:schemeClr val="tx1"/>
                </a:solidFill>
                <a:latin typeface="Arial" panose="020B0604020202020204" pitchFamily="34" charset="0"/>
                <a:cs typeface="Arial" panose="020B0604020202020204" pitchFamily="34" charset="0"/>
              </a:rPr>
              <a:t> Sai </a:t>
            </a:r>
            <a:r>
              <a:rPr lang="en-US" sz="3600" b="1" i="1" dirty="0">
                <a:solidFill>
                  <a:schemeClr val="tx1"/>
                </a:solidFill>
                <a:latin typeface="Arial" panose="020B0604020202020204" pitchFamily="34" charset="0"/>
                <a:cs typeface="Arial" panose="020B0604020202020204" pitchFamily="34" charset="0"/>
              </a:rPr>
              <a:t>et al</a:t>
            </a:r>
            <a:r>
              <a:rPr lang="en-US" sz="3600" b="1" i="0" dirty="0">
                <a:solidFill>
                  <a:schemeClr val="tx1"/>
                </a:solidFill>
                <a:latin typeface="Arial" panose="020B0604020202020204" pitchFamily="34" charset="0"/>
                <a:cs typeface="Arial" panose="020B0604020202020204" pitchFamily="34" charset="0"/>
              </a:rPr>
              <a:t>)</a:t>
            </a:r>
            <a:endParaRPr lang="en-US" b="0" i="0" dirty="0">
              <a:solidFill>
                <a:srgbClr val="000000"/>
              </a:solidFill>
              <a:effectLst/>
            </a:endParaRPr>
          </a:p>
          <a:p>
            <a:endParaRPr lang="en-US" dirty="0">
              <a:solidFill>
                <a:srgbClr val="000000"/>
              </a:solidFill>
            </a:endParaRPr>
          </a:p>
          <a:p>
            <a:endParaRPr lang="en-US" b="0" i="0" dirty="0">
              <a:solidFill>
                <a:srgbClr val="000000"/>
              </a:solidFill>
              <a:effectLst/>
            </a:endParaRPr>
          </a:p>
          <a:p>
            <a:endParaRPr lang="en-US" dirty="0">
              <a:solidFill>
                <a:srgbClr val="000000"/>
              </a:solidFill>
            </a:endParaRPr>
          </a:p>
          <a:p>
            <a:pPr marL="0" indent="0">
              <a:buNone/>
            </a:pPr>
            <a:endParaRPr lang="en-US" dirty="0">
              <a:solidFill>
                <a:srgbClr val="000000"/>
              </a:solidFill>
            </a:endParaRPr>
          </a:p>
          <a:p>
            <a:pPr marL="0" indent="0">
              <a:buNone/>
            </a:pPr>
            <a:endParaRPr lang="en-US" b="0" i="0" dirty="0">
              <a:solidFill>
                <a:srgbClr val="000000"/>
              </a:solidFill>
              <a:effectLst/>
            </a:endParaRPr>
          </a:p>
          <a:p>
            <a:pPr marL="0" indent="0">
              <a:buNone/>
            </a:pPr>
            <a:endParaRPr lang="en-US" dirty="0"/>
          </a:p>
          <a:p>
            <a:pPr marL="0" indent="0">
              <a:buNone/>
            </a:pPr>
            <a:endParaRPr lang="en-US" dirty="0"/>
          </a:p>
          <a:p>
            <a:pPr marL="0" indent="0">
              <a:buNone/>
            </a:pPr>
            <a:endParaRPr lang="en-US" dirty="0"/>
          </a:p>
          <a:p>
            <a:pPr marL="0" indent="0">
              <a:buNone/>
            </a:pPr>
            <a:endParaRPr lang="en-US" sz="900" dirty="0"/>
          </a:p>
          <a:p>
            <a:pPr marL="0" indent="0">
              <a:buNone/>
            </a:pPr>
            <a:endParaRPr lang="en-US" sz="900" dirty="0"/>
          </a:p>
          <a:p>
            <a:pPr marL="0" indent="0">
              <a:buNone/>
            </a:pPr>
            <a:endParaRPr lang="en-US" sz="900" dirty="0"/>
          </a:p>
          <a:p>
            <a:pPr marL="0" indent="0">
              <a:buNone/>
            </a:pPr>
            <a:r>
              <a:rPr lang="en-US" b="1" dirty="0"/>
              <a:t>Mitigation of doxorubicin (Dox)-induced cardiotoxicity (</a:t>
            </a:r>
            <a:r>
              <a:rPr lang="en-US" b="1" dirty="0" err="1"/>
              <a:t>Lukesh</a:t>
            </a:r>
            <a:r>
              <a:rPr lang="en-US" b="1" dirty="0"/>
              <a:t>, Poole </a:t>
            </a:r>
            <a:r>
              <a:rPr lang="en-US" b="1" i="1" dirty="0"/>
              <a:t>et al)</a:t>
            </a:r>
            <a:endParaRPr lang="en-US" b="1" i="1" dirty="0">
              <a:solidFill>
                <a:srgbClr val="000000"/>
              </a:solidFill>
            </a:endParaRPr>
          </a:p>
        </p:txBody>
      </p:sp>
      <p:sp>
        <p:nvSpPr>
          <p:cNvPr id="63" name="TextBox 62">
            <a:extLst>
              <a:ext uri="{FF2B5EF4-FFF2-40B4-BE49-F238E27FC236}">
                <a16:creationId xmlns:a16="http://schemas.microsoft.com/office/drawing/2014/main" id="{0B2F7B90-B398-617F-9F4C-7C7F65023C9F}"/>
              </a:ext>
            </a:extLst>
          </p:cNvPr>
          <p:cNvSpPr txBox="1"/>
          <p:nvPr/>
        </p:nvSpPr>
        <p:spPr>
          <a:xfrm>
            <a:off x="37065396" y="10039807"/>
            <a:ext cx="6281576" cy="707886"/>
          </a:xfrm>
          <a:prstGeom prst="rect">
            <a:avLst/>
          </a:prstGeom>
          <a:noFill/>
          <a:ln>
            <a:solidFill>
              <a:schemeClr val="tx1"/>
            </a:solidFill>
          </a:ln>
        </p:spPr>
        <p:txBody>
          <a:bodyPr wrap="square">
            <a:spAutoFit/>
          </a:bodyPr>
          <a:lstStyle/>
          <a:p>
            <a:r>
              <a:rPr lang="en-US" sz="2000" dirty="0">
                <a:effectLst/>
                <a:latin typeface="Arial" panose="020B0604020202020204" pitchFamily="34" charset="0"/>
                <a:ea typeface="Times New Roman" panose="02020603050405020304" pitchFamily="18" charset="0"/>
              </a:rPr>
              <a:t>Data showing loss of inter-patient variability for lactate and loss of information upon specimen freezing. </a:t>
            </a:r>
            <a:endParaRPr lang="en-US" sz="2000" dirty="0"/>
          </a:p>
        </p:txBody>
      </p:sp>
      <p:sp>
        <p:nvSpPr>
          <p:cNvPr id="69" name="TextBox 68">
            <a:extLst>
              <a:ext uri="{FF2B5EF4-FFF2-40B4-BE49-F238E27FC236}">
                <a16:creationId xmlns:a16="http://schemas.microsoft.com/office/drawing/2014/main" id="{16507152-34B6-CDDC-9EC5-7EC453DD7F4C}"/>
              </a:ext>
            </a:extLst>
          </p:cNvPr>
          <p:cNvSpPr txBox="1"/>
          <p:nvPr/>
        </p:nvSpPr>
        <p:spPr>
          <a:xfrm>
            <a:off x="37536887" y="13113423"/>
            <a:ext cx="6125713" cy="2585323"/>
          </a:xfrm>
          <a:prstGeom prst="rect">
            <a:avLst/>
          </a:prstGeom>
          <a:noFill/>
        </p:spPr>
        <p:txBody>
          <a:bodyPr wrap="square">
            <a:spAutoFit/>
          </a:bodyPr>
          <a:lstStyle/>
          <a:p>
            <a:r>
              <a:rPr lang="en-US" sz="2000" b="1" dirty="0">
                <a:effectLst/>
                <a:latin typeface="Arial" panose="020B0604020202020204" pitchFamily="34" charset="0"/>
                <a:ea typeface="Times New Roman" panose="02020603050405020304" pitchFamily="18" charset="0"/>
              </a:rPr>
              <a:t>Scale-up collection and analysis of redox preserved specimen across EMPACT NETWORK</a:t>
            </a:r>
          </a:p>
          <a:p>
            <a:r>
              <a:rPr lang="en-US" sz="1800" dirty="0">
                <a:effectLst/>
              </a:rPr>
              <a:t> </a:t>
            </a:r>
          </a:p>
          <a:p>
            <a:endParaRPr lang="en-US" sz="1800" dirty="0"/>
          </a:p>
          <a:p>
            <a:endParaRPr lang="en-US" sz="1800" dirty="0">
              <a:latin typeface="Arial" panose="020B0604020202020204" pitchFamily="34" charset="0"/>
              <a:ea typeface="Times New Roman" panose="02020603050405020304" pitchFamily="18" charset="0"/>
            </a:endParaRPr>
          </a:p>
          <a:p>
            <a:endParaRPr lang="en-US" sz="1800" dirty="0">
              <a:effectLst/>
              <a:latin typeface="Arial" panose="020B0604020202020204" pitchFamily="34" charset="0"/>
              <a:ea typeface="Times New Roman" panose="02020603050405020304" pitchFamily="18" charset="0"/>
            </a:endParaRPr>
          </a:p>
          <a:p>
            <a:endParaRPr lang="en-US" sz="1800" dirty="0">
              <a:latin typeface="Arial" panose="020B0604020202020204" pitchFamily="34" charset="0"/>
              <a:ea typeface="Times New Roman" panose="02020603050405020304" pitchFamily="18" charset="0"/>
            </a:endParaRPr>
          </a:p>
          <a:p>
            <a:r>
              <a:rPr lang="en-US" sz="1600" dirty="0">
                <a:effectLst/>
                <a:latin typeface="Arial" panose="020B0604020202020204" pitchFamily="34" charset="0"/>
                <a:ea typeface="Times New Roman" panose="02020603050405020304" pitchFamily="18" charset="0"/>
              </a:rPr>
              <a:t>Study participants will be enrolled by </a:t>
            </a:r>
            <a:r>
              <a:rPr lang="en-US" sz="1600" b="1" dirty="0">
                <a:effectLst/>
                <a:latin typeface="Arial" panose="020B0604020202020204" pitchFamily="34" charset="0"/>
                <a:ea typeface="Times New Roman" panose="02020603050405020304" pitchFamily="18" charset="0"/>
              </a:rPr>
              <a:t>Cohort</a:t>
            </a:r>
            <a:r>
              <a:rPr lang="en-US" sz="1600" dirty="0">
                <a:effectLst/>
                <a:latin typeface="Arial" panose="020B0604020202020204" pitchFamily="34" charset="0"/>
                <a:ea typeface="Times New Roman" panose="02020603050405020304" pitchFamily="18" charset="0"/>
              </a:rPr>
              <a:t> </a:t>
            </a:r>
            <a:r>
              <a:rPr lang="en-US" sz="1600" dirty="0">
                <a:latin typeface="Arial" panose="020B0604020202020204" pitchFamily="34" charset="0"/>
                <a:ea typeface="Times New Roman" panose="02020603050405020304" pitchFamily="18" charset="0"/>
              </a:rPr>
              <a:t>(</a:t>
            </a:r>
            <a:r>
              <a:rPr lang="en-US" sz="1600" b="1" dirty="0">
                <a:latin typeface="Arial" panose="020B0604020202020204" pitchFamily="34" charset="0"/>
                <a:ea typeface="Times New Roman" panose="02020603050405020304" pitchFamily="18" charset="0"/>
              </a:rPr>
              <a:t>1</a:t>
            </a:r>
            <a:r>
              <a:rPr lang="en-US" sz="1600" dirty="0">
                <a:latin typeface="Arial" panose="020B0604020202020204" pitchFamily="34" charset="0"/>
                <a:ea typeface="Times New Roman" panose="02020603050405020304" pitchFamily="18" charset="0"/>
              </a:rPr>
              <a:t>: infection; </a:t>
            </a:r>
            <a:r>
              <a:rPr lang="en-US" sz="1600" b="1" dirty="0">
                <a:latin typeface="Arial" panose="020B0604020202020204" pitchFamily="34" charset="0"/>
                <a:ea typeface="Times New Roman" panose="02020603050405020304" pitchFamily="18" charset="0"/>
              </a:rPr>
              <a:t>2</a:t>
            </a:r>
            <a:r>
              <a:rPr lang="en-US" sz="1600" dirty="0">
                <a:latin typeface="Arial" panose="020B0604020202020204" pitchFamily="34" charset="0"/>
                <a:ea typeface="Times New Roman" panose="02020603050405020304" pitchFamily="18" charset="0"/>
              </a:rPr>
              <a:t>: sepsis 3; </a:t>
            </a:r>
            <a:r>
              <a:rPr lang="en-US" sz="1600" b="1" dirty="0">
                <a:latin typeface="Arial" panose="020B0604020202020204" pitchFamily="34" charset="0"/>
                <a:ea typeface="Times New Roman" panose="02020603050405020304" pitchFamily="18" charset="0"/>
              </a:rPr>
              <a:t>3</a:t>
            </a:r>
            <a:r>
              <a:rPr lang="en-US" sz="1600" dirty="0">
                <a:latin typeface="Arial" panose="020B0604020202020204" pitchFamily="34" charset="0"/>
                <a:ea typeface="Times New Roman" panose="02020603050405020304" pitchFamily="18" charset="0"/>
              </a:rPr>
              <a:t>: septic shock</a:t>
            </a:r>
            <a:r>
              <a:rPr lang="en-US" sz="1600" dirty="0">
                <a:effectLst/>
                <a:latin typeface="Arial" panose="020B0604020202020204" pitchFamily="34" charset="0"/>
                <a:ea typeface="Times New Roman" panose="02020603050405020304" pitchFamily="18" charset="0"/>
              </a:rPr>
              <a:t>) and post-hoc adjudicated for Strata. </a:t>
            </a:r>
            <a:endParaRPr lang="en-US" sz="1600" dirty="0"/>
          </a:p>
        </p:txBody>
      </p:sp>
      <p:sp>
        <p:nvSpPr>
          <p:cNvPr id="2" name="Title 1">
            <a:extLst>
              <a:ext uri="{FF2B5EF4-FFF2-40B4-BE49-F238E27FC236}">
                <a16:creationId xmlns:a16="http://schemas.microsoft.com/office/drawing/2014/main" id="{E3EFFEB0-2A6E-C345-B280-BBCFFA4AD339}"/>
              </a:ext>
            </a:extLst>
          </p:cNvPr>
          <p:cNvSpPr>
            <a:spLocks noGrp="1"/>
          </p:cNvSpPr>
          <p:nvPr>
            <p:ph type="title"/>
          </p:nvPr>
        </p:nvSpPr>
        <p:spPr/>
        <p:txBody>
          <a:bodyPr>
            <a:normAutofit/>
          </a:bodyPr>
          <a:lstStyle/>
          <a:p>
            <a:r>
              <a:rPr lang="en-US" sz="4800" dirty="0">
                <a:solidFill>
                  <a:schemeClr val="tx1"/>
                </a:solidFill>
                <a:cs typeface="Arial" panose="020B0604020202020204" pitchFamily="34" charset="0"/>
              </a:rPr>
              <a:t>Co-Director, Cristina M. Furdui, PhD, Department of Internal Medicine, Section on Molecular Medicine</a:t>
            </a:r>
            <a:br>
              <a:rPr lang="en-US" sz="4800" dirty="0">
                <a:solidFill>
                  <a:schemeClr val="tx1"/>
                </a:solidFill>
                <a:cs typeface="Arial" panose="020B0604020202020204" pitchFamily="34" charset="0"/>
              </a:rPr>
            </a:br>
            <a:r>
              <a:rPr lang="en-US" sz="4800" dirty="0">
                <a:solidFill>
                  <a:schemeClr val="tx1"/>
                </a:solidFill>
                <a:cs typeface="Arial" panose="020B0604020202020204" pitchFamily="34" charset="0"/>
              </a:rPr>
              <a:t>Co-Director, Leslie B. Poole, PhD, Department of Biochemistry</a:t>
            </a:r>
          </a:p>
        </p:txBody>
      </p:sp>
      <p:sp>
        <p:nvSpPr>
          <p:cNvPr id="3" name="Text Placeholder 2">
            <a:extLst>
              <a:ext uri="{FF2B5EF4-FFF2-40B4-BE49-F238E27FC236}">
                <a16:creationId xmlns:a16="http://schemas.microsoft.com/office/drawing/2014/main" id="{412786D8-D81C-3749-9E8E-7C90097825AB}"/>
              </a:ext>
            </a:extLst>
          </p:cNvPr>
          <p:cNvSpPr>
            <a:spLocks noGrp="1"/>
          </p:cNvSpPr>
          <p:nvPr>
            <p:ph type="body" sz="quarter" idx="14"/>
          </p:nvPr>
        </p:nvSpPr>
        <p:spPr/>
        <p:txBody>
          <a:bodyPr/>
          <a:lstStyle/>
          <a:p>
            <a:r>
              <a:rPr lang="en-US" dirty="0"/>
              <a:t>Center for Redox Biology and Medicine</a:t>
            </a:r>
          </a:p>
        </p:txBody>
      </p:sp>
      <p:sp>
        <p:nvSpPr>
          <p:cNvPr id="8" name="Text Placeholder 3">
            <a:extLst>
              <a:ext uri="{FF2B5EF4-FFF2-40B4-BE49-F238E27FC236}">
                <a16:creationId xmlns:a16="http://schemas.microsoft.com/office/drawing/2014/main" id="{60A9EDB8-B1CB-E243-A4E9-A12DEB5C4A62}"/>
              </a:ext>
            </a:extLst>
          </p:cNvPr>
          <p:cNvSpPr>
            <a:spLocks noGrp="1"/>
          </p:cNvSpPr>
          <p:nvPr>
            <p:ph type="body" sz="quarter" idx="15"/>
          </p:nvPr>
        </p:nvSpPr>
        <p:spPr>
          <a:xfrm>
            <a:off x="732650" y="8152506"/>
            <a:ext cx="10244860" cy="23393400"/>
          </a:xfrm>
        </p:spPr>
        <p:txBody>
          <a:bodyPr/>
          <a:lstStyle/>
          <a:p>
            <a:pPr marL="0" indent="0">
              <a:lnSpc>
                <a:spcPct val="110000"/>
              </a:lnSpc>
              <a:buNone/>
            </a:pPr>
            <a:r>
              <a:rPr lang="en-US" sz="4400" b="1" dirty="0">
                <a:solidFill>
                  <a:srgbClr val="93773A"/>
                </a:solidFill>
                <a:latin typeface="Arial" pitchFamily="34" charset="0"/>
                <a:cs typeface="Arial" pitchFamily="34" charset="0"/>
              </a:rPr>
              <a:t>Mission</a:t>
            </a:r>
          </a:p>
          <a:p>
            <a:pPr marL="0" indent="0">
              <a:lnSpc>
                <a:spcPct val="100000"/>
              </a:lnSpc>
              <a:spcAft>
                <a:spcPts val="2400"/>
              </a:spcAft>
              <a:buNone/>
            </a:pPr>
            <a:r>
              <a:rPr lang="en-US" dirty="0"/>
              <a:t>The CRBM core mission is to coordinate and facilitate cross-campus, inter-departmental, and multidisciplinary educational and research programs that have the common goal of advancing knowledge and improving the health of everyone, particularly patients suffering from diseases with disrupted redox balance such as </a:t>
            </a:r>
            <a:r>
              <a:rPr lang="en-US" b="1" dirty="0"/>
              <a:t>cancer, aging, infectious diseases/sepsis, obesity-associated diabetes, and cardiovascular diseases</a:t>
            </a:r>
            <a:r>
              <a:rPr lang="en-US" dirty="0"/>
              <a:t>.</a:t>
            </a:r>
          </a:p>
          <a:p>
            <a:pPr marL="0" indent="0">
              <a:lnSpc>
                <a:spcPct val="100000"/>
              </a:lnSpc>
              <a:spcBef>
                <a:spcPts val="400"/>
              </a:spcBef>
              <a:spcAft>
                <a:spcPts val="1200"/>
              </a:spcAft>
              <a:buNone/>
            </a:pPr>
            <a:r>
              <a:rPr lang="en-US" dirty="0"/>
              <a:t>CRBM’s bench-to-bedside and back research fosters development of cutting-edge redox-based diagnostics, new redox therapeutics, and innovative solutions for preservation of clinical specimens to facilitate discovery of clinically relevant biomarkers. </a:t>
            </a:r>
          </a:p>
          <a:p>
            <a:pPr marL="0" indent="0">
              <a:lnSpc>
                <a:spcPct val="100000"/>
              </a:lnSpc>
              <a:spcBef>
                <a:spcPts val="1200"/>
              </a:spcBef>
              <a:spcAft>
                <a:spcPts val="1800"/>
              </a:spcAft>
              <a:buNone/>
            </a:pPr>
            <a:r>
              <a:rPr lang="en-US" sz="4400" b="1" dirty="0">
                <a:solidFill>
                  <a:srgbClr val="93773A"/>
                </a:solidFill>
              </a:rPr>
              <a:t>Priorities</a:t>
            </a:r>
            <a:endParaRPr lang="en-US" sz="4400" dirty="0"/>
          </a:p>
          <a:p>
            <a:pPr lvl="0">
              <a:lnSpc>
                <a:spcPts val="4100"/>
              </a:lnSpc>
            </a:pPr>
            <a:r>
              <a:rPr lang="en-US" dirty="0"/>
              <a:t>Leverage local and national resources and work with other Centers around the Enterprise to advance the core mission.</a:t>
            </a:r>
          </a:p>
          <a:p>
            <a:pPr lvl="0">
              <a:lnSpc>
                <a:spcPts val="4100"/>
              </a:lnSpc>
            </a:pPr>
            <a:r>
              <a:rPr lang="en-US" dirty="0"/>
              <a:t>Promote equity, diversity and inclusion in all research and training activities. </a:t>
            </a:r>
          </a:p>
          <a:p>
            <a:pPr lvl="0">
              <a:lnSpc>
                <a:spcPts val="4100"/>
              </a:lnSpc>
            </a:pPr>
            <a:r>
              <a:rPr lang="en-US" dirty="0"/>
              <a:t>Provide support for pilot studies to encourage new, interdisciplinary collaborations leading to extramural funding.</a:t>
            </a:r>
          </a:p>
          <a:p>
            <a:pPr lvl="0">
              <a:lnSpc>
                <a:spcPts val="4100"/>
              </a:lnSpc>
              <a:spcAft>
                <a:spcPts val="1200"/>
              </a:spcAft>
            </a:pPr>
            <a:r>
              <a:rPr lang="en-US" dirty="0"/>
              <a:t>Create cutting-edge education and seminar programs to expand the international recognition of the institution in redox biology and medicine. </a:t>
            </a:r>
          </a:p>
          <a:p>
            <a:pPr marL="0" indent="0">
              <a:lnSpc>
                <a:spcPct val="100000"/>
              </a:lnSpc>
              <a:spcAft>
                <a:spcPts val="2400"/>
              </a:spcAft>
              <a:buNone/>
            </a:pPr>
            <a:r>
              <a:rPr lang="en-US" sz="4400" b="1" dirty="0">
                <a:solidFill>
                  <a:srgbClr val="93773A"/>
                </a:solidFill>
                <a:latin typeface="Arial" pitchFamily="34" charset="0"/>
                <a:cs typeface="Arial" pitchFamily="34" charset="0"/>
              </a:rPr>
              <a:t>Leadership</a:t>
            </a:r>
            <a:endParaRPr lang="en-US" sz="4400" dirty="0">
              <a:latin typeface="Arial" pitchFamily="34" charset="0"/>
              <a:cs typeface="Arial" pitchFamily="34" charset="0"/>
            </a:endParaRPr>
          </a:p>
          <a:p>
            <a:pPr marL="342900" marR="0" lvl="0" indent="-342900">
              <a:spcBef>
                <a:spcPts val="0"/>
              </a:spcBef>
              <a:spcAft>
                <a:spcPts val="600"/>
              </a:spcAft>
              <a:buFont typeface="Symbol" pitchFamily="2" charset="2"/>
              <a:buChar char=""/>
            </a:pPr>
            <a:r>
              <a:rPr lang="en-US" b="0" i="0" dirty="0">
                <a:solidFill>
                  <a:srgbClr val="000000"/>
                </a:solidFill>
                <a:effectLst/>
              </a:rPr>
              <a:t>Co-Directors Cristina Furdui and Leslie Poole are world leaders in the expanding field of redox biology, and co-lead the center with an Executive Committee of five other faculty members</a:t>
            </a:r>
            <a:r>
              <a:rPr lang="en-US" dirty="0">
                <a:solidFill>
                  <a:srgbClr val="000000"/>
                </a:solidFill>
              </a:rPr>
              <a:t> </a:t>
            </a:r>
            <a:r>
              <a:rPr lang="en-US" b="1" dirty="0">
                <a:solidFill>
                  <a:srgbClr val="000000"/>
                </a:solidFill>
              </a:rPr>
              <a:t>@ WFUSM</a:t>
            </a:r>
            <a:r>
              <a:rPr lang="en-US" dirty="0">
                <a:solidFill>
                  <a:srgbClr val="000000"/>
                </a:solidFill>
              </a:rPr>
              <a:t>: </a:t>
            </a:r>
            <a:r>
              <a:rPr lang="en-US" dirty="0">
                <a:effectLst/>
                <a:ea typeface="Times New Roman" panose="02020603050405020304" pitchFamily="18" charset="0"/>
              </a:rPr>
              <a:t>Suzanne Craft, PhD; W. Todd Lowther, PhD; Donald A. McClain, MD, PhD; and </a:t>
            </a:r>
            <a:r>
              <a:rPr lang="en-US" b="1" dirty="0">
                <a:effectLst/>
                <a:ea typeface="Times New Roman" panose="02020603050405020304" pitchFamily="18" charset="0"/>
              </a:rPr>
              <a:t>@ WFU</a:t>
            </a:r>
            <a:r>
              <a:rPr lang="en-US" dirty="0">
                <a:effectLst/>
                <a:ea typeface="Times New Roman" panose="02020603050405020304" pitchFamily="18" charset="0"/>
              </a:rPr>
              <a:t>: Gloria </a:t>
            </a:r>
            <a:r>
              <a:rPr lang="en-US" dirty="0" err="1">
                <a:effectLst/>
                <a:ea typeface="Times New Roman" panose="02020603050405020304" pitchFamily="18" charset="0"/>
              </a:rPr>
              <a:t>Muday</a:t>
            </a:r>
            <a:r>
              <a:rPr lang="en-US" dirty="0">
                <a:effectLst/>
                <a:ea typeface="Times New Roman" panose="02020603050405020304" pitchFamily="18" charset="0"/>
              </a:rPr>
              <a:t>, PhD; S. Bruce King, PhD. </a:t>
            </a:r>
            <a:endParaRPr lang="en-US" b="0" i="0" dirty="0">
              <a:solidFill>
                <a:srgbClr val="000000"/>
              </a:solidFill>
              <a:effectLst/>
            </a:endParaRPr>
          </a:p>
        </p:txBody>
      </p:sp>
      <p:sp>
        <p:nvSpPr>
          <p:cNvPr id="9" name="Text Placeholder 4">
            <a:extLst>
              <a:ext uri="{FF2B5EF4-FFF2-40B4-BE49-F238E27FC236}">
                <a16:creationId xmlns:a16="http://schemas.microsoft.com/office/drawing/2014/main" id="{A3E10890-0242-4F41-AC2E-6C570FCC1F9F}"/>
              </a:ext>
            </a:extLst>
          </p:cNvPr>
          <p:cNvSpPr>
            <a:spLocks noGrp="1"/>
          </p:cNvSpPr>
          <p:nvPr>
            <p:ph type="body" sz="quarter" idx="16"/>
          </p:nvPr>
        </p:nvSpPr>
        <p:spPr>
          <a:xfrm>
            <a:off x="11262859" y="8152506"/>
            <a:ext cx="10058400" cy="22631400"/>
          </a:xfrm>
        </p:spPr>
        <p:txBody>
          <a:bodyPr/>
          <a:lstStyle/>
          <a:p>
            <a:pPr marL="0" indent="0">
              <a:lnSpc>
                <a:spcPct val="100000"/>
              </a:lnSpc>
              <a:spcAft>
                <a:spcPts val="1200"/>
              </a:spcAft>
              <a:buNone/>
            </a:pPr>
            <a:r>
              <a:rPr lang="en-US" sz="4400" b="1" dirty="0">
                <a:solidFill>
                  <a:srgbClr val="93773A"/>
                </a:solidFill>
                <a:latin typeface="Arial" pitchFamily="34" charset="0"/>
                <a:cs typeface="Arial" pitchFamily="34" charset="0"/>
              </a:rPr>
              <a:t>Membership</a:t>
            </a:r>
            <a:endParaRPr lang="en-US" sz="4400" b="1" dirty="0">
              <a:solidFill>
                <a:srgbClr val="781D39"/>
              </a:solidFill>
              <a:latin typeface="Arial" pitchFamily="34" charset="0"/>
              <a:cs typeface="Arial" pitchFamily="34" charset="0"/>
            </a:endParaRPr>
          </a:p>
          <a:p>
            <a:pPr>
              <a:lnSpc>
                <a:spcPct val="100000"/>
              </a:lnSpc>
              <a:spcAft>
                <a:spcPts val="2400"/>
              </a:spcAft>
            </a:pPr>
            <a:r>
              <a:rPr lang="en-US" dirty="0">
                <a:latin typeface="Arial" pitchFamily="34" charset="0"/>
                <a:cs typeface="Arial" pitchFamily="34" charset="0"/>
              </a:rPr>
              <a:t>Membership continues to grow, from 33 faculty </a:t>
            </a:r>
            <a:r>
              <a:rPr lang="en-US" dirty="0"/>
              <a:t>members in 2017 </a:t>
            </a:r>
            <a:r>
              <a:rPr lang="en-US" dirty="0">
                <a:latin typeface="Arial" pitchFamily="34" charset="0"/>
                <a:cs typeface="Arial" pitchFamily="34" charset="0"/>
              </a:rPr>
              <a:t>to </a:t>
            </a:r>
            <a:r>
              <a:rPr lang="en-US" b="1" dirty="0">
                <a:latin typeface="Arial" pitchFamily="34" charset="0"/>
                <a:cs typeface="Arial" pitchFamily="34" charset="0"/>
              </a:rPr>
              <a:t>54</a:t>
            </a:r>
            <a:r>
              <a:rPr lang="en-US" dirty="0">
                <a:latin typeface="Arial" pitchFamily="34" charset="0"/>
                <a:cs typeface="Arial" pitchFamily="34" charset="0"/>
              </a:rPr>
              <a:t> (Atrium Health/WF), representing </a:t>
            </a:r>
            <a:r>
              <a:rPr lang="en-US" b="1" dirty="0">
                <a:latin typeface="Arial" pitchFamily="34" charset="0"/>
                <a:cs typeface="Arial" pitchFamily="34" charset="0"/>
              </a:rPr>
              <a:t>18 clinical and academic departments</a:t>
            </a:r>
            <a:r>
              <a:rPr lang="en-US" dirty="0"/>
              <a:t>. Associated faculty (</a:t>
            </a:r>
            <a:r>
              <a:rPr lang="en-US" b="1" dirty="0"/>
              <a:t>24</a:t>
            </a:r>
            <a:r>
              <a:rPr lang="en-US" dirty="0"/>
              <a:t>) </a:t>
            </a:r>
            <a:r>
              <a:rPr lang="en-US" dirty="0">
                <a:latin typeface="Arial" pitchFamily="34" charset="0"/>
                <a:cs typeface="Arial" pitchFamily="34" charset="0"/>
              </a:rPr>
              <a:t>are from WFU basic sciences and regional institutions.</a:t>
            </a:r>
          </a:p>
          <a:p>
            <a:pPr>
              <a:lnSpc>
                <a:spcPct val="100000"/>
              </a:lnSpc>
              <a:spcAft>
                <a:spcPts val="2400"/>
              </a:spcAft>
            </a:pPr>
            <a:endParaRPr lang="en-US" dirty="0"/>
          </a:p>
          <a:p>
            <a:pPr>
              <a:lnSpc>
                <a:spcPct val="100000"/>
              </a:lnSpc>
              <a:spcAft>
                <a:spcPts val="2400"/>
              </a:spcAft>
            </a:pPr>
            <a:endParaRPr lang="en-US" dirty="0">
              <a:latin typeface="Arial" pitchFamily="34" charset="0"/>
              <a:cs typeface="Arial" pitchFamily="34" charset="0"/>
            </a:endParaRPr>
          </a:p>
          <a:p>
            <a:pPr>
              <a:lnSpc>
                <a:spcPct val="100000"/>
              </a:lnSpc>
              <a:spcAft>
                <a:spcPts val="2400"/>
              </a:spcAft>
            </a:pPr>
            <a:endParaRPr lang="en-US" dirty="0">
              <a:latin typeface="Arial" pitchFamily="34" charset="0"/>
              <a:cs typeface="Arial" pitchFamily="34" charset="0"/>
            </a:endParaRPr>
          </a:p>
          <a:p>
            <a:pPr>
              <a:lnSpc>
                <a:spcPct val="100000"/>
              </a:lnSpc>
              <a:spcAft>
                <a:spcPts val="2400"/>
              </a:spcAft>
            </a:pPr>
            <a:endParaRPr lang="en-US" dirty="0"/>
          </a:p>
          <a:p>
            <a:pPr>
              <a:lnSpc>
                <a:spcPct val="100000"/>
              </a:lnSpc>
              <a:spcBef>
                <a:spcPts val="2400"/>
              </a:spcBef>
              <a:spcAft>
                <a:spcPts val="2400"/>
              </a:spcAft>
            </a:pPr>
            <a:r>
              <a:rPr lang="en-US" dirty="0">
                <a:latin typeface="Arial" pitchFamily="34" charset="0"/>
                <a:cs typeface="Arial" pitchFamily="34" charset="0"/>
              </a:rPr>
              <a:t>Members are highly collaborative (</a:t>
            </a:r>
            <a:r>
              <a:rPr lang="en-US" dirty="0"/>
              <a:t>inter-action network of a subset below), and bring in substantial extramural research support, which has grown 1.9X in 6 years.</a:t>
            </a:r>
            <a:endParaRPr lang="en-US" dirty="0">
              <a:latin typeface="Arial" pitchFamily="34" charset="0"/>
              <a:cs typeface="Arial" pitchFamily="34" charset="0"/>
            </a:endParaRPr>
          </a:p>
          <a:p>
            <a:pPr>
              <a:lnSpc>
                <a:spcPct val="100000"/>
              </a:lnSpc>
              <a:spcAft>
                <a:spcPts val="2400"/>
              </a:spcAft>
            </a:pPr>
            <a:endParaRPr lang="en-US" dirty="0"/>
          </a:p>
          <a:p>
            <a:pPr>
              <a:lnSpc>
                <a:spcPct val="100000"/>
              </a:lnSpc>
              <a:spcAft>
                <a:spcPts val="2400"/>
              </a:spcAft>
            </a:pPr>
            <a:endParaRPr lang="en-US" dirty="0">
              <a:latin typeface="Arial" pitchFamily="34" charset="0"/>
              <a:cs typeface="Arial" pitchFamily="34" charset="0"/>
            </a:endParaRPr>
          </a:p>
          <a:p>
            <a:pPr marL="0" indent="0">
              <a:lnSpc>
                <a:spcPct val="100000"/>
              </a:lnSpc>
              <a:spcAft>
                <a:spcPts val="2400"/>
              </a:spcAft>
              <a:buNone/>
            </a:pPr>
            <a:endParaRPr lang="en-US" sz="4400" b="1" dirty="0">
              <a:solidFill>
                <a:srgbClr val="93773A"/>
              </a:solidFill>
              <a:latin typeface="Arial" pitchFamily="34" charset="0"/>
              <a:cs typeface="Arial" pitchFamily="34" charset="0"/>
            </a:endParaRPr>
          </a:p>
          <a:p>
            <a:pPr marL="0" indent="0">
              <a:lnSpc>
                <a:spcPct val="100000"/>
              </a:lnSpc>
              <a:spcAft>
                <a:spcPts val="2400"/>
              </a:spcAft>
              <a:buNone/>
            </a:pPr>
            <a:endParaRPr lang="en-US" sz="4400" b="1" dirty="0">
              <a:solidFill>
                <a:srgbClr val="93773A"/>
              </a:solidFill>
            </a:endParaRPr>
          </a:p>
          <a:p>
            <a:pPr marL="0" indent="0">
              <a:lnSpc>
                <a:spcPct val="100000"/>
              </a:lnSpc>
              <a:spcAft>
                <a:spcPts val="2400"/>
              </a:spcAft>
              <a:buNone/>
            </a:pPr>
            <a:r>
              <a:rPr lang="en-US" sz="4400" b="1" dirty="0">
                <a:solidFill>
                  <a:srgbClr val="93773A"/>
                </a:solidFill>
                <a:latin typeface="Arial" pitchFamily="34" charset="0"/>
                <a:cs typeface="Arial" pitchFamily="34" charset="0"/>
              </a:rPr>
              <a:t>The Science of Redox Biology</a:t>
            </a:r>
            <a:endParaRPr lang="en-US" sz="4400" dirty="0">
              <a:latin typeface="Arial" pitchFamily="34" charset="0"/>
              <a:cs typeface="Arial" pitchFamily="34" charset="0"/>
            </a:endParaRPr>
          </a:p>
          <a:p>
            <a:pPr>
              <a:lnSpc>
                <a:spcPts val="4100"/>
              </a:lnSpc>
              <a:spcAft>
                <a:spcPts val="2400"/>
              </a:spcAft>
            </a:pPr>
            <a:r>
              <a:rPr lang="en-US" dirty="0"/>
              <a:t>Chemical reactions involving electron transfers (</a:t>
            </a:r>
            <a:r>
              <a:rPr lang="en-US" u="sng" dirty="0"/>
              <a:t>red</a:t>
            </a:r>
            <a:r>
              <a:rPr lang="en-US" dirty="0"/>
              <a:t>uction and </a:t>
            </a:r>
            <a:r>
              <a:rPr lang="en-US" u="sng" dirty="0"/>
              <a:t>ox</a:t>
            </a:r>
            <a:r>
              <a:rPr lang="en-US" dirty="0"/>
              <a:t>idation, i.e. </a:t>
            </a:r>
            <a:r>
              <a:rPr lang="en-US" u="sng" dirty="0"/>
              <a:t>redox</a:t>
            </a:r>
            <a:r>
              <a:rPr lang="en-US" dirty="0"/>
              <a:t> reactions) are intricately associated with life and health.</a:t>
            </a:r>
          </a:p>
          <a:p>
            <a:pPr>
              <a:lnSpc>
                <a:spcPts val="4100"/>
              </a:lnSpc>
              <a:spcAft>
                <a:spcPts val="2400"/>
              </a:spcAft>
            </a:pPr>
            <a:r>
              <a:rPr lang="en-US" dirty="0"/>
              <a:t>Oxidizing species (collectively referred to as ROS, or Reactive Oxygen Species) are natural signals that regulate and balance the energy state of cells/organs/body.</a:t>
            </a:r>
          </a:p>
          <a:p>
            <a:pPr>
              <a:lnSpc>
                <a:spcPts val="4100"/>
              </a:lnSpc>
              <a:spcAft>
                <a:spcPts val="2400"/>
              </a:spcAft>
            </a:pPr>
            <a:r>
              <a:rPr lang="en-US" dirty="0"/>
              <a:t>In excess, ROS may divert normal signaling pathways and damage molecules, leading to impairment and disease.</a:t>
            </a:r>
          </a:p>
          <a:p>
            <a:pPr>
              <a:lnSpc>
                <a:spcPct val="100000"/>
              </a:lnSpc>
              <a:spcAft>
                <a:spcPts val="2400"/>
              </a:spcAft>
            </a:pPr>
            <a:endParaRPr lang="en-US" b="1" dirty="0">
              <a:solidFill>
                <a:srgbClr val="FF0000"/>
              </a:solidFill>
            </a:endParaRPr>
          </a:p>
          <a:p>
            <a:pPr>
              <a:lnSpc>
                <a:spcPct val="100000"/>
              </a:lnSpc>
              <a:spcAft>
                <a:spcPts val="2400"/>
              </a:spcAft>
            </a:pPr>
            <a:endParaRPr lang="en-US" dirty="0"/>
          </a:p>
          <a:p>
            <a:pPr>
              <a:lnSpc>
                <a:spcPct val="100000"/>
              </a:lnSpc>
              <a:spcAft>
                <a:spcPts val="2400"/>
              </a:spcAft>
            </a:pPr>
            <a:endParaRPr lang="en-US" b="1" dirty="0"/>
          </a:p>
          <a:p>
            <a:pPr>
              <a:lnSpc>
                <a:spcPct val="100000"/>
              </a:lnSpc>
              <a:spcAft>
                <a:spcPts val="2400"/>
              </a:spcAft>
            </a:pPr>
            <a:endParaRPr lang="en-US" b="1" dirty="0"/>
          </a:p>
          <a:p>
            <a:pPr>
              <a:lnSpc>
                <a:spcPct val="100000"/>
              </a:lnSpc>
              <a:spcAft>
                <a:spcPts val="2400"/>
              </a:spcAft>
            </a:pPr>
            <a:endParaRPr lang="en-US" b="1" dirty="0">
              <a:solidFill>
                <a:srgbClr val="FF0000"/>
              </a:solidFill>
            </a:endParaRPr>
          </a:p>
        </p:txBody>
      </p:sp>
      <p:sp>
        <p:nvSpPr>
          <p:cNvPr id="10" name="Text Placeholder 5">
            <a:extLst>
              <a:ext uri="{FF2B5EF4-FFF2-40B4-BE49-F238E27FC236}">
                <a16:creationId xmlns:a16="http://schemas.microsoft.com/office/drawing/2014/main" id="{514BCD6E-B6EF-6D4B-8A7A-AD334AA30CA8}"/>
              </a:ext>
            </a:extLst>
          </p:cNvPr>
          <p:cNvSpPr>
            <a:spLocks noGrp="1"/>
          </p:cNvSpPr>
          <p:nvPr>
            <p:ph type="body" sz="quarter" idx="17"/>
          </p:nvPr>
        </p:nvSpPr>
        <p:spPr>
          <a:xfrm>
            <a:off x="21564600" y="8153400"/>
            <a:ext cx="10058400" cy="22936200"/>
          </a:xfrm>
        </p:spPr>
        <p:txBody>
          <a:bodyPr/>
          <a:lstStyle/>
          <a:p>
            <a:pPr marL="0" indent="0">
              <a:buNone/>
            </a:pPr>
            <a:r>
              <a:rPr lang="en-US" sz="4400" b="1" dirty="0">
                <a:solidFill>
                  <a:srgbClr val="93773A"/>
                </a:solidFill>
              </a:rPr>
              <a:t>Education and Training</a:t>
            </a:r>
          </a:p>
          <a:p>
            <a:pPr>
              <a:lnSpc>
                <a:spcPct val="100000"/>
              </a:lnSpc>
            </a:pPr>
            <a:r>
              <a:rPr lang="en-US" b="1" dirty="0"/>
              <a:t>CRBM </a:t>
            </a:r>
            <a:r>
              <a:rPr lang="en-US" dirty="0"/>
              <a:t>provides an educational environment for redox-related research activities across multiple institutions</a:t>
            </a:r>
          </a:p>
          <a:p>
            <a:pPr>
              <a:lnSpc>
                <a:spcPct val="100000"/>
              </a:lnSpc>
            </a:pPr>
            <a:r>
              <a:rPr lang="en-US" b="1" dirty="0"/>
              <a:t>CRBM </a:t>
            </a:r>
            <a:r>
              <a:rPr lang="en-US" dirty="0"/>
              <a:t>supports and encourages research and career mentoring for redox biology trainees at all levels</a:t>
            </a:r>
          </a:p>
          <a:p>
            <a:pPr>
              <a:lnSpc>
                <a:spcPct val="100000"/>
              </a:lnSpc>
            </a:pPr>
            <a:r>
              <a:rPr lang="en-US" b="1" dirty="0"/>
              <a:t>NIH/NIGMS T32 Training Program in Redox Biology and Medicine</a:t>
            </a:r>
            <a:r>
              <a:rPr lang="en-US" dirty="0"/>
              <a:t> is currently in its 5</a:t>
            </a:r>
            <a:r>
              <a:rPr lang="en-US" baseline="30000" dirty="0"/>
              <a:t>th</a:t>
            </a:r>
            <a:r>
              <a:rPr lang="en-US" dirty="0"/>
              <a:t> year</a:t>
            </a:r>
          </a:p>
          <a:p>
            <a:pPr marL="522288">
              <a:lnSpc>
                <a:spcPct val="100000"/>
              </a:lnSpc>
            </a:pPr>
            <a:r>
              <a:rPr lang="en-US" dirty="0"/>
              <a:t>Started in 2019, this program has supported 13 PhD candidates (~2 years each), 7 of whom have graduated </a:t>
            </a:r>
          </a:p>
          <a:p>
            <a:pPr marL="522288">
              <a:lnSpc>
                <a:spcPct val="100000"/>
              </a:lnSpc>
              <a:spcAft>
                <a:spcPts val="1800"/>
              </a:spcAft>
            </a:pPr>
            <a:r>
              <a:rPr lang="en-US" dirty="0"/>
              <a:t>Averages: 5.2 years to degree (PhD), and 4.6 publications per fellow, including in high-impact journals.</a:t>
            </a:r>
            <a:endParaRPr lang="en-US" sz="4400" b="1" dirty="0">
              <a:solidFill>
                <a:srgbClr val="93773A"/>
              </a:solidFill>
            </a:endParaRPr>
          </a:p>
          <a:p>
            <a:pPr marL="0" indent="0">
              <a:lnSpc>
                <a:spcPct val="100000"/>
              </a:lnSpc>
              <a:spcBef>
                <a:spcPts val="600"/>
              </a:spcBef>
              <a:spcAft>
                <a:spcPts val="1200"/>
              </a:spcAft>
              <a:buNone/>
            </a:pPr>
            <a:r>
              <a:rPr lang="en-US" sz="4400" b="1" dirty="0">
                <a:solidFill>
                  <a:srgbClr val="93773A"/>
                </a:solidFill>
              </a:rPr>
              <a:t>Center Activities (selected)</a:t>
            </a:r>
          </a:p>
          <a:p>
            <a:pPr>
              <a:lnSpc>
                <a:spcPct val="100000"/>
              </a:lnSpc>
              <a:spcAft>
                <a:spcPts val="1000"/>
              </a:spcAft>
            </a:pPr>
            <a:r>
              <a:rPr lang="en-US" b="1" dirty="0"/>
              <a:t>Annual Retreat (full day), </a:t>
            </a:r>
            <a:r>
              <a:rPr lang="en-US" dirty="0"/>
              <a:t>with guest speaker, talks &amp; posters</a:t>
            </a:r>
          </a:p>
          <a:p>
            <a:pPr>
              <a:lnSpc>
                <a:spcPct val="100000"/>
              </a:lnSpc>
              <a:spcAft>
                <a:spcPts val="1000"/>
              </a:spcAft>
            </a:pPr>
            <a:r>
              <a:rPr lang="en-US" b="1" dirty="0"/>
              <a:t>@</a:t>
            </a:r>
            <a:r>
              <a:rPr lang="en-US" b="1" dirty="0" err="1"/>
              <a:t>WakeRedox</a:t>
            </a:r>
            <a:r>
              <a:rPr lang="en-US" b="1" dirty="0"/>
              <a:t> Seminar Series</a:t>
            </a:r>
          </a:p>
          <a:p>
            <a:pPr>
              <a:lnSpc>
                <a:spcPct val="100000"/>
              </a:lnSpc>
              <a:spcAft>
                <a:spcPts val="1000"/>
              </a:spcAft>
            </a:pPr>
            <a:r>
              <a:rPr lang="en-US" b="1" dirty="0"/>
              <a:t>RBM T32 Training Program Activities, enriching the research environment: </a:t>
            </a:r>
          </a:p>
          <a:p>
            <a:pPr marL="685800">
              <a:lnSpc>
                <a:spcPct val="100000"/>
              </a:lnSpc>
              <a:spcBef>
                <a:spcPts val="600"/>
              </a:spcBef>
            </a:pPr>
            <a:r>
              <a:rPr lang="en-US" dirty="0" err="1"/>
              <a:t>Chalktalks</a:t>
            </a:r>
            <a:r>
              <a:rPr lang="en-US" dirty="0"/>
              <a:t> (2 sessions/year)</a:t>
            </a:r>
          </a:p>
          <a:p>
            <a:pPr marL="685800">
              <a:lnSpc>
                <a:spcPct val="100000"/>
              </a:lnSpc>
              <a:spcBef>
                <a:spcPts val="600"/>
              </a:spcBef>
            </a:pPr>
            <a:r>
              <a:rPr lang="en-US" dirty="0"/>
              <a:t>Course in Redox Biology and Medicine</a:t>
            </a:r>
          </a:p>
          <a:p>
            <a:pPr marL="685800">
              <a:lnSpc>
                <a:spcPct val="100000"/>
              </a:lnSpc>
              <a:spcBef>
                <a:spcPts val="600"/>
              </a:spcBef>
            </a:pPr>
            <a:r>
              <a:rPr lang="en-US" dirty="0"/>
              <a:t>Alumni visits to enhance awareness of the diversity of scientific careers</a:t>
            </a:r>
          </a:p>
          <a:p>
            <a:pPr>
              <a:lnSpc>
                <a:spcPct val="100000"/>
              </a:lnSpc>
              <a:spcAft>
                <a:spcPts val="1000"/>
              </a:spcAft>
            </a:pPr>
            <a:r>
              <a:rPr lang="en-US" b="1" dirty="0"/>
              <a:t>Annual Call for Pilot Grants</a:t>
            </a:r>
            <a:r>
              <a:rPr lang="en-US" dirty="0"/>
              <a:t>, 7 of the 25 CRBM-funded pilot studies has already resulted in extramural funding support.</a:t>
            </a:r>
          </a:p>
          <a:p>
            <a:pPr>
              <a:lnSpc>
                <a:spcPct val="100000"/>
              </a:lnSpc>
              <a:spcAft>
                <a:spcPts val="1000"/>
              </a:spcAft>
            </a:pPr>
            <a:r>
              <a:rPr lang="en-US" b="1" dirty="0"/>
              <a:t>Working Groups and Workshops</a:t>
            </a:r>
          </a:p>
          <a:p>
            <a:pPr marL="685800">
              <a:lnSpc>
                <a:spcPts val="4100"/>
              </a:lnSpc>
              <a:spcBef>
                <a:spcPts val="600"/>
              </a:spcBef>
              <a:spcAft>
                <a:spcPts val="1000"/>
              </a:spcAft>
            </a:pPr>
            <a:r>
              <a:rPr lang="en-US" dirty="0"/>
              <a:t>Metabolomics and Inflammation Working Group (regularly, Mon 1 PM)</a:t>
            </a:r>
          </a:p>
          <a:p>
            <a:pPr marL="685800">
              <a:lnSpc>
                <a:spcPts val="4100"/>
              </a:lnSpc>
              <a:spcBef>
                <a:spcPts val="600"/>
              </a:spcBef>
            </a:pPr>
            <a:r>
              <a:rPr lang="en-US" dirty="0"/>
              <a:t>Workshops: e.g., Redox Innovations (half-day), interest group with redox- and IP-related projects seeking collaborations</a:t>
            </a:r>
          </a:p>
        </p:txBody>
      </p:sp>
      <p:pic>
        <p:nvPicPr>
          <p:cNvPr id="14" name="Picture 13" descr="Diagram&#10;&#10;Description automatically generated">
            <a:extLst>
              <a:ext uri="{FF2B5EF4-FFF2-40B4-BE49-F238E27FC236}">
                <a16:creationId xmlns:a16="http://schemas.microsoft.com/office/drawing/2014/main" id="{9AE0A72E-273D-AF65-C266-2DDEEE59875E}"/>
              </a:ext>
            </a:extLst>
          </p:cNvPr>
          <p:cNvPicPr>
            <a:picLocks noChangeAspect="1" noChangeArrowheads="1"/>
          </p:cNvPicPr>
          <p:nvPr/>
        </p:nvPicPr>
        <p:blipFill rotWithShape="1">
          <a:blip r:embed="rId4" r:link="rId5" cstate="print">
            <a:extLst>
              <a:ext uri="{28A0092B-C50C-407E-A947-70E740481C1C}">
                <a14:useLocalDpi xmlns:a14="http://schemas.microsoft.com/office/drawing/2010/main" val="0"/>
              </a:ext>
            </a:extLst>
          </a:blip>
          <a:srcRect l="-281" r="15910"/>
          <a:stretch>
            <a:fillRect/>
          </a:stretch>
        </p:blipFill>
        <p:spPr bwMode="auto">
          <a:xfrm>
            <a:off x="10797807" y="19116093"/>
            <a:ext cx="4760663" cy="35814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p:cNvPicPr>
            <a:picLocks noChangeAspect="1"/>
          </p:cNvPicPr>
          <p:nvPr/>
        </p:nvPicPr>
        <p:blipFill>
          <a:blip r:embed="rId6"/>
          <a:stretch>
            <a:fillRect/>
          </a:stretch>
        </p:blipFill>
        <p:spPr>
          <a:xfrm>
            <a:off x="11352024" y="12459385"/>
            <a:ext cx="4360371" cy="3376829"/>
          </a:xfrm>
          <a:prstGeom prst="rect">
            <a:avLst/>
          </a:prstGeom>
        </p:spPr>
      </p:pic>
      <p:grpSp>
        <p:nvGrpSpPr>
          <p:cNvPr id="7" name="Group 6"/>
          <p:cNvGrpSpPr/>
          <p:nvPr/>
        </p:nvGrpSpPr>
        <p:grpSpPr>
          <a:xfrm>
            <a:off x="15666004" y="18849393"/>
            <a:ext cx="5655255" cy="4193072"/>
            <a:chOff x="12193347" y="19507200"/>
            <a:chExt cx="5408853" cy="4038600"/>
          </a:xfrm>
        </p:grpSpPr>
        <p:pic>
          <p:nvPicPr>
            <p:cNvPr id="16" name="Picture 15"/>
            <p:cNvPicPr>
              <a:picLocks noChangeAspect="1"/>
            </p:cNvPicPr>
            <p:nvPr/>
          </p:nvPicPr>
          <p:blipFill>
            <a:blip r:embed="rId7"/>
            <a:stretch>
              <a:fillRect/>
            </a:stretch>
          </p:blipFill>
          <p:spPr>
            <a:xfrm>
              <a:off x="12295435" y="19883944"/>
              <a:ext cx="5185866" cy="3661856"/>
            </a:xfrm>
            <a:prstGeom prst="rect">
              <a:avLst/>
            </a:prstGeom>
          </p:spPr>
        </p:pic>
        <p:sp>
          <p:nvSpPr>
            <p:cNvPr id="17" name="TextBox 16"/>
            <p:cNvSpPr txBox="1"/>
            <p:nvPr/>
          </p:nvSpPr>
          <p:spPr>
            <a:xfrm>
              <a:off x="12193347" y="19507200"/>
              <a:ext cx="5408853" cy="461665"/>
            </a:xfrm>
            <a:prstGeom prst="rect">
              <a:avLst/>
            </a:prstGeom>
            <a:noFill/>
          </p:spPr>
          <p:txBody>
            <a:bodyPr wrap="none" rtlCol="0">
              <a:spAutoFit/>
            </a:bodyPr>
            <a:lstStyle/>
            <a:p>
              <a:r>
                <a:rPr lang="en-US" sz="2400" b="1" dirty="0">
                  <a:latin typeface="Arial" panose="020B0604020202020204" pitchFamily="34" charset="0"/>
                  <a:cs typeface="Arial" panose="020B0604020202020204" pitchFamily="34" charset="0"/>
                </a:rPr>
                <a:t>Extramural funding ↑ ~20%/member</a:t>
              </a:r>
            </a:p>
          </p:txBody>
        </p:sp>
      </p:grpSp>
      <p:pic>
        <p:nvPicPr>
          <p:cNvPr id="18" name="Picture 17"/>
          <p:cNvPicPr>
            <a:picLocks noChangeAspect="1"/>
          </p:cNvPicPr>
          <p:nvPr/>
        </p:nvPicPr>
        <p:blipFill>
          <a:blip r:embed="rId8"/>
          <a:stretch>
            <a:fillRect/>
          </a:stretch>
        </p:blipFill>
        <p:spPr>
          <a:xfrm>
            <a:off x="16002453" y="12867370"/>
            <a:ext cx="5028748" cy="2615803"/>
          </a:xfrm>
          <a:prstGeom prst="rect">
            <a:avLst/>
          </a:prstGeom>
        </p:spPr>
      </p:pic>
      <p:pic>
        <p:nvPicPr>
          <p:cNvPr id="21" name="Picture 2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3289820" y="26408602"/>
            <a:ext cx="9043410" cy="3385598"/>
          </a:xfrm>
          <a:prstGeom prst="rect">
            <a:avLst/>
          </a:prstGeom>
        </p:spPr>
      </p:pic>
      <p:sp>
        <p:nvSpPr>
          <p:cNvPr id="23" name="TextBox 22"/>
          <p:cNvSpPr txBox="1"/>
          <p:nvPr/>
        </p:nvSpPr>
        <p:spPr>
          <a:xfrm>
            <a:off x="35799305" y="26795025"/>
            <a:ext cx="2605495" cy="425758"/>
          </a:xfrm>
          <a:prstGeom prst="rect">
            <a:avLst/>
          </a:prstGeom>
          <a:noFill/>
        </p:spPr>
        <p:txBody>
          <a:bodyPr wrap="square" rtlCol="0">
            <a:spAutoFit/>
          </a:bodyPr>
          <a:lstStyle/>
          <a:p>
            <a:pPr lvl="0">
              <a:lnSpc>
                <a:spcPts val="2600"/>
              </a:lnSpc>
            </a:pPr>
            <a:r>
              <a:rPr lang="en-US" sz="2400" dirty="0">
                <a:solidFill>
                  <a:srgbClr val="000000"/>
                </a:solidFill>
                <a:latin typeface="Calibri" panose="020F0502020204030204" pitchFamily="34" charset="0"/>
                <a:cs typeface="Calibri" panose="020F0502020204030204" pitchFamily="34" charset="0"/>
              </a:rPr>
              <a:t>Doxorubicin</a:t>
            </a:r>
          </a:p>
        </p:txBody>
      </p:sp>
      <p:sp>
        <p:nvSpPr>
          <p:cNvPr id="24" name="Left Brace 23"/>
          <p:cNvSpPr/>
          <p:nvPr/>
        </p:nvSpPr>
        <p:spPr>
          <a:xfrm rot="16200000">
            <a:off x="34979218" y="26240352"/>
            <a:ext cx="304800" cy="4810538"/>
          </a:xfrm>
          <a:prstGeom prst="leftBrace">
            <a:avLst>
              <a:gd name="adj1" fmla="val 53550"/>
              <a:gd name="adj2" fmla="val 49669"/>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TextBox 24"/>
          <p:cNvSpPr txBox="1"/>
          <p:nvPr/>
        </p:nvSpPr>
        <p:spPr>
          <a:xfrm>
            <a:off x="33283194" y="25263147"/>
            <a:ext cx="3429000" cy="759182"/>
          </a:xfrm>
          <a:prstGeom prst="rect">
            <a:avLst/>
          </a:prstGeom>
          <a:noFill/>
        </p:spPr>
        <p:txBody>
          <a:bodyPr wrap="square" rtlCol="0">
            <a:spAutoFit/>
          </a:bodyPr>
          <a:lstStyle/>
          <a:p>
            <a:pPr lvl="0" algn="ctr">
              <a:lnSpc>
                <a:spcPts val="2600"/>
              </a:lnSpc>
            </a:pPr>
            <a:r>
              <a:rPr lang="en-US" sz="2400" dirty="0">
                <a:solidFill>
                  <a:srgbClr val="000000"/>
                </a:solidFill>
                <a:latin typeface="Arial" panose="020B0604020202020204" pitchFamily="34" charset="0"/>
                <a:cs typeface="Arial" panose="020B0604020202020204" pitchFamily="34" charset="0"/>
              </a:rPr>
              <a:t>Released to form antioxidant H</a:t>
            </a:r>
            <a:r>
              <a:rPr lang="en-US" sz="2400" baseline="-25000" dirty="0">
                <a:solidFill>
                  <a:srgbClr val="000000"/>
                </a:solidFill>
                <a:latin typeface="Arial" panose="020B0604020202020204" pitchFamily="34" charset="0"/>
                <a:cs typeface="Arial" panose="020B0604020202020204" pitchFamily="34" charset="0"/>
              </a:rPr>
              <a:t>2</a:t>
            </a:r>
            <a:r>
              <a:rPr lang="en-US" sz="2400" dirty="0">
                <a:solidFill>
                  <a:srgbClr val="000000"/>
                </a:solidFill>
                <a:latin typeface="Arial" panose="020B0604020202020204" pitchFamily="34" charset="0"/>
                <a:cs typeface="Arial" panose="020B0604020202020204" pitchFamily="34" charset="0"/>
              </a:rPr>
              <a:t>S</a:t>
            </a:r>
          </a:p>
        </p:txBody>
      </p:sp>
      <p:sp>
        <p:nvSpPr>
          <p:cNvPr id="26" name="TextBox 25"/>
          <p:cNvSpPr txBox="1"/>
          <p:nvPr/>
        </p:nvSpPr>
        <p:spPr>
          <a:xfrm>
            <a:off x="31712828" y="26196616"/>
            <a:ext cx="3063007" cy="759182"/>
          </a:xfrm>
          <a:prstGeom prst="rect">
            <a:avLst/>
          </a:prstGeom>
          <a:noFill/>
        </p:spPr>
        <p:txBody>
          <a:bodyPr wrap="square" rtlCol="0">
            <a:spAutoFit/>
          </a:bodyPr>
          <a:lstStyle/>
          <a:p>
            <a:pPr lvl="0" algn="ctr">
              <a:lnSpc>
                <a:spcPts val="2600"/>
              </a:lnSpc>
            </a:pPr>
            <a:r>
              <a:rPr lang="en-US" sz="2400" dirty="0">
                <a:latin typeface="Arial" panose="020B0604020202020204" pitchFamily="34" charset="0"/>
                <a:cs typeface="Arial" panose="020B0604020202020204" pitchFamily="34" charset="0"/>
              </a:rPr>
              <a:t>Released upon reaction with H</a:t>
            </a:r>
            <a:r>
              <a:rPr lang="en-US" sz="2400" baseline="-25000" dirty="0">
                <a:latin typeface="Arial" panose="020B0604020202020204" pitchFamily="34" charset="0"/>
                <a:cs typeface="Arial" panose="020B0604020202020204" pitchFamily="34" charset="0"/>
              </a:rPr>
              <a:t>2</a:t>
            </a:r>
            <a:r>
              <a:rPr lang="en-US" sz="2400" dirty="0">
                <a:latin typeface="Arial" panose="020B0604020202020204" pitchFamily="34" charset="0"/>
                <a:cs typeface="Arial" panose="020B0604020202020204" pitchFamily="34" charset="0"/>
              </a:rPr>
              <a:t>O</a:t>
            </a:r>
            <a:r>
              <a:rPr lang="en-US" sz="2400" baseline="-25000" dirty="0">
                <a:latin typeface="Arial" panose="020B0604020202020204" pitchFamily="34" charset="0"/>
                <a:cs typeface="Arial" panose="020B0604020202020204" pitchFamily="34" charset="0"/>
              </a:rPr>
              <a:t>2</a:t>
            </a:r>
            <a:endParaRPr lang="en-US" sz="2400" dirty="0">
              <a:latin typeface="Arial" panose="020B0604020202020204" pitchFamily="34" charset="0"/>
              <a:cs typeface="Arial" panose="020B0604020202020204" pitchFamily="34" charset="0"/>
            </a:endParaRPr>
          </a:p>
        </p:txBody>
      </p:sp>
      <p:sp>
        <p:nvSpPr>
          <p:cNvPr id="27" name="TextBox 26"/>
          <p:cNvSpPr txBox="1"/>
          <p:nvPr/>
        </p:nvSpPr>
        <p:spPr>
          <a:xfrm>
            <a:off x="39024226" y="25304100"/>
            <a:ext cx="4322746" cy="1092607"/>
          </a:xfrm>
          <a:prstGeom prst="rect">
            <a:avLst/>
          </a:prstGeom>
          <a:noFill/>
        </p:spPr>
        <p:txBody>
          <a:bodyPr wrap="square" rtlCol="0">
            <a:spAutoFit/>
          </a:bodyPr>
          <a:lstStyle/>
          <a:p>
            <a:pPr lvl="0" algn="ctr">
              <a:lnSpc>
                <a:spcPts val="2600"/>
              </a:lnSpc>
            </a:pPr>
            <a:r>
              <a:rPr lang="en-US" sz="2400" dirty="0">
                <a:solidFill>
                  <a:srgbClr val="000000"/>
                </a:solidFill>
                <a:latin typeface="Arial" panose="020B0604020202020204" pitchFamily="34" charset="0"/>
                <a:cs typeface="Arial" panose="020B0604020202020204" pitchFamily="34" charset="0"/>
              </a:rPr>
              <a:t>Cardiomyoblasts tested for cytotoxicity, caspase cleavage and Nrf2 activation</a:t>
            </a:r>
          </a:p>
        </p:txBody>
      </p:sp>
      <p:cxnSp>
        <p:nvCxnSpPr>
          <p:cNvPr id="28" name="Straight Connector 27"/>
          <p:cNvCxnSpPr>
            <a:cxnSpLocks/>
          </p:cNvCxnSpPr>
          <p:nvPr/>
        </p:nvCxnSpPr>
        <p:spPr>
          <a:xfrm>
            <a:off x="34911152" y="26028089"/>
            <a:ext cx="0" cy="1029732"/>
          </a:xfrm>
          <a:prstGeom prst="line">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a:cxnSpLocks/>
          </p:cNvCxnSpPr>
          <p:nvPr/>
        </p:nvCxnSpPr>
        <p:spPr>
          <a:xfrm>
            <a:off x="33680400" y="27057821"/>
            <a:ext cx="0" cy="577867"/>
          </a:xfrm>
          <a:prstGeom prst="line">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59850A31-03F4-E5A5-0E8D-F554655E24DF}"/>
              </a:ext>
            </a:extLst>
          </p:cNvPr>
          <p:cNvSpPr txBox="1"/>
          <p:nvPr/>
        </p:nvSpPr>
        <p:spPr>
          <a:xfrm>
            <a:off x="35863033" y="18376465"/>
            <a:ext cx="4105023" cy="3970318"/>
          </a:xfrm>
          <a:prstGeom prst="rect">
            <a:avLst/>
          </a:prstGeom>
          <a:noFill/>
        </p:spPr>
        <p:txBody>
          <a:bodyPr wrap="square">
            <a:spAutoFit/>
          </a:bodyPr>
          <a:lstStyle/>
          <a:p>
            <a:pPr marL="285750" indent="-285750">
              <a:buFont typeface="Arial" panose="020B0604020202020204" pitchFamily="34" charset="0"/>
              <a:buChar char="•"/>
            </a:pPr>
            <a:r>
              <a:rPr lang="en-US" sz="2800" dirty="0">
                <a:latin typeface="Arial" panose="020B0604020202020204" pitchFamily="34" charset="0"/>
                <a:cs typeface="Arial" panose="020B0604020202020204" pitchFamily="34" charset="0"/>
              </a:rPr>
              <a:t>Ascorbate-based PET radioligand, [</a:t>
            </a:r>
            <a:r>
              <a:rPr lang="en-US" sz="2800" baseline="30000" dirty="0">
                <a:latin typeface="Arial" panose="020B0604020202020204" pitchFamily="34" charset="0"/>
                <a:cs typeface="Arial" panose="020B0604020202020204" pitchFamily="34" charset="0"/>
              </a:rPr>
              <a:t>18</a:t>
            </a:r>
            <a:r>
              <a:rPr lang="en-US" sz="2800" dirty="0">
                <a:latin typeface="Arial" panose="020B0604020202020204" pitchFamily="34" charset="0"/>
                <a:cs typeface="Arial" panose="020B0604020202020204" pitchFamily="34" charset="0"/>
              </a:rPr>
              <a:t>F]KS1 can measure ROS.</a:t>
            </a:r>
          </a:p>
          <a:p>
            <a:pPr marL="285750" indent="-285750">
              <a:buFont typeface="Arial" panose="020B0604020202020204" pitchFamily="34" charset="0"/>
              <a:buChar char="•"/>
            </a:pPr>
            <a:r>
              <a:rPr lang="en-US" sz="2800" dirty="0">
                <a:latin typeface="Arial" panose="020B0604020202020204" pitchFamily="34" charset="0"/>
                <a:cs typeface="Arial" panose="020B0604020202020204" pitchFamily="34" charset="0"/>
              </a:rPr>
              <a:t>Dual action: at tracer concentrations, it tracks ROS and at pharmacologic concentrations, it kills tumor cells.</a:t>
            </a:r>
          </a:p>
        </p:txBody>
      </p:sp>
      <p:sp>
        <p:nvSpPr>
          <p:cNvPr id="50" name="Rectangle 49">
            <a:extLst>
              <a:ext uri="{FF2B5EF4-FFF2-40B4-BE49-F238E27FC236}">
                <a16:creationId xmlns:a16="http://schemas.microsoft.com/office/drawing/2014/main" id="{B1561D80-CE8C-98D1-73DF-8C45597EF294}"/>
              </a:ext>
            </a:extLst>
          </p:cNvPr>
          <p:cNvSpPr/>
          <p:nvPr/>
        </p:nvSpPr>
        <p:spPr>
          <a:xfrm>
            <a:off x="32470343" y="15849600"/>
            <a:ext cx="10454791" cy="1188371"/>
          </a:xfrm>
          <a:prstGeom prst="rect">
            <a:avLst/>
          </a:prstGeom>
          <a:solidFill>
            <a:srgbClr val="9377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545457"/>
                </a:solidFill>
                <a:effectLst/>
                <a:uLnTx/>
                <a:uFillTx/>
                <a:latin typeface="Arial" panose="020B0604020202020204"/>
                <a:ea typeface="Verdana" panose="020B0604030504040204" pitchFamily="34" charset="0"/>
                <a:cs typeface="Avenir Light" panose="020B0403020203020204" pitchFamily="34" charset="-78"/>
              </a:rPr>
              <a:t>	</a:t>
            </a:r>
          </a:p>
        </p:txBody>
      </p:sp>
      <p:sp>
        <p:nvSpPr>
          <p:cNvPr id="51" name="TextBox 50">
            <a:extLst>
              <a:ext uri="{FF2B5EF4-FFF2-40B4-BE49-F238E27FC236}">
                <a16:creationId xmlns:a16="http://schemas.microsoft.com/office/drawing/2014/main" id="{FA9E0E25-5C63-B77D-018A-428084ACE1D3}"/>
              </a:ext>
            </a:extLst>
          </p:cNvPr>
          <p:cNvSpPr txBox="1"/>
          <p:nvPr/>
        </p:nvSpPr>
        <p:spPr>
          <a:xfrm>
            <a:off x="32385000" y="15849600"/>
            <a:ext cx="10523226" cy="1200329"/>
          </a:xfrm>
          <a:prstGeom prst="rect">
            <a:avLst/>
          </a:prstGeom>
          <a:noFill/>
        </p:spPr>
        <p:txBody>
          <a:bodyPr wrap="square" rtlCol="0">
            <a:spAutoFit/>
          </a:bodyPr>
          <a:lstStyle/>
          <a:p>
            <a:pPr algn="ctr" defTabSz="914400">
              <a:defRPr/>
            </a:pPr>
            <a:r>
              <a:rPr kumimoji="0" lang="en-US" sz="2400" b="1" i="0" u="none" strike="noStrike" kern="1200" cap="none" spc="0" normalizeH="0" baseline="0" noProof="0" dirty="0">
                <a:ln>
                  <a:noFill/>
                </a:ln>
                <a:solidFill>
                  <a:prstClr val="white"/>
                </a:solidFill>
                <a:effectLst/>
                <a:uLnTx/>
                <a:uFillTx/>
                <a:latin typeface="Arial" panose="020B0604020202020204"/>
                <a:ea typeface="+mn-ea"/>
                <a:cs typeface="Avenir Light" panose="020B0403020203020204" pitchFamily="34" charset="-78"/>
              </a:rPr>
              <a:t>IMPACT: </a:t>
            </a:r>
            <a:r>
              <a:rPr lang="en-US" sz="2400" dirty="0">
                <a:solidFill>
                  <a:schemeClr val="bg1"/>
                </a:solidFill>
                <a:latin typeface="Arial" panose="020B0604020202020204" pitchFamily="34" charset="0"/>
                <a:cs typeface="Arial" panose="020B0604020202020204" pitchFamily="34" charset="0"/>
              </a:rPr>
              <a:t>Redox-based diagnosis could be critical to understand heterogeneity that is associated with the pathogenesis and resolution of sepsis in humans.</a:t>
            </a:r>
            <a:endParaRPr kumimoji="0" lang="en-US" sz="2400" b="1"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57" name="TextBox 56">
            <a:extLst>
              <a:ext uri="{FF2B5EF4-FFF2-40B4-BE49-F238E27FC236}">
                <a16:creationId xmlns:a16="http://schemas.microsoft.com/office/drawing/2014/main" id="{6F53FF0C-C9A4-0EA8-DCE1-57618DAEE7A1}"/>
              </a:ext>
            </a:extLst>
          </p:cNvPr>
          <p:cNvSpPr txBox="1"/>
          <p:nvPr/>
        </p:nvSpPr>
        <p:spPr>
          <a:xfrm>
            <a:off x="32192464" y="10051765"/>
            <a:ext cx="5602736" cy="3046988"/>
          </a:xfrm>
          <a:prstGeom prst="rect">
            <a:avLst/>
          </a:prstGeom>
          <a:noFill/>
        </p:spPr>
        <p:txBody>
          <a:bodyPr wrap="square">
            <a:spAutoFit/>
          </a:bodyPr>
          <a:lstStyle/>
          <a:p>
            <a:r>
              <a:rPr lang="en-US" sz="2400" dirty="0">
                <a:latin typeface="Arial" panose="020B0604020202020204" pitchFamily="34" charset="0"/>
                <a:cs typeface="Arial" panose="020B0604020202020204" pitchFamily="34" charset="0"/>
              </a:rPr>
              <a:t>Limiting artifactual oxidation of specimens is critical to: </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reduce pre-analytical variability.</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enable discovery of redox biomarkers.</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improve </a:t>
            </a:r>
            <a:r>
              <a:rPr lang="en-US" sz="2400" b="1" dirty="0">
                <a:latin typeface="Arial" panose="020B0604020202020204" pitchFamily="34" charset="0"/>
                <a:cs typeface="Arial" panose="020B0604020202020204" pitchFamily="34" charset="0"/>
              </a:rPr>
              <a:t>clinical diagnosis</a:t>
            </a:r>
            <a:r>
              <a:rPr lang="en-US" sz="2400" dirty="0">
                <a:latin typeface="Arial" panose="020B0604020202020204" pitchFamily="34" charset="0"/>
                <a:cs typeface="Arial" panose="020B0604020202020204" pitchFamily="34" charset="0"/>
              </a:rPr>
              <a:t>, enable </a:t>
            </a:r>
            <a:r>
              <a:rPr lang="en-US" sz="2400" b="1" dirty="0">
                <a:latin typeface="Arial" panose="020B0604020202020204" pitchFamily="34" charset="0"/>
                <a:cs typeface="Arial" panose="020B0604020202020204" pitchFamily="34" charset="0"/>
              </a:rPr>
              <a:t>patient-tailored treatments</a:t>
            </a:r>
            <a:r>
              <a:rPr lang="en-US" sz="2400" dirty="0">
                <a:latin typeface="Arial" panose="020B0604020202020204" pitchFamily="34" charset="0"/>
                <a:cs typeface="Arial" panose="020B0604020202020204" pitchFamily="34" charset="0"/>
              </a:rPr>
              <a:t>, and improve</a:t>
            </a:r>
            <a:r>
              <a:rPr lang="en-US" sz="2400" b="1" dirty="0">
                <a:latin typeface="Arial" panose="020B0604020202020204" pitchFamily="34" charset="0"/>
                <a:cs typeface="Arial" panose="020B0604020202020204" pitchFamily="34" charset="0"/>
              </a:rPr>
              <a:t> prediction of outcomes</a:t>
            </a:r>
            <a:r>
              <a:rPr lang="en-US" sz="2400" dirty="0">
                <a:latin typeface="Arial" panose="020B0604020202020204" pitchFamily="34" charset="0"/>
                <a:cs typeface="Arial" panose="020B0604020202020204" pitchFamily="34" charset="0"/>
              </a:rPr>
              <a:t>. </a:t>
            </a:r>
          </a:p>
        </p:txBody>
      </p:sp>
      <p:pic>
        <p:nvPicPr>
          <p:cNvPr id="66" name="Picture 65">
            <a:extLst>
              <a:ext uri="{FF2B5EF4-FFF2-40B4-BE49-F238E27FC236}">
                <a16:creationId xmlns:a16="http://schemas.microsoft.com/office/drawing/2014/main" id="{928664E9-B265-07F0-4FD6-316452F2F98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7885464" y="13733875"/>
            <a:ext cx="3466965" cy="1276838"/>
          </a:xfrm>
          <a:prstGeom prst="rect">
            <a:avLst/>
          </a:prstGeom>
        </p:spPr>
      </p:pic>
      <p:sp>
        <p:nvSpPr>
          <p:cNvPr id="67" name="TextBox 66">
            <a:extLst>
              <a:ext uri="{FF2B5EF4-FFF2-40B4-BE49-F238E27FC236}">
                <a16:creationId xmlns:a16="http://schemas.microsoft.com/office/drawing/2014/main" id="{39D7AF7E-ADA8-1EEB-E301-D0FA82062623}"/>
              </a:ext>
            </a:extLst>
          </p:cNvPr>
          <p:cNvSpPr txBox="1"/>
          <p:nvPr/>
        </p:nvSpPr>
        <p:spPr>
          <a:xfrm rot="16200000">
            <a:off x="31621156" y="14064051"/>
            <a:ext cx="1749197" cy="646331"/>
          </a:xfrm>
          <a:prstGeom prst="rect">
            <a:avLst/>
          </a:prstGeom>
          <a:noFill/>
        </p:spPr>
        <p:txBody>
          <a:bodyPr wrap="none" rtlCol="0">
            <a:spAutoFit/>
          </a:bodyPr>
          <a:lstStyle/>
          <a:p>
            <a:r>
              <a:rPr lang="en-US" sz="3600" dirty="0">
                <a:latin typeface="Arial" panose="020B0604020202020204" pitchFamily="34" charset="0"/>
                <a:cs typeface="Arial" panose="020B0604020202020204" pitchFamily="34" charset="0"/>
              </a:rPr>
              <a:t>Phase I</a:t>
            </a:r>
          </a:p>
        </p:txBody>
      </p:sp>
      <p:sp>
        <p:nvSpPr>
          <p:cNvPr id="68" name="TextBox 67">
            <a:extLst>
              <a:ext uri="{FF2B5EF4-FFF2-40B4-BE49-F238E27FC236}">
                <a16:creationId xmlns:a16="http://schemas.microsoft.com/office/drawing/2014/main" id="{B5836049-1478-A330-D01E-0F7DBE4AB18E}"/>
              </a:ext>
            </a:extLst>
          </p:cNvPr>
          <p:cNvSpPr txBox="1"/>
          <p:nvPr/>
        </p:nvSpPr>
        <p:spPr>
          <a:xfrm rot="16200000">
            <a:off x="36358634" y="14079670"/>
            <a:ext cx="1877437" cy="646331"/>
          </a:xfrm>
          <a:prstGeom prst="rect">
            <a:avLst/>
          </a:prstGeom>
          <a:noFill/>
        </p:spPr>
        <p:txBody>
          <a:bodyPr wrap="none" rtlCol="0">
            <a:spAutoFit/>
          </a:bodyPr>
          <a:lstStyle/>
          <a:p>
            <a:r>
              <a:rPr lang="en-US" sz="3600" dirty="0">
                <a:latin typeface="Arial" panose="020B0604020202020204" pitchFamily="34" charset="0"/>
                <a:cs typeface="Arial" panose="020B0604020202020204" pitchFamily="34" charset="0"/>
              </a:rPr>
              <a:t>Phase II</a:t>
            </a:r>
          </a:p>
        </p:txBody>
      </p:sp>
      <p:sp>
        <p:nvSpPr>
          <p:cNvPr id="71" name="TextBox 70">
            <a:extLst>
              <a:ext uri="{FF2B5EF4-FFF2-40B4-BE49-F238E27FC236}">
                <a16:creationId xmlns:a16="http://schemas.microsoft.com/office/drawing/2014/main" id="{64507416-0654-3FD6-3D12-F86C5A898BF3}"/>
              </a:ext>
            </a:extLst>
          </p:cNvPr>
          <p:cNvSpPr txBox="1"/>
          <p:nvPr/>
        </p:nvSpPr>
        <p:spPr>
          <a:xfrm>
            <a:off x="41677937" y="13811071"/>
            <a:ext cx="1853629" cy="1200329"/>
          </a:xfrm>
          <a:prstGeom prst="rect">
            <a:avLst/>
          </a:prstGeom>
          <a:noFill/>
        </p:spPr>
        <p:txBody>
          <a:bodyPr wrap="square">
            <a:spAutoFit/>
          </a:bodyPr>
          <a:lstStyle/>
          <a:p>
            <a:r>
              <a:rPr lang="en-US" sz="1800" b="1" dirty="0">
                <a:effectLst/>
                <a:latin typeface="Arial" panose="020B0604020202020204" pitchFamily="34" charset="0"/>
                <a:ea typeface="Times New Roman" panose="02020603050405020304" pitchFamily="18" charset="0"/>
                <a:cs typeface="Arial" panose="020B0604020202020204" pitchFamily="34" charset="0"/>
              </a:rPr>
              <a:t>EMPACT:</a:t>
            </a:r>
          </a:p>
          <a:p>
            <a:r>
              <a:rPr lang="en-US" sz="1800" b="1" dirty="0" err="1">
                <a:effectLst/>
                <a:latin typeface="Arial" panose="020B0604020202020204" pitchFamily="34" charset="0"/>
                <a:ea typeface="Times New Roman" panose="02020603050405020304" pitchFamily="18" charset="0"/>
                <a:cs typeface="Arial" panose="020B0604020202020204" pitchFamily="34" charset="0"/>
              </a:rPr>
              <a:t>EM</a:t>
            </a:r>
            <a:r>
              <a:rPr lang="en-US" sz="1800" dirty="0" err="1">
                <a:effectLst/>
                <a:latin typeface="Arial" panose="020B0604020202020204" pitchFamily="34" charset="0"/>
                <a:ea typeface="Times New Roman" panose="02020603050405020304" pitchFamily="18" charset="0"/>
                <a:cs typeface="Arial" panose="020B0604020202020204" pitchFamily="34" charset="0"/>
              </a:rPr>
              <a:t>bedded</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b="1" dirty="0">
                <a:effectLst/>
                <a:latin typeface="Arial" panose="020B0604020202020204" pitchFamily="34" charset="0"/>
                <a:ea typeface="Times New Roman" panose="02020603050405020304" pitchFamily="18" charset="0"/>
                <a:cs typeface="Arial" panose="020B0604020202020204" pitchFamily="34" charset="0"/>
              </a:rPr>
              <a:t>P</a:t>
            </a:r>
            <a:r>
              <a:rPr lang="en-US" sz="1800" dirty="0">
                <a:effectLst/>
                <a:latin typeface="Arial" panose="020B0604020202020204" pitchFamily="34" charset="0"/>
                <a:ea typeface="Times New Roman" panose="02020603050405020304" pitchFamily="18" charset="0"/>
                <a:cs typeface="Arial" panose="020B0604020202020204" pitchFamily="34" charset="0"/>
              </a:rPr>
              <a:t>recision in </a:t>
            </a:r>
            <a:r>
              <a:rPr lang="en-US" sz="1800" b="1" dirty="0">
                <a:effectLst/>
                <a:latin typeface="Arial" panose="020B0604020202020204" pitchFamily="34" charset="0"/>
                <a:ea typeface="Times New Roman" panose="02020603050405020304" pitchFamily="18" charset="0"/>
                <a:cs typeface="Arial" panose="020B0604020202020204" pitchFamily="34" charset="0"/>
              </a:rPr>
              <a:t>A</a:t>
            </a:r>
            <a:r>
              <a:rPr lang="en-US" sz="1800" dirty="0">
                <a:effectLst/>
                <a:latin typeface="Arial" panose="020B0604020202020204" pitchFamily="34" charset="0"/>
                <a:ea typeface="Times New Roman" panose="02020603050405020304" pitchFamily="18" charset="0"/>
                <a:cs typeface="Arial" panose="020B0604020202020204" pitchFamily="34" charset="0"/>
              </a:rPr>
              <a:t>cute </a:t>
            </a:r>
            <a:r>
              <a:rPr lang="en-US" sz="1800" b="1" dirty="0">
                <a:effectLst/>
                <a:latin typeface="Arial" panose="020B0604020202020204" pitchFamily="34" charset="0"/>
                <a:ea typeface="Times New Roman" panose="02020603050405020304" pitchFamily="18" charset="0"/>
                <a:cs typeface="Arial" panose="020B0604020202020204" pitchFamily="34" charset="0"/>
              </a:rPr>
              <a:t>C</a:t>
            </a:r>
            <a:r>
              <a:rPr lang="en-US" sz="1800" dirty="0">
                <a:effectLst/>
                <a:latin typeface="Arial" panose="020B0604020202020204" pitchFamily="34" charset="0"/>
                <a:ea typeface="Times New Roman" panose="02020603050405020304" pitchFamily="18" charset="0"/>
                <a:cs typeface="Arial" panose="020B0604020202020204" pitchFamily="34" charset="0"/>
              </a:rPr>
              <a:t>are </a:t>
            </a:r>
            <a:r>
              <a:rPr lang="en-US" sz="1800" b="1" dirty="0">
                <a:effectLst/>
                <a:latin typeface="Arial" panose="020B0604020202020204" pitchFamily="34" charset="0"/>
                <a:ea typeface="Times New Roman" panose="02020603050405020304" pitchFamily="18" charset="0"/>
                <a:cs typeface="Arial" panose="020B0604020202020204" pitchFamily="34" charset="0"/>
              </a:rPr>
              <a:t>T</a:t>
            </a:r>
            <a:r>
              <a:rPr lang="en-US" sz="1800" dirty="0">
                <a:effectLst/>
                <a:latin typeface="Arial" panose="020B0604020202020204" pitchFamily="34" charset="0"/>
                <a:ea typeface="Times New Roman" panose="02020603050405020304" pitchFamily="18" charset="0"/>
                <a:cs typeface="Arial" panose="020B0604020202020204" pitchFamily="34" charset="0"/>
              </a:rPr>
              <a:t>rials</a:t>
            </a:r>
            <a:endParaRPr lang="en-US" sz="1800" dirty="0">
              <a:latin typeface="Arial" panose="020B0604020202020204" pitchFamily="34" charset="0"/>
              <a:cs typeface="Arial" panose="020B0604020202020204" pitchFamily="34" charset="0"/>
            </a:endParaRPr>
          </a:p>
        </p:txBody>
      </p:sp>
      <p:sp>
        <p:nvSpPr>
          <p:cNvPr id="72" name="TextBox 71">
            <a:extLst>
              <a:ext uri="{FF2B5EF4-FFF2-40B4-BE49-F238E27FC236}">
                <a16:creationId xmlns:a16="http://schemas.microsoft.com/office/drawing/2014/main" id="{DB9E1093-4204-50C6-B7B8-CF3835F5BDD5}"/>
              </a:ext>
            </a:extLst>
          </p:cNvPr>
          <p:cNvSpPr txBox="1"/>
          <p:nvPr/>
        </p:nvSpPr>
        <p:spPr>
          <a:xfrm>
            <a:off x="32719951" y="13237467"/>
            <a:ext cx="4345445" cy="2246769"/>
          </a:xfrm>
          <a:prstGeom prst="rect">
            <a:avLst/>
          </a:prstGeom>
          <a:noFill/>
        </p:spPr>
        <p:txBody>
          <a:bodyPr wrap="square" rtlCol="0">
            <a:spAutoFit/>
          </a:bodyPr>
          <a:lstStyle/>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Utilize patented chemical reagents to develop a new blood stabilizing formulation.</a:t>
            </a:r>
          </a:p>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Validate the new formulation for improved collection and analysis of blood compatible with advanced research technologies. </a:t>
            </a:r>
          </a:p>
        </p:txBody>
      </p:sp>
      <p:sp>
        <p:nvSpPr>
          <p:cNvPr id="74" name="Rectangle 73">
            <a:extLst>
              <a:ext uri="{FF2B5EF4-FFF2-40B4-BE49-F238E27FC236}">
                <a16:creationId xmlns:a16="http://schemas.microsoft.com/office/drawing/2014/main" id="{BAA96889-7856-F948-5509-F08EB514DE64}"/>
              </a:ext>
            </a:extLst>
          </p:cNvPr>
          <p:cNvSpPr/>
          <p:nvPr/>
        </p:nvSpPr>
        <p:spPr>
          <a:xfrm>
            <a:off x="32546543" y="22555200"/>
            <a:ext cx="10454791" cy="1188371"/>
          </a:xfrm>
          <a:prstGeom prst="rect">
            <a:avLst/>
          </a:prstGeom>
          <a:solidFill>
            <a:srgbClr val="9377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545457"/>
                </a:solidFill>
                <a:effectLst/>
                <a:uLnTx/>
                <a:uFillTx/>
                <a:latin typeface="Arial" panose="020B0604020202020204"/>
                <a:ea typeface="Verdana" panose="020B0604030504040204" pitchFamily="34" charset="0"/>
                <a:cs typeface="Avenir Light" panose="020B0403020203020204" pitchFamily="34" charset="-78"/>
              </a:rPr>
              <a:t>	</a:t>
            </a:r>
          </a:p>
        </p:txBody>
      </p:sp>
      <p:sp>
        <p:nvSpPr>
          <p:cNvPr id="75" name="TextBox 74">
            <a:extLst>
              <a:ext uri="{FF2B5EF4-FFF2-40B4-BE49-F238E27FC236}">
                <a16:creationId xmlns:a16="http://schemas.microsoft.com/office/drawing/2014/main" id="{F2E74415-8162-85B1-6F02-A8AE56754F43}"/>
              </a:ext>
            </a:extLst>
          </p:cNvPr>
          <p:cNvSpPr txBox="1"/>
          <p:nvPr/>
        </p:nvSpPr>
        <p:spPr>
          <a:xfrm>
            <a:off x="32650939" y="22574070"/>
            <a:ext cx="10204134" cy="1200329"/>
          </a:xfrm>
          <a:prstGeom prst="rect">
            <a:avLst/>
          </a:prstGeom>
          <a:noFill/>
        </p:spPr>
        <p:txBody>
          <a:bodyPr wrap="square" rtlCol="0">
            <a:spAutoFit/>
          </a:bodyPr>
          <a:lstStyle/>
          <a:p>
            <a:pPr algn="ctr" defTabSz="914400">
              <a:defRPr/>
            </a:pPr>
            <a:r>
              <a:rPr kumimoji="0" lang="en-US" sz="2400" b="1" i="0" u="none" strike="noStrike" kern="1200" cap="none" spc="0" normalizeH="0" baseline="0" noProof="0" dirty="0">
                <a:ln>
                  <a:noFill/>
                </a:ln>
                <a:solidFill>
                  <a:prstClr val="white"/>
                </a:solidFill>
                <a:effectLst/>
                <a:uLnTx/>
                <a:uFillTx/>
                <a:latin typeface="Arial" panose="020B0604020202020204"/>
                <a:ea typeface="+mn-ea"/>
                <a:cs typeface="Avenir Light" panose="020B0403020203020204" pitchFamily="34" charset="-78"/>
              </a:rPr>
              <a:t>IMPACT: </a:t>
            </a:r>
            <a:r>
              <a:rPr kumimoji="0" lang="en-US" sz="2400" b="0" u="none" strike="noStrike" kern="1200" cap="none" spc="0" normalizeH="0" baseline="0" noProof="0" dirty="0">
                <a:ln>
                  <a:noFill/>
                </a:ln>
                <a:solidFill>
                  <a:prstClr val="white"/>
                </a:solidFill>
                <a:effectLst/>
                <a:uLnTx/>
                <a:uFillTx/>
                <a:latin typeface="Arial" panose="020B0604020202020204" pitchFamily="34" charset="0"/>
                <a:ea typeface="Verdana" panose="020B0604030504040204" pitchFamily="34" charset="0"/>
                <a:cs typeface="Arial" panose="020B0604020202020204" pitchFamily="34" charset="0"/>
              </a:rPr>
              <a:t>Novel redox PET imaging radiotracers are broadly applicable to cancer and other diseases with inflammatory mechanisms of evolution enabling early detection and therapeutic intervention. </a:t>
            </a:r>
            <a:endParaRPr kumimoji="0" lang="en-US" sz="2400" b="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76" name="Rectangle 75">
            <a:extLst>
              <a:ext uri="{FF2B5EF4-FFF2-40B4-BE49-F238E27FC236}">
                <a16:creationId xmlns:a16="http://schemas.microsoft.com/office/drawing/2014/main" id="{77F529FD-172C-BBEF-118D-A07C08CE183E}"/>
              </a:ext>
            </a:extLst>
          </p:cNvPr>
          <p:cNvSpPr/>
          <p:nvPr/>
        </p:nvSpPr>
        <p:spPr>
          <a:xfrm>
            <a:off x="32546543" y="30073335"/>
            <a:ext cx="10454791" cy="1188371"/>
          </a:xfrm>
          <a:prstGeom prst="rect">
            <a:avLst/>
          </a:prstGeom>
          <a:solidFill>
            <a:srgbClr val="9377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545457"/>
                </a:solidFill>
                <a:effectLst/>
                <a:uLnTx/>
                <a:uFillTx/>
                <a:latin typeface="Arial" panose="020B0604020202020204"/>
                <a:ea typeface="Verdana" panose="020B0604030504040204" pitchFamily="34" charset="0"/>
                <a:cs typeface="Avenir Light" panose="020B0403020203020204" pitchFamily="34" charset="-78"/>
              </a:rPr>
              <a:t>	</a:t>
            </a:r>
          </a:p>
        </p:txBody>
      </p:sp>
      <p:sp>
        <p:nvSpPr>
          <p:cNvPr id="77" name="TextBox 76">
            <a:extLst>
              <a:ext uri="{FF2B5EF4-FFF2-40B4-BE49-F238E27FC236}">
                <a16:creationId xmlns:a16="http://schemas.microsoft.com/office/drawing/2014/main" id="{6138BB59-C3A9-7398-81F3-85B8078868CD}"/>
              </a:ext>
            </a:extLst>
          </p:cNvPr>
          <p:cNvSpPr txBox="1"/>
          <p:nvPr/>
        </p:nvSpPr>
        <p:spPr>
          <a:xfrm>
            <a:off x="32486292" y="30099000"/>
            <a:ext cx="10523226" cy="1200329"/>
          </a:xfrm>
          <a:prstGeom prst="rect">
            <a:avLst/>
          </a:prstGeom>
          <a:noFill/>
        </p:spPr>
        <p:txBody>
          <a:bodyPr wrap="square" rtlCol="0">
            <a:spAutoFit/>
          </a:bodyPr>
          <a:lstStyle/>
          <a:p>
            <a:pPr algn="ctr" defTabSz="914400">
              <a:defRPr/>
            </a:pPr>
            <a:r>
              <a:rPr kumimoji="0" lang="en-US" sz="2400" b="1" i="0" u="none" strike="noStrike" kern="1200" cap="none" spc="0" normalizeH="0" baseline="0" noProof="0" dirty="0">
                <a:ln>
                  <a:noFill/>
                </a:ln>
                <a:solidFill>
                  <a:prstClr val="white"/>
                </a:solidFill>
                <a:effectLst/>
                <a:uLnTx/>
                <a:uFillTx/>
                <a:latin typeface="Arial" panose="020B0604020202020204"/>
                <a:ea typeface="+mn-ea"/>
                <a:cs typeface="Avenir Light" panose="020B0403020203020204" pitchFamily="34" charset="-78"/>
              </a:rPr>
              <a:t>IMPACT: </a:t>
            </a:r>
            <a:r>
              <a:rPr lang="en-US" sz="2400" dirty="0">
                <a:solidFill>
                  <a:prstClr val="white"/>
                </a:solidFill>
                <a:latin typeface="Arial" panose="020B0604020202020204"/>
                <a:cs typeface="Avenir Light" panose="020B0403020203020204" pitchFamily="34" charset="-78"/>
              </a:rPr>
              <a:t>Novel prodrug, imparting tumor-selective activation by ROS delivering both DOX and H</a:t>
            </a:r>
            <a:r>
              <a:rPr lang="en-US" sz="2400" baseline="-25000" dirty="0">
                <a:solidFill>
                  <a:prstClr val="white"/>
                </a:solidFill>
                <a:latin typeface="Arial" panose="020B0604020202020204"/>
                <a:cs typeface="Avenir Light" panose="020B0403020203020204" pitchFamily="34" charset="-78"/>
              </a:rPr>
              <a:t>2</a:t>
            </a:r>
            <a:r>
              <a:rPr lang="en-US" sz="2400" dirty="0">
                <a:solidFill>
                  <a:prstClr val="white"/>
                </a:solidFill>
                <a:latin typeface="Arial" panose="020B0604020202020204"/>
                <a:cs typeface="Avenir Light" panose="020B0403020203020204" pitchFamily="34" charset="-78"/>
              </a:rPr>
              <a:t>S; a highly promising and synergistic strategy for combating DOX-induced cardiotoxicity in cancer survivors.</a:t>
            </a:r>
            <a:endParaRPr kumimoji="0" lang="en-US" sz="2400" b="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81" name="TextBox 80">
            <a:extLst>
              <a:ext uri="{FF2B5EF4-FFF2-40B4-BE49-F238E27FC236}">
                <a16:creationId xmlns:a16="http://schemas.microsoft.com/office/drawing/2014/main" id="{74FE464E-E420-4045-8E4C-77CF81376DB8}"/>
              </a:ext>
            </a:extLst>
          </p:cNvPr>
          <p:cNvSpPr txBox="1"/>
          <p:nvPr/>
        </p:nvSpPr>
        <p:spPr>
          <a:xfrm>
            <a:off x="32436314" y="29194835"/>
            <a:ext cx="6553199" cy="461665"/>
          </a:xfrm>
          <a:prstGeom prst="rect">
            <a:avLst/>
          </a:prstGeom>
          <a:noFill/>
        </p:spPr>
        <p:txBody>
          <a:bodyPr wrap="square">
            <a:spAutoFit/>
          </a:bodyPr>
          <a:lstStyle/>
          <a:p>
            <a:r>
              <a:rPr lang="en-US" sz="2400" b="0" i="1" u="none" strike="noStrike" dirty="0">
                <a:solidFill>
                  <a:srgbClr val="212121"/>
                </a:solidFill>
                <a:effectLst/>
                <a:latin typeface="Arial" panose="020B0604020202020204" pitchFamily="34" charset="0"/>
                <a:cs typeface="Arial" panose="020B0604020202020204" pitchFamily="34" charset="0"/>
              </a:rPr>
              <a:t>Redox Biol</a:t>
            </a:r>
            <a:r>
              <a:rPr lang="en-US" sz="2400" b="0" i="0" u="none" strike="noStrike" dirty="0">
                <a:solidFill>
                  <a:srgbClr val="212121"/>
                </a:solidFill>
                <a:effectLst/>
                <a:latin typeface="Arial" panose="020B0604020202020204" pitchFamily="34" charset="0"/>
                <a:cs typeface="Arial" panose="020B0604020202020204" pitchFamily="34" charset="0"/>
              </a:rPr>
              <a:t>. 2022;53:102338. </a:t>
            </a:r>
            <a:endParaRPr lang="en-US" sz="2400" dirty="0">
              <a:latin typeface="Arial" panose="020B0604020202020204" pitchFamily="34" charset="0"/>
              <a:cs typeface="Arial" panose="020B0604020202020204" pitchFamily="34" charset="0"/>
            </a:endParaRPr>
          </a:p>
        </p:txBody>
      </p:sp>
      <p:pic>
        <p:nvPicPr>
          <p:cNvPr id="1026" name="Picture 2">
            <a:extLst>
              <a:ext uri="{FF2B5EF4-FFF2-40B4-BE49-F238E27FC236}">
                <a16:creationId xmlns:a16="http://schemas.microsoft.com/office/drawing/2014/main" id="{23E0F476-C224-C67D-1BB6-6CF57D85B41F}"/>
              </a:ext>
            </a:extLst>
          </p:cNvPr>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t="7143" r="52069"/>
          <a:stretch/>
        </p:blipFill>
        <p:spPr bwMode="auto">
          <a:xfrm>
            <a:off x="39852600" y="18135600"/>
            <a:ext cx="3322495" cy="266521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A11EEA62-C109-5634-192B-2CF20082BE4A}"/>
              </a:ext>
            </a:extLst>
          </p:cNvPr>
          <p:cNvSpPr txBox="1"/>
          <p:nvPr/>
        </p:nvSpPr>
        <p:spPr>
          <a:xfrm>
            <a:off x="39817876" y="20906793"/>
            <a:ext cx="3713690" cy="1631216"/>
          </a:xfrm>
          <a:prstGeom prst="rect">
            <a:avLst/>
          </a:prstGeom>
          <a:noFill/>
        </p:spPr>
        <p:txBody>
          <a:bodyPr wrap="square">
            <a:spAutoFit/>
          </a:bodyPr>
          <a:lstStyle/>
          <a:p>
            <a:r>
              <a:rPr lang="en-US" sz="1800" dirty="0">
                <a:latin typeface="Arial" panose="020B0604020202020204" pitchFamily="34" charset="0"/>
                <a:cs typeface="Arial" panose="020B0604020202020204" pitchFamily="34" charset="0"/>
              </a:rPr>
              <a:t>PET/CT images 90 min post-injection of [</a:t>
            </a:r>
            <a:r>
              <a:rPr lang="en-US" sz="1800" baseline="30000" dirty="0">
                <a:latin typeface="Arial" panose="020B0604020202020204" pitchFamily="34" charset="0"/>
                <a:cs typeface="Arial" panose="020B0604020202020204" pitchFamily="34" charset="0"/>
              </a:rPr>
              <a:t>18</a:t>
            </a:r>
            <a:r>
              <a:rPr lang="en-US" sz="1800" dirty="0">
                <a:latin typeface="Arial" panose="020B0604020202020204" pitchFamily="34" charset="0"/>
                <a:cs typeface="Arial" panose="020B0604020202020204" pitchFamily="34" charset="0"/>
              </a:rPr>
              <a:t>F]KS1 in a</a:t>
            </a:r>
            <a:r>
              <a:rPr lang="en-US" sz="1800" b="1" dirty="0">
                <a:latin typeface="Arial" panose="020B0604020202020204" pitchFamily="34" charset="0"/>
                <a:cs typeface="Arial" panose="020B0604020202020204" pitchFamily="34" charset="0"/>
              </a:rPr>
              <a:t> A. </a:t>
            </a:r>
            <a:r>
              <a:rPr lang="en-US" sz="1800" dirty="0">
                <a:latin typeface="Arial" panose="020B0604020202020204" pitchFamily="34" charset="0"/>
                <a:cs typeface="Arial" panose="020B0604020202020204" pitchFamily="34" charset="0"/>
              </a:rPr>
              <a:t>healthy and </a:t>
            </a:r>
            <a:r>
              <a:rPr lang="en-US" sz="1800" b="1" dirty="0">
                <a:latin typeface="Arial" panose="020B0604020202020204" pitchFamily="34" charset="0"/>
                <a:cs typeface="Arial" panose="020B0604020202020204" pitchFamily="34" charset="0"/>
              </a:rPr>
              <a:t>B. </a:t>
            </a:r>
            <a:r>
              <a:rPr lang="en-US" sz="1800" dirty="0">
                <a:latin typeface="Arial" panose="020B0604020202020204" pitchFamily="34" charset="0"/>
                <a:cs typeface="Arial" panose="020B0604020202020204" pitchFamily="34" charset="0"/>
              </a:rPr>
              <a:t>irradiated hepatic-tumor bearing rhesus monkey. </a:t>
            </a:r>
            <a:r>
              <a:rPr lang="en-US" sz="1400" dirty="0">
                <a:latin typeface="Arial" panose="020B0604020202020204" pitchFamily="34" charset="0"/>
                <a:cs typeface="Arial" panose="020B0604020202020204" pitchFamily="34" charset="0"/>
              </a:rPr>
              <a:t>Arrows indicate L: liver, H: heart, K: kidneys, B: bladder, and LT: liver tumor.</a:t>
            </a:r>
          </a:p>
        </p:txBody>
      </p:sp>
      <p:pic>
        <p:nvPicPr>
          <p:cNvPr id="12" name="Picture 11" descr="Timeline&#10;&#10;Description automatically generated">
            <a:extLst>
              <a:ext uri="{FF2B5EF4-FFF2-40B4-BE49-F238E27FC236}">
                <a16:creationId xmlns:a16="http://schemas.microsoft.com/office/drawing/2014/main" id="{0F2E5E0B-C2D9-945A-F394-14C66476C559}"/>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1310035" y="18592800"/>
            <a:ext cx="4566302" cy="2715575"/>
          </a:xfrm>
          <a:prstGeom prst="rect">
            <a:avLst/>
          </a:prstGeom>
        </p:spPr>
      </p:pic>
      <p:sp>
        <p:nvSpPr>
          <p:cNvPr id="19" name="TextBox 18">
            <a:extLst>
              <a:ext uri="{FF2B5EF4-FFF2-40B4-BE49-F238E27FC236}">
                <a16:creationId xmlns:a16="http://schemas.microsoft.com/office/drawing/2014/main" id="{EF7211D7-1320-4E95-4178-576FF779FE0F}"/>
              </a:ext>
            </a:extLst>
          </p:cNvPr>
          <p:cNvSpPr txBox="1"/>
          <p:nvPr/>
        </p:nvSpPr>
        <p:spPr>
          <a:xfrm>
            <a:off x="32118544" y="21503483"/>
            <a:ext cx="3475439" cy="830997"/>
          </a:xfrm>
          <a:prstGeom prst="rect">
            <a:avLst/>
          </a:prstGeom>
          <a:noFill/>
        </p:spPr>
        <p:txBody>
          <a:bodyPr wrap="square">
            <a:spAutoFit/>
          </a:bodyPr>
          <a:lstStyle/>
          <a:p>
            <a:r>
              <a:rPr lang="en-US" sz="2400" b="0" i="1" u="none" strike="noStrike" dirty="0">
                <a:solidFill>
                  <a:srgbClr val="212121"/>
                </a:solidFill>
                <a:effectLst/>
                <a:latin typeface="Arial" panose="020B0604020202020204" pitchFamily="34" charset="0"/>
                <a:cs typeface="Arial" panose="020B0604020202020204" pitchFamily="34" charset="0"/>
              </a:rPr>
              <a:t>Biomed </a:t>
            </a:r>
            <a:r>
              <a:rPr lang="en-US" sz="2400" b="0" i="1" u="none" strike="noStrike" dirty="0" err="1">
                <a:solidFill>
                  <a:srgbClr val="212121"/>
                </a:solidFill>
                <a:effectLst/>
                <a:latin typeface="Arial" panose="020B0604020202020204" pitchFamily="34" charset="0"/>
                <a:cs typeface="Arial" panose="020B0604020202020204" pitchFamily="34" charset="0"/>
              </a:rPr>
              <a:t>Pharmacother</a:t>
            </a:r>
            <a:r>
              <a:rPr lang="en-US" sz="2400" b="0" i="0" u="none" strike="noStrike" dirty="0">
                <a:solidFill>
                  <a:srgbClr val="212121"/>
                </a:solidFill>
                <a:effectLst/>
                <a:latin typeface="Arial" panose="020B0604020202020204" pitchFamily="34" charset="0"/>
                <a:cs typeface="Arial" panose="020B0604020202020204" pitchFamily="34" charset="0"/>
              </a:rPr>
              <a:t>. 2022;156:113937. </a:t>
            </a:r>
            <a:endParaRPr lang="en-US" sz="2400" dirty="0">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F21B7D50-640C-562B-8CF3-722CA0C239B5}"/>
              </a:ext>
            </a:extLst>
          </p:cNvPr>
          <p:cNvSpPr txBox="1"/>
          <p:nvPr/>
        </p:nvSpPr>
        <p:spPr>
          <a:xfrm>
            <a:off x="39817875" y="18051077"/>
            <a:ext cx="2244525" cy="461665"/>
          </a:xfrm>
          <a:prstGeom prst="rect">
            <a:avLst/>
          </a:prstGeom>
          <a:noFill/>
        </p:spPr>
        <p:txBody>
          <a:bodyPr wrap="none" rtlCol="0">
            <a:spAutoFit/>
          </a:bodyPr>
          <a:lstStyle/>
          <a:p>
            <a:r>
              <a:rPr lang="en-US" sz="2400" b="1" dirty="0">
                <a:solidFill>
                  <a:schemeClr val="bg1"/>
                </a:solidFill>
                <a:latin typeface="Arial" panose="020B0604020202020204" pitchFamily="34" charset="0"/>
                <a:cs typeface="Arial" panose="020B0604020202020204" pitchFamily="34" charset="0"/>
              </a:rPr>
              <a:t>A.                 B.</a:t>
            </a:r>
          </a:p>
        </p:txBody>
      </p:sp>
    </p:spTree>
    <p:extLst>
      <p:ext uri="{BB962C8B-B14F-4D97-AF65-F5344CB8AC3E}">
        <p14:creationId xmlns:p14="http://schemas.microsoft.com/office/powerpoint/2010/main" val="3308837624"/>
      </p:ext>
    </p:extLst>
  </p:cSld>
  <p:clrMapOvr>
    <a:masterClrMapping/>
  </p:clrMapOvr>
</p:sld>
</file>

<file path=ppt/theme/theme1.xml><?xml version="1.0" encoding="utf-8"?>
<a:theme xmlns:a="http://schemas.openxmlformats.org/drawingml/2006/main" name="2_Custom Design">
  <a:themeElements>
    <a:clrScheme name="Wake Gold RGB">
      <a:dk1>
        <a:srgbClr val="000000"/>
      </a:dk1>
      <a:lt1>
        <a:srgbClr val="FFFFFF"/>
      </a:lt1>
      <a:dk2>
        <a:srgbClr val="000000"/>
      </a:dk2>
      <a:lt2>
        <a:srgbClr val="E0E0E0"/>
      </a:lt2>
      <a:accent1>
        <a:srgbClr val="9E7E38"/>
      </a:accent1>
      <a:accent2>
        <a:srgbClr val="EC7A08"/>
      </a:accent2>
      <a:accent3>
        <a:srgbClr val="FFDA08"/>
      </a:accent3>
      <a:accent4>
        <a:srgbClr val="8064A2"/>
      </a:accent4>
      <a:accent5>
        <a:srgbClr val="CD202C"/>
      </a:accent5>
      <a:accent6>
        <a:srgbClr val="B6BF00"/>
      </a:accent6>
      <a:hlink>
        <a:srgbClr val="9E7E38"/>
      </a:hlink>
      <a:folHlink>
        <a:srgbClr val="9E7E3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442E7B3BD761D4789149325683BE0A2" ma:contentTypeVersion="4" ma:contentTypeDescription="Create a new document." ma:contentTypeScope="" ma:versionID="a49a20a58b59a8934acb0b411898347f">
  <xsd:schema xmlns:xsd="http://www.w3.org/2001/XMLSchema" xmlns:xs="http://www.w3.org/2001/XMLSchema" xmlns:p="http://schemas.microsoft.com/office/2006/metadata/properties" xmlns:ns2="739e1678-d4e9-4bb9-9be3-a08a04450bfc" xmlns:ns3="2b8d248c-96e0-4d98-8747-093e5e798c16" targetNamespace="http://schemas.microsoft.com/office/2006/metadata/properties" ma:root="true" ma:fieldsID="fd868dc91fc4db6054d82ba7427db8ba" ns2:_="" ns3:_="">
    <xsd:import namespace="739e1678-d4e9-4bb9-9be3-a08a04450bfc"/>
    <xsd:import namespace="2b8d248c-96e0-4d98-8747-093e5e798c16"/>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39e1678-d4e9-4bb9-9be3-a08a04450bf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b8d248c-96e0-4d98-8747-093e5e798c16"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C926F6B-F439-4CEB-88F2-B7E9DB344A2A}">
  <ds:schemaRefs>
    <ds:schemaRef ds:uri="http://www.w3.org/XML/1998/namespace"/>
    <ds:schemaRef ds:uri="http://purl.org/dc/elements/1.1/"/>
    <ds:schemaRef ds:uri="http://schemas.microsoft.com/office/2006/metadata/properties"/>
    <ds:schemaRef ds:uri="2b8d248c-96e0-4d98-8747-093e5e798c16"/>
    <ds:schemaRef ds:uri="http://schemas.microsoft.com/office/2006/documentManagement/types"/>
    <ds:schemaRef ds:uri="http://schemas.microsoft.com/office/infopath/2007/PartnerControls"/>
    <ds:schemaRef ds:uri="http://purl.org/dc/terms/"/>
    <ds:schemaRef ds:uri="http://schemas.openxmlformats.org/package/2006/metadata/core-properties"/>
    <ds:schemaRef ds:uri="739e1678-d4e9-4bb9-9be3-a08a04450bfc"/>
    <ds:schemaRef ds:uri="http://purl.org/dc/dcmitype/"/>
  </ds:schemaRefs>
</ds:datastoreItem>
</file>

<file path=customXml/itemProps2.xml><?xml version="1.0" encoding="utf-8"?>
<ds:datastoreItem xmlns:ds="http://schemas.openxmlformats.org/officeDocument/2006/customXml" ds:itemID="{31B86E92-1316-4670-813D-CE62B4427DF8}">
  <ds:schemaRefs>
    <ds:schemaRef ds:uri="http://schemas.microsoft.com/sharepoint/v3/contenttype/forms"/>
  </ds:schemaRefs>
</ds:datastoreItem>
</file>

<file path=customXml/itemProps3.xml><?xml version="1.0" encoding="utf-8"?>
<ds:datastoreItem xmlns:ds="http://schemas.openxmlformats.org/officeDocument/2006/customXml" ds:itemID="{74672016-1CD9-4989-B76C-AA6723F3563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39e1678-d4e9-4bb9-9be3-a08a04450bfc"/>
    <ds:schemaRef ds:uri="2b8d248c-96e0-4d98-8747-093e5e798c1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wfsom_36x48_horizontal_poster_template</Template>
  <TotalTime>3302</TotalTime>
  <Words>1020</Words>
  <Application>Microsoft Macintosh PowerPoint</Application>
  <PresentationFormat>Custom</PresentationFormat>
  <Paragraphs>111</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Avenir LT W01_35 Light1475496</vt:lpstr>
      <vt:lpstr>Calibri</vt:lpstr>
      <vt:lpstr>Calibri Light</vt:lpstr>
      <vt:lpstr>Symbol</vt:lpstr>
      <vt:lpstr>2_Custom Design</vt:lpstr>
      <vt:lpstr>Co-Director, Cristina M. Furdui, PhD, Department of Internal Medicine, Section on Molecular Medicine Co-Director, Leslie B. Poole, PhD, Department of Biochemistry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Alice Sanders</dc:creator>
  <cp:lastModifiedBy>Hannah Faulkner</cp:lastModifiedBy>
  <cp:revision>80</cp:revision>
  <cp:lastPrinted>2023-02-10T23:43:04Z</cp:lastPrinted>
  <dcterms:created xsi:type="dcterms:W3CDTF">2022-02-25T02:47:24Z</dcterms:created>
  <dcterms:modified xsi:type="dcterms:W3CDTF">2023-02-28T19:12:58Z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0x0101006442E7B3BD761D4789149325683BE0A2</vt:lpwstr>
  </property>
</Properties>
</file>