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4"/>
  </p:sldMasterIdLst>
  <p:notesMasterIdLst>
    <p:notesMasterId r:id="rId6"/>
  </p:notesMasterIdLst>
  <p:sldIdLst>
    <p:sldId id="259" r:id="rId5"/>
  </p:sldIdLst>
  <p:sldSz cx="43891200" cy="32918400"/>
  <p:notesSz cx="7023100" cy="9309100"/>
  <p:defaultTextStyle>
    <a:defPPr>
      <a:defRPr lang="en-US"/>
    </a:defPPr>
    <a:lvl1pPr marL="0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1pPr>
    <a:lvl2pPr marL="2508016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2pPr>
    <a:lvl3pPr marL="5016032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3pPr>
    <a:lvl4pPr marL="7524048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4pPr>
    <a:lvl5pPr marL="10032066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5pPr>
    <a:lvl6pPr marL="12540082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6pPr>
    <a:lvl7pPr marL="15048098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7pPr>
    <a:lvl8pPr marL="17556114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8pPr>
    <a:lvl9pPr marL="20064130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ra Diz" initials="DD" lastIdx="1" clrIdx="0">
    <p:extLst>
      <p:ext uri="{19B8F6BF-5375-455C-9EA6-DF929625EA0E}">
        <p15:presenceInfo xmlns:p15="http://schemas.microsoft.com/office/powerpoint/2012/main" userId="S-1-5-21-1134720642-1542789574-19223665-208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773A"/>
    <a:srgbClr val="781D39"/>
    <a:srgbClr val="B4B4B4"/>
    <a:srgbClr val="E0E0E0"/>
    <a:srgbClr val="4C4C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71" autoAdjust="0"/>
    <p:restoredTop sz="94918" autoAdjust="0"/>
  </p:normalViewPr>
  <p:slideViewPr>
    <p:cSldViewPr showGuides="1">
      <p:cViewPr varScale="1">
        <p:scale>
          <a:sx n="25" d="100"/>
          <a:sy n="25" d="100"/>
        </p:scale>
        <p:origin x="2200" y="168"/>
      </p:cViewPr>
      <p:guideLst>
        <p:guide orient="horz" pos="624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Faulkner" userId="187609d0-e723-4280-a12c-dcc0777a039b" providerId="ADAL" clId="{F9B0E107-1525-A842-A0E0-C7F3D3CC7E56}"/>
    <pc:docChg chg="modSld">
      <pc:chgData name="Hannah Faulkner" userId="187609d0-e723-4280-a12c-dcc0777a039b" providerId="ADAL" clId="{F9B0E107-1525-A842-A0E0-C7F3D3CC7E56}" dt="2023-02-28T19:18:38.744" v="0"/>
      <pc:docMkLst>
        <pc:docMk/>
      </pc:docMkLst>
      <pc:sldChg chg="modNotesTx">
        <pc:chgData name="Hannah Faulkner" userId="187609d0-e723-4280-a12c-dcc0777a039b" providerId="ADAL" clId="{F9B0E107-1525-A842-A0E0-C7F3D3CC7E56}" dt="2023-02-28T19:18:38.744" v="0"/>
        <pc:sldMkLst>
          <pc:docMk/>
          <pc:sldMk cId="3494403321" sldId="25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E44C48-7C15-4FFD-96DB-A3D684184BB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F007F2-A8DD-414F-9106-AA325A1020CD}">
      <dgm:prSet phldrT="[Text]" custT="1"/>
      <dgm:spPr>
        <a:xfrm>
          <a:off x="2357601" y="612187"/>
          <a:ext cx="3661066" cy="1196139"/>
        </a:xfrm>
        <a:prstGeom prst="roundRect">
          <a:avLst>
            <a:gd name="adj" fmla="val 10000"/>
          </a:avLst>
        </a:prstGeom>
        <a:solidFill>
          <a:srgbClr val="9E7E38">
            <a:lumMod val="40000"/>
            <a:lumOff val="60000"/>
          </a:srgbClr>
        </a:solidFill>
        <a:ln w="25400" cap="flat" cmpd="sng" algn="ctr">
          <a:solidFill>
            <a:srgbClr val="50505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Cardiovascular Sciences Center (CVSC) Directors</a:t>
          </a: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</a:p>
        <a:p>
          <a:r>
            <a:rPr lang="en-US" sz="180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Drs. Diz and Herrington</a:t>
          </a:r>
        </a:p>
      </dgm:t>
    </dgm:pt>
    <dgm:pt modelId="{52214C52-623D-422A-B15F-DEC60EC08D6E}" type="parTrans" cxnId="{7E93AE8F-4801-45AD-ACB1-32A00CF5E4E0}">
      <dgm:prSet/>
      <dgm:spPr/>
      <dgm:t>
        <a:bodyPr/>
        <a:lstStyle/>
        <a:p>
          <a:endParaRPr lang="en-US" sz="1200"/>
        </a:p>
      </dgm:t>
    </dgm:pt>
    <dgm:pt modelId="{AC71B982-3E35-4F1C-B205-1D3F912E5F41}" type="sibTrans" cxnId="{7E93AE8F-4801-45AD-ACB1-32A00CF5E4E0}">
      <dgm:prSet/>
      <dgm:spPr/>
      <dgm:t>
        <a:bodyPr/>
        <a:lstStyle/>
        <a:p>
          <a:endParaRPr lang="en-US" sz="1200"/>
        </a:p>
      </dgm:t>
    </dgm:pt>
    <dgm:pt modelId="{53AC37E4-8DB6-43CD-88F2-F56712ACD9D1}">
      <dgm:prSet phldrT="[Text]" custT="1"/>
      <dgm:spPr>
        <a:xfrm>
          <a:off x="0" y="3492512"/>
          <a:ext cx="1228064" cy="1686338"/>
        </a:xfrm>
        <a:prstGeom prst="roundRect">
          <a:avLst>
            <a:gd name="adj" fmla="val 10000"/>
          </a:avLst>
        </a:prstGeom>
        <a:solidFill>
          <a:srgbClr val="9E7E38">
            <a:lumMod val="40000"/>
            <a:lumOff val="60000"/>
          </a:srgbClr>
        </a:solidFill>
        <a:ln w="25400" cap="flat" cmpd="sng" algn="ctr">
          <a:solidFill>
            <a:srgbClr val="50505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Admin Unit</a:t>
          </a:r>
        </a:p>
      </dgm:t>
    </dgm:pt>
    <dgm:pt modelId="{DC09A1EC-B94F-4403-82E6-1632BB91A7D5}" type="parTrans" cxnId="{67CCEBE4-D6A2-4C07-8906-4D43AA104F1D}">
      <dgm:prSet/>
      <dgm:spPr>
        <a:xfrm>
          <a:off x="467362" y="3146969"/>
          <a:ext cx="3912756" cy="206206"/>
        </a:xfrm>
        <a:custGeom>
          <a:avLst/>
          <a:gdLst/>
          <a:ahLst/>
          <a:cxnLst/>
          <a:rect l="0" t="0" r="0" b="0"/>
          <a:pathLst>
            <a:path>
              <a:moveTo>
                <a:pt x="3912756" y="0"/>
              </a:moveTo>
              <a:lnTo>
                <a:pt x="3912756" y="83920"/>
              </a:lnTo>
              <a:lnTo>
                <a:pt x="0" y="83920"/>
              </a:lnTo>
              <a:lnTo>
                <a:pt x="0" y="206206"/>
              </a:lnTo>
            </a:path>
          </a:pathLst>
        </a:custGeom>
        <a:noFill/>
        <a:ln w="25400" cap="flat" cmpd="sng" algn="ctr">
          <a:solidFill>
            <a:srgbClr val="505054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200"/>
        </a:p>
      </dgm:t>
    </dgm:pt>
    <dgm:pt modelId="{B9D4FDD9-4A17-422B-8A7A-4A45BD6CB11B}" type="sibTrans" cxnId="{67CCEBE4-D6A2-4C07-8906-4D43AA104F1D}">
      <dgm:prSet/>
      <dgm:spPr/>
      <dgm:t>
        <a:bodyPr/>
        <a:lstStyle/>
        <a:p>
          <a:endParaRPr lang="en-US" sz="1200"/>
        </a:p>
      </dgm:t>
    </dgm:pt>
    <dgm:pt modelId="{F4224176-9498-4C96-A0A5-3B11309E3349}">
      <dgm:prSet phldrT="[Text]" custT="1"/>
      <dgm:spPr>
        <a:xfrm>
          <a:off x="2624822" y="2448086"/>
          <a:ext cx="3803933" cy="838219"/>
        </a:xfrm>
        <a:prstGeom prst="roundRect">
          <a:avLst>
            <a:gd name="adj" fmla="val 10000"/>
          </a:avLst>
        </a:prstGeom>
        <a:solidFill>
          <a:srgbClr val="9E7E38">
            <a:lumMod val="40000"/>
            <a:lumOff val="60000"/>
          </a:srgbClr>
        </a:solidFill>
        <a:ln w="25400" cap="flat" cmpd="sng" algn="ctr">
          <a:solidFill>
            <a:srgbClr val="50505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CVSC Membership (~160)</a:t>
          </a:r>
        </a:p>
      </dgm:t>
    </dgm:pt>
    <dgm:pt modelId="{F44613F6-36C9-4116-A49E-D696865A3F69}" type="sibTrans" cxnId="{CFD002A8-9334-4767-BCAE-1407EE5BA3FA}">
      <dgm:prSet/>
      <dgm:spPr/>
      <dgm:t>
        <a:bodyPr/>
        <a:lstStyle/>
        <a:p>
          <a:endParaRPr lang="en-US" sz="1200"/>
        </a:p>
      </dgm:t>
    </dgm:pt>
    <dgm:pt modelId="{D3D03766-FEBC-4DB5-B3C9-89B8412BA8B4}" type="parTrans" cxnId="{CFD002A8-9334-4767-BCAE-1407EE5BA3FA}">
      <dgm:prSet/>
      <dgm:spPr>
        <a:xfrm>
          <a:off x="4041464" y="1668990"/>
          <a:ext cx="338653" cy="639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472"/>
              </a:lnTo>
              <a:lnTo>
                <a:pt x="338653" y="517472"/>
              </a:lnTo>
              <a:lnTo>
                <a:pt x="338653" y="639758"/>
              </a:lnTo>
            </a:path>
          </a:pathLst>
        </a:custGeom>
        <a:noFill/>
        <a:ln w="25400" cap="flat" cmpd="sng" algn="ctr">
          <a:solidFill>
            <a:srgbClr val="505054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200"/>
        </a:p>
      </dgm:t>
    </dgm:pt>
    <dgm:pt modelId="{A6D91A69-2C4B-4BF3-98DE-1A028D96D9FF}">
      <dgm:prSet phldrT="[Text]" custT="1"/>
      <dgm:spPr>
        <a:xfrm>
          <a:off x="169482" y="380998"/>
          <a:ext cx="1659318" cy="2393796"/>
        </a:xfrm>
        <a:prstGeom prst="roundRect">
          <a:avLst>
            <a:gd name="adj" fmla="val 10000"/>
          </a:avLst>
        </a:prstGeom>
        <a:solidFill>
          <a:srgbClr val="9E7E38">
            <a:lumMod val="40000"/>
            <a:lumOff val="60000"/>
          </a:srgbClr>
        </a:solidFill>
        <a:ln w="25400" cap="flat" cmpd="sng" algn="ctr">
          <a:solidFill>
            <a:srgbClr val="50505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Executive Advisory Committee</a:t>
          </a:r>
          <a:endParaRPr lang="en-US" sz="1600" b="0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01B02E9-FEB6-48E9-8C07-9C195439A6F7}" type="parTrans" cxnId="{B9AE410E-B114-437A-94FB-86E0E86A06A2}">
      <dgm:prSet/>
      <dgm:spPr/>
      <dgm:t>
        <a:bodyPr/>
        <a:lstStyle/>
        <a:p>
          <a:endParaRPr lang="en-US"/>
        </a:p>
      </dgm:t>
    </dgm:pt>
    <dgm:pt modelId="{1B1A5A23-BE51-4199-A691-C22F00C2B8FD}" type="sibTrans" cxnId="{B9AE410E-B114-437A-94FB-86E0E86A06A2}">
      <dgm:prSet/>
      <dgm:spPr/>
      <dgm:t>
        <a:bodyPr/>
        <a:lstStyle/>
        <a:p>
          <a:endParaRPr lang="en-US"/>
        </a:p>
      </dgm:t>
    </dgm:pt>
    <dgm:pt modelId="{4CA6D435-88C7-420A-BC98-9CEDACA7D08E}">
      <dgm:prSet phldrT="[Text]" custT="1"/>
      <dgm:spPr>
        <a:xfrm>
          <a:off x="1668496" y="3622495"/>
          <a:ext cx="1466660" cy="2021123"/>
        </a:xfrm>
        <a:prstGeom prst="roundRect">
          <a:avLst>
            <a:gd name="adj" fmla="val 10000"/>
          </a:avLst>
        </a:prstGeom>
        <a:solidFill>
          <a:srgbClr val="9E7E38">
            <a:lumMod val="40000"/>
            <a:lumOff val="60000"/>
          </a:srgbClr>
        </a:solidFill>
        <a:ln w="25400" cap="flat" cmpd="sng" algn="ctr">
          <a:solidFill>
            <a:srgbClr val="50505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CVSC Pilots </a:t>
          </a:r>
          <a:r>
            <a:rPr lang="en-US" sz="1800" b="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</a:t>
          </a:r>
          <a:r>
            <a:rPr lang="en-US" sz="1600" b="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Chairs: Drs. Brinkley, Yamaleyeva)</a:t>
          </a:r>
        </a:p>
      </dgm:t>
    </dgm:pt>
    <dgm:pt modelId="{DC4B9583-7BD3-44B6-8EA1-E012552BCB58}" type="parTrans" cxnId="{C49DBDAF-3318-449D-9AE3-47D01330C517}">
      <dgm:prSet/>
      <dgm:spPr>
        <a:xfrm>
          <a:off x="2255156" y="3146969"/>
          <a:ext cx="2124962" cy="336189"/>
        </a:xfrm>
        <a:custGeom>
          <a:avLst/>
          <a:gdLst/>
          <a:ahLst/>
          <a:cxnLst/>
          <a:rect l="0" t="0" r="0" b="0"/>
          <a:pathLst>
            <a:path>
              <a:moveTo>
                <a:pt x="2124962" y="0"/>
              </a:moveTo>
              <a:lnTo>
                <a:pt x="2124962" y="213902"/>
              </a:lnTo>
              <a:lnTo>
                <a:pt x="0" y="213902"/>
              </a:lnTo>
              <a:lnTo>
                <a:pt x="0" y="336189"/>
              </a:lnTo>
            </a:path>
          </a:pathLst>
        </a:custGeom>
        <a:noFill/>
        <a:ln w="25400" cap="flat" cmpd="sng" algn="ctr">
          <a:solidFill>
            <a:srgbClr val="505054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C1C28088-9B96-411D-A802-3BEEE0D76442}" type="sibTrans" cxnId="{C49DBDAF-3318-449D-9AE3-47D01330C517}">
      <dgm:prSet/>
      <dgm:spPr/>
      <dgm:t>
        <a:bodyPr/>
        <a:lstStyle/>
        <a:p>
          <a:endParaRPr lang="en-US"/>
        </a:p>
      </dgm:t>
    </dgm:pt>
    <dgm:pt modelId="{B5EAF71D-6275-45DA-ADDC-12801CD4316F}">
      <dgm:prSet phldrT="[Text]" custT="1"/>
      <dgm:spPr>
        <a:xfrm>
          <a:off x="3428496" y="3622495"/>
          <a:ext cx="1237317" cy="1870789"/>
        </a:xfrm>
        <a:prstGeom prst="roundRect">
          <a:avLst>
            <a:gd name="adj" fmla="val 10000"/>
          </a:avLst>
        </a:prstGeom>
        <a:solidFill>
          <a:srgbClr val="9E7E38">
            <a:lumMod val="40000"/>
            <a:lumOff val="60000"/>
          </a:srgbClr>
        </a:solidFill>
        <a:ln w="25400" cap="flat" cmpd="sng" algn="ctr">
          <a:solidFill>
            <a:srgbClr val="50505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CVSC Seminar Series</a:t>
          </a:r>
        </a:p>
      </dgm:t>
    </dgm:pt>
    <dgm:pt modelId="{6CC44FD3-AD1B-4109-BF80-340EC4EBC144}" type="parTrans" cxnId="{6199DD78-4D99-464A-B6EA-3815F21A4B0A}">
      <dgm:prSet/>
      <dgm:spPr>
        <a:xfrm>
          <a:off x="3900485" y="3146969"/>
          <a:ext cx="479633" cy="336189"/>
        </a:xfrm>
        <a:custGeom>
          <a:avLst/>
          <a:gdLst/>
          <a:ahLst/>
          <a:cxnLst/>
          <a:rect l="0" t="0" r="0" b="0"/>
          <a:pathLst>
            <a:path>
              <a:moveTo>
                <a:pt x="479633" y="0"/>
              </a:moveTo>
              <a:lnTo>
                <a:pt x="479633" y="213902"/>
              </a:lnTo>
              <a:lnTo>
                <a:pt x="0" y="213902"/>
              </a:lnTo>
              <a:lnTo>
                <a:pt x="0" y="336189"/>
              </a:lnTo>
            </a:path>
          </a:pathLst>
        </a:custGeom>
        <a:noFill/>
        <a:ln w="25400" cap="flat" cmpd="sng" algn="ctr">
          <a:solidFill>
            <a:srgbClr val="505054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00F40E1-74F7-48B4-BA55-DB04CEB6A9B9}" type="sibTrans" cxnId="{6199DD78-4D99-464A-B6EA-3815F21A4B0A}">
      <dgm:prSet/>
      <dgm:spPr/>
      <dgm:t>
        <a:bodyPr/>
        <a:lstStyle/>
        <a:p>
          <a:endParaRPr lang="en-US"/>
        </a:p>
      </dgm:t>
    </dgm:pt>
    <dgm:pt modelId="{675B8127-8D67-489C-9E7A-2F89AC444FBF}">
      <dgm:prSet phldrT="[Text]" custT="1"/>
      <dgm:spPr>
        <a:xfrm>
          <a:off x="6909147" y="3622495"/>
          <a:ext cx="1320031" cy="1724838"/>
        </a:xfrm>
        <a:prstGeom prst="roundRect">
          <a:avLst>
            <a:gd name="adj" fmla="val 10000"/>
          </a:avLst>
        </a:prstGeom>
        <a:solidFill>
          <a:srgbClr val="9E7E38">
            <a:lumMod val="40000"/>
            <a:lumOff val="60000"/>
          </a:srgbClr>
        </a:solidFill>
        <a:ln w="25400" cap="flat" cmpd="sng" algn="ctr">
          <a:solidFill>
            <a:srgbClr val="50505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CVSC Resources</a:t>
          </a:r>
        </a:p>
      </dgm:t>
    </dgm:pt>
    <dgm:pt modelId="{91DE2942-84B0-4D47-B554-F467998455F3}" type="parTrans" cxnId="{F1E598AF-1574-4725-BE01-884FD7241589}">
      <dgm:prSet/>
      <dgm:spPr>
        <a:xfrm>
          <a:off x="4380118" y="3146969"/>
          <a:ext cx="3042373" cy="336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902"/>
              </a:lnTo>
              <a:lnTo>
                <a:pt x="3042373" y="213902"/>
              </a:lnTo>
              <a:lnTo>
                <a:pt x="3042373" y="336189"/>
              </a:lnTo>
            </a:path>
          </a:pathLst>
        </a:custGeom>
        <a:noFill/>
        <a:ln w="25400" cap="flat" cmpd="sng" algn="ctr">
          <a:solidFill>
            <a:srgbClr val="505054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E0FBDDAA-024D-403E-BFF4-9E89C845BCD4}" type="sibTrans" cxnId="{F1E598AF-1574-4725-BE01-884FD7241589}">
      <dgm:prSet/>
      <dgm:spPr/>
      <dgm:t>
        <a:bodyPr/>
        <a:lstStyle/>
        <a:p>
          <a:endParaRPr lang="en-US"/>
        </a:p>
      </dgm:t>
    </dgm:pt>
    <dgm:pt modelId="{A3EDB223-F000-4520-A229-25687C91AD29}">
      <dgm:prSet phldrT="[Text]" custT="1"/>
      <dgm:spPr>
        <a:xfrm>
          <a:off x="4959154" y="3622495"/>
          <a:ext cx="1656652" cy="1870789"/>
        </a:xfrm>
        <a:prstGeom prst="roundRect">
          <a:avLst>
            <a:gd name="adj" fmla="val 10000"/>
          </a:avLst>
        </a:prstGeom>
        <a:solidFill>
          <a:srgbClr val="9E7E38">
            <a:lumMod val="40000"/>
            <a:lumOff val="60000"/>
          </a:srgbClr>
        </a:solidFill>
        <a:ln w="25400" cap="flat" cmpd="sng" algn="ctr">
          <a:solidFill>
            <a:srgbClr val="50505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CVSC Career Development</a:t>
          </a:r>
        </a:p>
      </dgm:t>
    </dgm:pt>
    <dgm:pt modelId="{6CF144FA-5C88-4F2F-AD47-7AD6CEEAA892}" type="parTrans" cxnId="{FCBC36D0-AA7D-4124-B9A8-E39B64670BA4}">
      <dgm:prSet/>
      <dgm:spPr>
        <a:xfrm>
          <a:off x="4380118" y="3146969"/>
          <a:ext cx="1260691" cy="336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902"/>
              </a:lnTo>
              <a:lnTo>
                <a:pt x="1260691" y="213902"/>
              </a:lnTo>
              <a:lnTo>
                <a:pt x="1260691" y="336189"/>
              </a:lnTo>
            </a:path>
          </a:pathLst>
        </a:custGeom>
        <a:noFill/>
        <a:ln w="25400" cap="flat" cmpd="sng" algn="ctr">
          <a:solidFill>
            <a:srgbClr val="505054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99BAE320-C874-41BF-87E6-17D66251D256}" type="sibTrans" cxnId="{FCBC36D0-AA7D-4124-B9A8-E39B64670BA4}">
      <dgm:prSet/>
      <dgm:spPr/>
      <dgm:t>
        <a:bodyPr/>
        <a:lstStyle/>
        <a:p>
          <a:endParaRPr lang="en-US"/>
        </a:p>
      </dgm:t>
    </dgm:pt>
    <dgm:pt modelId="{DDCB8B90-2238-4312-855A-8F18CF3822EC}" type="pres">
      <dgm:prSet presAssocID="{64E44C48-7C15-4FFD-96DB-A3D684184B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F8F7149-B2B0-41BC-ACD3-AE11CF0A1012}" type="pres">
      <dgm:prSet presAssocID="{A6D91A69-2C4B-4BF3-98DE-1A028D96D9FF}" presName="hierRoot1" presStyleCnt="0"/>
      <dgm:spPr/>
    </dgm:pt>
    <dgm:pt modelId="{0BB6EF29-B49E-4374-883E-92349A7F7CFA}" type="pres">
      <dgm:prSet presAssocID="{A6D91A69-2C4B-4BF3-98DE-1A028D96D9FF}" presName="composite" presStyleCnt="0"/>
      <dgm:spPr/>
    </dgm:pt>
    <dgm:pt modelId="{D422C861-4D3A-4A45-B4F7-CF0AC172E042}" type="pres">
      <dgm:prSet presAssocID="{A6D91A69-2C4B-4BF3-98DE-1A028D96D9FF}" presName="background" presStyleLbl="node0" presStyleIdx="0" presStyleCnt="2"/>
      <dgm:spPr>
        <a:xfrm>
          <a:off x="22812" y="241661"/>
          <a:ext cx="1659318" cy="2393796"/>
        </a:xfrm>
        <a:prstGeom prst="roundRect">
          <a:avLst>
            <a:gd name="adj" fmla="val 10000"/>
          </a:avLst>
        </a:prstGeom>
        <a:solidFill>
          <a:srgbClr val="50505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BED24152-390B-4E67-A1D8-4627D77F247F}" type="pres">
      <dgm:prSet presAssocID="{A6D91A69-2C4B-4BF3-98DE-1A028D96D9FF}" presName="text" presStyleLbl="fgAcc0" presStyleIdx="0" presStyleCnt="2" custScaleX="125703" custScaleY="162647" custLinFactNeighborX="-12426" custLinFactNeighborY="-52411">
        <dgm:presLayoutVars>
          <dgm:chPref val="3"/>
        </dgm:presLayoutVars>
      </dgm:prSet>
      <dgm:spPr/>
    </dgm:pt>
    <dgm:pt modelId="{6B9C63F2-666A-4E3F-B22C-F32540E8A8F4}" type="pres">
      <dgm:prSet presAssocID="{A6D91A69-2C4B-4BF3-98DE-1A028D96D9FF}" presName="hierChild2" presStyleCnt="0"/>
      <dgm:spPr/>
    </dgm:pt>
    <dgm:pt modelId="{37FB2DDB-3288-485C-AB67-054AAC569600}" type="pres">
      <dgm:prSet presAssocID="{C3F007F2-A8DD-414F-9106-AA325A1020CD}" presName="hierRoot1" presStyleCnt="0"/>
      <dgm:spPr/>
    </dgm:pt>
    <dgm:pt modelId="{71087A3F-E19C-4A4B-A5CE-82AE505A1B67}" type="pres">
      <dgm:prSet presAssocID="{C3F007F2-A8DD-414F-9106-AA325A1020CD}" presName="composite" presStyleCnt="0"/>
      <dgm:spPr/>
    </dgm:pt>
    <dgm:pt modelId="{FA3C3640-BB0A-4F9E-B5CA-1CCBFDD3F30C}" type="pres">
      <dgm:prSet presAssocID="{C3F007F2-A8DD-414F-9106-AA325A1020CD}" presName="background" presStyleLbl="node0" presStyleIdx="1" presStyleCnt="2"/>
      <dgm:spPr>
        <a:xfrm>
          <a:off x="2210931" y="472851"/>
          <a:ext cx="3661066" cy="1196139"/>
        </a:xfrm>
        <a:prstGeom prst="roundRect">
          <a:avLst>
            <a:gd name="adj" fmla="val 10000"/>
          </a:avLst>
        </a:prstGeom>
        <a:solidFill>
          <a:srgbClr val="50505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D7D739F1-E801-4C5B-9F3D-6664988F0F43}" type="pres">
      <dgm:prSet presAssocID="{C3F007F2-A8DD-414F-9106-AA325A1020CD}" presName="text" presStyleLbl="fgAcc0" presStyleIdx="1" presStyleCnt="2" custScaleX="277347" custScaleY="142700" custLinFactNeighborY="-24830">
        <dgm:presLayoutVars>
          <dgm:chPref val="3"/>
        </dgm:presLayoutVars>
      </dgm:prSet>
      <dgm:spPr/>
    </dgm:pt>
    <dgm:pt modelId="{360A2C5B-E754-4230-9F2F-CEF4613805D3}" type="pres">
      <dgm:prSet presAssocID="{C3F007F2-A8DD-414F-9106-AA325A1020CD}" presName="hierChild2" presStyleCnt="0"/>
      <dgm:spPr/>
    </dgm:pt>
    <dgm:pt modelId="{07E149F0-AD69-4BA5-A4D5-117B4B5C1A50}" type="pres">
      <dgm:prSet presAssocID="{D3D03766-FEBC-4DB5-B3C9-89B8412BA8B4}" presName="Name10" presStyleLbl="parChTrans1D2" presStyleIdx="0" presStyleCnt="1"/>
      <dgm:spPr/>
    </dgm:pt>
    <dgm:pt modelId="{B8557EC0-39A3-464D-98AD-3DF2350E3869}" type="pres">
      <dgm:prSet presAssocID="{F4224176-9498-4C96-A0A5-3B11309E3349}" presName="hierRoot2" presStyleCnt="0"/>
      <dgm:spPr/>
    </dgm:pt>
    <dgm:pt modelId="{2B69F5A3-B20F-410D-BAC4-780357B1A1C5}" type="pres">
      <dgm:prSet presAssocID="{F4224176-9498-4C96-A0A5-3B11309E3349}" presName="composite2" presStyleCnt="0"/>
      <dgm:spPr/>
    </dgm:pt>
    <dgm:pt modelId="{DF8E3456-0DD2-4B88-8590-1F8F4FFEC1EF}" type="pres">
      <dgm:prSet presAssocID="{F4224176-9498-4C96-A0A5-3B11309E3349}" presName="background2" presStyleLbl="node2" presStyleIdx="0" presStyleCnt="1"/>
      <dgm:spPr>
        <a:xfrm>
          <a:off x="2478152" y="2308749"/>
          <a:ext cx="3803933" cy="838219"/>
        </a:xfrm>
        <a:prstGeom prst="roundRect">
          <a:avLst>
            <a:gd name="adj" fmla="val 10000"/>
          </a:avLst>
        </a:prstGeom>
        <a:solidFill>
          <a:srgbClr val="50505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A038676F-A5F7-4FF2-A274-6F26AEF8FCDC}" type="pres">
      <dgm:prSet presAssocID="{F4224176-9498-4C96-A0A5-3B11309E3349}" presName="text2" presStyleLbl="fgAcc2" presStyleIdx="0" presStyleCnt="1" custScaleX="353206" custLinFactNeighborX="28757" custLinFactNeighborY="2437">
        <dgm:presLayoutVars>
          <dgm:chPref val="3"/>
        </dgm:presLayoutVars>
      </dgm:prSet>
      <dgm:spPr/>
    </dgm:pt>
    <dgm:pt modelId="{F517FBA8-B0D1-40B9-A247-CDE07B85FB01}" type="pres">
      <dgm:prSet presAssocID="{F4224176-9498-4C96-A0A5-3B11309E3349}" presName="hierChild3" presStyleCnt="0"/>
      <dgm:spPr/>
    </dgm:pt>
    <dgm:pt modelId="{BB79BAB5-EA9D-4C20-B934-07C3E5E22099}" type="pres">
      <dgm:prSet presAssocID="{DC09A1EC-B94F-4403-82E6-1632BB91A7D5}" presName="Name17" presStyleLbl="parChTrans1D3" presStyleIdx="0" presStyleCnt="5"/>
      <dgm:spPr/>
    </dgm:pt>
    <dgm:pt modelId="{959BCB65-9D38-4611-94C7-36E789A48536}" type="pres">
      <dgm:prSet presAssocID="{53AC37E4-8DB6-43CD-88F2-F56712ACD9D1}" presName="hierRoot3" presStyleCnt="0"/>
      <dgm:spPr/>
    </dgm:pt>
    <dgm:pt modelId="{CF210744-5D9F-4B49-86F5-D4C11D02E03F}" type="pres">
      <dgm:prSet presAssocID="{53AC37E4-8DB6-43CD-88F2-F56712ACD9D1}" presName="composite3" presStyleCnt="0"/>
      <dgm:spPr/>
    </dgm:pt>
    <dgm:pt modelId="{4878FBDF-E17D-4BC7-8D25-C841F547C75C}" type="pres">
      <dgm:prSet presAssocID="{53AC37E4-8DB6-43CD-88F2-F56712ACD9D1}" presName="background3" presStyleLbl="node3" presStyleIdx="0" presStyleCnt="5"/>
      <dgm:spPr>
        <a:xfrm>
          <a:off x="-146670" y="3353175"/>
          <a:ext cx="1228064" cy="1686338"/>
        </a:xfrm>
        <a:prstGeom prst="roundRect">
          <a:avLst>
            <a:gd name="adj" fmla="val 10000"/>
          </a:avLst>
        </a:prstGeom>
        <a:solidFill>
          <a:srgbClr val="50505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4A5890B1-F16E-4DA1-8E39-D4EBD91C6047}" type="pres">
      <dgm:prSet presAssocID="{53AC37E4-8DB6-43CD-88F2-F56712ACD9D1}" presName="text3" presStyleLbl="fgAcc3" presStyleIdx="0" presStyleCnt="5" custScaleX="93033" custScaleY="201181" custLinFactX="-38110" custLinFactNeighborX="-100000" custLinFactNeighborY="-15507">
        <dgm:presLayoutVars>
          <dgm:chPref val="3"/>
        </dgm:presLayoutVars>
      </dgm:prSet>
      <dgm:spPr/>
    </dgm:pt>
    <dgm:pt modelId="{EFB39AD5-9A3E-4EA9-A340-CAD9DEC2A65E}" type="pres">
      <dgm:prSet presAssocID="{53AC37E4-8DB6-43CD-88F2-F56712ACD9D1}" presName="hierChild4" presStyleCnt="0"/>
      <dgm:spPr/>
    </dgm:pt>
    <dgm:pt modelId="{B10E0EF2-E03A-4E7A-82A7-F76275BCAE92}" type="pres">
      <dgm:prSet presAssocID="{DC4B9583-7BD3-44B6-8EA1-E012552BCB58}" presName="Name17" presStyleLbl="parChTrans1D3" presStyleIdx="1" presStyleCnt="5"/>
      <dgm:spPr/>
    </dgm:pt>
    <dgm:pt modelId="{F8B3CE7D-6B10-4AB8-8651-59BA00DEB8BF}" type="pres">
      <dgm:prSet presAssocID="{4CA6D435-88C7-420A-BC98-9CEDACA7D08E}" presName="hierRoot3" presStyleCnt="0"/>
      <dgm:spPr/>
    </dgm:pt>
    <dgm:pt modelId="{C407B6D9-B7D9-4524-A161-8CD3095251F0}" type="pres">
      <dgm:prSet presAssocID="{4CA6D435-88C7-420A-BC98-9CEDACA7D08E}" presName="composite3" presStyleCnt="0"/>
      <dgm:spPr/>
    </dgm:pt>
    <dgm:pt modelId="{2425AC2C-D2E2-4DF1-9F9A-8B8A563B5EB8}" type="pres">
      <dgm:prSet presAssocID="{4CA6D435-88C7-420A-BC98-9CEDACA7D08E}" presName="background3" presStyleLbl="node3" presStyleIdx="1" presStyleCnt="5"/>
      <dgm:spPr>
        <a:xfrm>
          <a:off x="1521826" y="3483158"/>
          <a:ext cx="1466660" cy="2021123"/>
        </a:xfrm>
        <a:prstGeom prst="roundRect">
          <a:avLst>
            <a:gd name="adj" fmla="val 10000"/>
          </a:avLst>
        </a:prstGeom>
        <a:solidFill>
          <a:srgbClr val="50505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6755115A-C71E-42A8-A587-0AA2F6C435BA}" type="pres">
      <dgm:prSet presAssocID="{4CA6D435-88C7-420A-BC98-9CEDACA7D08E}" presName="text3" presStyleLbl="fgAcc3" presStyleIdx="1" presStyleCnt="5" custScaleX="111108" custScaleY="198054">
        <dgm:presLayoutVars>
          <dgm:chPref val="3"/>
        </dgm:presLayoutVars>
      </dgm:prSet>
      <dgm:spPr/>
    </dgm:pt>
    <dgm:pt modelId="{0AA6DEFD-B1D2-4A29-98D0-31678F99EF73}" type="pres">
      <dgm:prSet presAssocID="{4CA6D435-88C7-420A-BC98-9CEDACA7D08E}" presName="hierChild4" presStyleCnt="0"/>
      <dgm:spPr/>
    </dgm:pt>
    <dgm:pt modelId="{B1F8664A-15D3-46A8-8AFE-0AC23DE17692}" type="pres">
      <dgm:prSet presAssocID="{6CC44FD3-AD1B-4109-BF80-340EC4EBC144}" presName="Name17" presStyleLbl="parChTrans1D3" presStyleIdx="2" presStyleCnt="5"/>
      <dgm:spPr/>
    </dgm:pt>
    <dgm:pt modelId="{BBFDDBBB-B5CB-43FB-8279-13A46B513104}" type="pres">
      <dgm:prSet presAssocID="{B5EAF71D-6275-45DA-ADDC-12801CD4316F}" presName="hierRoot3" presStyleCnt="0"/>
      <dgm:spPr/>
    </dgm:pt>
    <dgm:pt modelId="{13F50A40-59D6-47DE-944A-DA3C01A26D86}" type="pres">
      <dgm:prSet presAssocID="{B5EAF71D-6275-45DA-ADDC-12801CD4316F}" presName="composite3" presStyleCnt="0"/>
      <dgm:spPr/>
    </dgm:pt>
    <dgm:pt modelId="{3AF64E36-821E-47AE-A4DC-DC4E2C5D16AA}" type="pres">
      <dgm:prSet presAssocID="{B5EAF71D-6275-45DA-ADDC-12801CD4316F}" presName="background3" presStyleLbl="node3" presStyleIdx="2" presStyleCnt="5"/>
      <dgm:spPr>
        <a:xfrm>
          <a:off x="3281826" y="3483158"/>
          <a:ext cx="1237317" cy="1870789"/>
        </a:xfrm>
        <a:prstGeom prst="roundRect">
          <a:avLst>
            <a:gd name="adj" fmla="val 10000"/>
          </a:avLst>
        </a:prstGeom>
        <a:solidFill>
          <a:srgbClr val="50505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B671ECF7-7346-4F37-A5D3-12F1FA25D01B}" type="pres">
      <dgm:prSet presAssocID="{B5EAF71D-6275-45DA-ADDC-12801CD4316F}" presName="text3" presStyleLbl="fgAcc3" presStyleIdx="2" presStyleCnt="5" custScaleX="93734" custScaleY="198054">
        <dgm:presLayoutVars>
          <dgm:chPref val="3"/>
        </dgm:presLayoutVars>
      </dgm:prSet>
      <dgm:spPr/>
    </dgm:pt>
    <dgm:pt modelId="{01CE1007-E8B0-4AB8-9F62-C7194795CF1F}" type="pres">
      <dgm:prSet presAssocID="{B5EAF71D-6275-45DA-ADDC-12801CD4316F}" presName="hierChild4" presStyleCnt="0"/>
      <dgm:spPr/>
    </dgm:pt>
    <dgm:pt modelId="{7E764627-DF71-4379-91E1-AF8D8712D112}" type="pres">
      <dgm:prSet presAssocID="{6CF144FA-5C88-4F2F-AD47-7AD6CEEAA892}" presName="Name17" presStyleLbl="parChTrans1D3" presStyleIdx="3" presStyleCnt="5"/>
      <dgm:spPr/>
    </dgm:pt>
    <dgm:pt modelId="{0D88E5C4-914D-4443-AA87-0858BA58FC7B}" type="pres">
      <dgm:prSet presAssocID="{A3EDB223-F000-4520-A229-25687C91AD29}" presName="hierRoot3" presStyleCnt="0"/>
      <dgm:spPr/>
    </dgm:pt>
    <dgm:pt modelId="{862F0C34-C58D-482F-94F3-21A9D09714BC}" type="pres">
      <dgm:prSet presAssocID="{A3EDB223-F000-4520-A229-25687C91AD29}" presName="composite3" presStyleCnt="0"/>
      <dgm:spPr/>
    </dgm:pt>
    <dgm:pt modelId="{25D6CFF5-1007-4323-B787-D7807A1A3EAA}" type="pres">
      <dgm:prSet presAssocID="{A3EDB223-F000-4520-A229-25687C91AD29}" presName="background3" presStyleLbl="node3" presStyleIdx="3" presStyleCnt="5"/>
      <dgm:spPr>
        <a:xfrm>
          <a:off x="4812484" y="3483158"/>
          <a:ext cx="1656652" cy="1870789"/>
        </a:xfrm>
        <a:prstGeom prst="roundRect">
          <a:avLst>
            <a:gd name="adj" fmla="val 10000"/>
          </a:avLst>
        </a:prstGeom>
        <a:solidFill>
          <a:srgbClr val="50505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C136A2BD-06C7-47F0-9887-24FAE80FC3B5}" type="pres">
      <dgm:prSet presAssocID="{A3EDB223-F000-4520-A229-25687C91AD29}" presName="text3" presStyleLbl="fgAcc3" presStyleIdx="3" presStyleCnt="5" custScaleX="125501" custScaleY="197467">
        <dgm:presLayoutVars>
          <dgm:chPref val="3"/>
        </dgm:presLayoutVars>
      </dgm:prSet>
      <dgm:spPr/>
    </dgm:pt>
    <dgm:pt modelId="{FB19FA4E-0947-449B-B4A4-DBBCA4D778B0}" type="pres">
      <dgm:prSet presAssocID="{A3EDB223-F000-4520-A229-25687C91AD29}" presName="hierChild4" presStyleCnt="0"/>
      <dgm:spPr/>
    </dgm:pt>
    <dgm:pt modelId="{3AEDB3FF-9B5B-4B61-ABF5-BE94F517CA99}" type="pres">
      <dgm:prSet presAssocID="{91DE2942-84B0-4D47-B554-F467998455F3}" presName="Name17" presStyleLbl="parChTrans1D3" presStyleIdx="4" presStyleCnt="5"/>
      <dgm:spPr/>
    </dgm:pt>
    <dgm:pt modelId="{5D69EC24-5630-4371-A62F-B77F1112052F}" type="pres">
      <dgm:prSet presAssocID="{675B8127-8D67-489C-9E7A-2F89AC444FBF}" presName="hierRoot3" presStyleCnt="0"/>
      <dgm:spPr/>
    </dgm:pt>
    <dgm:pt modelId="{6608C843-03F4-4B96-9324-2BBD5B3AC83D}" type="pres">
      <dgm:prSet presAssocID="{675B8127-8D67-489C-9E7A-2F89AC444FBF}" presName="composite3" presStyleCnt="0"/>
      <dgm:spPr/>
    </dgm:pt>
    <dgm:pt modelId="{B5202FE9-8043-49CA-B12D-FF5E10FB5367}" type="pres">
      <dgm:prSet presAssocID="{675B8127-8D67-489C-9E7A-2F89AC444FBF}" presName="background3" presStyleLbl="node3" presStyleIdx="4" presStyleCnt="5"/>
      <dgm:spPr>
        <a:xfrm>
          <a:off x="6762477" y="3483158"/>
          <a:ext cx="1320031" cy="1724838"/>
        </a:xfrm>
        <a:prstGeom prst="roundRect">
          <a:avLst>
            <a:gd name="adj" fmla="val 10000"/>
          </a:avLst>
        </a:prstGeom>
        <a:solidFill>
          <a:srgbClr val="50505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EC3340CF-11F2-42FA-B2CF-586D205EA973}" type="pres">
      <dgm:prSet presAssocID="{675B8127-8D67-489C-9E7A-2F89AC444FBF}" presName="text3" presStyleLbl="fgAcc3" presStyleIdx="4" presStyleCnt="5" custScaleY="196103">
        <dgm:presLayoutVars>
          <dgm:chPref val="3"/>
        </dgm:presLayoutVars>
      </dgm:prSet>
      <dgm:spPr/>
    </dgm:pt>
    <dgm:pt modelId="{1B888437-C125-4C6C-99D7-8E528F639F77}" type="pres">
      <dgm:prSet presAssocID="{675B8127-8D67-489C-9E7A-2F89AC444FBF}" presName="hierChild4" presStyleCnt="0"/>
      <dgm:spPr/>
    </dgm:pt>
  </dgm:ptLst>
  <dgm:cxnLst>
    <dgm:cxn modelId="{7B3A8E09-715D-4D8E-8A3E-5AB663457704}" type="presOf" srcId="{64E44C48-7C15-4FFD-96DB-A3D684184BBE}" destId="{DDCB8B90-2238-4312-855A-8F18CF3822EC}" srcOrd="0" destOrd="0" presId="urn:microsoft.com/office/officeart/2005/8/layout/hierarchy1"/>
    <dgm:cxn modelId="{B9AE410E-B114-437A-94FB-86E0E86A06A2}" srcId="{64E44C48-7C15-4FFD-96DB-A3D684184BBE}" destId="{A6D91A69-2C4B-4BF3-98DE-1A028D96D9FF}" srcOrd="0" destOrd="0" parTransId="{C01B02E9-FEB6-48E9-8C07-9C195439A6F7}" sibTransId="{1B1A5A23-BE51-4199-A691-C22F00C2B8FD}"/>
    <dgm:cxn modelId="{F9FC502C-42D0-48CA-9DF1-E4B66605C441}" type="presOf" srcId="{DC4B9583-7BD3-44B6-8EA1-E012552BCB58}" destId="{B10E0EF2-E03A-4E7A-82A7-F76275BCAE92}" srcOrd="0" destOrd="0" presId="urn:microsoft.com/office/officeart/2005/8/layout/hierarchy1"/>
    <dgm:cxn modelId="{F7C5D332-9D40-440D-BA44-70306BD1C931}" type="presOf" srcId="{A3EDB223-F000-4520-A229-25687C91AD29}" destId="{C136A2BD-06C7-47F0-9887-24FAE80FC3B5}" srcOrd="0" destOrd="0" presId="urn:microsoft.com/office/officeart/2005/8/layout/hierarchy1"/>
    <dgm:cxn modelId="{38710439-ED66-459F-8D8C-309C67FD469D}" type="presOf" srcId="{F4224176-9498-4C96-A0A5-3B11309E3349}" destId="{A038676F-A5F7-4FF2-A274-6F26AEF8FCDC}" srcOrd="0" destOrd="0" presId="urn:microsoft.com/office/officeart/2005/8/layout/hierarchy1"/>
    <dgm:cxn modelId="{C3D2DD3D-CBDF-4EB7-A201-51CB1FC62E24}" type="presOf" srcId="{91DE2942-84B0-4D47-B554-F467998455F3}" destId="{3AEDB3FF-9B5B-4B61-ABF5-BE94F517CA99}" srcOrd="0" destOrd="0" presId="urn:microsoft.com/office/officeart/2005/8/layout/hierarchy1"/>
    <dgm:cxn modelId="{9ECEC450-11F3-4C59-81C6-76AAB2E8737C}" type="presOf" srcId="{675B8127-8D67-489C-9E7A-2F89AC444FBF}" destId="{EC3340CF-11F2-42FA-B2CF-586D205EA973}" srcOrd="0" destOrd="0" presId="urn:microsoft.com/office/officeart/2005/8/layout/hierarchy1"/>
    <dgm:cxn modelId="{AD73D469-33C0-40E1-AD84-74EBD3FEE112}" type="presOf" srcId="{B5EAF71D-6275-45DA-ADDC-12801CD4316F}" destId="{B671ECF7-7346-4F37-A5D3-12F1FA25D01B}" srcOrd="0" destOrd="0" presId="urn:microsoft.com/office/officeart/2005/8/layout/hierarchy1"/>
    <dgm:cxn modelId="{6199DD78-4D99-464A-B6EA-3815F21A4B0A}" srcId="{F4224176-9498-4C96-A0A5-3B11309E3349}" destId="{B5EAF71D-6275-45DA-ADDC-12801CD4316F}" srcOrd="2" destOrd="0" parTransId="{6CC44FD3-AD1B-4109-BF80-340EC4EBC144}" sibTransId="{F00F40E1-74F7-48B4-BA55-DB04CEB6A9B9}"/>
    <dgm:cxn modelId="{7E93AE8F-4801-45AD-ACB1-32A00CF5E4E0}" srcId="{64E44C48-7C15-4FFD-96DB-A3D684184BBE}" destId="{C3F007F2-A8DD-414F-9106-AA325A1020CD}" srcOrd="1" destOrd="0" parTransId="{52214C52-623D-422A-B15F-DEC60EC08D6E}" sibTransId="{AC71B982-3E35-4F1C-B205-1D3F912E5F41}"/>
    <dgm:cxn modelId="{CFD002A8-9334-4767-BCAE-1407EE5BA3FA}" srcId="{C3F007F2-A8DD-414F-9106-AA325A1020CD}" destId="{F4224176-9498-4C96-A0A5-3B11309E3349}" srcOrd="0" destOrd="0" parTransId="{D3D03766-FEBC-4DB5-B3C9-89B8412BA8B4}" sibTransId="{F44613F6-36C9-4116-A49E-D696865A3F69}"/>
    <dgm:cxn modelId="{F1E598AF-1574-4725-BE01-884FD7241589}" srcId="{F4224176-9498-4C96-A0A5-3B11309E3349}" destId="{675B8127-8D67-489C-9E7A-2F89AC444FBF}" srcOrd="4" destOrd="0" parTransId="{91DE2942-84B0-4D47-B554-F467998455F3}" sibTransId="{E0FBDDAA-024D-403E-BFF4-9E89C845BCD4}"/>
    <dgm:cxn modelId="{C49DBDAF-3318-449D-9AE3-47D01330C517}" srcId="{F4224176-9498-4C96-A0A5-3B11309E3349}" destId="{4CA6D435-88C7-420A-BC98-9CEDACA7D08E}" srcOrd="1" destOrd="0" parTransId="{DC4B9583-7BD3-44B6-8EA1-E012552BCB58}" sibTransId="{C1C28088-9B96-411D-A802-3BEEE0D76442}"/>
    <dgm:cxn modelId="{147169C7-1628-45D4-A1F8-78313395ECB3}" type="presOf" srcId="{DC09A1EC-B94F-4403-82E6-1632BB91A7D5}" destId="{BB79BAB5-EA9D-4C20-B934-07C3E5E22099}" srcOrd="0" destOrd="0" presId="urn:microsoft.com/office/officeart/2005/8/layout/hierarchy1"/>
    <dgm:cxn modelId="{DBDEAACC-0756-4FCA-B388-D471F50BB4F5}" type="presOf" srcId="{6CC44FD3-AD1B-4109-BF80-340EC4EBC144}" destId="{B1F8664A-15D3-46A8-8AFE-0AC23DE17692}" srcOrd="0" destOrd="0" presId="urn:microsoft.com/office/officeart/2005/8/layout/hierarchy1"/>
    <dgm:cxn modelId="{FCBC36D0-AA7D-4124-B9A8-E39B64670BA4}" srcId="{F4224176-9498-4C96-A0A5-3B11309E3349}" destId="{A3EDB223-F000-4520-A229-25687C91AD29}" srcOrd="3" destOrd="0" parTransId="{6CF144FA-5C88-4F2F-AD47-7AD6CEEAA892}" sibTransId="{99BAE320-C874-41BF-87E6-17D66251D256}"/>
    <dgm:cxn modelId="{BC8D86DB-3D34-4619-959C-8569930E1C0A}" type="presOf" srcId="{6CF144FA-5C88-4F2F-AD47-7AD6CEEAA892}" destId="{7E764627-DF71-4379-91E1-AF8D8712D112}" srcOrd="0" destOrd="0" presId="urn:microsoft.com/office/officeart/2005/8/layout/hierarchy1"/>
    <dgm:cxn modelId="{1D4588DC-E00B-4172-9717-15C7BE636D40}" type="presOf" srcId="{D3D03766-FEBC-4DB5-B3C9-89B8412BA8B4}" destId="{07E149F0-AD69-4BA5-A4D5-117B4B5C1A50}" srcOrd="0" destOrd="0" presId="urn:microsoft.com/office/officeart/2005/8/layout/hierarchy1"/>
    <dgm:cxn modelId="{BAC8C8E3-4E6C-4E77-A6E7-ACD0975D1308}" type="presOf" srcId="{4CA6D435-88C7-420A-BC98-9CEDACA7D08E}" destId="{6755115A-C71E-42A8-A587-0AA2F6C435BA}" srcOrd="0" destOrd="0" presId="urn:microsoft.com/office/officeart/2005/8/layout/hierarchy1"/>
    <dgm:cxn modelId="{DECFA7E4-1455-40BF-8444-51022DDF4200}" type="presOf" srcId="{A6D91A69-2C4B-4BF3-98DE-1A028D96D9FF}" destId="{BED24152-390B-4E67-A1D8-4627D77F247F}" srcOrd="0" destOrd="0" presId="urn:microsoft.com/office/officeart/2005/8/layout/hierarchy1"/>
    <dgm:cxn modelId="{67CCEBE4-D6A2-4C07-8906-4D43AA104F1D}" srcId="{F4224176-9498-4C96-A0A5-3B11309E3349}" destId="{53AC37E4-8DB6-43CD-88F2-F56712ACD9D1}" srcOrd="0" destOrd="0" parTransId="{DC09A1EC-B94F-4403-82E6-1632BB91A7D5}" sibTransId="{B9D4FDD9-4A17-422B-8A7A-4A45BD6CB11B}"/>
    <dgm:cxn modelId="{F11927F1-2319-4D94-BD61-3498E6E40B85}" type="presOf" srcId="{53AC37E4-8DB6-43CD-88F2-F56712ACD9D1}" destId="{4A5890B1-F16E-4DA1-8E39-D4EBD91C6047}" srcOrd="0" destOrd="0" presId="urn:microsoft.com/office/officeart/2005/8/layout/hierarchy1"/>
    <dgm:cxn modelId="{19167BF6-D460-4EC1-A0BD-2449743C14C0}" type="presOf" srcId="{C3F007F2-A8DD-414F-9106-AA325A1020CD}" destId="{D7D739F1-E801-4C5B-9F3D-6664988F0F43}" srcOrd="0" destOrd="0" presId="urn:microsoft.com/office/officeart/2005/8/layout/hierarchy1"/>
    <dgm:cxn modelId="{0371A173-90FF-4F01-9B4F-63562DFECFC1}" type="presParOf" srcId="{DDCB8B90-2238-4312-855A-8F18CF3822EC}" destId="{8F8F7149-B2B0-41BC-ACD3-AE11CF0A1012}" srcOrd="0" destOrd="0" presId="urn:microsoft.com/office/officeart/2005/8/layout/hierarchy1"/>
    <dgm:cxn modelId="{AF819878-E215-404A-B87D-485C1817AAA4}" type="presParOf" srcId="{8F8F7149-B2B0-41BC-ACD3-AE11CF0A1012}" destId="{0BB6EF29-B49E-4374-883E-92349A7F7CFA}" srcOrd="0" destOrd="0" presId="urn:microsoft.com/office/officeart/2005/8/layout/hierarchy1"/>
    <dgm:cxn modelId="{FB432265-1F92-45D8-B933-F49673211895}" type="presParOf" srcId="{0BB6EF29-B49E-4374-883E-92349A7F7CFA}" destId="{D422C861-4D3A-4A45-B4F7-CF0AC172E042}" srcOrd="0" destOrd="0" presId="urn:microsoft.com/office/officeart/2005/8/layout/hierarchy1"/>
    <dgm:cxn modelId="{EDD66679-2631-43DD-8A4C-D3340D16CD4A}" type="presParOf" srcId="{0BB6EF29-B49E-4374-883E-92349A7F7CFA}" destId="{BED24152-390B-4E67-A1D8-4627D77F247F}" srcOrd="1" destOrd="0" presId="urn:microsoft.com/office/officeart/2005/8/layout/hierarchy1"/>
    <dgm:cxn modelId="{41C49AEC-3FAC-4174-A4FE-5ACD60DB7375}" type="presParOf" srcId="{8F8F7149-B2B0-41BC-ACD3-AE11CF0A1012}" destId="{6B9C63F2-666A-4E3F-B22C-F32540E8A8F4}" srcOrd="1" destOrd="0" presId="urn:microsoft.com/office/officeart/2005/8/layout/hierarchy1"/>
    <dgm:cxn modelId="{AD8C0892-FA94-435C-956A-B97403EFE272}" type="presParOf" srcId="{DDCB8B90-2238-4312-855A-8F18CF3822EC}" destId="{37FB2DDB-3288-485C-AB67-054AAC569600}" srcOrd="1" destOrd="0" presId="urn:microsoft.com/office/officeart/2005/8/layout/hierarchy1"/>
    <dgm:cxn modelId="{C4662541-5164-4951-8B57-8C7B37697F91}" type="presParOf" srcId="{37FB2DDB-3288-485C-AB67-054AAC569600}" destId="{71087A3F-E19C-4A4B-A5CE-82AE505A1B67}" srcOrd="0" destOrd="0" presId="urn:microsoft.com/office/officeart/2005/8/layout/hierarchy1"/>
    <dgm:cxn modelId="{D5BBBCC6-B749-42FB-BD04-6EA963B92694}" type="presParOf" srcId="{71087A3F-E19C-4A4B-A5CE-82AE505A1B67}" destId="{FA3C3640-BB0A-4F9E-B5CA-1CCBFDD3F30C}" srcOrd="0" destOrd="0" presId="urn:microsoft.com/office/officeart/2005/8/layout/hierarchy1"/>
    <dgm:cxn modelId="{9795A1F9-0165-420D-99F3-CECB78BBE2D5}" type="presParOf" srcId="{71087A3F-E19C-4A4B-A5CE-82AE505A1B67}" destId="{D7D739F1-E801-4C5B-9F3D-6664988F0F43}" srcOrd="1" destOrd="0" presId="urn:microsoft.com/office/officeart/2005/8/layout/hierarchy1"/>
    <dgm:cxn modelId="{8BAF9970-C5AE-4C68-9B7A-DE01C6F52AEF}" type="presParOf" srcId="{37FB2DDB-3288-485C-AB67-054AAC569600}" destId="{360A2C5B-E754-4230-9F2F-CEF4613805D3}" srcOrd="1" destOrd="0" presId="urn:microsoft.com/office/officeart/2005/8/layout/hierarchy1"/>
    <dgm:cxn modelId="{B87A44A2-9D48-40DB-B93F-BB2A2D0926D5}" type="presParOf" srcId="{360A2C5B-E754-4230-9F2F-CEF4613805D3}" destId="{07E149F0-AD69-4BA5-A4D5-117B4B5C1A50}" srcOrd="0" destOrd="0" presId="urn:microsoft.com/office/officeart/2005/8/layout/hierarchy1"/>
    <dgm:cxn modelId="{7136F5B7-F428-4033-AACE-C36064252887}" type="presParOf" srcId="{360A2C5B-E754-4230-9F2F-CEF4613805D3}" destId="{B8557EC0-39A3-464D-98AD-3DF2350E3869}" srcOrd="1" destOrd="0" presId="urn:microsoft.com/office/officeart/2005/8/layout/hierarchy1"/>
    <dgm:cxn modelId="{C9BF93D3-D109-4434-90A6-2711A8D2D70A}" type="presParOf" srcId="{B8557EC0-39A3-464D-98AD-3DF2350E3869}" destId="{2B69F5A3-B20F-410D-BAC4-780357B1A1C5}" srcOrd="0" destOrd="0" presId="urn:microsoft.com/office/officeart/2005/8/layout/hierarchy1"/>
    <dgm:cxn modelId="{82C3C390-A8E4-4C3A-B946-153AFC443855}" type="presParOf" srcId="{2B69F5A3-B20F-410D-BAC4-780357B1A1C5}" destId="{DF8E3456-0DD2-4B88-8590-1F8F4FFEC1EF}" srcOrd="0" destOrd="0" presId="urn:microsoft.com/office/officeart/2005/8/layout/hierarchy1"/>
    <dgm:cxn modelId="{A7271C2A-7872-4EAA-B4D1-A1D86544C5E8}" type="presParOf" srcId="{2B69F5A3-B20F-410D-BAC4-780357B1A1C5}" destId="{A038676F-A5F7-4FF2-A274-6F26AEF8FCDC}" srcOrd="1" destOrd="0" presId="urn:microsoft.com/office/officeart/2005/8/layout/hierarchy1"/>
    <dgm:cxn modelId="{8ACD82D8-80DA-4703-ABFD-D93970727A36}" type="presParOf" srcId="{B8557EC0-39A3-464D-98AD-3DF2350E3869}" destId="{F517FBA8-B0D1-40B9-A247-CDE07B85FB01}" srcOrd="1" destOrd="0" presId="urn:microsoft.com/office/officeart/2005/8/layout/hierarchy1"/>
    <dgm:cxn modelId="{DDA09BFE-5823-49C2-AFF2-A82F48A17C9F}" type="presParOf" srcId="{F517FBA8-B0D1-40B9-A247-CDE07B85FB01}" destId="{BB79BAB5-EA9D-4C20-B934-07C3E5E22099}" srcOrd="0" destOrd="0" presId="urn:microsoft.com/office/officeart/2005/8/layout/hierarchy1"/>
    <dgm:cxn modelId="{C0FEE853-01EF-4FC3-9C9F-82D68CF91835}" type="presParOf" srcId="{F517FBA8-B0D1-40B9-A247-CDE07B85FB01}" destId="{959BCB65-9D38-4611-94C7-36E789A48536}" srcOrd="1" destOrd="0" presId="urn:microsoft.com/office/officeart/2005/8/layout/hierarchy1"/>
    <dgm:cxn modelId="{4790C8E7-D228-4066-A8D4-D11061B26464}" type="presParOf" srcId="{959BCB65-9D38-4611-94C7-36E789A48536}" destId="{CF210744-5D9F-4B49-86F5-D4C11D02E03F}" srcOrd="0" destOrd="0" presId="urn:microsoft.com/office/officeart/2005/8/layout/hierarchy1"/>
    <dgm:cxn modelId="{6E62702E-A054-4ECB-939A-4BFAFC5AE0CE}" type="presParOf" srcId="{CF210744-5D9F-4B49-86F5-D4C11D02E03F}" destId="{4878FBDF-E17D-4BC7-8D25-C841F547C75C}" srcOrd="0" destOrd="0" presId="urn:microsoft.com/office/officeart/2005/8/layout/hierarchy1"/>
    <dgm:cxn modelId="{8FAFC6CE-F36E-4265-B127-47C525647156}" type="presParOf" srcId="{CF210744-5D9F-4B49-86F5-D4C11D02E03F}" destId="{4A5890B1-F16E-4DA1-8E39-D4EBD91C6047}" srcOrd="1" destOrd="0" presId="urn:microsoft.com/office/officeart/2005/8/layout/hierarchy1"/>
    <dgm:cxn modelId="{EC0DD6A4-B217-4671-B64D-9917574EC775}" type="presParOf" srcId="{959BCB65-9D38-4611-94C7-36E789A48536}" destId="{EFB39AD5-9A3E-4EA9-A340-CAD9DEC2A65E}" srcOrd="1" destOrd="0" presId="urn:microsoft.com/office/officeart/2005/8/layout/hierarchy1"/>
    <dgm:cxn modelId="{88EF5286-2EF6-4FB3-9E83-62E9231E7692}" type="presParOf" srcId="{F517FBA8-B0D1-40B9-A247-CDE07B85FB01}" destId="{B10E0EF2-E03A-4E7A-82A7-F76275BCAE92}" srcOrd="2" destOrd="0" presId="urn:microsoft.com/office/officeart/2005/8/layout/hierarchy1"/>
    <dgm:cxn modelId="{6DCEEEDC-56C2-48F8-9FEA-D775050A09E8}" type="presParOf" srcId="{F517FBA8-B0D1-40B9-A247-CDE07B85FB01}" destId="{F8B3CE7D-6B10-4AB8-8651-59BA00DEB8BF}" srcOrd="3" destOrd="0" presId="urn:microsoft.com/office/officeart/2005/8/layout/hierarchy1"/>
    <dgm:cxn modelId="{CAF809DA-7707-4140-BD48-A3D2DDDCA686}" type="presParOf" srcId="{F8B3CE7D-6B10-4AB8-8651-59BA00DEB8BF}" destId="{C407B6D9-B7D9-4524-A161-8CD3095251F0}" srcOrd="0" destOrd="0" presId="urn:microsoft.com/office/officeart/2005/8/layout/hierarchy1"/>
    <dgm:cxn modelId="{960A09DF-495C-4166-92AE-B10ECC82DBA0}" type="presParOf" srcId="{C407B6D9-B7D9-4524-A161-8CD3095251F0}" destId="{2425AC2C-D2E2-4DF1-9F9A-8B8A563B5EB8}" srcOrd="0" destOrd="0" presId="urn:microsoft.com/office/officeart/2005/8/layout/hierarchy1"/>
    <dgm:cxn modelId="{A0AA07F9-8419-4AD3-89D1-50D57BD8B178}" type="presParOf" srcId="{C407B6D9-B7D9-4524-A161-8CD3095251F0}" destId="{6755115A-C71E-42A8-A587-0AA2F6C435BA}" srcOrd="1" destOrd="0" presId="urn:microsoft.com/office/officeart/2005/8/layout/hierarchy1"/>
    <dgm:cxn modelId="{CDB4A550-AEE4-4A17-82A1-81ED93FDA877}" type="presParOf" srcId="{F8B3CE7D-6B10-4AB8-8651-59BA00DEB8BF}" destId="{0AA6DEFD-B1D2-4A29-98D0-31678F99EF73}" srcOrd="1" destOrd="0" presId="urn:microsoft.com/office/officeart/2005/8/layout/hierarchy1"/>
    <dgm:cxn modelId="{4E313634-4639-4742-AAE5-6DF95EFBB9F5}" type="presParOf" srcId="{F517FBA8-B0D1-40B9-A247-CDE07B85FB01}" destId="{B1F8664A-15D3-46A8-8AFE-0AC23DE17692}" srcOrd="4" destOrd="0" presId="urn:microsoft.com/office/officeart/2005/8/layout/hierarchy1"/>
    <dgm:cxn modelId="{3E6957A6-7304-4A56-8C26-7E2F9A1FCFE9}" type="presParOf" srcId="{F517FBA8-B0D1-40B9-A247-CDE07B85FB01}" destId="{BBFDDBBB-B5CB-43FB-8279-13A46B513104}" srcOrd="5" destOrd="0" presId="urn:microsoft.com/office/officeart/2005/8/layout/hierarchy1"/>
    <dgm:cxn modelId="{9BA9F43F-3292-4695-8441-85D7EF0A6C8A}" type="presParOf" srcId="{BBFDDBBB-B5CB-43FB-8279-13A46B513104}" destId="{13F50A40-59D6-47DE-944A-DA3C01A26D86}" srcOrd="0" destOrd="0" presId="urn:microsoft.com/office/officeart/2005/8/layout/hierarchy1"/>
    <dgm:cxn modelId="{A7C28E45-7E9B-492B-AEB8-F18D5282EC8E}" type="presParOf" srcId="{13F50A40-59D6-47DE-944A-DA3C01A26D86}" destId="{3AF64E36-821E-47AE-A4DC-DC4E2C5D16AA}" srcOrd="0" destOrd="0" presId="urn:microsoft.com/office/officeart/2005/8/layout/hierarchy1"/>
    <dgm:cxn modelId="{B99ECC4F-6331-455B-B39A-5AAA22A0D955}" type="presParOf" srcId="{13F50A40-59D6-47DE-944A-DA3C01A26D86}" destId="{B671ECF7-7346-4F37-A5D3-12F1FA25D01B}" srcOrd="1" destOrd="0" presId="urn:microsoft.com/office/officeart/2005/8/layout/hierarchy1"/>
    <dgm:cxn modelId="{0704E559-2D59-40F1-B956-9E99477724FB}" type="presParOf" srcId="{BBFDDBBB-B5CB-43FB-8279-13A46B513104}" destId="{01CE1007-E8B0-4AB8-9F62-C7194795CF1F}" srcOrd="1" destOrd="0" presId="urn:microsoft.com/office/officeart/2005/8/layout/hierarchy1"/>
    <dgm:cxn modelId="{5F9D86FF-5B19-4A5E-8583-E559087674F3}" type="presParOf" srcId="{F517FBA8-B0D1-40B9-A247-CDE07B85FB01}" destId="{7E764627-DF71-4379-91E1-AF8D8712D112}" srcOrd="6" destOrd="0" presId="urn:microsoft.com/office/officeart/2005/8/layout/hierarchy1"/>
    <dgm:cxn modelId="{8B9DA423-ABB9-43E6-A2EC-BAF95C0BB9A6}" type="presParOf" srcId="{F517FBA8-B0D1-40B9-A247-CDE07B85FB01}" destId="{0D88E5C4-914D-4443-AA87-0858BA58FC7B}" srcOrd="7" destOrd="0" presId="urn:microsoft.com/office/officeart/2005/8/layout/hierarchy1"/>
    <dgm:cxn modelId="{3EB1B962-A427-43B3-BCA6-AE144DFE00D3}" type="presParOf" srcId="{0D88E5C4-914D-4443-AA87-0858BA58FC7B}" destId="{862F0C34-C58D-482F-94F3-21A9D09714BC}" srcOrd="0" destOrd="0" presId="urn:microsoft.com/office/officeart/2005/8/layout/hierarchy1"/>
    <dgm:cxn modelId="{A777AB58-D23C-47C0-AEA8-AE99FBE8873C}" type="presParOf" srcId="{862F0C34-C58D-482F-94F3-21A9D09714BC}" destId="{25D6CFF5-1007-4323-B787-D7807A1A3EAA}" srcOrd="0" destOrd="0" presId="urn:microsoft.com/office/officeart/2005/8/layout/hierarchy1"/>
    <dgm:cxn modelId="{8A7134FB-36ED-4311-BCBE-852351EF047A}" type="presParOf" srcId="{862F0C34-C58D-482F-94F3-21A9D09714BC}" destId="{C136A2BD-06C7-47F0-9887-24FAE80FC3B5}" srcOrd="1" destOrd="0" presId="urn:microsoft.com/office/officeart/2005/8/layout/hierarchy1"/>
    <dgm:cxn modelId="{D7EF81DD-84A7-4199-A05B-150D168E8A6D}" type="presParOf" srcId="{0D88E5C4-914D-4443-AA87-0858BA58FC7B}" destId="{FB19FA4E-0947-449B-B4A4-DBBCA4D778B0}" srcOrd="1" destOrd="0" presId="urn:microsoft.com/office/officeart/2005/8/layout/hierarchy1"/>
    <dgm:cxn modelId="{10665868-F2F5-4F2D-B1DB-24BD8D697104}" type="presParOf" srcId="{F517FBA8-B0D1-40B9-A247-CDE07B85FB01}" destId="{3AEDB3FF-9B5B-4B61-ABF5-BE94F517CA99}" srcOrd="8" destOrd="0" presId="urn:microsoft.com/office/officeart/2005/8/layout/hierarchy1"/>
    <dgm:cxn modelId="{FEDE61A4-DEF3-4BB6-97F0-9F3E03D65B4A}" type="presParOf" srcId="{F517FBA8-B0D1-40B9-A247-CDE07B85FB01}" destId="{5D69EC24-5630-4371-A62F-B77F1112052F}" srcOrd="9" destOrd="0" presId="urn:microsoft.com/office/officeart/2005/8/layout/hierarchy1"/>
    <dgm:cxn modelId="{532DA2BC-F565-4430-8EE5-77AE03B84F60}" type="presParOf" srcId="{5D69EC24-5630-4371-A62F-B77F1112052F}" destId="{6608C843-03F4-4B96-9324-2BBD5B3AC83D}" srcOrd="0" destOrd="0" presId="urn:microsoft.com/office/officeart/2005/8/layout/hierarchy1"/>
    <dgm:cxn modelId="{1E17B42C-2C62-43DC-9845-8BDA175DAB78}" type="presParOf" srcId="{6608C843-03F4-4B96-9324-2BBD5B3AC83D}" destId="{B5202FE9-8043-49CA-B12D-FF5E10FB5367}" srcOrd="0" destOrd="0" presId="urn:microsoft.com/office/officeart/2005/8/layout/hierarchy1"/>
    <dgm:cxn modelId="{1E63CEEE-DEA6-4C21-8845-53B82461284A}" type="presParOf" srcId="{6608C843-03F4-4B96-9324-2BBD5B3AC83D}" destId="{EC3340CF-11F2-42FA-B2CF-586D205EA973}" srcOrd="1" destOrd="0" presId="urn:microsoft.com/office/officeart/2005/8/layout/hierarchy1"/>
    <dgm:cxn modelId="{A5AFD57E-E56E-4E71-958E-EAB35C1F1766}" type="presParOf" srcId="{5D69EC24-5630-4371-A62F-B77F1112052F}" destId="{1B888437-C125-4C6C-99D7-8E528F639F77}" srcOrd="1" destOrd="0" presId="urn:microsoft.com/office/officeart/2005/8/layout/hierarchy1"/>
  </dgm:cxnLst>
  <dgm:bg>
    <a:noFill/>
    <a:effectLst>
      <a:glow rad="127000">
        <a:srgbClr val="FF0066"/>
      </a:glow>
      <a:outerShdw blurRad="50800" dist="50800" dir="5400000" algn="ctr" rotWithShape="0">
        <a:srgbClr val="FF0066"/>
      </a:outerShdw>
    </a:effectLst>
  </dgm:bg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DB3FF-9B5B-4B61-ABF5-BE94F517CA99}">
      <dsp:nvSpPr>
        <dsp:cNvPr id="0" name=""/>
        <dsp:cNvSpPr/>
      </dsp:nvSpPr>
      <dsp:spPr>
        <a:xfrm>
          <a:off x="4421066" y="3287069"/>
          <a:ext cx="3001426" cy="363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902"/>
              </a:lnTo>
              <a:lnTo>
                <a:pt x="3042373" y="213902"/>
              </a:lnTo>
              <a:lnTo>
                <a:pt x="3042373" y="336189"/>
              </a:lnTo>
            </a:path>
          </a:pathLst>
        </a:custGeom>
        <a:noFill/>
        <a:ln w="25400" cap="flat" cmpd="sng" algn="ctr">
          <a:solidFill>
            <a:srgbClr val="50505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64627-DF71-4379-91E1-AF8D8712D112}">
      <dsp:nvSpPr>
        <dsp:cNvPr id="0" name=""/>
        <dsp:cNvSpPr/>
      </dsp:nvSpPr>
      <dsp:spPr>
        <a:xfrm>
          <a:off x="4421066" y="3287069"/>
          <a:ext cx="1219744" cy="363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902"/>
              </a:lnTo>
              <a:lnTo>
                <a:pt x="1260691" y="213902"/>
              </a:lnTo>
              <a:lnTo>
                <a:pt x="1260691" y="336189"/>
              </a:lnTo>
            </a:path>
          </a:pathLst>
        </a:custGeom>
        <a:noFill/>
        <a:ln w="25400" cap="flat" cmpd="sng" algn="ctr">
          <a:solidFill>
            <a:srgbClr val="50505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8664A-15D3-46A8-8AFE-0AC23DE17692}">
      <dsp:nvSpPr>
        <dsp:cNvPr id="0" name=""/>
        <dsp:cNvSpPr/>
      </dsp:nvSpPr>
      <dsp:spPr>
        <a:xfrm>
          <a:off x="3900485" y="3287069"/>
          <a:ext cx="520580" cy="363481"/>
        </a:xfrm>
        <a:custGeom>
          <a:avLst/>
          <a:gdLst/>
          <a:ahLst/>
          <a:cxnLst/>
          <a:rect l="0" t="0" r="0" b="0"/>
          <a:pathLst>
            <a:path>
              <a:moveTo>
                <a:pt x="479633" y="0"/>
              </a:moveTo>
              <a:lnTo>
                <a:pt x="479633" y="213902"/>
              </a:lnTo>
              <a:lnTo>
                <a:pt x="0" y="213902"/>
              </a:lnTo>
              <a:lnTo>
                <a:pt x="0" y="336189"/>
              </a:lnTo>
            </a:path>
          </a:pathLst>
        </a:custGeom>
        <a:noFill/>
        <a:ln w="25400" cap="flat" cmpd="sng" algn="ctr">
          <a:solidFill>
            <a:srgbClr val="50505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E0EF2-E03A-4E7A-82A7-F76275BCAE92}">
      <dsp:nvSpPr>
        <dsp:cNvPr id="0" name=""/>
        <dsp:cNvSpPr/>
      </dsp:nvSpPr>
      <dsp:spPr>
        <a:xfrm>
          <a:off x="2255156" y="3287069"/>
          <a:ext cx="2165909" cy="363481"/>
        </a:xfrm>
        <a:custGeom>
          <a:avLst/>
          <a:gdLst/>
          <a:ahLst/>
          <a:cxnLst/>
          <a:rect l="0" t="0" r="0" b="0"/>
          <a:pathLst>
            <a:path>
              <a:moveTo>
                <a:pt x="2124962" y="0"/>
              </a:moveTo>
              <a:lnTo>
                <a:pt x="2124962" y="213902"/>
              </a:lnTo>
              <a:lnTo>
                <a:pt x="0" y="213902"/>
              </a:lnTo>
              <a:lnTo>
                <a:pt x="0" y="336189"/>
              </a:lnTo>
            </a:path>
          </a:pathLst>
        </a:custGeom>
        <a:noFill/>
        <a:ln w="25400" cap="flat" cmpd="sng" algn="ctr">
          <a:solidFill>
            <a:srgbClr val="50505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79BAB5-EA9D-4C20-B934-07C3E5E22099}">
      <dsp:nvSpPr>
        <dsp:cNvPr id="0" name=""/>
        <dsp:cNvSpPr/>
      </dsp:nvSpPr>
      <dsp:spPr>
        <a:xfrm>
          <a:off x="467362" y="3287069"/>
          <a:ext cx="3953704" cy="233498"/>
        </a:xfrm>
        <a:custGeom>
          <a:avLst/>
          <a:gdLst/>
          <a:ahLst/>
          <a:cxnLst/>
          <a:rect l="0" t="0" r="0" b="0"/>
          <a:pathLst>
            <a:path>
              <a:moveTo>
                <a:pt x="3912756" y="0"/>
              </a:moveTo>
              <a:lnTo>
                <a:pt x="3912756" y="83920"/>
              </a:lnTo>
              <a:lnTo>
                <a:pt x="0" y="83920"/>
              </a:lnTo>
              <a:lnTo>
                <a:pt x="0" y="206206"/>
              </a:lnTo>
            </a:path>
          </a:pathLst>
        </a:custGeom>
        <a:noFill/>
        <a:ln w="25400" cap="flat" cmpd="sng" algn="ctr">
          <a:solidFill>
            <a:srgbClr val="50505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149F0-AD69-4BA5-A4D5-117B4B5C1A50}">
      <dsp:nvSpPr>
        <dsp:cNvPr id="0" name=""/>
        <dsp:cNvSpPr/>
      </dsp:nvSpPr>
      <dsp:spPr>
        <a:xfrm>
          <a:off x="4041464" y="1836383"/>
          <a:ext cx="379601" cy="612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472"/>
              </a:lnTo>
              <a:lnTo>
                <a:pt x="338653" y="517472"/>
              </a:lnTo>
              <a:lnTo>
                <a:pt x="338653" y="639758"/>
              </a:lnTo>
            </a:path>
          </a:pathLst>
        </a:custGeom>
        <a:noFill/>
        <a:ln w="25400" cap="flat" cmpd="sng" algn="ctr">
          <a:solidFill>
            <a:srgbClr val="50505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2C861-4D3A-4A45-B4F7-CF0AC172E042}">
      <dsp:nvSpPr>
        <dsp:cNvPr id="0" name=""/>
        <dsp:cNvSpPr/>
      </dsp:nvSpPr>
      <dsp:spPr>
        <a:xfrm>
          <a:off x="94245" y="409054"/>
          <a:ext cx="1659318" cy="1363339"/>
        </a:xfrm>
        <a:prstGeom prst="roundRect">
          <a:avLst>
            <a:gd name="adj" fmla="val 10000"/>
          </a:avLst>
        </a:prstGeom>
        <a:solidFill>
          <a:srgbClr val="50505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24152-390B-4E67-A1D8-4627D77F247F}">
      <dsp:nvSpPr>
        <dsp:cNvPr id="0" name=""/>
        <dsp:cNvSpPr/>
      </dsp:nvSpPr>
      <dsp:spPr>
        <a:xfrm>
          <a:off x="240915" y="548390"/>
          <a:ext cx="1659318" cy="1363339"/>
        </a:xfrm>
        <a:prstGeom prst="roundRect">
          <a:avLst>
            <a:gd name="adj" fmla="val 10000"/>
          </a:avLst>
        </a:prstGeom>
        <a:solidFill>
          <a:srgbClr val="9E7E38">
            <a:lumMod val="40000"/>
            <a:lumOff val="60000"/>
          </a:srgbClr>
        </a:solidFill>
        <a:ln w="25400" cap="flat" cmpd="sng" algn="ctr">
          <a:solidFill>
            <a:srgbClr val="50505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Executive Advisory Committee</a:t>
          </a:r>
          <a:endParaRPr lang="en-US" sz="1600" b="0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80846" y="588321"/>
        <a:ext cx="1579456" cy="1283477"/>
      </dsp:txXfrm>
    </dsp:sp>
    <dsp:sp modelId="{FA3C3640-BB0A-4F9E-B5CA-1CCBFDD3F30C}">
      <dsp:nvSpPr>
        <dsp:cNvPr id="0" name=""/>
        <dsp:cNvSpPr/>
      </dsp:nvSpPr>
      <dsp:spPr>
        <a:xfrm>
          <a:off x="2210931" y="640243"/>
          <a:ext cx="3661066" cy="1196139"/>
        </a:xfrm>
        <a:prstGeom prst="roundRect">
          <a:avLst>
            <a:gd name="adj" fmla="val 10000"/>
          </a:avLst>
        </a:prstGeom>
        <a:solidFill>
          <a:srgbClr val="50505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739F1-E801-4C5B-9F3D-6664988F0F43}">
      <dsp:nvSpPr>
        <dsp:cNvPr id="0" name=""/>
        <dsp:cNvSpPr/>
      </dsp:nvSpPr>
      <dsp:spPr>
        <a:xfrm>
          <a:off x="2357601" y="779580"/>
          <a:ext cx="3661066" cy="1196139"/>
        </a:xfrm>
        <a:prstGeom prst="roundRect">
          <a:avLst>
            <a:gd name="adj" fmla="val 10000"/>
          </a:avLst>
        </a:prstGeom>
        <a:solidFill>
          <a:srgbClr val="9E7E38">
            <a:lumMod val="40000"/>
            <a:lumOff val="60000"/>
          </a:srgbClr>
        </a:solidFill>
        <a:ln w="25400" cap="flat" cmpd="sng" algn="ctr">
          <a:solidFill>
            <a:srgbClr val="50505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Cardiovascular Sciences Center (CVSC) Directors</a:t>
          </a: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Drs. Diz and Herrington</a:t>
          </a:r>
        </a:p>
      </dsp:txBody>
      <dsp:txXfrm>
        <a:off x="2392635" y="814614"/>
        <a:ext cx="3590998" cy="1126071"/>
      </dsp:txXfrm>
    </dsp:sp>
    <dsp:sp modelId="{DF8E3456-0DD2-4B88-8590-1F8F4FFEC1EF}">
      <dsp:nvSpPr>
        <dsp:cNvPr id="0" name=""/>
        <dsp:cNvSpPr/>
      </dsp:nvSpPr>
      <dsp:spPr>
        <a:xfrm>
          <a:off x="2089851" y="2448849"/>
          <a:ext cx="4662428" cy="838219"/>
        </a:xfrm>
        <a:prstGeom prst="roundRect">
          <a:avLst>
            <a:gd name="adj" fmla="val 10000"/>
          </a:avLst>
        </a:prstGeom>
        <a:solidFill>
          <a:srgbClr val="50505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8676F-A5F7-4FF2-A274-6F26AEF8FCDC}">
      <dsp:nvSpPr>
        <dsp:cNvPr id="0" name=""/>
        <dsp:cNvSpPr/>
      </dsp:nvSpPr>
      <dsp:spPr>
        <a:xfrm>
          <a:off x="2236521" y="2588186"/>
          <a:ext cx="4662428" cy="838219"/>
        </a:xfrm>
        <a:prstGeom prst="roundRect">
          <a:avLst>
            <a:gd name="adj" fmla="val 10000"/>
          </a:avLst>
        </a:prstGeom>
        <a:solidFill>
          <a:srgbClr val="9E7E38">
            <a:lumMod val="40000"/>
            <a:lumOff val="60000"/>
          </a:srgbClr>
        </a:solidFill>
        <a:ln w="25400" cap="flat" cmpd="sng" algn="ctr">
          <a:solidFill>
            <a:srgbClr val="50505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CVSC Membership (~160)</a:t>
          </a:r>
        </a:p>
      </dsp:txBody>
      <dsp:txXfrm>
        <a:off x="2261072" y="2612737"/>
        <a:ext cx="4613326" cy="789117"/>
      </dsp:txXfrm>
    </dsp:sp>
    <dsp:sp modelId="{4878FBDF-E17D-4BC7-8D25-C841F547C75C}">
      <dsp:nvSpPr>
        <dsp:cNvPr id="0" name=""/>
        <dsp:cNvSpPr/>
      </dsp:nvSpPr>
      <dsp:spPr>
        <a:xfrm>
          <a:off x="-146670" y="3520568"/>
          <a:ext cx="1228064" cy="1686338"/>
        </a:xfrm>
        <a:prstGeom prst="roundRect">
          <a:avLst>
            <a:gd name="adj" fmla="val 10000"/>
          </a:avLst>
        </a:prstGeom>
        <a:solidFill>
          <a:srgbClr val="50505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890B1-F16E-4DA1-8E39-D4EBD91C6047}">
      <dsp:nvSpPr>
        <dsp:cNvPr id="0" name=""/>
        <dsp:cNvSpPr/>
      </dsp:nvSpPr>
      <dsp:spPr>
        <a:xfrm>
          <a:off x="0" y="3659904"/>
          <a:ext cx="1228064" cy="1686338"/>
        </a:xfrm>
        <a:prstGeom prst="roundRect">
          <a:avLst>
            <a:gd name="adj" fmla="val 10000"/>
          </a:avLst>
        </a:prstGeom>
        <a:solidFill>
          <a:srgbClr val="9E7E38">
            <a:lumMod val="40000"/>
            <a:lumOff val="60000"/>
          </a:srgbClr>
        </a:solidFill>
        <a:ln w="25400" cap="flat" cmpd="sng" algn="ctr">
          <a:solidFill>
            <a:srgbClr val="50505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Admin Unit</a:t>
          </a:r>
        </a:p>
      </dsp:txBody>
      <dsp:txXfrm>
        <a:off x="35969" y="3695873"/>
        <a:ext cx="1156126" cy="1614400"/>
      </dsp:txXfrm>
    </dsp:sp>
    <dsp:sp modelId="{2425AC2C-D2E2-4DF1-9F9A-8B8A563B5EB8}">
      <dsp:nvSpPr>
        <dsp:cNvPr id="0" name=""/>
        <dsp:cNvSpPr/>
      </dsp:nvSpPr>
      <dsp:spPr>
        <a:xfrm>
          <a:off x="1521826" y="3650550"/>
          <a:ext cx="1466660" cy="1660127"/>
        </a:xfrm>
        <a:prstGeom prst="roundRect">
          <a:avLst>
            <a:gd name="adj" fmla="val 10000"/>
          </a:avLst>
        </a:prstGeom>
        <a:solidFill>
          <a:srgbClr val="50505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55115A-C71E-42A8-A587-0AA2F6C435BA}">
      <dsp:nvSpPr>
        <dsp:cNvPr id="0" name=""/>
        <dsp:cNvSpPr/>
      </dsp:nvSpPr>
      <dsp:spPr>
        <a:xfrm>
          <a:off x="1668496" y="3789887"/>
          <a:ext cx="1466660" cy="1660127"/>
        </a:xfrm>
        <a:prstGeom prst="roundRect">
          <a:avLst>
            <a:gd name="adj" fmla="val 10000"/>
          </a:avLst>
        </a:prstGeom>
        <a:solidFill>
          <a:srgbClr val="9E7E38">
            <a:lumMod val="40000"/>
            <a:lumOff val="60000"/>
          </a:srgbClr>
        </a:solidFill>
        <a:ln w="25400" cap="flat" cmpd="sng" algn="ctr">
          <a:solidFill>
            <a:srgbClr val="50505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CVSC Pilots </a:t>
          </a:r>
          <a:r>
            <a:rPr lang="en-US" sz="1800" b="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</a:t>
          </a:r>
          <a:r>
            <a:rPr lang="en-US" sz="1600" b="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Chairs: Drs. Brinkley, Yamaleyeva)</a:t>
          </a:r>
        </a:p>
      </dsp:txBody>
      <dsp:txXfrm>
        <a:off x="1711453" y="3832844"/>
        <a:ext cx="1380746" cy="1574213"/>
      </dsp:txXfrm>
    </dsp:sp>
    <dsp:sp modelId="{3AF64E36-821E-47AE-A4DC-DC4E2C5D16AA}">
      <dsp:nvSpPr>
        <dsp:cNvPr id="0" name=""/>
        <dsp:cNvSpPr/>
      </dsp:nvSpPr>
      <dsp:spPr>
        <a:xfrm>
          <a:off x="3281826" y="3650550"/>
          <a:ext cx="1237317" cy="1660127"/>
        </a:xfrm>
        <a:prstGeom prst="roundRect">
          <a:avLst>
            <a:gd name="adj" fmla="val 10000"/>
          </a:avLst>
        </a:prstGeom>
        <a:solidFill>
          <a:srgbClr val="50505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1ECF7-7346-4F37-A5D3-12F1FA25D01B}">
      <dsp:nvSpPr>
        <dsp:cNvPr id="0" name=""/>
        <dsp:cNvSpPr/>
      </dsp:nvSpPr>
      <dsp:spPr>
        <a:xfrm>
          <a:off x="3428496" y="3789887"/>
          <a:ext cx="1237317" cy="1660127"/>
        </a:xfrm>
        <a:prstGeom prst="roundRect">
          <a:avLst>
            <a:gd name="adj" fmla="val 10000"/>
          </a:avLst>
        </a:prstGeom>
        <a:solidFill>
          <a:srgbClr val="9E7E38">
            <a:lumMod val="40000"/>
            <a:lumOff val="60000"/>
          </a:srgbClr>
        </a:solidFill>
        <a:ln w="25400" cap="flat" cmpd="sng" algn="ctr">
          <a:solidFill>
            <a:srgbClr val="50505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CVSC Seminar Series</a:t>
          </a:r>
        </a:p>
      </dsp:txBody>
      <dsp:txXfrm>
        <a:off x="3464736" y="3826127"/>
        <a:ext cx="1164837" cy="1587647"/>
      </dsp:txXfrm>
    </dsp:sp>
    <dsp:sp modelId="{25D6CFF5-1007-4323-B787-D7807A1A3EAA}">
      <dsp:nvSpPr>
        <dsp:cNvPr id="0" name=""/>
        <dsp:cNvSpPr/>
      </dsp:nvSpPr>
      <dsp:spPr>
        <a:xfrm>
          <a:off x="4812484" y="3650550"/>
          <a:ext cx="1656652" cy="1655207"/>
        </a:xfrm>
        <a:prstGeom prst="roundRect">
          <a:avLst>
            <a:gd name="adj" fmla="val 10000"/>
          </a:avLst>
        </a:prstGeom>
        <a:solidFill>
          <a:srgbClr val="50505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6A2BD-06C7-47F0-9887-24FAE80FC3B5}">
      <dsp:nvSpPr>
        <dsp:cNvPr id="0" name=""/>
        <dsp:cNvSpPr/>
      </dsp:nvSpPr>
      <dsp:spPr>
        <a:xfrm>
          <a:off x="4959154" y="3789887"/>
          <a:ext cx="1656652" cy="1655207"/>
        </a:xfrm>
        <a:prstGeom prst="roundRect">
          <a:avLst>
            <a:gd name="adj" fmla="val 10000"/>
          </a:avLst>
        </a:prstGeom>
        <a:solidFill>
          <a:srgbClr val="9E7E38">
            <a:lumMod val="40000"/>
            <a:lumOff val="60000"/>
          </a:srgbClr>
        </a:solidFill>
        <a:ln w="25400" cap="flat" cmpd="sng" algn="ctr">
          <a:solidFill>
            <a:srgbClr val="50505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CVSC Career Development</a:t>
          </a:r>
        </a:p>
      </dsp:txBody>
      <dsp:txXfrm>
        <a:off x="5007633" y="3838366"/>
        <a:ext cx="1559694" cy="1558249"/>
      </dsp:txXfrm>
    </dsp:sp>
    <dsp:sp modelId="{B5202FE9-8043-49CA-B12D-FF5E10FB5367}">
      <dsp:nvSpPr>
        <dsp:cNvPr id="0" name=""/>
        <dsp:cNvSpPr/>
      </dsp:nvSpPr>
      <dsp:spPr>
        <a:xfrm>
          <a:off x="6762477" y="3650550"/>
          <a:ext cx="1320031" cy="1643774"/>
        </a:xfrm>
        <a:prstGeom prst="roundRect">
          <a:avLst>
            <a:gd name="adj" fmla="val 10000"/>
          </a:avLst>
        </a:prstGeom>
        <a:solidFill>
          <a:srgbClr val="50505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340CF-11F2-42FA-B2CF-586D205EA973}">
      <dsp:nvSpPr>
        <dsp:cNvPr id="0" name=""/>
        <dsp:cNvSpPr/>
      </dsp:nvSpPr>
      <dsp:spPr>
        <a:xfrm>
          <a:off x="6909147" y="3789887"/>
          <a:ext cx="1320031" cy="1643774"/>
        </a:xfrm>
        <a:prstGeom prst="roundRect">
          <a:avLst>
            <a:gd name="adj" fmla="val 10000"/>
          </a:avLst>
        </a:prstGeom>
        <a:solidFill>
          <a:srgbClr val="9E7E38">
            <a:lumMod val="40000"/>
            <a:lumOff val="60000"/>
          </a:srgbClr>
        </a:solidFill>
        <a:ln w="25400" cap="flat" cmpd="sng" algn="ctr">
          <a:solidFill>
            <a:srgbClr val="50505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CVSC Resources</a:t>
          </a:r>
        </a:p>
      </dsp:txBody>
      <dsp:txXfrm>
        <a:off x="6947809" y="3828549"/>
        <a:ext cx="1242707" cy="1566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6770"/>
          </a:xfrm>
          <a:prstGeom prst="rect">
            <a:avLst/>
          </a:prstGeom>
        </p:spPr>
        <p:txBody>
          <a:bodyPr vert="horz" lIns="34747" tIns="17374" rIns="34747" bIns="17374" rtlCol="0"/>
          <a:lstStyle>
            <a:lvl1pPr algn="l">
              <a:defRPr sz="5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363" y="0"/>
            <a:ext cx="3043343" cy="466770"/>
          </a:xfrm>
          <a:prstGeom prst="rect">
            <a:avLst/>
          </a:prstGeom>
        </p:spPr>
        <p:txBody>
          <a:bodyPr vert="horz" lIns="34747" tIns="17374" rIns="34747" bIns="17374" rtlCol="0"/>
          <a:lstStyle>
            <a:lvl1pPr algn="r">
              <a:defRPr sz="500"/>
            </a:lvl1pPr>
          </a:lstStyle>
          <a:p>
            <a:fld id="{6604E6B7-3C96-914B-BF18-A9AA325C0192}" type="datetimeFigureOut">
              <a:rPr lang="en-US" smtClean="0"/>
              <a:t>2/28/23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34747" tIns="17374" rIns="34747" bIns="173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79785"/>
            <a:ext cx="5618480" cy="3665677"/>
          </a:xfrm>
          <a:prstGeom prst="rect">
            <a:avLst/>
          </a:prstGeom>
        </p:spPr>
        <p:txBody>
          <a:bodyPr vert="horz" lIns="34747" tIns="17374" rIns="34747" bIns="1737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30"/>
            <a:ext cx="3043343" cy="466770"/>
          </a:xfrm>
          <a:prstGeom prst="rect">
            <a:avLst/>
          </a:prstGeom>
        </p:spPr>
        <p:txBody>
          <a:bodyPr vert="horz" lIns="34747" tIns="17374" rIns="34747" bIns="17374" rtlCol="0" anchor="b"/>
          <a:lstStyle>
            <a:lvl1pPr algn="l">
              <a:defRPr sz="5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363" y="8842330"/>
            <a:ext cx="3043343" cy="466770"/>
          </a:xfrm>
          <a:prstGeom prst="rect">
            <a:avLst/>
          </a:prstGeom>
        </p:spPr>
        <p:txBody>
          <a:bodyPr vert="horz" lIns="34747" tIns="17374" rIns="34747" bIns="17374" rtlCol="0" anchor="b"/>
          <a:lstStyle>
            <a:lvl1pPr algn="r">
              <a:defRPr sz="500"/>
            </a:lvl1pPr>
          </a:lstStyle>
          <a:p>
            <a:fld id="{00E09490-AAEE-BD4C-B93A-660063611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5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US" b="0" i="0" dirty="0">
                <a:solidFill>
                  <a:srgbClr val="FFFFFF"/>
                </a:solidFill>
                <a:effectLst/>
                <a:latin typeface="Avenir LT W01_35 Light1475496" panose="02000503020000020003" pitchFamily="2" charset="0"/>
              </a:rPr>
              <a:t>Integrating the breadth and strengths of cardiovascular research, training the next generation of cardiovascular investigators and connecting outstanding research faculty and clinical care providers for rapid translation of knowledge.</a:t>
            </a:r>
          </a:p>
          <a:p>
            <a:pPr algn="l" fontAlgn="base"/>
            <a:br>
              <a:rPr lang="en-US" b="0" i="0" dirty="0">
                <a:solidFill>
                  <a:srgbClr val="FFFFFF"/>
                </a:solidFill>
                <a:effectLst/>
                <a:latin typeface="Avenir LT W01_35 Light1475496" panose="02000503020000020003" pitchFamily="2" charset="0"/>
              </a:rPr>
            </a:br>
            <a:endParaRPr lang="en-US" b="0" i="0" dirty="0">
              <a:solidFill>
                <a:srgbClr val="FFFFFF"/>
              </a:solidFill>
              <a:effectLst/>
              <a:latin typeface="Avenir LT W01_35 Light1475496" panose="02000503020000020003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09490-AAEE-BD4C-B93A-660063611D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78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526B005D-6E2A-8841-AA89-D5183C9F1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9400" y="5943600"/>
            <a:ext cx="316992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Name, Department and Institution here. Arial italic 32 point, BLACK</a:t>
            </a:r>
            <a:br>
              <a:rPr lang="en-US" dirty="0"/>
            </a:br>
            <a:r>
              <a:rPr lang="en-US" dirty="0"/>
              <a:t>Name, Department and Institution here. Arial italic 32 point, BLACK</a:t>
            </a:r>
          </a:p>
        </p:txBody>
      </p:sp>
      <p:sp>
        <p:nvSpPr>
          <p:cNvPr id="8" name="Text Placeholder 37">
            <a:extLst>
              <a:ext uri="{FF2B5EF4-FFF2-40B4-BE49-F238E27FC236}">
                <a16:creationId xmlns:a16="http://schemas.microsoft.com/office/drawing/2014/main" id="{554647DB-E1BD-C94E-9EB3-A669485101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29400" y="457200"/>
            <a:ext cx="31699200" cy="54864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style, Arial Bold 90pt, white, </a:t>
            </a:r>
            <a:br>
              <a:rPr lang="en-US" dirty="0"/>
            </a:br>
            <a:r>
              <a:rPr lang="en-US" dirty="0"/>
              <a:t>max of two lines </a:t>
            </a:r>
          </a:p>
        </p:txBody>
      </p:sp>
      <p:sp>
        <p:nvSpPr>
          <p:cNvPr id="9" name="Text Placeholder 49">
            <a:extLst>
              <a:ext uri="{FF2B5EF4-FFF2-40B4-BE49-F238E27FC236}">
                <a16:creationId xmlns:a16="http://schemas.microsoft.com/office/drawing/2014/main" id="{EDB378EE-D5C8-3D43-B7C1-12C2FAE7E7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59075" y="9144000"/>
            <a:ext cx="9059863" cy="21336000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Master text styles – Body copy is Arial 36 point. Subheads are All CAPS, Arial BOLD, 44 point, Gold,  BOLD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F5783BF-6E76-F24B-AE5A-654CABBCC9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96800" y="9144000"/>
            <a:ext cx="9067800" cy="21336000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Master text styles – Body copy is Arial 36 point. Subheads are All CAPS, Arial BOLD, 44 point, Gold,  BOLD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FD4507E-617E-7446-80EE-7DE3EFC1A6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326600" y="9144000"/>
            <a:ext cx="9067800" cy="21336000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Master text styles – Body copy is Arial 36 point. Subheads are All CAPS, Arial BOLD, 44 point, Gold,  BOLD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23D11D7-1251-6A4B-A610-59ADA31B30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80200" y="9144000"/>
            <a:ext cx="9067800" cy="21336000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Master text styles – Body copy is Arial 36 point. Subheads are All CAPS, Arial BOLD, 44 point, Gold,  BOLD</a:t>
            </a:r>
          </a:p>
        </p:txBody>
      </p:sp>
    </p:spTree>
    <p:extLst>
      <p:ext uri="{BB962C8B-B14F-4D97-AF65-F5344CB8AC3E}">
        <p14:creationId xmlns:p14="http://schemas.microsoft.com/office/powerpoint/2010/main" val="315600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56295A7-A2DC-914E-8237-1FBDD680E1E2}"/>
              </a:ext>
            </a:extLst>
          </p:cNvPr>
          <p:cNvSpPr/>
          <p:nvPr userDrawn="1"/>
        </p:nvSpPr>
        <p:spPr>
          <a:xfrm>
            <a:off x="457200" y="457200"/>
            <a:ext cx="42976800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364E9C-2E5B-F044-8E86-CD43DFE630B7}"/>
              </a:ext>
            </a:extLst>
          </p:cNvPr>
          <p:cNvSpPr/>
          <p:nvPr userDrawn="1"/>
        </p:nvSpPr>
        <p:spPr>
          <a:xfrm>
            <a:off x="457200" y="5943600"/>
            <a:ext cx="429768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69F6B1-2F12-064B-A94D-8C18B6F001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200" y="2090214"/>
            <a:ext cx="5410199" cy="22203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8E0AF0-08D4-614C-A453-37FF829207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38277800" y="942731"/>
            <a:ext cx="5918200" cy="5918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2B972E1-BC62-5146-AF3A-BB3EAAD2BDC2}"/>
              </a:ext>
            </a:extLst>
          </p:cNvPr>
          <p:cNvSpPr/>
          <p:nvPr userDrawn="1"/>
        </p:nvSpPr>
        <p:spPr>
          <a:xfrm>
            <a:off x="438150" y="31318200"/>
            <a:ext cx="4299585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72FFB2-EE4F-7344-840C-97469C6CFBDC}"/>
              </a:ext>
            </a:extLst>
          </p:cNvPr>
          <p:cNvSpPr txBox="1"/>
          <p:nvPr userDrawn="1"/>
        </p:nvSpPr>
        <p:spPr>
          <a:xfrm>
            <a:off x="11420475" y="31524714"/>
            <a:ext cx="21031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Wake Forest University School of Medicine is the academic core of Atrium Health.</a:t>
            </a:r>
          </a:p>
        </p:txBody>
      </p:sp>
    </p:spTree>
    <p:extLst>
      <p:ext uri="{BB962C8B-B14F-4D97-AF65-F5344CB8AC3E}">
        <p14:creationId xmlns:p14="http://schemas.microsoft.com/office/powerpoint/2010/main" val="197070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png"/><Relationship Id="rId18" Type="http://schemas.openxmlformats.org/officeDocument/2006/relationships/diagramData" Target="../diagrams/data1.xml"/><Relationship Id="rId3" Type="http://schemas.openxmlformats.org/officeDocument/2006/relationships/image" Target="../media/image3.png"/><Relationship Id="rId21" Type="http://schemas.openxmlformats.org/officeDocument/2006/relationships/diagramColors" Target="../diagrams/colors1.xml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17" Type="http://schemas.openxmlformats.org/officeDocument/2006/relationships/image" Target="../media/image17.png"/><Relationship Id="rId25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diagramQuickStyle" Target="../diagrams/quickStyl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19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18.png"/><Relationship Id="rId10" Type="http://schemas.openxmlformats.org/officeDocument/2006/relationships/image" Target="../media/image10.jpeg"/><Relationship Id="rId19" Type="http://schemas.openxmlformats.org/officeDocument/2006/relationships/diagramLayout" Target="../diagrams/layout1.xml"/><Relationship Id="rId4" Type="http://schemas.openxmlformats.org/officeDocument/2006/relationships/image" Target="../media/image4.png"/><Relationship Id="rId9" Type="http://schemas.openxmlformats.org/officeDocument/2006/relationships/image" Target="../media/image9.emf"/><Relationship Id="rId14" Type="http://schemas.openxmlformats.org/officeDocument/2006/relationships/image" Target="../media/image14.png"/><Relationship Id="rId22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3E10890-0242-4F41-AC2E-6C570FCC1F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798806" y="8305800"/>
            <a:ext cx="12013925" cy="21336000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spcAft>
                <a:spcPts val="2400"/>
              </a:spcAft>
              <a:buNone/>
            </a:pPr>
            <a:r>
              <a:rPr lang="en-US" sz="4400" b="1" dirty="0">
                <a:solidFill>
                  <a:srgbClr val="93773A"/>
                </a:solidFill>
                <a:latin typeface="Arial" pitchFamily="34" charset="0"/>
                <a:cs typeface="Arial" pitchFamily="34" charset="0"/>
              </a:rPr>
              <a:t>Metrics and Members</a:t>
            </a:r>
            <a:endParaRPr lang="en-US" sz="4400" b="1" dirty="0">
              <a:solidFill>
                <a:srgbClr val="93773A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endParaRPr lang="en-US" sz="4400" b="1" dirty="0">
              <a:solidFill>
                <a:srgbClr val="93773A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endParaRPr lang="en-US" sz="4400" b="1" dirty="0">
              <a:solidFill>
                <a:srgbClr val="93773A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endParaRPr lang="en-US" sz="4400" b="1" dirty="0">
              <a:solidFill>
                <a:srgbClr val="93773A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endParaRPr lang="en-US" sz="4400" b="1" dirty="0">
              <a:solidFill>
                <a:srgbClr val="93773A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endParaRPr lang="en-US" sz="1000" b="1" dirty="0">
              <a:solidFill>
                <a:srgbClr val="93773A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endParaRPr lang="en-US" sz="1000" b="1" dirty="0">
              <a:solidFill>
                <a:srgbClr val="93773A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endParaRPr lang="en-US" sz="4400" b="1" dirty="0">
              <a:solidFill>
                <a:srgbClr val="93773A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EFFEB0-2A6E-C345-B280-BBCFFA4AD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5943600"/>
            <a:ext cx="43053000" cy="192271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4800" i="0" dirty="0">
                <a:solidFill>
                  <a:schemeClr val="tx1"/>
                </a:solidFill>
              </a:rPr>
              <a:t>Debra Diz, PhD, Co-Director CVSC, David Herrington, MD, MHS, Co Director CVSC &amp;  Enterprise Vice Chair for Research, AH H&amp;V Service Line</a:t>
            </a:r>
            <a:br>
              <a:rPr lang="en-US" sz="4800" i="0" dirty="0">
                <a:solidFill>
                  <a:schemeClr val="tx1"/>
                </a:solidFill>
              </a:rPr>
            </a:br>
            <a:r>
              <a:rPr lang="en-US" sz="4800" i="0" dirty="0">
                <a:solidFill>
                  <a:schemeClr val="tx1"/>
                </a:solidFill>
              </a:rPr>
              <a:t>David Zhao MD, PhD, Enterprise Academic Chief for AH H&amp;V Service Line, Geoff Rose, MD, Enterprise Chief for AH H&amp;V Service Line 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786D8-D81C-3749-9E8E-7C90097825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Cardiovascular Sciences Center (CVSC) &amp;</a:t>
            </a:r>
          </a:p>
          <a:p>
            <a:r>
              <a:rPr lang="en-US" dirty="0"/>
              <a:t>AH Heart and Vascular (H&amp;V) Service 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0A9EDB8-B1CB-E243-A4E9-A12DEB5C4A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7265" y="8385540"/>
            <a:ext cx="8985330" cy="21336000"/>
          </a:xfrm>
          <a:effectLst>
            <a:outerShdw blurRad="63500" dist="50800" dir="2880000" algn="ctr" rotWithShape="0">
              <a:schemeClr val="tx1">
                <a:alpha val="0"/>
              </a:schemeClr>
            </a:outerShdw>
          </a:effectLst>
        </p:spPr>
        <p:txBody>
          <a:bodyPr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4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Purpose/Mission</a:t>
            </a:r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4000" dirty="0">
                <a:solidFill>
                  <a:srgbClr val="000000"/>
                </a:solidFill>
              </a:rPr>
              <a:t>Provide key coordination and support for investigators engaged in CV research across the AHWF Enterprise to foster innovation and discovery concerning prediction, treatment, and prevention of cardiovascular diseases.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4400" b="1" dirty="0">
                <a:solidFill>
                  <a:srgbClr val="000000"/>
                </a:solidFill>
              </a:rPr>
              <a:t>Three strategic priorities</a:t>
            </a:r>
            <a:r>
              <a:rPr lang="en-US" sz="4400" dirty="0">
                <a:solidFill>
                  <a:srgbClr val="000000"/>
                </a:solidFill>
              </a:rPr>
              <a:t>: </a:t>
            </a:r>
          </a:p>
          <a:p>
            <a:pPr marL="504825" indent="-50482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0000"/>
                </a:solidFill>
              </a:rPr>
              <a:t>Enhance communication across the cardiovascular research community. </a:t>
            </a:r>
          </a:p>
          <a:p>
            <a:pPr marL="504825" indent="-50482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0000"/>
                </a:solidFill>
              </a:rPr>
              <a:t>Facilitate ongoing and new research.</a:t>
            </a:r>
          </a:p>
          <a:p>
            <a:pPr marL="504825" indent="-50482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0000"/>
                </a:solidFill>
              </a:rPr>
              <a:t>Support early career development of cardiovascular investigators.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None/>
            </a:pPr>
            <a:endParaRPr lang="en-US" sz="4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None/>
            </a:pPr>
            <a:r>
              <a:rPr lang="en-US" sz="4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CVSC Leadership</a:t>
            </a:r>
            <a:endParaRPr lang="en-US" sz="4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endParaRPr lang="en-US" b="0" i="0" dirty="0">
              <a:solidFill>
                <a:srgbClr val="000000"/>
              </a:solidFill>
              <a:effectLst/>
            </a:endParaRPr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endParaRPr lang="en-US" b="0" i="0" dirty="0">
              <a:solidFill>
                <a:srgbClr val="000000"/>
              </a:solidFill>
              <a:effectLst/>
            </a:endParaRPr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endParaRPr lang="en-US" b="1" i="0" dirty="0">
              <a:solidFill>
                <a:srgbClr val="000000"/>
              </a:solidFill>
              <a:effectLst/>
            </a:endParaRPr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1000" b="1" i="0" dirty="0">
              <a:solidFill>
                <a:srgbClr val="000000"/>
              </a:solidFill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b="1" i="0" dirty="0">
                <a:solidFill>
                  <a:srgbClr val="000000"/>
                </a:solidFill>
                <a:effectLst/>
              </a:rPr>
              <a:t>Organizational chart above </a:t>
            </a:r>
            <a:r>
              <a:rPr lang="en-US" sz="4000" b="0" i="0" dirty="0">
                <a:solidFill>
                  <a:srgbClr val="000000"/>
                </a:solidFill>
                <a:effectLst/>
              </a:rPr>
              <a:t>illustrates the CVSC leadership groups </a:t>
            </a:r>
            <a:r>
              <a:rPr lang="en-US" sz="4000" dirty="0"/>
              <a:t>promoting diverse, multi-disciplinary teams working on topics well-aligned with the Institutional Research Strategic Plan and Heart &amp; Vascular Service Line priorities. We engage member input through 6 committees/12 committee leaders/~62 members involved</a:t>
            </a:r>
            <a:r>
              <a:rPr lang="en-US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>
              <a:lnSpc>
                <a:spcPct val="100000"/>
              </a:lnSpc>
              <a:spcAft>
                <a:spcPts val="2400"/>
              </a:spcAft>
            </a:pPr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DDE320B-249B-CA45-AF42-EAAE24CE7D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68824" y="16905762"/>
            <a:ext cx="10193776" cy="20432237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93773A"/>
                </a:solidFill>
                <a:latin typeface="Arial" pitchFamily="34" charset="0"/>
                <a:cs typeface="Arial" pitchFamily="34" charset="0"/>
              </a:rPr>
              <a:t>Pilot Grant Awardees Research Spotlight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14BCD6E-B6EF-6D4B-8A7A-AD334AA30C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479710" y="8385540"/>
            <a:ext cx="10363808" cy="21336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93773A"/>
                </a:solidFill>
              </a:rPr>
              <a:t>Pilot Grants, Training Programs, Core Resources Provide Pathways for Research Careers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9333533" y="16199218"/>
            <a:ext cx="12312273" cy="6163583"/>
            <a:chOff x="11506200" y="10058400"/>
            <a:chExt cx="5768610" cy="3141227"/>
          </a:xfrm>
        </p:grpSpPr>
        <p:grpSp>
          <p:nvGrpSpPr>
            <p:cNvPr id="28" name="Group 27"/>
            <p:cNvGrpSpPr/>
            <p:nvPr/>
          </p:nvGrpSpPr>
          <p:grpSpPr>
            <a:xfrm>
              <a:off x="11506200" y="10058400"/>
              <a:ext cx="5768610" cy="3141227"/>
              <a:chOff x="11506200" y="10058400"/>
              <a:chExt cx="5768610" cy="3141227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3"/>
              <a:srcRect t="515"/>
              <a:stretch/>
            </p:blipFill>
            <p:spPr>
              <a:xfrm>
                <a:off x="11506200" y="10058400"/>
                <a:ext cx="3028950" cy="2757487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4"/>
              <a:srcRect t="4950"/>
              <a:stretch/>
            </p:blipFill>
            <p:spPr>
              <a:xfrm>
                <a:off x="14535150" y="10085832"/>
                <a:ext cx="2647950" cy="2743200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845560" y="12771002"/>
                <a:ext cx="5429250" cy="428625"/>
              </a:xfrm>
              <a:prstGeom prst="rect">
                <a:avLst/>
              </a:prstGeom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12178949" y="10273461"/>
              <a:ext cx="2587971" cy="392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/>
                <a:t>~400 Publications/yr.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0515768" y="22963570"/>
            <a:ext cx="10973643" cy="8000273"/>
            <a:chOff x="10670346" y="22936927"/>
            <a:chExt cx="10973643" cy="8000273"/>
          </a:xfrm>
        </p:grpSpPr>
        <p:sp>
          <p:nvSpPr>
            <p:cNvPr id="18" name="Rectangle 17"/>
            <p:cNvSpPr/>
            <p:nvPr/>
          </p:nvSpPr>
          <p:spPr>
            <a:xfrm>
              <a:off x="10670346" y="22936927"/>
              <a:ext cx="10973643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2400"/>
                </a:spcAft>
              </a:pPr>
              <a:r>
                <a:rPr lang="en-US" sz="4400" b="1" dirty="0">
                  <a:solidFill>
                    <a:srgbClr val="93773A"/>
                  </a:solidFill>
                  <a:latin typeface="Arial" pitchFamily="34" charset="0"/>
                  <a:cs typeface="Arial" pitchFamily="34" charset="0"/>
                </a:rPr>
                <a:t>Research Resources Aligned with Heart &amp; Vascular (and Other) Service Lines </a:t>
              </a: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6"/>
            <a:srcRect l="7896" t="18017" r="6657"/>
            <a:stretch/>
          </p:blipFill>
          <p:spPr>
            <a:xfrm>
              <a:off x="10814261" y="24387368"/>
              <a:ext cx="9983014" cy="6549832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22934579" y="24765000"/>
            <a:ext cx="10058237" cy="6084590"/>
            <a:chOff x="22457426" y="16314283"/>
            <a:chExt cx="10058237" cy="6084590"/>
          </a:xfrm>
        </p:grpSpPr>
        <p:sp>
          <p:nvSpPr>
            <p:cNvPr id="48" name="Title 1"/>
            <p:cNvSpPr txBox="1">
              <a:spLocks/>
            </p:cNvSpPr>
            <p:nvPr/>
          </p:nvSpPr>
          <p:spPr>
            <a:xfrm>
              <a:off x="22457426" y="16314283"/>
              <a:ext cx="10058237" cy="8020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400" b="1" dirty="0">
                  <a:solidFill>
                    <a:srgbClr val="93773A"/>
                  </a:solidFill>
                  <a:latin typeface="+mn-lt"/>
                </a:rPr>
                <a:t>CVSC Core Resource: Data Scientists 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2517060" y="17233451"/>
              <a:ext cx="7625767" cy="386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  <a:spcAft>
                  <a:spcPts val="600"/>
                </a:spcAft>
                <a:buClr>
                  <a:srgbClr val="008C95"/>
                </a:buClr>
              </a:pPr>
              <a:r>
                <a:rPr lang="en-US" sz="3200" b="1" dirty="0"/>
                <a:t>Specific CV-focused Expertise:</a:t>
              </a:r>
            </a:p>
            <a:p>
              <a:pPr marL="342900" indent="-342900">
                <a:lnSpc>
                  <a:spcPts val="2600"/>
                </a:lnSpc>
                <a:spcAft>
                  <a:spcPts val="300"/>
                </a:spcAft>
                <a:buClr>
                  <a:srgbClr val="008C95"/>
                </a:buClr>
                <a:buFont typeface="Wingdings" panose="05000000000000000000" pitchFamily="2" charset="2"/>
                <a:buChar char="§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Analytics, Informatics, Statistics </a:t>
              </a:r>
            </a:p>
            <a:p>
              <a:pPr marL="342900" indent="-342900">
                <a:lnSpc>
                  <a:spcPts val="2600"/>
                </a:lnSpc>
                <a:spcAft>
                  <a:spcPts val="300"/>
                </a:spcAft>
                <a:buClr>
                  <a:srgbClr val="008C95"/>
                </a:buClr>
                <a:buFont typeface="Wingdings" panose="05000000000000000000" pitchFamily="2" charset="2"/>
                <a:buChar char="§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Epic Clinical Data retrieval and analysis</a:t>
              </a:r>
            </a:p>
            <a:p>
              <a:pPr marL="342900" indent="-342900">
                <a:lnSpc>
                  <a:spcPts val="2600"/>
                </a:lnSpc>
                <a:spcAft>
                  <a:spcPts val="300"/>
                </a:spcAft>
                <a:buClr>
                  <a:srgbClr val="008C95"/>
                </a:buClr>
                <a:buFont typeface="Wingdings" panose="05000000000000000000" pitchFamily="2" charset="2"/>
                <a:buChar char="§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Database creation, interface with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RedCap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2600"/>
                </a:lnSpc>
                <a:spcBef>
                  <a:spcPts val="600"/>
                </a:spcBef>
                <a:spcAft>
                  <a:spcPts val="300"/>
                </a:spcAft>
                <a:buClr>
                  <a:srgbClr val="008C95"/>
                </a:buClr>
              </a:pPr>
              <a:r>
                <a:rPr lang="en-US" sz="3200" b="1" dirty="0"/>
                <a:t>Productivity</a:t>
              </a:r>
              <a:r>
                <a:rPr lang="en-US" sz="3200" dirty="0"/>
                <a:t>:</a:t>
              </a:r>
            </a:p>
            <a:p>
              <a:pPr marL="800100" lvl="1" indent="-342900">
                <a:lnSpc>
                  <a:spcPts val="2600"/>
                </a:lnSpc>
                <a:spcAft>
                  <a:spcPts val="300"/>
                </a:spcAft>
                <a:buClr>
                  <a:srgbClr val="008C95"/>
                </a:buClr>
                <a:buFont typeface="Wingdings" panose="05000000000000000000" pitchFamily="2" charset="2"/>
                <a:buChar char="§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Projects = 11</a:t>
              </a:r>
            </a:p>
            <a:p>
              <a:pPr marL="800100" lvl="1" indent="-342900">
                <a:lnSpc>
                  <a:spcPts val="2600"/>
                </a:lnSpc>
                <a:spcAft>
                  <a:spcPts val="300"/>
                </a:spcAft>
                <a:buClr>
                  <a:srgbClr val="008C95"/>
                </a:buClr>
                <a:buFont typeface="Wingdings" panose="05000000000000000000" pitchFamily="2" charset="2"/>
                <a:buChar char="§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Manuscripts = 10</a:t>
              </a:r>
            </a:p>
            <a:p>
              <a:pPr marL="800100" lvl="1" indent="-342900">
                <a:lnSpc>
                  <a:spcPts val="2600"/>
                </a:lnSpc>
                <a:spcAft>
                  <a:spcPts val="300"/>
                </a:spcAft>
                <a:buClr>
                  <a:srgbClr val="008C95"/>
                </a:buClr>
                <a:buFont typeface="Wingdings" panose="05000000000000000000" pitchFamily="2" charset="2"/>
                <a:buChar char="§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Grants = 2 submitted; support for initial data management set-up and analysis </a:t>
              </a:r>
              <a:b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for additional 4+</a:t>
              </a: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010499" y="17152484"/>
              <a:ext cx="1549863" cy="180996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010499" y="18981283"/>
              <a:ext cx="1549863" cy="16764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52" name="Rectangle 51"/>
            <p:cNvSpPr/>
            <p:nvPr/>
          </p:nvSpPr>
          <p:spPr>
            <a:xfrm>
              <a:off x="22992025" y="21013878"/>
              <a:ext cx="691267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Assistance is primarily to early career faculty and includes specialized expertise extended to others where needed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3622000" y="17423737"/>
            <a:ext cx="18473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33467781" y="25006605"/>
            <a:ext cx="10029675" cy="6230930"/>
            <a:chOff x="33619440" y="24765000"/>
            <a:chExt cx="10029675" cy="6230930"/>
          </a:xfrm>
        </p:grpSpPr>
        <p:sp>
          <p:nvSpPr>
            <p:cNvPr id="35" name="Content Placeholder 2"/>
            <p:cNvSpPr txBox="1">
              <a:spLocks/>
            </p:cNvSpPr>
            <p:nvPr/>
          </p:nvSpPr>
          <p:spPr>
            <a:xfrm>
              <a:off x="36364424" y="24906762"/>
              <a:ext cx="7284691" cy="191563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000"/>
                </a:lnSpc>
                <a:buClr>
                  <a:srgbClr val="008C95"/>
                </a:buClr>
                <a:buFont typeface="Arial" panose="020B0604020202020204" pitchFamily="34" charset="0"/>
                <a:buNone/>
              </a:pPr>
              <a:endParaRPr lang="en-US" sz="3200" b="1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0" indent="0">
                <a:lnSpc>
                  <a:spcPts val="2000"/>
                </a:lnSpc>
                <a:buClr>
                  <a:srgbClr val="008C95"/>
                </a:buClr>
                <a:buFont typeface="Arial" panose="020B0604020202020204" pitchFamily="34" charset="0"/>
                <a:buNone/>
              </a:pP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Andrew South, MD, Assoc. Prof – Peds.</a:t>
              </a:r>
            </a:p>
            <a:p>
              <a:pPr marL="0" indent="0">
                <a:lnSpc>
                  <a:spcPts val="2200"/>
                </a:lnSpc>
                <a:buClr>
                  <a:srgbClr val="008C95"/>
                </a:buClr>
                <a:buFont typeface="Arial" panose="020B0604020202020204" pitchFamily="34" charset="0"/>
                <a:buNone/>
              </a:pP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Maternal cardiovascular health and offspring programmed hypertension in Vervet monkeys: role of the renin-angiotensin system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619440" y="24765000"/>
              <a:ext cx="2423160" cy="316020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667"/>
            <a:stretch/>
          </p:blipFill>
          <p:spPr>
            <a:xfrm>
              <a:off x="36311012" y="26493183"/>
              <a:ext cx="7275388" cy="44440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1"/>
            <a:srcRect l="21448" r="23995" b="54006"/>
            <a:stretch/>
          </p:blipFill>
          <p:spPr>
            <a:xfrm>
              <a:off x="34218341" y="28498800"/>
              <a:ext cx="2586259" cy="249713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21" name="Group 20"/>
          <p:cNvGrpSpPr/>
          <p:nvPr/>
        </p:nvGrpSpPr>
        <p:grpSpPr>
          <a:xfrm>
            <a:off x="33604200" y="18140481"/>
            <a:ext cx="10044915" cy="3190018"/>
            <a:chOff x="33604200" y="9763982"/>
            <a:chExt cx="10044915" cy="3190018"/>
          </a:xfrm>
        </p:grpSpPr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36118800" y="10057161"/>
              <a:ext cx="7530315" cy="264680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lnSpc>
                  <a:spcPts val="3000"/>
                </a:lnSpc>
                <a:buClr>
                  <a:srgbClr val="008C95"/>
                </a:buClr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Stacey Wolfe, MD, Professor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– Neurosurgery </a:t>
              </a:r>
            </a:p>
            <a:p>
              <a:pPr marR="0" lvl="0" algn="l" defTabSz="685800" rtl="0" eaLnBrk="1" fontAlgn="auto" latinLnBrk="0" hangingPunct="1">
                <a:lnSpc>
                  <a:spcPts val="2200"/>
                </a:lnSpc>
                <a:spcBef>
                  <a:spcPts val="750"/>
                </a:spcBef>
                <a:spcAft>
                  <a:spcPts val="0"/>
                </a:spcAft>
                <a:buClr>
                  <a:srgbClr val="008C95"/>
                </a:buClr>
                <a:buSzTx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Hypertension worsens secondary brain injury after ICH by Piezo1 mechanoreceptor-induced IL-12 release from monocyte/macrophages</a:t>
              </a:r>
            </a:p>
            <a:p>
              <a:pPr marL="628650" marR="0" lvl="1" indent="-285750" algn="l" defTabSz="685800" rtl="0" eaLnBrk="1" fontAlgn="auto" latinLnBrk="0" hangingPunct="1">
                <a:lnSpc>
                  <a:spcPts val="2000"/>
                </a:lnSpc>
                <a:spcBef>
                  <a:spcPts val="375"/>
                </a:spcBef>
                <a:spcAft>
                  <a:spcPts val="0"/>
                </a:spcAft>
                <a:buClr>
                  <a:srgbClr val="008C95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3604200" y="9763982"/>
              <a:ext cx="2446020" cy="319001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pic>
        <p:nvPicPr>
          <p:cNvPr id="65" name="Picture 6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476978" y="10331660"/>
            <a:ext cx="10670022" cy="559414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24384000" y="11963400"/>
            <a:ext cx="24474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ROI = 10X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287332" y="20207874"/>
            <a:ext cx="7073214" cy="38068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71" name="Group 70"/>
          <p:cNvGrpSpPr/>
          <p:nvPr/>
        </p:nvGrpSpPr>
        <p:grpSpPr>
          <a:xfrm>
            <a:off x="22522737" y="16459200"/>
            <a:ext cx="10471863" cy="7458328"/>
            <a:chOff x="22475497" y="16222671"/>
            <a:chExt cx="10471863" cy="7458328"/>
          </a:xfrm>
        </p:grpSpPr>
        <p:sp>
          <p:nvSpPr>
            <p:cNvPr id="67" name="Title 1"/>
            <p:cNvSpPr txBox="1">
              <a:spLocks/>
            </p:cNvSpPr>
            <p:nvPr/>
          </p:nvSpPr>
          <p:spPr>
            <a:xfrm>
              <a:off x="22475497" y="16222671"/>
              <a:ext cx="10442903" cy="67403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i="1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en-US" sz="4400" b="1" i="0" dirty="0">
                  <a:solidFill>
                    <a:srgbClr val="93773A"/>
                  </a:solidFill>
                  <a:latin typeface="+mn-lt"/>
                  <a:cs typeface="Arial" charset="0"/>
                </a:rPr>
                <a:t>Training Programs Return on Investment</a:t>
              </a:r>
              <a:endParaRPr lang="en-US" altLang="en-US" sz="4400" b="1" i="0" dirty="0">
                <a:solidFill>
                  <a:srgbClr val="93773A"/>
                </a:solidFill>
                <a:cs typeface="Arial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9869719" y="20074060"/>
              <a:ext cx="3077641" cy="34163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400" b="1" i="1" dirty="0">
                  <a:solidFill>
                    <a:srgbClr val="93773A"/>
                  </a:solidFill>
                </a:rPr>
                <a:t>Member led funding includes 9 Training grants (T32, T35, R25; </a:t>
              </a:r>
              <a:br>
                <a:rPr lang="en-US" sz="2400" b="1" i="1" dirty="0">
                  <a:solidFill>
                    <a:srgbClr val="93773A"/>
                  </a:solidFill>
                </a:rPr>
              </a:br>
              <a:r>
                <a:rPr lang="en-US" sz="2400" b="1" i="1" dirty="0">
                  <a:solidFill>
                    <a:srgbClr val="93773A"/>
                  </a:solidFill>
                </a:rPr>
                <a:t>3 diversity focused) and </a:t>
              </a:r>
              <a:r>
                <a:rPr lang="en-US" sz="2400" b="1" i="1" u="sng" dirty="0">
                  <a:solidFill>
                    <a:srgbClr val="93773A"/>
                  </a:solidFill>
                </a:rPr>
                <a:t>4 K's totaling $2.3M in ADC</a:t>
              </a:r>
            </a:p>
            <a:p>
              <a:pPr lvl="0"/>
              <a:endParaRPr lang="en-US" sz="2400" b="1" i="1" dirty="0">
                <a:solidFill>
                  <a:srgbClr val="008C95"/>
                </a:solidFill>
              </a:endParaRPr>
            </a:p>
            <a:p>
              <a:pPr lvl="0"/>
              <a:r>
                <a:rPr lang="en-US" sz="2400" b="1" dirty="0"/>
                <a:t>Value of Training is priceless!</a:t>
              </a:r>
              <a:endParaRPr lang="en-US" sz="2400" b="1" i="1" dirty="0">
                <a:solidFill>
                  <a:srgbClr val="008C95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2630150" y="16863634"/>
              <a:ext cx="10209155" cy="23852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30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T32 post-doctoral training (faculty recruitment – 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4 recent hires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). </a:t>
              </a:r>
            </a:p>
            <a:p>
              <a:pPr marL="285750" indent="-285750">
                <a:spcAft>
                  <a:spcPts val="30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CVSC faculty lead CTSI, WIMS, Office of Faculty Affairs, WFU Graduate School program for research mentoring. </a:t>
              </a:r>
            </a:p>
            <a:p>
              <a:pPr marL="285750" indent="-285750">
                <a:spcAft>
                  <a:spcPts val="30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Undergraduate research training focused on diversity with WFU, WSSU, NC A&amp;T (Figure shows Excellence in Cardiovascular Sciences (EICS) summer program outcomes). </a:t>
              </a:r>
            </a:p>
          </p:txBody>
        </p:sp>
        <p:pic>
          <p:nvPicPr>
            <p:cNvPr id="70" name="Picture 69"/>
            <p:cNvPicPr/>
            <p:nvPr/>
          </p:nvPicPr>
          <p:blipFill>
            <a:blip r:embed="rId15"/>
            <a:stretch>
              <a:fillRect/>
            </a:stretch>
          </p:blipFill>
          <p:spPr>
            <a:xfrm>
              <a:off x="22923875" y="19648303"/>
              <a:ext cx="6834552" cy="4032696"/>
            </a:xfrm>
            <a:prstGeom prst="rect">
              <a:avLst/>
            </a:prstGeom>
          </p:spPr>
        </p:pic>
      </p:grpSp>
      <p:grpSp>
        <p:nvGrpSpPr>
          <p:cNvPr id="75" name="Group 74"/>
          <p:cNvGrpSpPr/>
          <p:nvPr/>
        </p:nvGrpSpPr>
        <p:grpSpPr>
          <a:xfrm>
            <a:off x="9637894" y="9407068"/>
            <a:ext cx="12056243" cy="6572409"/>
            <a:chOff x="9575179" y="9525000"/>
            <a:chExt cx="12056243" cy="6572409"/>
          </a:xfrm>
        </p:grpSpPr>
        <p:grpSp>
          <p:nvGrpSpPr>
            <p:cNvPr id="6" name="Group 5"/>
            <p:cNvGrpSpPr/>
            <p:nvPr/>
          </p:nvGrpSpPr>
          <p:grpSpPr>
            <a:xfrm>
              <a:off x="9948609" y="9525000"/>
              <a:ext cx="11682813" cy="5413955"/>
              <a:chOff x="9724974" y="15154892"/>
              <a:chExt cx="8878260" cy="4239495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9724974" y="15154892"/>
                <a:ext cx="8878260" cy="4239495"/>
                <a:chOff x="21488400" y="12784511"/>
                <a:chExt cx="9393506" cy="4371975"/>
              </a:xfrm>
            </p:grpSpPr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1488400" y="12784511"/>
                  <a:ext cx="6924675" cy="4371975"/>
                </a:xfrm>
                <a:prstGeom prst="rect">
                  <a:avLst/>
                </a:prstGeom>
              </p:spPr>
            </p:pic>
            <p:sp>
              <p:nvSpPr>
                <p:cNvPr id="44" name="TextBox 43"/>
                <p:cNvSpPr txBox="1"/>
                <p:nvPr/>
              </p:nvSpPr>
              <p:spPr>
                <a:xfrm>
                  <a:off x="28575000" y="13031649"/>
                  <a:ext cx="2306906" cy="320618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/>
                    <a:t>Total Member Funding </a:t>
                  </a:r>
                  <a:br>
                    <a:rPr lang="en-US" sz="2800" b="1" dirty="0"/>
                  </a:br>
                  <a:r>
                    <a:rPr lang="en-US" sz="2800" b="1" dirty="0"/>
                    <a:t>(~80% NIH)</a:t>
                  </a:r>
                </a:p>
                <a:p>
                  <a:pPr algn="ctr"/>
                  <a:r>
                    <a:rPr lang="en-US" sz="2800" b="1" dirty="0"/>
                    <a:t>FY17 - $42 M</a:t>
                  </a:r>
                </a:p>
                <a:p>
                  <a:pPr algn="ctr"/>
                  <a:r>
                    <a:rPr lang="en-US" sz="2800" b="1" dirty="0"/>
                    <a:t>FY18 - $46 M</a:t>
                  </a:r>
                </a:p>
                <a:p>
                  <a:pPr algn="ctr"/>
                  <a:r>
                    <a:rPr lang="en-US" sz="2800" b="1" dirty="0"/>
                    <a:t>FY19 - $57 M</a:t>
                  </a:r>
                </a:p>
                <a:p>
                  <a:pPr algn="ctr"/>
                  <a:r>
                    <a:rPr lang="en-US" sz="2800" b="1" dirty="0"/>
                    <a:t>FY20 - $86 M</a:t>
                  </a:r>
                </a:p>
                <a:p>
                  <a:pPr algn="ctr"/>
                  <a:r>
                    <a:rPr lang="en-US" sz="2800" b="1" dirty="0"/>
                    <a:t>FY21 - $73 M</a:t>
                  </a:r>
                </a:p>
                <a:p>
                  <a:pPr algn="ctr"/>
                  <a:r>
                    <a:rPr lang="en-US" sz="2800" b="1" dirty="0"/>
                    <a:t>FY22 - $73 M</a:t>
                  </a:r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10197955" y="15394541"/>
                <a:ext cx="5948435" cy="578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b="1" dirty="0"/>
                  <a:t>Extramural Awards~$70M /yr.</a:t>
                </a: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9575179" y="14927089"/>
              <a:ext cx="11830531" cy="1170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4000" b="1" i="1" dirty="0"/>
                <a:t>130 active awards </a:t>
              </a:r>
              <a:r>
                <a:rPr lang="en-US" sz="4000" b="1" i="1"/>
                <a:t>specific for the AHWF </a:t>
              </a:r>
              <a:r>
                <a:rPr lang="en-US" sz="4000" b="1" i="1" dirty="0"/>
                <a:t>Heart &amp; Vascular Service Line in 2022</a:t>
              </a:r>
            </a:p>
          </p:txBody>
        </p:sp>
      </p:grpSp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17"/>
          <a:srcRect l="4118" t="3811" r="3922"/>
          <a:stretch/>
        </p:blipFill>
        <p:spPr>
          <a:xfrm>
            <a:off x="34951775" y="22876749"/>
            <a:ext cx="3733800" cy="19820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55" name="Straight Arrow Connector 54"/>
          <p:cNvCxnSpPr/>
          <p:nvPr/>
        </p:nvCxnSpPr>
        <p:spPr>
          <a:xfrm>
            <a:off x="2437001" y="20621519"/>
            <a:ext cx="49364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Diagram 55"/>
          <p:cNvGraphicFramePr/>
          <p:nvPr>
            <p:extLst>
              <p:ext uri="{D42A27DB-BD31-4B8C-83A1-F6EECF244321}">
                <p14:modId xmlns:p14="http://schemas.microsoft.com/office/powerpoint/2010/main" val="436915077"/>
              </p:ext>
            </p:extLst>
          </p:nvPr>
        </p:nvGraphicFramePr>
        <p:xfrm>
          <a:off x="722109" y="19220118"/>
          <a:ext cx="82296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0429975" y="28919078"/>
            <a:ext cx="1671709" cy="1953052"/>
          </a:xfrm>
          <a:prstGeom prst="rect">
            <a:avLst/>
          </a:prstGeom>
        </p:spPr>
      </p:pic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2DDE320B-249B-CA45-AF42-EAAE24CE7D4D}"/>
              </a:ext>
            </a:extLst>
          </p:cNvPr>
          <p:cNvSpPr txBox="1">
            <a:spLocks/>
          </p:cNvSpPr>
          <p:nvPr/>
        </p:nvSpPr>
        <p:spPr>
          <a:xfrm>
            <a:off x="33231712" y="8305800"/>
            <a:ext cx="10193776" cy="21336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rgbClr val="93773A"/>
                </a:solidFill>
              </a:rPr>
              <a:t>Enterprise-Wide Heart &amp; Vascular Research Collaboration Spotlight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4"/>
          <a:srcRect l="23468" r="24343" b="8213"/>
          <a:stretch/>
        </p:blipFill>
        <p:spPr>
          <a:xfrm>
            <a:off x="33687383" y="9901535"/>
            <a:ext cx="2528784" cy="29656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Dalane W. Kitzman, MD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0" y="13136686"/>
            <a:ext cx="2530641" cy="32924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7354040" y="10012909"/>
            <a:ext cx="607144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Rehab-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HFpEF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Clinical Trial</a:t>
            </a:r>
          </a:p>
          <a:p>
            <a:pPr marL="815975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$30M NIH-funded trial  in pts with HF</a:t>
            </a:r>
          </a:p>
          <a:p>
            <a:pPr marL="815975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Study-wide PI (Kitzman - WF)</a:t>
            </a:r>
          </a:p>
          <a:p>
            <a:pPr marL="815975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Charlotte PI (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Superville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– SHVI)</a:t>
            </a:r>
          </a:p>
          <a:p>
            <a:pPr marL="815975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18 other sites across the country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486962" y="12640270"/>
            <a:ext cx="293663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Nicole </a:t>
            </a:r>
            <a:r>
              <a:rPr lang="en-US" sz="2400" b="1" dirty="0" err="1"/>
              <a:t>Superville</a:t>
            </a:r>
            <a:r>
              <a:rPr lang="en-US" sz="2400" b="1" dirty="0"/>
              <a:t>, MD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518600" y="15997535"/>
            <a:ext cx="280076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Dalane Kitzman, MD</a:t>
            </a:r>
          </a:p>
        </p:txBody>
      </p:sp>
    </p:spTree>
    <p:extLst>
      <p:ext uri="{BB962C8B-B14F-4D97-AF65-F5344CB8AC3E}">
        <p14:creationId xmlns:p14="http://schemas.microsoft.com/office/powerpoint/2010/main" val="3494403321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Wake Gold RGB">
      <a:dk1>
        <a:srgbClr val="000000"/>
      </a:dk1>
      <a:lt1>
        <a:srgbClr val="FFFFFF"/>
      </a:lt1>
      <a:dk2>
        <a:srgbClr val="000000"/>
      </a:dk2>
      <a:lt2>
        <a:srgbClr val="E0E0E0"/>
      </a:lt2>
      <a:accent1>
        <a:srgbClr val="9E7E38"/>
      </a:accent1>
      <a:accent2>
        <a:srgbClr val="EC7A08"/>
      </a:accent2>
      <a:accent3>
        <a:srgbClr val="FFDA08"/>
      </a:accent3>
      <a:accent4>
        <a:srgbClr val="8064A2"/>
      </a:accent4>
      <a:accent5>
        <a:srgbClr val="CD202C"/>
      </a:accent5>
      <a:accent6>
        <a:srgbClr val="B6BF00"/>
      </a:accent6>
      <a:hlink>
        <a:srgbClr val="9E7E38"/>
      </a:hlink>
      <a:folHlink>
        <a:srgbClr val="9E7E3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42E7B3BD761D4789149325683BE0A2" ma:contentTypeVersion="4" ma:contentTypeDescription="Create a new document." ma:contentTypeScope="" ma:versionID="a49a20a58b59a8934acb0b411898347f">
  <xsd:schema xmlns:xsd="http://www.w3.org/2001/XMLSchema" xmlns:xs="http://www.w3.org/2001/XMLSchema" xmlns:p="http://schemas.microsoft.com/office/2006/metadata/properties" xmlns:ns2="739e1678-d4e9-4bb9-9be3-a08a04450bfc" xmlns:ns3="2b8d248c-96e0-4d98-8747-093e5e798c16" targetNamespace="http://schemas.microsoft.com/office/2006/metadata/properties" ma:root="true" ma:fieldsID="fd868dc91fc4db6054d82ba7427db8ba" ns2:_="" ns3:_="">
    <xsd:import namespace="739e1678-d4e9-4bb9-9be3-a08a04450bfc"/>
    <xsd:import namespace="2b8d248c-96e0-4d98-8747-093e5e798c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e1678-d4e9-4bb9-9be3-a08a04450b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8d248c-96e0-4d98-8747-093e5e798c1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4301DA-EDF2-4B76-9B42-08657DA9B1EB}">
  <ds:schemaRefs>
    <ds:schemaRef ds:uri="http://purl.org/dc/elements/1.1/"/>
    <ds:schemaRef ds:uri="http://www.w3.org/XML/1998/namespace"/>
    <ds:schemaRef ds:uri="2b8d248c-96e0-4d98-8747-093e5e798c16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739e1678-d4e9-4bb9-9be3-a08a04450bfc"/>
  </ds:schemaRefs>
</ds:datastoreItem>
</file>

<file path=customXml/itemProps2.xml><?xml version="1.0" encoding="utf-8"?>
<ds:datastoreItem xmlns:ds="http://schemas.openxmlformats.org/officeDocument/2006/customXml" ds:itemID="{6D3E7D5F-BDA2-49F5-B870-05A7CEE4C7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4BDEEB-E755-4BDD-AFF8-3DFFF65B42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9e1678-d4e9-4bb9-9be3-a08a04450bfc"/>
    <ds:schemaRef ds:uri="2b8d248c-96e0-4d98-8747-093e5e798c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wfsom_36x48_horizontal_poster_template</Template>
  <TotalTime>8233</TotalTime>
  <Words>632</Words>
  <Application>Microsoft Macintosh PowerPoint</Application>
  <PresentationFormat>Custom</PresentationFormat>
  <Paragraphs>80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Avenir LT W01_35 Light1475496</vt:lpstr>
      <vt:lpstr>Calibri</vt:lpstr>
      <vt:lpstr>Calibri Light</vt:lpstr>
      <vt:lpstr>Wingdings</vt:lpstr>
      <vt:lpstr>2_Custom Design</vt:lpstr>
      <vt:lpstr>Debra Diz, PhD, Co-Director CVSC, David Herrington, MD, MHS, Co Director CVSC &amp;  Enterprise Vice Chair for Research, AH H&amp;V Service Line David Zhao MD, PhD, Enterprise Academic Chief for AH H&amp;V Service Line, Geoff Rose, MD, Enterprise Chief for AH H&amp;V Service Line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Sanders</dc:creator>
  <cp:lastModifiedBy>Hannah Faulkner</cp:lastModifiedBy>
  <cp:revision>133</cp:revision>
  <cp:lastPrinted>2023-02-06T12:53:11Z</cp:lastPrinted>
  <dcterms:created xsi:type="dcterms:W3CDTF">2022-02-25T02:47:24Z</dcterms:created>
  <dcterms:modified xsi:type="dcterms:W3CDTF">2023-02-28T19:18:44Z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0x0101006442E7B3BD761D4789149325683BE0A2</vt:lpwstr>
  </property>
</Properties>
</file>