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</p:sldMasterIdLst>
  <p:notesMasterIdLst>
    <p:notesMasterId r:id="rId6"/>
  </p:notesMasterIdLst>
  <p:sldIdLst>
    <p:sldId id="257" r:id="rId5"/>
  </p:sldIdLst>
  <p:sldSz cx="43891200" cy="32918400"/>
  <p:notesSz cx="7023100" cy="9309100"/>
  <p:defaultTextStyle>
    <a:defPPr>
      <a:defRPr lang="en-US"/>
    </a:defPPr>
    <a:lvl1pPr marL="0" algn="l" defTabSz="5016032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1pPr>
    <a:lvl2pPr marL="2508016" algn="l" defTabSz="5016032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2pPr>
    <a:lvl3pPr marL="5016032" algn="l" defTabSz="5016032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3pPr>
    <a:lvl4pPr marL="7524048" algn="l" defTabSz="5016032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4pPr>
    <a:lvl5pPr marL="10032066" algn="l" defTabSz="5016032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5pPr>
    <a:lvl6pPr marL="12540082" algn="l" defTabSz="5016032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6pPr>
    <a:lvl7pPr marL="15048098" algn="l" defTabSz="5016032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7pPr>
    <a:lvl8pPr marL="17556114" algn="l" defTabSz="5016032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8pPr>
    <a:lvl9pPr marL="20064130" algn="l" defTabSz="5016032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773A"/>
    <a:srgbClr val="781D39"/>
    <a:srgbClr val="B4B4B4"/>
    <a:srgbClr val="E0E0E0"/>
    <a:srgbClr val="4C4C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4C951-7900-5844-A4C8-C656F2D1B6FC}" v="2" dt="2023-02-14T19:30:59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171" autoAdjust="0"/>
    <p:restoredTop sz="95673" autoAdjust="0"/>
  </p:normalViewPr>
  <p:slideViewPr>
    <p:cSldViewPr showGuides="1">
      <p:cViewPr varScale="1">
        <p:scale>
          <a:sx n="22" d="100"/>
          <a:sy n="22" d="100"/>
        </p:scale>
        <p:origin x="392" y="624"/>
      </p:cViewPr>
      <p:guideLst>
        <p:guide orient="horz" pos="576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ie Molloy" userId="S::lmolloy@wakehealth.edu::fdbcde32-83af-4177-85f5-3589c596e35a" providerId="AD" clId="Web-{7237D6BB-9B02-4D2D-8ACF-A5F39A4C9FA2}"/>
    <pc:docChg chg="modSld">
      <pc:chgData name="Laurie Molloy" userId="S::lmolloy@wakehealth.edu::fdbcde32-83af-4177-85f5-3589c596e35a" providerId="AD" clId="Web-{7237D6BB-9B02-4D2D-8ACF-A5F39A4C9FA2}" dt="2023-02-14T13:53:42.927" v="0" actId="20577"/>
      <pc:docMkLst>
        <pc:docMk/>
      </pc:docMkLst>
      <pc:sldChg chg="modSp">
        <pc:chgData name="Laurie Molloy" userId="S::lmolloy@wakehealth.edu::fdbcde32-83af-4177-85f5-3589c596e35a" providerId="AD" clId="Web-{7237D6BB-9B02-4D2D-8ACF-A5F39A4C9FA2}" dt="2023-02-14T13:53:42.927" v="0" actId="20577"/>
        <pc:sldMkLst>
          <pc:docMk/>
          <pc:sldMk cId="3308837624" sldId="257"/>
        </pc:sldMkLst>
        <pc:spChg chg="mod">
          <ac:chgData name="Laurie Molloy" userId="S::lmolloy@wakehealth.edu::fdbcde32-83af-4177-85f5-3589c596e35a" providerId="AD" clId="Web-{7237D6BB-9B02-4D2D-8ACF-A5F39A4C9FA2}" dt="2023-02-14T13:53:42.927" v="0" actId="20577"/>
          <ac:spMkLst>
            <pc:docMk/>
            <pc:sldMk cId="3308837624" sldId="257"/>
            <ac:spMk id="2" creationId="{E3EFFEB0-2A6E-C345-B280-BBCFFA4AD339}"/>
          </ac:spMkLst>
        </pc:spChg>
      </pc:sldChg>
    </pc:docChg>
  </pc:docChgLst>
  <pc:docChgLst>
    <pc:chgData name="Laurie Molloy" userId="S::lmolloy@wakehealth.edu::fdbcde32-83af-4177-85f5-3589c596e35a" providerId="AD" clId="Web-{3BA5398D-97C2-49CD-BD30-672B5D0CCD30}"/>
    <pc:docChg chg="modSld">
      <pc:chgData name="Laurie Molloy" userId="S::lmolloy@wakehealth.edu::fdbcde32-83af-4177-85f5-3589c596e35a" providerId="AD" clId="Web-{3BA5398D-97C2-49CD-BD30-672B5D0CCD30}" dt="2023-02-14T13:35:19.707" v="26" actId="20577"/>
      <pc:docMkLst>
        <pc:docMk/>
      </pc:docMkLst>
      <pc:sldChg chg="modSp">
        <pc:chgData name="Laurie Molloy" userId="S::lmolloy@wakehealth.edu::fdbcde32-83af-4177-85f5-3589c596e35a" providerId="AD" clId="Web-{3BA5398D-97C2-49CD-BD30-672B5D0CCD30}" dt="2023-02-14T13:35:19.707" v="26" actId="20577"/>
        <pc:sldMkLst>
          <pc:docMk/>
          <pc:sldMk cId="3308837624" sldId="257"/>
        </pc:sldMkLst>
        <pc:spChg chg="mod">
          <ac:chgData name="Laurie Molloy" userId="S::lmolloy@wakehealth.edu::fdbcde32-83af-4177-85f5-3589c596e35a" providerId="AD" clId="Web-{3BA5398D-97C2-49CD-BD30-672B5D0CCD30}" dt="2023-02-14T13:35:19.707" v="26" actId="20577"/>
          <ac:spMkLst>
            <pc:docMk/>
            <pc:sldMk cId="3308837624" sldId="257"/>
            <ac:spMk id="2" creationId="{E3EFFEB0-2A6E-C345-B280-BBCFFA4AD339}"/>
          </ac:spMkLst>
        </pc:spChg>
        <pc:spChg chg="mod">
          <ac:chgData name="Laurie Molloy" userId="S::lmolloy@wakehealth.edu::fdbcde32-83af-4177-85f5-3589c596e35a" providerId="AD" clId="Web-{3BA5398D-97C2-49CD-BD30-672B5D0CCD30}" dt="2023-02-14T13:34:26.938" v="23" actId="20577"/>
          <ac:spMkLst>
            <pc:docMk/>
            <pc:sldMk cId="3308837624" sldId="257"/>
            <ac:spMk id="3" creationId="{412786D8-D81C-3749-9E8E-7C90097825AB}"/>
          </ac:spMkLst>
        </pc:spChg>
      </pc:sldChg>
    </pc:docChg>
  </pc:docChgLst>
  <pc:docChgLst>
    <pc:chgData name="Hannah Faulkner" userId="187609d0-e723-4280-a12c-dcc0777a039b" providerId="ADAL" clId="{58B4C951-7900-5844-A4C8-C656F2D1B6FC}"/>
    <pc:docChg chg="undo custSel modSld">
      <pc:chgData name="Hannah Faulkner" userId="187609d0-e723-4280-a12c-dcc0777a039b" providerId="ADAL" clId="{58B4C951-7900-5844-A4C8-C656F2D1B6FC}" dt="2023-02-28T19:14:14.830" v="55"/>
      <pc:docMkLst>
        <pc:docMk/>
      </pc:docMkLst>
      <pc:sldChg chg="addSp delSp modSp mod modNotesTx">
        <pc:chgData name="Hannah Faulkner" userId="187609d0-e723-4280-a12c-dcc0777a039b" providerId="ADAL" clId="{58B4C951-7900-5844-A4C8-C656F2D1B6FC}" dt="2023-02-28T19:14:14.830" v="55"/>
        <pc:sldMkLst>
          <pc:docMk/>
          <pc:sldMk cId="3308837624" sldId="257"/>
        </pc:sldMkLst>
        <pc:spChg chg="mod">
          <ac:chgData name="Hannah Faulkner" userId="187609d0-e723-4280-a12c-dcc0777a039b" providerId="ADAL" clId="{58B4C951-7900-5844-A4C8-C656F2D1B6FC}" dt="2023-02-14T21:13:32.371" v="46" actId="255"/>
          <ac:spMkLst>
            <pc:docMk/>
            <pc:sldMk cId="3308837624" sldId="257"/>
            <ac:spMk id="2" creationId="{E3EFFEB0-2A6E-C345-B280-BBCFFA4AD339}"/>
          </ac:spMkLst>
        </pc:spChg>
        <pc:spChg chg="add del mod">
          <ac:chgData name="Hannah Faulkner" userId="187609d0-e723-4280-a12c-dcc0777a039b" providerId="ADAL" clId="{58B4C951-7900-5844-A4C8-C656F2D1B6FC}" dt="2023-02-14T19:30:59.573" v="3" actId="767"/>
          <ac:spMkLst>
            <pc:docMk/>
            <pc:sldMk cId="3308837624" sldId="257"/>
            <ac:spMk id="6" creationId="{BDA8CE53-AB94-6C5C-A484-A0B61FCDC4DA}"/>
          </ac:spMkLst>
        </pc:spChg>
        <pc:spChg chg="mod">
          <ac:chgData name="Hannah Faulkner" userId="187609d0-e723-4280-a12c-dcc0777a039b" providerId="ADAL" clId="{58B4C951-7900-5844-A4C8-C656F2D1B6FC}" dt="2023-02-14T19:35:05.835" v="32" actId="5793"/>
          <ac:spMkLst>
            <pc:docMk/>
            <pc:sldMk cId="3308837624" sldId="257"/>
            <ac:spMk id="10" creationId="{514BCD6E-B6EF-6D4B-8A7A-AD334AA30CA8}"/>
          </ac:spMkLst>
        </pc:spChg>
        <pc:spChg chg="mod">
          <ac:chgData name="Hannah Faulkner" userId="187609d0-e723-4280-a12c-dcc0777a039b" providerId="ADAL" clId="{58B4C951-7900-5844-A4C8-C656F2D1B6FC}" dt="2023-02-15T13:11:00.296" v="54" actId="313"/>
          <ac:spMkLst>
            <pc:docMk/>
            <pc:sldMk cId="3308837624" sldId="257"/>
            <ac:spMk id="11" creationId="{2DDE320B-249B-CA45-AF42-EAAE24CE7D4D}"/>
          </ac:spMkLst>
        </pc:spChg>
        <pc:spChg chg="mod">
          <ac:chgData name="Hannah Faulkner" userId="187609d0-e723-4280-a12c-dcc0777a039b" providerId="ADAL" clId="{58B4C951-7900-5844-A4C8-C656F2D1B6FC}" dt="2023-02-14T19:36:35.851" v="44" actId="1076"/>
          <ac:spMkLst>
            <pc:docMk/>
            <pc:sldMk cId="3308837624" sldId="257"/>
            <ac:spMk id="41" creationId="{89DDF92F-3698-6B82-027B-6E0B5B270873}"/>
          </ac:spMkLst>
        </pc:spChg>
        <pc:spChg chg="mod">
          <ac:chgData name="Hannah Faulkner" userId="187609d0-e723-4280-a12c-dcc0777a039b" providerId="ADAL" clId="{58B4C951-7900-5844-A4C8-C656F2D1B6FC}" dt="2023-02-14T19:35:39.845" v="35" actId="255"/>
          <ac:spMkLst>
            <pc:docMk/>
            <pc:sldMk cId="3308837624" sldId="257"/>
            <ac:spMk id="53" creationId="{48DF03E9-379D-24E8-1E20-82BABE3A2C8F}"/>
          </ac:spMkLst>
        </pc:spChg>
        <pc:spChg chg="mod">
          <ac:chgData name="Hannah Faulkner" userId="187609d0-e723-4280-a12c-dcc0777a039b" providerId="ADAL" clId="{58B4C951-7900-5844-A4C8-C656F2D1B6FC}" dt="2023-02-14T19:35:46.471" v="36" actId="255"/>
          <ac:spMkLst>
            <pc:docMk/>
            <pc:sldMk cId="3308837624" sldId="257"/>
            <ac:spMk id="55" creationId="{02482131-C9F9-2B90-D045-421F36F3917D}"/>
          </ac:spMkLst>
        </pc:spChg>
        <pc:spChg chg="mod">
          <ac:chgData name="Hannah Faulkner" userId="187609d0-e723-4280-a12c-dcc0777a039b" providerId="ADAL" clId="{58B4C951-7900-5844-A4C8-C656F2D1B6FC}" dt="2023-02-15T13:10:37.501" v="52" actId="1076"/>
          <ac:spMkLst>
            <pc:docMk/>
            <pc:sldMk cId="3308837624" sldId="257"/>
            <ac:spMk id="56" creationId="{732D9827-D2DF-64C1-21FD-2E13F487D50C}"/>
          </ac:spMkLst>
        </pc:spChg>
        <pc:spChg chg="mod">
          <ac:chgData name="Hannah Faulkner" userId="187609d0-e723-4280-a12c-dcc0777a039b" providerId="ADAL" clId="{58B4C951-7900-5844-A4C8-C656F2D1B6FC}" dt="2023-02-14T19:36:24.343" v="41" actId="1076"/>
          <ac:spMkLst>
            <pc:docMk/>
            <pc:sldMk cId="3308837624" sldId="257"/>
            <ac:spMk id="73" creationId="{6D33BB8A-67F6-B4BA-A881-8CF79912C476}"/>
          </ac:spMkLst>
        </pc:spChg>
        <pc:graphicFrameChg chg="mod modGraphic">
          <ac:chgData name="Hannah Faulkner" userId="187609d0-e723-4280-a12c-dcc0777a039b" providerId="ADAL" clId="{58B4C951-7900-5844-A4C8-C656F2D1B6FC}" dt="2023-02-14T19:36:12.964" v="40" actId="14100"/>
          <ac:graphicFrameMkLst>
            <pc:docMk/>
            <pc:sldMk cId="3308837624" sldId="257"/>
            <ac:graphicFrameMk id="37" creationId="{119B4E38-82C6-8A38-6DAB-9F1429B70198}"/>
          </ac:graphicFrameMkLst>
        </pc:graphicFrameChg>
        <pc:picChg chg="mod">
          <ac:chgData name="Hannah Faulkner" userId="187609d0-e723-4280-a12c-dcc0777a039b" providerId="ADAL" clId="{58B4C951-7900-5844-A4C8-C656F2D1B6FC}" dt="2023-02-14T19:33:21.613" v="15" actId="1076"/>
          <ac:picMkLst>
            <pc:docMk/>
            <pc:sldMk cId="3308837624" sldId="257"/>
            <ac:picMk id="5" creationId="{2CC71176-3039-FC08-3CE4-202E8A6CA56E}"/>
          </ac:picMkLst>
        </pc:picChg>
        <pc:picChg chg="mod">
          <ac:chgData name="Hannah Faulkner" userId="187609d0-e723-4280-a12c-dcc0777a039b" providerId="ADAL" clId="{58B4C951-7900-5844-A4C8-C656F2D1B6FC}" dt="2023-02-14T19:34:43.465" v="26" actId="1076"/>
          <ac:picMkLst>
            <pc:docMk/>
            <pc:sldMk cId="3308837624" sldId="257"/>
            <ac:picMk id="17" creationId="{D1ED3656-5449-965E-0690-F6F385BBB123}"/>
          </ac:picMkLst>
        </pc:picChg>
        <pc:picChg chg="mod">
          <ac:chgData name="Hannah Faulkner" userId="187609d0-e723-4280-a12c-dcc0777a039b" providerId="ADAL" clId="{58B4C951-7900-5844-A4C8-C656F2D1B6FC}" dt="2023-02-14T19:35:20.627" v="33" actId="1076"/>
          <ac:picMkLst>
            <pc:docMk/>
            <pc:sldMk cId="3308837624" sldId="257"/>
            <ac:picMk id="18" creationId="{8833ECBB-3E66-C518-6647-E095223302E4}"/>
          </ac:picMkLst>
        </pc:picChg>
        <pc:picChg chg="mod">
          <ac:chgData name="Hannah Faulkner" userId="187609d0-e723-4280-a12c-dcc0777a039b" providerId="ADAL" clId="{58B4C951-7900-5844-A4C8-C656F2D1B6FC}" dt="2023-02-14T19:37:04.366" v="45" actId="1076"/>
          <ac:picMkLst>
            <pc:docMk/>
            <pc:sldMk cId="3308837624" sldId="257"/>
            <ac:picMk id="29" creationId="{CB924761-7D2E-7CE0-8E89-0A6E235617CD}"/>
          </ac:picMkLst>
        </pc:picChg>
        <pc:picChg chg="mod">
          <ac:chgData name="Hannah Faulkner" userId="187609d0-e723-4280-a12c-dcc0777a039b" providerId="ADAL" clId="{58B4C951-7900-5844-A4C8-C656F2D1B6FC}" dt="2023-02-14T19:35:24.313" v="34" actId="1076"/>
          <ac:picMkLst>
            <pc:docMk/>
            <pc:sldMk cId="3308837624" sldId="257"/>
            <ac:picMk id="36" creationId="{872F2A76-DD61-AE6A-7E0A-F4798E0D788E}"/>
          </ac:picMkLst>
        </pc:picChg>
        <pc:picChg chg="mod">
          <ac:chgData name="Hannah Faulkner" userId="187609d0-e723-4280-a12c-dcc0777a039b" providerId="ADAL" clId="{58B4C951-7900-5844-A4C8-C656F2D1B6FC}" dt="2023-02-14T19:36:31.433" v="43" actId="1076"/>
          <ac:picMkLst>
            <pc:docMk/>
            <pc:sldMk cId="3308837624" sldId="257"/>
            <ac:picMk id="40" creationId="{3F28BE06-4D00-99E0-E360-F3F627785F66}"/>
          </ac:picMkLst>
        </pc:picChg>
        <pc:picChg chg="mod">
          <ac:chgData name="Hannah Faulkner" userId="187609d0-e723-4280-a12c-dcc0777a039b" providerId="ADAL" clId="{58B4C951-7900-5844-A4C8-C656F2D1B6FC}" dt="2023-02-14T19:34:59.773" v="29" actId="1076"/>
          <ac:picMkLst>
            <pc:docMk/>
            <pc:sldMk cId="3308837624" sldId="257"/>
            <ac:picMk id="42" creationId="{CAA4D9A5-6563-B028-B11A-99D97C9EA164}"/>
          </ac:picMkLst>
        </pc:picChg>
        <pc:picChg chg="mod">
          <ac:chgData name="Hannah Faulkner" userId="187609d0-e723-4280-a12c-dcc0777a039b" providerId="ADAL" clId="{58B4C951-7900-5844-A4C8-C656F2D1B6FC}" dt="2023-02-14T19:34:40.481" v="25" actId="1076"/>
          <ac:picMkLst>
            <pc:docMk/>
            <pc:sldMk cId="3308837624" sldId="257"/>
            <ac:picMk id="43" creationId="{2C910440-C796-313E-3F6D-1EF5123EDB38}"/>
          </ac:picMkLst>
        </pc:picChg>
        <pc:picChg chg="mod">
          <ac:chgData name="Hannah Faulkner" userId="187609d0-e723-4280-a12c-dcc0777a039b" providerId="ADAL" clId="{58B4C951-7900-5844-A4C8-C656F2D1B6FC}" dt="2023-02-14T19:36:26.864" v="42" actId="1076"/>
          <ac:picMkLst>
            <pc:docMk/>
            <pc:sldMk cId="3308837624" sldId="257"/>
            <ac:picMk id="59" creationId="{DA4E27CD-915F-7FD5-6021-64F2FA53E4AE}"/>
          </ac:picMkLst>
        </pc:picChg>
        <pc:picChg chg="mod">
          <ac:chgData name="Hannah Faulkner" userId="187609d0-e723-4280-a12c-dcc0777a039b" providerId="ADAL" clId="{58B4C951-7900-5844-A4C8-C656F2D1B6FC}" dt="2023-02-14T19:34:21.852" v="21" actId="1076"/>
          <ac:picMkLst>
            <pc:docMk/>
            <pc:sldMk cId="3308837624" sldId="257"/>
            <ac:picMk id="61" creationId="{D1F8ECBC-EAEF-F783-5F63-AB8B637990D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6770"/>
          </a:xfrm>
          <a:prstGeom prst="rect">
            <a:avLst/>
          </a:prstGeom>
        </p:spPr>
        <p:txBody>
          <a:bodyPr vert="horz" lIns="34747" tIns="17374" rIns="34747" bIns="17374" rtlCol="0"/>
          <a:lstStyle>
            <a:lvl1pPr algn="l">
              <a:defRPr sz="5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363" y="0"/>
            <a:ext cx="3043343" cy="466770"/>
          </a:xfrm>
          <a:prstGeom prst="rect">
            <a:avLst/>
          </a:prstGeom>
        </p:spPr>
        <p:txBody>
          <a:bodyPr vert="horz" lIns="34747" tIns="17374" rIns="34747" bIns="17374" rtlCol="0"/>
          <a:lstStyle>
            <a:lvl1pPr algn="r">
              <a:defRPr sz="500"/>
            </a:lvl1pPr>
          </a:lstStyle>
          <a:p>
            <a:fld id="{6604E6B7-3C96-914B-BF18-A9AA325C0192}" type="datetimeFigureOut">
              <a:rPr lang="en-US" smtClean="0"/>
              <a:t>2/28/23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4747" tIns="17374" rIns="34747" bIns="173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79785"/>
            <a:ext cx="5618480" cy="3665677"/>
          </a:xfrm>
          <a:prstGeom prst="rect">
            <a:avLst/>
          </a:prstGeom>
        </p:spPr>
        <p:txBody>
          <a:bodyPr vert="horz" lIns="34747" tIns="17374" rIns="34747" bIns="1737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30"/>
            <a:ext cx="3043343" cy="466770"/>
          </a:xfrm>
          <a:prstGeom prst="rect">
            <a:avLst/>
          </a:prstGeom>
        </p:spPr>
        <p:txBody>
          <a:bodyPr vert="horz" lIns="34747" tIns="17374" rIns="34747" bIns="17374" rtlCol="0" anchor="b"/>
          <a:lstStyle>
            <a:lvl1pPr algn="l">
              <a:defRPr sz="5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363" y="8842330"/>
            <a:ext cx="3043343" cy="466770"/>
          </a:xfrm>
          <a:prstGeom prst="rect">
            <a:avLst/>
          </a:prstGeom>
        </p:spPr>
        <p:txBody>
          <a:bodyPr vert="horz" lIns="34747" tIns="17374" rIns="34747" bIns="17374" rtlCol="0" anchor="b"/>
          <a:lstStyle>
            <a:lvl1pPr algn="r">
              <a:defRPr sz="500"/>
            </a:lvl1pPr>
          </a:lstStyle>
          <a:p>
            <a:fld id="{00E09490-AAEE-BD4C-B93A-660063611D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5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FFFFFF"/>
                </a:solidFill>
                <a:effectLst/>
                <a:latin typeface="Avenir LT W01_35 Light1475496" panose="02000503020000020003" pitchFamily="2" charset="0"/>
              </a:rPr>
              <a:t>Working to advance health equity and population health research.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09490-AAEE-BD4C-B93A-660063611D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4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26B005D-6E2A-8841-AA89-D5183C9F1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0" y="5943600"/>
            <a:ext cx="31699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Name, Department and Institution here. Arial italic 32 point, BLACK</a:t>
            </a:r>
            <a:br>
              <a:rPr lang="en-US" dirty="0"/>
            </a:br>
            <a:r>
              <a:rPr lang="en-US" dirty="0"/>
              <a:t>Name, Department and Institution here. Arial italic 32 point, BLACK</a:t>
            </a:r>
          </a:p>
        </p:txBody>
      </p:sp>
      <p:sp>
        <p:nvSpPr>
          <p:cNvPr id="8" name="Text Placeholder 37">
            <a:extLst>
              <a:ext uri="{FF2B5EF4-FFF2-40B4-BE49-F238E27FC236}">
                <a16:creationId xmlns:a16="http://schemas.microsoft.com/office/drawing/2014/main" id="{554647DB-E1BD-C94E-9EB3-A669485101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9400" y="457200"/>
            <a:ext cx="31699200" cy="54864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9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style, Arial Bold 90pt, white, </a:t>
            </a:r>
            <a:br>
              <a:rPr lang="en-US" dirty="0"/>
            </a:br>
            <a:r>
              <a:rPr lang="en-US" dirty="0"/>
              <a:t>max of two lines </a:t>
            </a:r>
          </a:p>
        </p:txBody>
      </p:sp>
      <p:sp>
        <p:nvSpPr>
          <p:cNvPr id="9" name="Text Placeholder 49">
            <a:extLst>
              <a:ext uri="{FF2B5EF4-FFF2-40B4-BE49-F238E27FC236}">
                <a16:creationId xmlns:a16="http://schemas.microsoft.com/office/drawing/2014/main" id="{EDB378EE-D5C8-3D43-B7C1-12C2FAE7E7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9075" y="9144000"/>
            <a:ext cx="9059863" cy="21336000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Master text styles – Body copy is Arial 36 point. Subheads are All CAPS, Arial BOLD, 44 point, Gold,  BOLD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F5783BF-6E76-F24B-AE5A-654CABBCC9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96800" y="9144000"/>
            <a:ext cx="9067800" cy="21336000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Master text styles – Body copy is Arial 36 point. Subheads are All CAPS, Arial BOLD, 44 point, Gold,  BOLD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FD4507E-617E-7446-80EE-7DE3EFC1A6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26600" y="9144000"/>
            <a:ext cx="9067800" cy="21336000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Master text styles – Body copy is Arial 36 point. Subheads are All CAPS, Arial BOLD, 44 point, Gold,  BOLD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23D11D7-1251-6A4B-A610-59ADA31B30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80200" y="9144000"/>
            <a:ext cx="9067800" cy="21336000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Master text styles – Body copy is Arial 36 point. Subheads are All CAPS, Arial BOLD, 44 point, Gold,  BOLD</a:t>
            </a:r>
          </a:p>
        </p:txBody>
      </p:sp>
    </p:spTree>
    <p:extLst>
      <p:ext uri="{BB962C8B-B14F-4D97-AF65-F5344CB8AC3E}">
        <p14:creationId xmlns:p14="http://schemas.microsoft.com/office/powerpoint/2010/main" val="315600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6295A7-A2DC-914E-8237-1FBDD680E1E2}"/>
              </a:ext>
            </a:extLst>
          </p:cNvPr>
          <p:cNvSpPr/>
          <p:nvPr userDrawn="1"/>
        </p:nvSpPr>
        <p:spPr>
          <a:xfrm>
            <a:off x="457200" y="457200"/>
            <a:ext cx="42976800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64E9C-2E5B-F044-8E86-CD43DFE630B7}"/>
              </a:ext>
            </a:extLst>
          </p:cNvPr>
          <p:cNvSpPr/>
          <p:nvPr userDrawn="1"/>
        </p:nvSpPr>
        <p:spPr>
          <a:xfrm>
            <a:off x="457200" y="5943600"/>
            <a:ext cx="42976800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9F6B1-2F12-064B-A94D-8C18B6F00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2090214"/>
            <a:ext cx="5410199" cy="2220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8E0AF0-08D4-614C-A453-37FF829207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8277800" y="942731"/>
            <a:ext cx="5918200" cy="5918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972E1-BC62-5146-AF3A-BB3EAAD2BDC2}"/>
              </a:ext>
            </a:extLst>
          </p:cNvPr>
          <p:cNvSpPr/>
          <p:nvPr userDrawn="1"/>
        </p:nvSpPr>
        <p:spPr>
          <a:xfrm>
            <a:off x="438150" y="31318200"/>
            <a:ext cx="4299585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72FFB2-EE4F-7344-840C-97469C6CFBDC}"/>
              </a:ext>
            </a:extLst>
          </p:cNvPr>
          <p:cNvSpPr txBox="1"/>
          <p:nvPr userDrawn="1"/>
        </p:nvSpPr>
        <p:spPr>
          <a:xfrm>
            <a:off x="11420475" y="31524714"/>
            <a:ext cx="2103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2508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 Forest University School of Medicine is the academic core of Atrium Health.</a:t>
            </a:r>
          </a:p>
        </p:txBody>
      </p:sp>
    </p:spTree>
    <p:extLst>
      <p:ext uri="{BB962C8B-B14F-4D97-AF65-F5344CB8AC3E}">
        <p14:creationId xmlns:p14="http://schemas.microsoft.com/office/powerpoint/2010/main" val="197070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FEB0-2A6E-C345-B280-BBCFFA4A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Connecting with Underserved Communities to Extend Our Health Impact</a:t>
            </a:r>
            <a:endParaRPr lang="en-US" sz="4800" dirty="0">
              <a:solidFill>
                <a:schemeClr val="tx1"/>
              </a:solidFill>
              <a:cs typeface="Calibr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786D8-D81C-3749-9E8E-7C9009782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Maya Angelou Center for Health Equity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0A9EDB8-B1CB-E243-A4E9-A12DEB5C4A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0685" y="8229600"/>
            <a:ext cx="9059863" cy="21336000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sz="4400" b="1" dirty="0">
                <a:solidFill>
                  <a:srgbClr val="93773A"/>
                </a:solidFill>
                <a:latin typeface="Arial" pitchFamily="34" charset="0"/>
                <a:cs typeface="Arial" pitchFamily="34" charset="0"/>
              </a:rPr>
              <a:t>Purpose and Mission</a:t>
            </a:r>
          </a:p>
          <a:p>
            <a:pPr marL="0" indent="0">
              <a:lnSpc>
                <a:spcPct val="110000"/>
              </a:lnSpc>
              <a:buNone/>
            </a:pPr>
            <a:endParaRPr lang="en-US" sz="4400" b="1" dirty="0">
              <a:solidFill>
                <a:srgbClr val="93773A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4400" b="1" dirty="0">
              <a:solidFill>
                <a:srgbClr val="93773A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sz="4400" b="1" dirty="0">
              <a:solidFill>
                <a:srgbClr val="93773A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sz="4400" b="1" dirty="0">
              <a:solidFill>
                <a:srgbClr val="93773A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sz="4400" b="1" dirty="0">
              <a:solidFill>
                <a:srgbClr val="93773A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4400" b="1" dirty="0">
                <a:solidFill>
                  <a:srgbClr val="93773A"/>
                </a:solidFill>
                <a:latin typeface="Arial" pitchFamily="34" charset="0"/>
                <a:cs typeface="Arial" pitchFamily="34" charset="0"/>
              </a:rPr>
              <a:t>Leadership</a:t>
            </a:r>
            <a:endParaRPr lang="en-US" sz="4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marL="0" indent="0" algn="ctr">
              <a:lnSpc>
                <a:spcPct val="100000"/>
              </a:lnSpc>
              <a:spcAft>
                <a:spcPts val="2400"/>
              </a:spcAft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110000"/>
              </a:lnSpc>
              <a:spcAft>
                <a:spcPts val="2400"/>
              </a:spcAft>
              <a:buNone/>
            </a:pPr>
            <a:endParaRPr lang="en-US" sz="4400" b="1" dirty="0">
              <a:solidFill>
                <a:srgbClr val="93773A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4400" b="1" dirty="0">
                <a:solidFill>
                  <a:srgbClr val="93773A"/>
                </a:solidFill>
                <a:latin typeface="Arial" pitchFamily="34" charset="0"/>
                <a:cs typeface="Arial" pitchFamily="34" charset="0"/>
              </a:rPr>
              <a:t>Membership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14 staff members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105 Affiliate Faculty and Staff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4400" b="1" dirty="0">
                <a:solidFill>
                  <a:srgbClr val="93773A"/>
                </a:solidFill>
                <a:latin typeface="Arial" pitchFamily="34" charset="0"/>
                <a:cs typeface="Arial" pitchFamily="34" charset="0"/>
              </a:rPr>
              <a:t>Areas of Expertise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Alzheimer’s Disease Genetics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Community-based participatory research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Integrating Special Populations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Recruitment Science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COVID-19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3E10890-0242-4F41-AC2E-6C570FCC1F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05815" y="8229600"/>
            <a:ext cx="8813378" cy="21336000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sz="4400" b="1" dirty="0">
                <a:solidFill>
                  <a:srgbClr val="93773A"/>
                </a:solidFill>
              </a:rPr>
              <a:t>Community Outreach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Goal: Build trust and trustworthiness among underserved populations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b="1" dirty="0"/>
              <a:t>Triad Pastors Network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sz="4400" b="1" dirty="0">
              <a:solidFill>
                <a:srgbClr val="93773A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sz="4400" b="1" dirty="0">
              <a:solidFill>
                <a:srgbClr val="93773A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sz="4400" b="1" dirty="0">
              <a:solidFill>
                <a:srgbClr val="93773A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sz="4400" b="1" dirty="0">
              <a:solidFill>
                <a:srgbClr val="93773A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sz="4400" b="1" dirty="0">
              <a:solidFill>
                <a:srgbClr val="93773A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b="1" dirty="0">
              <a:solidFill>
                <a:srgbClr val="93773A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b="1" dirty="0">
              <a:solidFill>
                <a:srgbClr val="93773A"/>
              </a:solidFill>
            </a:endParaRPr>
          </a:p>
          <a:p>
            <a:pPr>
              <a:lnSpc>
                <a:spcPct val="100000"/>
              </a:lnSpc>
              <a:spcAft>
                <a:spcPts val="2400"/>
              </a:spcAft>
            </a:pPr>
            <a:endParaRPr lang="en-US" b="1" dirty="0"/>
          </a:p>
          <a:p>
            <a:pPr>
              <a:lnSpc>
                <a:spcPct val="100000"/>
              </a:lnSpc>
              <a:spcAft>
                <a:spcPts val="2400"/>
              </a:spcAft>
            </a:pPr>
            <a:endParaRPr lang="en-US" b="1" dirty="0"/>
          </a:p>
          <a:p>
            <a:pPr>
              <a:lnSpc>
                <a:spcPct val="100000"/>
              </a:lnSpc>
              <a:spcAft>
                <a:spcPts val="2400"/>
              </a:spcAft>
            </a:pPr>
            <a:endParaRPr lang="en-US" b="1" dirty="0"/>
          </a:p>
          <a:p>
            <a:pPr>
              <a:lnSpc>
                <a:spcPct val="100000"/>
              </a:lnSpc>
              <a:spcAft>
                <a:spcPts val="2400"/>
              </a:spcAft>
            </a:pPr>
            <a:endParaRPr lang="en-US" b="1" dirty="0"/>
          </a:p>
          <a:p>
            <a:pPr>
              <a:lnSpc>
                <a:spcPct val="100000"/>
              </a:lnSpc>
              <a:spcAft>
                <a:spcPts val="2400"/>
              </a:spcAft>
            </a:pPr>
            <a:endParaRPr lang="en-US" b="1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14BCD6E-B6EF-6D4B-8A7A-AD334AA30C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120135" y="8229600"/>
            <a:ext cx="10059475" cy="21336000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93773A"/>
                </a:solidFill>
              </a:rPr>
              <a:t>Education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000000"/>
                </a:solidFill>
              </a:rPr>
              <a:t>Goal: T</a:t>
            </a:r>
            <a:r>
              <a:rPr lang="en-US" i="0" dirty="0">
                <a:solidFill>
                  <a:srgbClr val="000000"/>
                </a:solidFill>
                <a:effectLst/>
              </a:rPr>
              <a:t>rain the next generation of health equity professionals</a:t>
            </a:r>
          </a:p>
          <a:p>
            <a:pPr marL="0" indent="0">
              <a:lnSpc>
                <a:spcPct val="100000"/>
              </a:lnSpc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MACHE’s educational programs address several groups of learners, including:</a:t>
            </a:r>
          </a:p>
          <a:p>
            <a:pPr>
              <a:lnSpc>
                <a:spcPct val="100000"/>
              </a:lnSpc>
            </a:pPr>
            <a:r>
              <a:rPr lang="en-US" b="1" i="0" dirty="0">
                <a:solidFill>
                  <a:srgbClr val="000000"/>
                </a:solidFill>
                <a:effectLst/>
              </a:rPr>
              <a:t>Medical Students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b="0" i="1" dirty="0">
                <a:solidFill>
                  <a:srgbClr val="000000"/>
                </a:solidFill>
                <a:effectLst/>
              </a:rPr>
              <a:t>Health Equity Certificate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lnSpc>
                <a:spcPct val="100000"/>
              </a:lnSpc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US" b="1" i="0" dirty="0">
                <a:solidFill>
                  <a:srgbClr val="000000"/>
                </a:solidFill>
                <a:effectLst/>
              </a:rPr>
              <a:t>Graduate and Undergraduate Students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b="0" i="1" dirty="0">
                <a:solidFill>
                  <a:srgbClr val="000000"/>
                </a:solidFill>
                <a:effectLst/>
              </a:rPr>
              <a:t>MACHE Student Internship Program</a:t>
            </a:r>
            <a:r>
              <a:rPr lang="en-US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lnSpc>
                <a:spcPct val="100000"/>
              </a:lnSpc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US" b="1" i="0" dirty="0">
                <a:solidFill>
                  <a:srgbClr val="000000"/>
                </a:solidFill>
                <a:effectLst/>
              </a:rPr>
              <a:t>STEM Educators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b="0" i="1" dirty="0">
                <a:solidFill>
                  <a:srgbClr val="000000"/>
                </a:solidFill>
                <a:effectLst/>
              </a:rPr>
              <a:t>Medical Careers and Technology Pipeline program (MedCaT)</a:t>
            </a:r>
            <a:r>
              <a:rPr lang="en-US" dirty="0">
                <a:solidFill>
                  <a:srgbClr val="000000"/>
                </a:solidFill>
              </a:rPr>
              <a:t>]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US" b="1" i="0" dirty="0">
                <a:solidFill>
                  <a:srgbClr val="000000"/>
                </a:solidFill>
                <a:effectLst/>
              </a:rPr>
              <a:t>American Indian High School Students </a:t>
            </a: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b="0" i="1" dirty="0">
                <a:solidFill>
                  <a:srgbClr val="000000"/>
                </a:solidFill>
                <a:effectLst/>
              </a:rPr>
              <a:t>American Indian BioMedical Science Academy, (AIMS)</a:t>
            </a:r>
            <a:r>
              <a:rPr lang="en-US" dirty="0">
                <a:solidFill>
                  <a:srgbClr val="000000"/>
                </a:solidFill>
              </a:rPr>
              <a:t>]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Community Health Ambassadors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[Triad Pa</a:t>
            </a:r>
            <a:r>
              <a:rPr lang="en-US" dirty="0">
                <a:solidFill>
                  <a:srgbClr val="000000"/>
                </a:solidFill>
              </a:rPr>
              <a:t>stors Network Congregational Health Ambassadors Program]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000000"/>
                </a:solidFill>
              </a:rPr>
              <a:t>Community Caregivers</a:t>
            </a:r>
            <a:r>
              <a:rPr lang="en-US" dirty="0">
                <a:solidFill>
                  <a:srgbClr val="000000"/>
                </a:solidFill>
              </a:rPr>
              <a:t> [</a:t>
            </a:r>
            <a:r>
              <a:rPr lang="en-US" i="1" dirty="0">
                <a:solidFill>
                  <a:srgbClr val="000000"/>
                </a:solidFill>
              </a:rPr>
              <a:t>MACHE Caregiver College (MC2)</a:t>
            </a:r>
            <a:r>
              <a:rPr lang="en-US" dirty="0">
                <a:solidFill>
                  <a:srgbClr val="000000"/>
                </a:solidFill>
              </a:rPr>
              <a:t>]</a:t>
            </a:r>
          </a:p>
          <a:p>
            <a:pPr marL="0" indent="0">
              <a:lnSpc>
                <a:spcPct val="100000"/>
              </a:lnSpc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DDE320B-249B-CA45-AF42-EAAE24CE7D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629711" y="8201891"/>
            <a:ext cx="11760789" cy="21336000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93773A"/>
                </a:solidFill>
                <a:latin typeface="Arial" pitchFamily="34" charset="0"/>
                <a:cs typeface="Arial" pitchFamily="34" charset="0"/>
              </a:rPr>
              <a:t>Research Project Spotlight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Recruitment and Retention for Alzheimer’s Disease Diversity Genetic Cohorts in the ADSP (READD-ADSP). </a:t>
            </a:r>
            <a:r>
              <a:rPr lang="en-US" dirty="0"/>
              <a:t>READD-ADSP is a </a:t>
            </a:r>
            <a:r>
              <a:rPr lang="en-US" b="1" dirty="0"/>
              <a:t>$46 million </a:t>
            </a:r>
            <a:r>
              <a:rPr lang="en-US" dirty="0"/>
              <a:t>NIH-funded</a:t>
            </a:r>
            <a:r>
              <a:rPr lang="en-US" b="1" dirty="0"/>
              <a:t> </a:t>
            </a:r>
            <a:r>
              <a:rPr lang="en-US" dirty="0"/>
              <a:t>grant (U-19) 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reate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largest genetic </a:t>
            </a:r>
            <a:r>
              <a:rPr lang="en-US" i="1" dirty="0"/>
              <a:t>r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esource for studying the genetic </a:t>
            </a:r>
            <a:r>
              <a:rPr lang="en-US" i="1" dirty="0"/>
              <a:t>architecture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of Alzheimer’s disease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individuals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African and Hispanic/Latinx ancestry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4400" b="1" dirty="0">
              <a:solidFill>
                <a:srgbClr val="93773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2B648-EB9B-BDB9-5EB9-FCC8C14A7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53" y="15087343"/>
            <a:ext cx="3733800" cy="4857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649F03-EFDC-7BB2-212B-B547958FA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3262" y="15579371"/>
            <a:ext cx="5081853" cy="32479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ED3656-5449-965E-0690-F6F385BBB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8154" y="25655815"/>
            <a:ext cx="3920648" cy="50217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33ECBB-3E66-C518-6647-E095223302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72"/>
          <a:stretch/>
        </p:blipFill>
        <p:spPr>
          <a:xfrm>
            <a:off x="21633396" y="16857234"/>
            <a:ext cx="2786078" cy="3435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7696FF-A77E-D8B0-B870-C4891050E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580" y="26974800"/>
            <a:ext cx="3998670" cy="41271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91A384-65AF-A352-88A1-9831716F4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3950" y="26992513"/>
            <a:ext cx="3416951" cy="41271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BF4F2D-2F38-2587-A1F4-4EDABC8121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5032" y="19874032"/>
            <a:ext cx="4465061" cy="26975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924761-7D2E-7CE0-8E89-0A6E235617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86790" y="19140402"/>
            <a:ext cx="3155843" cy="405751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9000FEE-2258-6708-B5C5-4E452F646543}"/>
              </a:ext>
            </a:extLst>
          </p:cNvPr>
          <p:cNvSpPr txBox="1"/>
          <p:nvPr/>
        </p:nvSpPr>
        <p:spPr>
          <a:xfrm>
            <a:off x="11342741" y="22618576"/>
            <a:ext cx="4267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Youth education at Winston-Salem Street School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2F2A76-DD61-AE6A-7E0A-F4798E0D78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69575" y="16879759"/>
            <a:ext cx="4644743" cy="3435176"/>
          </a:xfrm>
          <a:prstGeom prst="rect">
            <a:avLst/>
          </a:prstGeom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119B4E38-82C6-8A38-6DAB-9F1429B70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904104"/>
              </p:ext>
            </p:extLst>
          </p:nvPr>
        </p:nvGraphicFramePr>
        <p:xfrm>
          <a:off x="31629711" y="24649229"/>
          <a:ext cx="11532432" cy="6268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6859">
                  <a:extLst>
                    <a:ext uri="{9D8B030D-6E8A-4147-A177-3AD203B41FA5}">
                      <a16:colId xmlns:a16="http://schemas.microsoft.com/office/drawing/2014/main" val="760023081"/>
                    </a:ext>
                  </a:extLst>
                </a:gridCol>
                <a:gridCol w="4585573">
                  <a:extLst>
                    <a:ext uri="{9D8B030D-6E8A-4147-A177-3AD203B41FA5}">
                      <a16:colId xmlns:a16="http://schemas.microsoft.com/office/drawing/2014/main" val="3471427245"/>
                    </a:ext>
                  </a:extLst>
                </a:gridCol>
              </a:tblGrid>
              <a:tr h="3883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Other Research Projects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Funding Agency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9798487"/>
                  </a:ext>
                </a:extLst>
              </a:tr>
              <a:tr h="10946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R01 The Origins of Alzheimer’s Disease in  African American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Institutes of Health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2098401"/>
                  </a:ext>
                </a:extLst>
              </a:tr>
              <a:tr h="8080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Addressing Health Equity through Training and Literacy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Bank of America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4722602"/>
                  </a:ext>
                </a:extLst>
              </a:tr>
              <a:tr h="5224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Men’s Health Symposium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American Heart Association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0439768"/>
                  </a:ext>
                </a:extLst>
              </a:tr>
              <a:tr h="8080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Connections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Federal Administration on Community Living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5908128"/>
                  </a:ext>
                </a:extLst>
              </a:tr>
              <a:tr h="5023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 Registry for Brain Health Phase 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 General Assembly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614403"/>
                  </a:ext>
                </a:extLst>
              </a:tr>
              <a:tr h="1336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Planning a BOLD State-Wide Alzheimer Disease Caregiver College Model to Address Health Equity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 Department of Health and Human Services/ Centers for Disease Control and Prevention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3885845"/>
                  </a:ext>
                </a:extLst>
              </a:tr>
              <a:tr h="8080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R01 African American United Memory and Aging Project     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Institutes of Health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3187427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EE00C8D0-7C34-1D46-BB26-0AD9ECB5E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96065" y="11180808"/>
            <a:ext cx="7393825" cy="41970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F28BE06-4D00-99E0-E360-F3F627785F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56683" y="28028882"/>
            <a:ext cx="3776329" cy="18275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9DDF92F-3698-6B82-027B-6E0B5B270873}"/>
              </a:ext>
            </a:extLst>
          </p:cNvPr>
          <p:cNvSpPr txBox="1"/>
          <p:nvPr/>
        </p:nvSpPr>
        <p:spPr>
          <a:xfrm>
            <a:off x="11646618" y="29856418"/>
            <a:ext cx="4396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700,000lbs of food distributed at 15 Statewide ‘Farm-Px’ Food Distribution Tour Sites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AA4D9A5-6563-B028-B11A-99D97C9EA1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93045" y="28387334"/>
            <a:ext cx="3205008" cy="21378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910440-C796-313E-3F6D-1EF5123EDB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32870" y="26196575"/>
            <a:ext cx="3165183" cy="2111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8A321A7-4182-CF5B-12BF-FD96A6EB34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383" y="9067800"/>
            <a:ext cx="4054783" cy="450982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27CA7B1-2E69-C360-BD89-2E3C8CE49830}"/>
              </a:ext>
            </a:extLst>
          </p:cNvPr>
          <p:cNvSpPr txBox="1"/>
          <p:nvPr/>
        </p:nvSpPr>
        <p:spPr>
          <a:xfrm>
            <a:off x="4180037" y="8974068"/>
            <a:ext cx="67223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Maya Angelou Center for Health Equity (MACHE) promotes health equity through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 underserved populations, health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and training, and community-based participatory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90EF963-436D-A554-372C-C32CBA69696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763" t="5693" r="5673" b="5797"/>
          <a:stretch/>
        </p:blipFill>
        <p:spPr>
          <a:xfrm>
            <a:off x="31510564" y="15533907"/>
            <a:ext cx="2984742" cy="297978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249A779-2DEB-AE1D-0948-0A8FA02E174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125" t="5242" r="4341" b="19339"/>
          <a:stretch/>
        </p:blipFill>
        <p:spPr>
          <a:xfrm>
            <a:off x="31569010" y="12467600"/>
            <a:ext cx="4750657" cy="2756155"/>
          </a:xfrm>
          <a:prstGeom prst="rect">
            <a:avLst/>
          </a:prstGeom>
        </p:spPr>
      </p:pic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25EA427D-A94D-BD03-C1A9-ABA9260E7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819763"/>
              </p:ext>
            </p:extLst>
          </p:nvPr>
        </p:nvGraphicFramePr>
        <p:xfrm>
          <a:off x="39732580" y="14215882"/>
          <a:ext cx="3657920" cy="174292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369453">
                  <a:extLst>
                    <a:ext uri="{9D8B030D-6E8A-4147-A177-3AD203B41FA5}">
                      <a16:colId xmlns:a16="http://schemas.microsoft.com/office/drawing/2014/main" val="590716143"/>
                    </a:ext>
                  </a:extLst>
                </a:gridCol>
                <a:gridCol w="1288467">
                  <a:extLst>
                    <a:ext uri="{9D8B030D-6E8A-4147-A177-3AD203B41FA5}">
                      <a16:colId xmlns:a16="http://schemas.microsoft.com/office/drawing/2014/main" val="567130003"/>
                    </a:ext>
                  </a:extLst>
                </a:gridCol>
              </a:tblGrid>
              <a:tr h="70450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Recruitment Goal (n=13,000)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07223"/>
                  </a:ext>
                </a:extLst>
              </a:tr>
              <a:tr h="3389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</a:t>
                      </a:r>
                      <a:endParaRPr lang="en-US" sz="2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5,000</a:t>
                      </a:r>
                      <a:endParaRPr lang="en-US" sz="2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306818"/>
                  </a:ext>
                </a:extLst>
              </a:tr>
              <a:tr h="3389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American</a:t>
                      </a:r>
                      <a:endParaRPr lang="en-US" sz="2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4,000</a:t>
                      </a:r>
                      <a:endParaRPr lang="en-US" sz="2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12039"/>
                  </a:ext>
                </a:extLst>
              </a:tr>
              <a:tr h="3604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Hispanic/Latinx </a:t>
                      </a:r>
                      <a:endParaRPr lang="en-US" sz="2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4,000</a:t>
                      </a:r>
                      <a:endParaRPr lang="en-US" sz="2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0840238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48DF03E9-379D-24E8-1E20-82BABE3A2C8F}"/>
              </a:ext>
            </a:extLst>
          </p:cNvPr>
          <p:cNvSpPr txBox="1"/>
          <p:nvPr/>
        </p:nvSpPr>
        <p:spPr>
          <a:xfrm>
            <a:off x="35946727" y="12079138"/>
            <a:ext cx="6172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Institutions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Miami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 Forest School of 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Columbia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Western Reserve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Pennsylvania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482131-C9F9-2B90-D045-421F36F3917D}"/>
              </a:ext>
            </a:extLst>
          </p:cNvPr>
          <p:cNvSpPr txBox="1"/>
          <p:nvPr/>
        </p:nvSpPr>
        <p:spPr>
          <a:xfrm>
            <a:off x="34379771" y="15463266"/>
            <a:ext cx="895364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African Institutions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University of Parakou: Parakou, Benin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Brain Research Institute: Oboboga, Cameroon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Addis Ababa University, Addis Ababa, Ethiopia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Kwame Nkrumah University of Science and Technology, Kumasi, Ghana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University of Ghana College of Health Sciences:  Korie-Bu, Accra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African Mental Health Research and Training: Nairobi, Kenya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Eduardo Mondiane University: Maputo, Mozambique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University of Ibadan:  Ibadan, Nigeria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Kilimanjaro Christian Medical University College:  Kilimanjaro, United Republic of Tanzania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Makerere University: Kampaia, Uganda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732D9827-D2DF-64C1-21FD-2E13F487D50C}"/>
              </a:ext>
            </a:extLst>
          </p:cNvPr>
          <p:cNvSpPr txBox="1">
            <a:spLocks/>
          </p:cNvSpPr>
          <p:nvPr/>
        </p:nvSpPr>
        <p:spPr>
          <a:xfrm>
            <a:off x="31743889" y="20009037"/>
            <a:ext cx="11532432" cy="45571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Aims</a:t>
            </a:r>
            <a:b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Develop a large genomics resource for the study of AD in individuals with African and Hispanic/Latinx ancestry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Adjudication and harmonization of clinical neurocognitive data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Process, store, and assay biomaterials for the genomics resource including DNA isolation, plasma, and RNA for future gene expression studies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Management of all phenotype, genomic, and biomarker data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Perform genomic analysis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A4E27CD-915F-7FD5-6021-64F2FA53E4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12994" y="24314698"/>
            <a:ext cx="7632048" cy="371418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1F8ECBC-EAEF-F783-5F63-AB8B637990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290170" y="28307888"/>
            <a:ext cx="2806277" cy="260943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01754F3-2943-09A7-82E7-44D8886B6817}"/>
              </a:ext>
            </a:extLst>
          </p:cNvPr>
          <p:cNvSpPr txBox="1"/>
          <p:nvPr/>
        </p:nvSpPr>
        <p:spPr>
          <a:xfrm>
            <a:off x="330074" y="20179566"/>
            <a:ext cx="4343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Goldie S. Byrd, PhD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C1805C63-0FC1-768D-A79E-EEC076BA677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14452" y="15055116"/>
            <a:ext cx="3733800" cy="48577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32909407-3555-76A6-3754-A8066FDCA876}"/>
              </a:ext>
            </a:extLst>
          </p:cNvPr>
          <p:cNvSpPr txBox="1"/>
          <p:nvPr/>
        </p:nvSpPr>
        <p:spPr>
          <a:xfrm>
            <a:off x="4457700" y="20179566"/>
            <a:ext cx="4343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Allison Caban-Holt, PhD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Associate Director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90E6107-1208-F9D4-9993-7471F8FFD568}"/>
              </a:ext>
            </a:extLst>
          </p:cNvPr>
          <p:cNvSpPr txBox="1"/>
          <p:nvPr/>
        </p:nvSpPr>
        <p:spPr>
          <a:xfrm>
            <a:off x="11186383" y="18992497"/>
            <a:ext cx="7393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Events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33BB8A-67F6-B4BA-A881-8CF79912C476}"/>
              </a:ext>
            </a:extLst>
          </p:cNvPr>
          <p:cNvSpPr txBox="1"/>
          <p:nvPr/>
        </p:nvSpPr>
        <p:spPr>
          <a:xfrm>
            <a:off x="11220161" y="23833673"/>
            <a:ext cx="9059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 to COVID-19: Reached &gt;300k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71176-3039-FC08-3CE4-202E8A6CA56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13381" y="16244023"/>
            <a:ext cx="3108575" cy="190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37624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Wake Gold RGB">
      <a:dk1>
        <a:srgbClr val="000000"/>
      </a:dk1>
      <a:lt1>
        <a:srgbClr val="FFFFFF"/>
      </a:lt1>
      <a:dk2>
        <a:srgbClr val="000000"/>
      </a:dk2>
      <a:lt2>
        <a:srgbClr val="E0E0E0"/>
      </a:lt2>
      <a:accent1>
        <a:srgbClr val="9E7E38"/>
      </a:accent1>
      <a:accent2>
        <a:srgbClr val="EC7A08"/>
      </a:accent2>
      <a:accent3>
        <a:srgbClr val="FFDA08"/>
      </a:accent3>
      <a:accent4>
        <a:srgbClr val="8064A2"/>
      </a:accent4>
      <a:accent5>
        <a:srgbClr val="CD202C"/>
      </a:accent5>
      <a:accent6>
        <a:srgbClr val="B6BF00"/>
      </a:accent6>
      <a:hlink>
        <a:srgbClr val="9E7E38"/>
      </a:hlink>
      <a:folHlink>
        <a:srgbClr val="9E7E3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42E7B3BD761D4789149325683BE0A2" ma:contentTypeVersion="4" ma:contentTypeDescription="Create a new document." ma:contentTypeScope="" ma:versionID="a49a20a58b59a8934acb0b411898347f">
  <xsd:schema xmlns:xsd="http://www.w3.org/2001/XMLSchema" xmlns:xs="http://www.w3.org/2001/XMLSchema" xmlns:p="http://schemas.microsoft.com/office/2006/metadata/properties" xmlns:ns2="739e1678-d4e9-4bb9-9be3-a08a04450bfc" xmlns:ns3="2b8d248c-96e0-4d98-8747-093e5e798c16" targetNamespace="http://schemas.microsoft.com/office/2006/metadata/properties" ma:root="true" ma:fieldsID="fd868dc91fc4db6054d82ba7427db8ba" ns2:_="" ns3:_="">
    <xsd:import namespace="739e1678-d4e9-4bb9-9be3-a08a04450bfc"/>
    <xsd:import namespace="2b8d248c-96e0-4d98-8747-093e5e798c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e1678-d4e9-4bb9-9be3-a08a04450b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d248c-96e0-4d98-8747-093e5e798c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BBED30-49D6-46C3-821F-0D3EE58113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9e1678-d4e9-4bb9-9be3-a08a04450bfc"/>
    <ds:schemaRef ds:uri="2b8d248c-96e0-4d98-8747-093e5e798c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64022C-1761-49CD-B9FC-8A56543B35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3ACEAE-C0A3-4F3E-BA3C-E9A0433E4459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2b8d248c-96e0-4d98-8747-093e5e798c16"/>
    <ds:schemaRef ds:uri="739e1678-d4e9-4bb9-9be3-a08a04450bfc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wfsom_36x48_horizontal_poster_template</Template>
  <TotalTime>1170</TotalTime>
  <Words>557</Words>
  <Application>Microsoft Macintosh PowerPoint</Application>
  <PresentationFormat>Custom</PresentationFormat>
  <Paragraphs>116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Avenir LT W01_35 Light1475496</vt:lpstr>
      <vt:lpstr>Calibri</vt:lpstr>
      <vt:lpstr>Calibri Light</vt:lpstr>
      <vt:lpstr>2_Custom Design</vt:lpstr>
      <vt:lpstr>Connecting with Underserved Communities to Extend Our Health Impact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Sanders</dc:creator>
  <cp:lastModifiedBy>Hannah Faulkner</cp:lastModifiedBy>
  <cp:revision>52</cp:revision>
  <cp:lastPrinted>2023-02-06T12:53:11Z</cp:lastPrinted>
  <dcterms:created xsi:type="dcterms:W3CDTF">2022-02-25T02:47:24Z</dcterms:created>
  <dcterms:modified xsi:type="dcterms:W3CDTF">2023-02-28T19:14:16Z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0x0101006442E7B3BD761D4789149325683BE0A2</vt:lpwstr>
  </property>
</Properties>
</file>