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10400" cy="92964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1" autoAdjust="0"/>
    <p:restoredTop sz="95330" autoAdjust="0"/>
  </p:normalViewPr>
  <p:slideViewPr>
    <p:cSldViewPr showGuides="1">
      <p:cViewPr varScale="1">
        <p:scale>
          <a:sx n="25" d="100"/>
          <a:sy n="25" d="100"/>
        </p:scale>
        <p:origin x="2072" y="184"/>
      </p:cViewPr>
      <p:guideLst>
        <p:guide orient="horz" pos="57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Faulkner" userId="187609d0-e723-4280-a12c-dcc0777a039b" providerId="ADAL" clId="{C214796C-3BBF-AF49-8E17-FE1C84BC5BC7}"/>
    <pc:docChg chg="modSld">
      <pc:chgData name="Hannah Faulkner" userId="187609d0-e723-4280-a12c-dcc0777a039b" providerId="ADAL" clId="{C214796C-3BBF-AF49-8E17-FE1C84BC5BC7}" dt="2023-02-28T19:14:44.687" v="2"/>
      <pc:docMkLst>
        <pc:docMk/>
      </pc:docMkLst>
      <pc:sldChg chg="modSp mod modNotesTx">
        <pc:chgData name="Hannah Faulkner" userId="187609d0-e723-4280-a12c-dcc0777a039b" providerId="ADAL" clId="{C214796C-3BBF-AF49-8E17-FE1C84BC5BC7}" dt="2023-02-28T19:14:44.687" v="2"/>
        <pc:sldMkLst>
          <pc:docMk/>
          <pc:sldMk cId="3308837624" sldId="257"/>
        </pc:sldMkLst>
        <pc:spChg chg="mod">
          <ac:chgData name="Hannah Faulkner" userId="187609d0-e723-4280-a12c-dcc0777a039b" providerId="ADAL" clId="{C214796C-3BBF-AF49-8E17-FE1C84BC5BC7}" dt="2023-02-20T16:28:43.127" v="1" actId="20577"/>
          <ac:spMkLst>
            <pc:docMk/>
            <pc:sldMk cId="3308837624" sldId="257"/>
            <ac:spMk id="10" creationId="{514BCD6E-B6EF-6D4B-8A7A-AD334AA30C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133"/>
          </a:xfrm>
          <a:prstGeom prst="rect">
            <a:avLst/>
          </a:prstGeom>
        </p:spPr>
        <p:txBody>
          <a:bodyPr vert="horz" lIns="34691" tIns="17346" rIns="34691" bIns="17346" rtlCol="0"/>
          <a:lstStyle>
            <a:lvl1pPr algn="l">
              <a:defRPr sz="500"/>
            </a:lvl1pPr>
          </a:lstStyle>
          <a:p>
            <a:endParaRPr lang="en-US"/>
          </a:p>
        </p:txBody>
      </p:sp>
      <p:sp>
        <p:nvSpPr>
          <p:cNvPr id="3" name="Date Placeholder 2"/>
          <p:cNvSpPr>
            <a:spLocks noGrp="1"/>
          </p:cNvSpPr>
          <p:nvPr>
            <p:ph type="dt" idx="1"/>
          </p:nvPr>
        </p:nvSpPr>
        <p:spPr>
          <a:xfrm>
            <a:off x="3971169" y="0"/>
            <a:ext cx="3037840" cy="466133"/>
          </a:xfrm>
          <a:prstGeom prst="rect">
            <a:avLst/>
          </a:prstGeom>
        </p:spPr>
        <p:txBody>
          <a:bodyPr vert="horz" lIns="34691" tIns="17346" rIns="34691" bIns="17346"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34691" tIns="17346" rIns="34691" bIns="17346" rtlCol="0" anchor="ctr"/>
          <a:lstStyle/>
          <a:p>
            <a:endParaRPr lang="en-US"/>
          </a:p>
        </p:txBody>
      </p:sp>
      <p:sp>
        <p:nvSpPr>
          <p:cNvPr id="5" name="Notes Placeholder 4"/>
          <p:cNvSpPr>
            <a:spLocks noGrp="1"/>
          </p:cNvSpPr>
          <p:nvPr>
            <p:ph type="body" sz="quarter" idx="3"/>
          </p:nvPr>
        </p:nvSpPr>
        <p:spPr>
          <a:xfrm>
            <a:off x="701040" y="4473674"/>
            <a:ext cx="5608320" cy="3660676"/>
          </a:xfrm>
          <a:prstGeom prst="rect">
            <a:avLst/>
          </a:prstGeom>
        </p:spPr>
        <p:txBody>
          <a:bodyPr vert="horz" lIns="34691" tIns="17346" rIns="34691" bIns="173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267"/>
            <a:ext cx="3037840" cy="466133"/>
          </a:xfrm>
          <a:prstGeom prst="rect">
            <a:avLst/>
          </a:prstGeom>
        </p:spPr>
        <p:txBody>
          <a:bodyPr vert="horz" lIns="34691" tIns="17346" rIns="34691" bIns="17346" rtlCol="0" anchor="b"/>
          <a:lstStyle>
            <a:lvl1pPr algn="l">
              <a:defRPr sz="500"/>
            </a:lvl1pPr>
          </a:lstStyle>
          <a:p>
            <a:endParaRPr lang="en-US"/>
          </a:p>
        </p:txBody>
      </p:sp>
      <p:sp>
        <p:nvSpPr>
          <p:cNvPr id="7" name="Slide Number Placeholder 6"/>
          <p:cNvSpPr>
            <a:spLocks noGrp="1"/>
          </p:cNvSpPr>
          <p:nvPr>
            <p:ph type="sldNum" sz="quarter" idx="5"/>
          </p:nvPr>
        </p:nvSpPr>
        <p:spPr>
          <a:xfrm>
            <a:off x="3971169" y="8830267"/>
            <a:ext cx="3037840" cy="466133"/>
          </a:xfrm>
          <a:prstGeom prst="rect">
            <a:avLst/>
          </a:prstGeom>
        </p:spPr>
        <p:txBody>
          <a:bodyPr vert="horz" lIns="34691" tIns="17346" rIns="34691" bIns="17346"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FFFFFF"/>
                </a:solidFill>
                <a:effectLst/>
                <a:latin typeface="Avenir LT W01_35 Light1475496" panose="02000503020000020003" pitchFamily="2" charset="0"/>
              </a:rPr>
              <a:t>The premier center for neuroscience research, focused on translational and multi-center clinical trials.</a:t>
            </a:r>
            <a:endParaRPr lang="en-US"/>
          </a:p>
        </p:txBody>
      </p:sp>
      <p:sp>
        <p:nvSpPr>
          <p:cNvPr id="4" name="Slide Number Placeholder 3"/>
          <p:cNvSpPr>
            <a:spLocks noGrp="1"/>
          </p:cNvSpPr>
          <p:nvPr>
            <p:ph type="sldNum" sz="quarter" idx="10"/>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363351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BLACK</a:t>
            </a:r>
            <a:br>
              <a:rPr lang="en-US" dirty="0"/>
            </a:br>
            <a:r>
              <a:rPr lang="en-US" dirty="0"/>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514BCD6E-B6EF-6D4B-8A7A-AD334AA30CA8}"/>
              </a:ext>
            </a:extLst>
          </p:cNvPr>
          <p:cNvSpPr>
            <a:spLocks noGrp="1"/>
          </p:cNvSpPr>
          <p:nvPr>
            <p:ph type="body" sz="quarter" idx="17"/>
          </p:nvPr>
        </p:nvSpPr>
        <p:spPr>
          <a:xfrm>
            <a:off x="20760531" y="8077200"/>
            <a:ext cx="10268635" cy="22783797"/>
          </a:xfrm>
        </p:spPr>
        <p:txBody>
          <a:bodyPr/>
          <a:lstStyle/>
          <a:p>
            <a:pPr marL="0" indent="0">
              <a:buNone/>
            </a:pPr>
            <a:r>
              <a:rPr lang="en-US" sz="4400" b="1" dirty="0">
                <a:solidFill>
                  <a:srgbClr val="93773A"/>
                </a:solidFill>
              </a:rPr>
              <a:t>Center Outcomes</a:t>
            </a:r>
          </a:p>
          <a:p>
            <a:pPr marL="0" indent="0">
              <a:lnSpc>
                <a:spcPct val="100000"/>
              </a:lnSpc>
              <a:buNone/>
            </a:pPr>
            <a:r>
              <a:rPr lang="en-US" sz="3200" b="1" i="1" dirty="0">
                <a:effectLst/>
                <a:ea typeface="Times New Roman" panose="02020603050405020304" pitchFamily="18" charset="0"/>
              </a:rPr>
              <a:t>Promoting new translational neuroscience research programs that will lead to increased extramural funding: Pilot Awards</a:t>
            </a:r>
          </a:p>
          <a:p>
            <a:pPr marL="0" marR="0" indent="0">
              <a:spcBef>
                <a:spcPts val="0"/>
              </a:spcBef>
              <a:spcAft>
                <a:spcPts val="0"/>
              </a:spcAft>
              <a:buNone/>
            </a:pPr>
            <a:endParaRPr lang="en-US" sz="2400" dirty="0">
              <a:solidFill>
                <a:srgbClr val="000000"/>
              </a:solidFill>
              <a:effectLst/>
              <a:ea typeface="MS Mincho" panose="02020609040205080304" pitchFamily="49" charset="-128"/>
            </a:endParaRPr>
          </a:p>
          <a:p>
            <a:pPr marL="0" marR="0" indent="0">
              <a:spcBef>
                <a:spcPts val="0"/>
              </a:spcBef>
              <a:spcAft>
                <a:spcPts val="0"/>
              </a:spcAft>
              <a:buNone/>
            </a:pPr>
            <a:r>
              <a:rPr lang="en-US" sz="2800" dirty="0">
                <a:solidFill>
                  <a:srgbClr val="000000"/>
                </a:solidFill>
                <a:effectLst/>
                <a:ea typeface="MS Mincho" panose="02020609040205080304" pitchFamily="49" charset="-128"/>
              </a:rPr>
              <a:t>17 pilot awards were granted over the past three years together with the following outcomes from these projects:  </a:t>
            </a:r>
          </a:p>
          <a:p>
            <a:pPr marL="858838" indent="-225425">
              <a:spcBef>
                <a:spcPts val="0"/>
              </a:spcBef>
            </a:pPr>
            <a:r>
              <a:rPr lang="en-US" sz="2800" dirty="0">
                <a:effectLst/>
                <a:ea typeface="Times New Roman" panose="02020603050405020304" pitchFamily="18" charset="0"/>
              </a:rPr>
              <a:t>Three clinical trials registered on </a:t>
            </a:r>
            <a:r>
              <a:rPr lang="en-US" sz="2800" dirty="0" err="1">
                <a:effectLst/>
                <a:ea typeface="Times New Roman" panose="02020603050405020304" pitchFamily="18" charset="0"/>
              </a:rPr>
              <a:t>clinicaltrials.gov</a:t>
            </a:r>
            <a:endParaRPr lang="en-US" sz="2800" dirty="0">
              <a:effectLst/>
              <a:ea typeface="Times New Roman" panose="02020603050405020304" pitchFamily="18" charset="0"/>
            </a:endParaRPr>
          </a:p>
          <a:p>
            <a:pPr marL="858838" indent="-225425">
              <a:spcBef>
                <a:spcPts val="0"/>
              </a:spcBef>
            </a:pPr>
            <a:r>
              <a:rPr lang="en-US" sz="2800" dirty="0">
                <a:effectLst/>
                <a:ea typeface="Times New Roman" panose="02020603050405020304" pitchFamily="18" charset="0"/>
              </a:rPr>
              <a:t>Seven published manuscripts</a:t>
            </a:r>
          </a:p>
          <a:p>
            <a:pPr marL="858838" indent="-225425">
              <a:spcBef>
                <a:spcPts val="0"/>
              </a:spcBef>
            </a:pPr>
            <a:r>
              <a:rPr lang="en-US" sz="2800" dirty="0">
                <a:effectLst/>
                <a:ea typeface="Times New Roman" panose="02020603050405020304" pitchFamily="18" charset="0"/>
              </a:rPr>
              <a:t>Two manuscripts under review</a:t>
            </a:r>
          </a:p>
          <a:p>
            <a:pPr marL="858838" indent="-225425">
              <a:spcBef>
                <a:spcPts val="0"/>
              </a:spcBef>
            </a:pPr>
            <a:r>
              <a:rPr lang="en-US" sz="2800" dirty="0">
                <a:effectLst/>
                <a:ea typeface="Times New Roman" panose="02020603050405020304" pitchFamily="18" charset="0"/>
              </a:rPr>
              <a:t>15 meeting abstracts</a:t>
            </a:r>
          </a:p>
          <a:p>
            <a:pPr marL="858838" indent="-225425">
              <a:spcBef>
                <a:spcPts val="0"/>
              </a:spcBef>
            </a:pPr>
            <a:endParaRPr lang="en-US" sz="2800" dirty="0">
              <a:latin typeface="Times New Roman" panose="02020603050405020304" pitchFamily="18" charset="0"/>
              <a:ea typeface="Times New Roman" panose="02020603050405020304" pitchFamily="18" charset="0"/>
            </a:endParaRPr>
          </a:p>
          <a:p>
            <a:pPr marL="858838" indent="-225425">
              <a:spcBef>
                <a:spcPts val="0"/>
              </a:spcBef>
            </a:pPr>
            <a:endParaRPr lang="en-US" sz="2800" dirty="0">
              <a:effectLst/>
              <a:latin typeface="Times New Roman" panose="02020603050405020304" pitchFamily="18" charset="0"/>
              <a:ea typeface="Times New Roman" panose="02020603050405020304" pitchFamily="18" charset="0"/>
            </a:endParaRPr>
          </a:p>
          <a:p>
            <a:pPr marL="858838" indent="-225425">
              <a:spcBef>
                <a:spcPts val="0"/>
              </a:spcBef>
            </a:pPr>
            <a:endParaRPr lang="en-US" sz="2800" dirty="0">
              <a:latin typeface="Times New Roman" panose="02020603050405020304" pitchFamily="18" charset="0"/>
              <a:ea typeface="Times New Roman" panose="02020603050405020304" pitchFamily="18" charset="0"/>
            </a:endParaRPr>
          </a:p>
          <a:p>
            <a:pPr marL="858838" indent="-225425">
              <a:spcBef>
                <a:spcPts val="0"/>
              </a:spcBef>
            </a:pPr>
            <a:endParaRPr lang="en-US" sz="2800" dirty="0">
              <a:effectLst/>
              <a:latin typeface="Times New Roman" panose="02020603050405020304" pitchFamily="18" charset="0"/>
              <a:ea typeface="Times New Roman" panose="02020603050405020304" pitchFamily="18" charset="0"/>
            </a:endParaRPr>
          </a:p>
          <a:p>
            <a:pPr marL="858838" indent="-225425">
              <a:spcBef>
                <a:spcPts val="0"/>
              </a:spcBef>
            </a:pPr>
            <a:endParaRPr lang="en-US" sz="2800" dirty="0">
              <a:latin typeface="Times New Roman" panose="02020603050405020304" pitchFamily="18" charset="0"/>
              <a:ea typeface="Times New Roman" panose="02020603050405020304" pitchFamily="18" charset="0"/>
            </a:endParaRPr>
          </a:p>
          <a:p>
            <a:pPr marL="858838" indent="-225425">
              <a:spcBef>
                <a:spcPts val="0"/>
              </a:spcBef>
            </a:pPr>
            <a:endParaRPr lang="en-US" sz="2800" dirty="0">
              <a:effectLst/>
              <a:latin typeface="Times New Roman" panose="02020603050405020304" pitchFamily="18" charset="0"/>
              <a:ea typeface="Times New Roman" panose="02020603050405020304" pitchFamily="18" charset="0"/>
            </a:endParaRPr>
          </a:p>
          <a:p>
            <a:pPr marL="858838" indent="-225425">
              <a:spcBef>
                <a:spcPts val="0"/>
              </a:spcBef>
            </a:pPr>
            <a:endParaRPr lang="en-US" sz="2800" dirty="0">
              <a:latin typeface="Times New Roman" panose="02020603050405020304" pitchFamily="18" charset="0"/>
              <a:ea typeface="Times New Roman" panose="02020603050405020304" pitchFamily="18" charset="0"/>
            </a:endParaRPr>
          </a:p>
          <a:p>
            <a:pPr marL="858838" indent="-225425">
              <a:spcBef>
                <a:spcPts val="0"/>
              </a:spcBef>
            </a:pPr>
            <a:endParaRPr lang="en-US" sz="2800" dirty="0">
              <a:effectLst/>
              <a:latin typeface="Times New Roman" panose="02020603050405020304" pitchFamily="18" charset="0"/>
              <a:ea typeface="Times New Roman" panose="02020603050405020304" pitchFamily="18" charset="0"/>
            </a:endParaRPr>
          </a:p>
          <a:p>
            <a:pPr marL="858838" indent="-225425">
              <a:spcBef>
                <a:spcPts val="0"/>
              </a:spcBef>
            </a:pPr>
            <a:endParaRPr lang="en-US" sz="2800" dirty="0">
              <a:latin typeface="Times New Roman" panose="02020603050405020304" pitchFamily="18" charset="0"/>
              <a:ea typeface="Times New Roman" panose="02020603050405020304" pitchFamily="18" charset="0"/>
            </a:endParaRPr>
          </a:p>
          <a:p>
            <a:pPr marL="633413" indent="0">
              <a:spcBef>
                <a:spcPts val="0"/>
              </a:spcBef>
              <a:buNone/>
            </a:pPr>
            <a:endParaRPr lang="en-US" sz="2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b="1" u="sng" dirty="0">
                <a:solidFill>
                  <a:srgbClr val="000000"/>
                </a:solidFill>
                <a:effectLst/>
                <a:ea typeface="MS Mincho" panose="02020609040205080304" pitchFamily="49" charset="-128"/>
              </a:rPr>
              <a:t>Other Funding that is related to NCTIC</a:t>
            </a:r>
            <a:endParaRPr lang="en-US" sz="2800" dirty="0">
              <a:solidFill>
                <a:srgbClr val="000000"/>
              </a:solidFill>
              <a:effectLst/>
              <a:ea typeface="MS Mincho" panose="02020609040205080304" pitchFamily="49" charset="-128"/>
            </a:endParaRPr>
          </a:p>
          <a:p>
            <a:pPr marL="0" indent="0">
              <a:spcBef>
                <a:spcPts val="0"/>
              </a:spcBef>
              <a:buNone/>
            </a:pPr>
            <a:r>
              <a:rPr lang="en-US" sz="2800">
                <a:solidFill>
                  <a:srgbClr val="242424"/>
                </a:solidFill>
                <a:effectLst/>
                <a:ea typeface="Times New Roman" panose="02020603050405020304" pitchFamily="18" charset="0"/>
              </a:rPr>
              <a:t>U24NS107197</a:t>
            </a:r>
            <a:r>
              <a:rPr lang="en-US" sz="2800" dirty="0">
                <a:solidFill>
                  <a:srgbClr val="242424"/>
                </a:solidFill>
                <a:effectLst/>
                <a:ea typeface="Times New Roman" panose="02020603050405020304" pitchFamily="18" charset="0"/>
              </a:rPr>
              <a:t>: Wake Forest </a:t>
            </a:r>
            <a:r>
              <a:rPr lang="en-US" sz="2800" dirty="0" err="1">
                <a:solidFill>
                  <a:srgbClr val="242424"/>
                </a:solidFill>
                <a:effectLst/>
                <a:ea typeface="Times New Roman" panose="02020603050405020304" pitchFamily="18" charset="0"/>
              </a:rPr>
              <a:t>NeuroNext</a:t>
            </a:r>
            <a:r>
              <a:rPr lang="en-US" sz="2800" dirty="0">
                <a:solidFill>
                  <a:srgbClr val="242424"/>
                </a:solidFill>
                <a:effectLst/>
                <a:ea typeface="Times New Roman" panose="02020603050405020304" pitchFamily="18" charset="0"/>
              </a:rPr>
              <a:t> Clinical Site (WAKENN)			</a:t>
            </a:r>
          </a:p>
          <a:p>
            <a:pPr marL="0" indent="0">
              <a:spcBef>
                <a:spcPts val="0"/>
              </a:spcBef>
              <a:buNone/>
            </a:pPr>
            <a:r>
              <a:rPr lang="en-US" sz="2800" dirty="0">
                <a:solidFill>
                  <a:srgbClr val="242424"/>
                </a:solidFill>
                <a:effectLst/>
                <a:ea typeface="Times New Roman" panose="02020603050405020304" pitchFamily="18" charset="0"/>
              </a:rPr>
              <a:t>PI:  Duncan</a:t>
            </a:r>
            <a:r>
              <a:rPr lang="en-US" sz="2800" dirty="0">
                <a:ea typeface="Times New Roman" panose="02020603050405020304" pitchFamily="18" charset="0"/>
              </a:rPr>
              <a:t>			</a:t>
            </a:r>
            <a:r>
              <a:rPr lang="en-US" sz="2800" dirty="0">
                <a:solidFill>
                  <a:srgbClr val="242424"/>
                </a:solidFill>
                <a:effectLst/>
                <a:ea typeface="Times New Roman" panose="02020603050405020304" pitchFamily="18" charset="0"/>
              </a:rPr>
              <a:t>07/15/18-06/30/23   	TC: $1,549,990                                </a:t>
            </a:r>
            <a:endParaRPr lang="en-US" sz="2800" dirty="0">
              <a:effectLst/>
              <a:ea typeface="Times New Roman" panose="02020603050405020304" pitchFamily="18" charset="0"/>
            </a:endParaRPr>
          </a:p>
          <a:p>
            <a:pPr marL="0" marR="0" indent="0">
              <a:spcBef>
                <a:spcPts val="0"/>
              </a:spcBef>
              <a:spcAft>
                <a:spcPts val="0"/>
              </a:spcAft>
              <a:buNone/>
            </a:pPr>
            <a:r>
              <a:rPr lang="en-US" sz="2800" dirty="0">
                <a:solidFill>
                  <a:srgbClr val="242424"/>
                </a:solidFill>
                <a:effectLst/>
                <a:ea typeface="Times New Roman" panose="02020603050405020304" pitchFamily="18" charset="0"/>
              </a:rPr>
              <a:t>The goals of this project as a </a:t>
            </a:r>
            <a:r>
              <a:rPr lang="en-US" sz="2800" dirty="0" err="1">
                <a:solidFill>
                  <a:srgbClr val="242424"/>
                </a:solidFill>
                <a:effectLst/>
                <a:ea typeface="Times New Roman" panose="02020603050405020304" pitchFamily="18" charset="0"/>
              </a:rPr>
              <a:t>NeuroNEXT</a:t>
            </a:r>
            <a:r>
              <a:rPr lang="en-US" sz="2800" dirty="0">
                <a:solidFill>
                  <a:srgbClr val="242424"/>
                </a:solidFill>
                <a:effectLst/>
                <a:ea typeface="Times New Roman" panose="02020603050405020304" pitchFamily="18" charset="0"/>
              </a:rPr>
              <a:t> clinical site is to offer promising therapies for neurologic disorders.</a:t>
            </a:r>
            <a:endParaRPr lang="en-US" sz="2800" dirty="0">
              <a:effectLst/>
              <a:ea typeface="Times New Roman" panose="02020603050405020304" pitchFamily="18" charset="0"/>
            </a:endParaRPr>
          </a:p>
          <a:p>
            <a:pPr marL="0" marR="0" indent="0">
              <a:spcBef>
                <a:spcPts val="0"/>
              </a:spcBef>
              <a:spcAft>
                <a:spcPts val="0"/>
              </a:spcAft>
              <a:buNone/>
            </a:pPr>
            <a:r>
              <a:rPr lang="en-US" sz="2800" dirty="0">
                <a:solidFill>
                  <a:srgbClr val="242424"/>
                </a:solidFill>
                <a:effectLst/>
                <a:ea typeface="Times New Roman" panose="02020603050405020304" pitchFamily="18" charset="0"/>
              </a:rPr>
              <a:t> </a:t>
            </a:r>
            <a:endParaRPr lang="en-US" sz="2800" dirty="0">
              <a:effectLst/>
              <a:ea typeface="Times New Roman" panose="02020603050405020304" pitchFamily="18" charset="0"/>
            </a:endParaRPr>
          </a:p>
          <a:p>
            <a:pPr marL="0" indent="0">
              <a:spcBef>
                <a:spcPts val="0"/>
              </a:spcBef>
              <a:buNone/>
            </a:pPr>
            <a:r>
              <a:rPr lang="en-US" sz="2800" dirty="0">
                <a:solidFill>
                  <a:srgbClr val="242424"/>
                </a:solidFill>
                <a:effectLst/>
                <a:ea typeface="Times New Roman" panose="02020603050405020304" pitchFamily="18" charset="0"/>
              </a:rPr>
              <a:t>U24NS107235: Western North Carolina </a:t>
            </a:r>
            <a:r>
              <a:rPr lang="en-US" sz="2800" dirty="0" err="1">
                <a:solidFill>
                  <a:srgbClr val="242424"/>
                </a:solidFill>
                <a:effectLst/>
                <a:ea typeface="Times New Roman" panose="02020603050405020304" pitchFamily="18" charset="0"/>
              </a:rPr>
              <a:t>StrokeNet</a:t>
            </a:r>
            <a:endParaRPr lang="en-US" sz="2800" dirty="0">
              <a:effectLst/>
              <a:ea typeface="Times New Roman" panose="02020603050405020304" pitchFamily="18" charset="0"/>
            </a:endParaRPr>
          </a:p>
          <a:p>
            <a:pPr marL="0" indent="0">
              <a:spcBef>
                <a:spcPts val="0"/>
              </a:spcBef>
              <a:buNone/>
            </a:pPr>
            <a:r>
              <a:rPr lang="en-US" sz="2800" dirty="0">
                <a:solidFill>
                  <a:srgbClr val="242424"/>
                </a:solidFill>
                <a:effectLst/>
                <a:ea typeface="Times New Roman" panose="02020603050405020304" pitchFamily="18" charset="0"/>
              </a:rPr>
              <a:t>PI:  </a:t>
            </a:r>
            <a:r>
              <a:rPr lang="en-US" sz="2800" b="1" dirty="0">
                <a:solidFill>
                  <a:srgbClr val="242424"/>
                </a:solidFill>
                <a:effectLst/>
                <a:ea typeface="Times New Roman" panose="02020603050405020304" pitchFamily="18" charset="0"/>
              </a:rPr>
              <a:t>Bushnell </a:t>
            </a:r>
            <a:r>
              <a:rPr lang="en-US" sz="2800" dirty="0">
                <a:solidFill>
                  <a:srgbClr val="242424"/>
                </a:solidFill>
                <a:effectLst/>
                <a:ea typeface="Times New Roman" panose="02020603050405020304" pitchFamily="18" charset="0"/>
              </a:rPr>
              <a:t>     	</a:t>
            </a:r>
            <a:r>
              <a:rPr lang="en-US" sz="2800" dirty="0">
                <a:solidFill>
                  <a:srgbClr val="242424"/>
                </a:solidFill>
                <a:ea typeface="Times New Roman" panose="02020603050405020304" pitchFamily="18" charset="0"/>
              </a:rPr>
              <a:t>	</a:t>
            </a:r>
            <a:r>
              <a:rPr lang="en-US" sz="2800" dirty="0">
                <a:solidFill>
                  <a:srgbClr val="242424"/>
                </a:solidFill>
                <a:effectLst/>
                <a:ea typeface="Times New Roman" panose="02020603050405020304" pitchFamily="18" charset="0"/>
              </a:rPr>
              <a:t>   	 08/01/18-07/31/23       	TC: $1,519,566           </a:t>
            </a:r>
            <a:endParaRPr lang="en-US" sz="2800" dirty="0">
              <a:effectLst/>
              <a:ea typeface="Times New Roman" panose="02020603050405020304" pitchFamily="18" charset="0"/>
            </a:endParaRPr>
          </a:p>
          <a:p>
            <a:pPr marL="0" marR="0" indent="0">
              <a:spcBef>
                <a:spcPts val="0"/>
              </a:spcBef>
              <a:spcAft>
                <a:spcPts val="0"/>
              </a:spcAft>
              <a:buNone/>
            </a:pPr>
            <a:r>
              <a:rPr lang="en-US" sz="2800" dirty="0">
                <a:solidFill>
                  <a:srgbClr val="242424"/>
                </a:solidFill>
                <a:effectLst/>
                <a:ea typeface="Times New Roman" panose="02020603050405020304" pitchFamily="18" charset="0"/>
              </a:rPr>
              <a:t>The goal of this project is for Wake Forest Baptist Health to act as a Regional Coordinating Center in North Carolina and to successfully implement </a:t>
            </a:r>
            <a:r>
              <a:rPr lang="en-US" sz="2800" dirty="0" err="1">
                <a:solidFill>
                  <a:srgbClr val="242424"/>
                </a:solidFill>
                <a:effectLst/>
                <a:ea typeface="Times New Roman" panose="02020603050405020304" pitchFamily="18" charset="0"/>
              </a:rPr>
              <a:t>StrokeNet</a:t>
            </a:r>
            <a:r>
              <a:rPr lang="en-US" sz="2800" dirty="0">
                <a:solidFill>
                  <a:srgbClr val="242424"/>
                </a:solidFill>
                <a:effectLst/>
                <a:ea typeface="Times New Roman" panose="02020603050405020304" pitchFamily="18" charset="0"/>
              </a:rPr>
              <a:t> trials.</a:t>
            </a:r>
            <a:endParaRPr lang="en-US" sz="2800" dirty="0">
              <a:effectLst/>
              <a:ea typeface="Times New Roman" panose="02020603050405020304" pitchFamily="18" charset="0"/>
            </a:endParaRPr>
          </a:p>
          <a:p>
            <a:pPr marL="0" marR="0" indent="0">
              <a:spcBef>
                <a:spcPts val="0"/>
              </a:spcBef>
              <a:spcAft>
                <a:spcPts val="0"/>
              </a:spcAft>
              <a:buNone/>
            </a:pPr>
            <a:r>
              <a:rPr lang="en-US" sz="2800" b="1" i="1" dirty="0">
                <a:effectLst/>
                <a:ea typeface="Times New Roman" panose="02020603050405020304" pitchFamily="18" charset="0"/>
              </a:rPr>
              <a:t> </a:t>
            </a:r>
            <a:endParaRPr lang="en-US" sz="2800" dirty="0">
              <a:effectLst/>
              <a:ea typeface="Times New Roman" panose="02020603050405020304" pitchFamily="18" charset="0"/>
            </a:endParaRPr>
          </a:p>
          <a:p>
            <a:pPr marL="0" indent="0">
              <a:spcBef>
                <a:spcPts val="0"/>
              </a:spcBef>
              <a:buNone/>
            </a:pPr>
            <a:r>
              <a:rPr lang="en-US" sz="2800" dirty="0">
                <a:solidFill>
                  <a:srgbClr val="000000"/>
                </a:solidFill>
                <a:effectLst/>
                <a:ea typeface="Times New Roman" panose="02020603050405020304" pitchFamily="18" charset="0"/>
              </a:rPr>
              <a:t>PLACER-2020C3-21070: Telehealth-Enhanced Assessment and Management after Stroke-Blood Pressure (TEAMS-BP)</a:t>
            </a:r>
            <a:endParaRPr lang="en-US" sz="2800" dirty="0">
              <a:effectLst/>
              <a:ea typeface="Times New Roman" panose="02020603050405020304" pitchFamily="18" charset="0"/>
            </a:endParaRPr>
          </a:p>
          <a:p>
            <a:pPr marL="0" indent="0">
              <a:spcBef>
                <a:spcPts val="0"/>
              </a:spcBef>
              <a:buNone/>
            </a:pPr>
            <a:r>
              <a:rPr lang="en-US" sz="2800" dirty="0">
                <a:ea typeface="Times New Roman" panose="02020603050405020304" pitchFamily="18" charset="0"/>
              </a:rPr>
              <a:t>Multi-</a:t>
            </a:r>
            <a:r>
              <a:rPr lang="en-US" sz="2800" dirty="0">
                <a:solidFill>
                  <a:srgbClr val="000000"/>
                </a:solidFill>
                <a:ea typeface="Times New Roman" panose="02020603050405020304" pitchFamily="18" charset="0"/>
              </a:rPr>
              <a:t> PI: </a:t>
            </a:r>
            <a:r>
              <a:rPr lang="en-US" sz="2800" b="1" dirty="0">
                <a:solidFill>
                  <a:srgbClr val="000000"/>
                </a:solidFill>
                <a:ea typeface="Times New Roman" panose="02020603050405020304" pitchFamily="18" charset="0"/>
              </a:rPr>
              <a:t>Bushnell</a:t>
            </a:r>
            <a:r>
              <a:rPr lang="en-US" sz="2800" dirty="0">
                <a:solidFill>
                  <a:srgbClr val="000000"/>
                </a:solidFill>
                <a:ea typeface="Times New Roman" panose="02020603050405020304" pitchFamily="18" charset="0"/>
              </a:rPr>
              <a:t>, Cheryl D (contact); Rosamond, Wayne</a:t>
            </a:r>
            <a:r>
              <a:rPr lang="en-US" sz="2800" dirty="0">
                <a:ea typeface="Times New Roman" panose="02020603050405020304" pitchFamily="18" charset="0"/>
              </a:rPr>
              <a:t>	</a:t>
            </a:r>
            <a:r>
              <a:rPr lang="en-US" sz="2800" dirty="0">
                <a:solidFill>
                  <a:srgbClr val="000000"/>
                </a:solidFill>
                <a:effectLst/>
                <a:ea typeface="Times New Roman" panose="02020603050405020304" pitchFamily="18" charset="0"/>
              </a:rPr>
              <a:t>01/2022-12/2028</a:t>
            </a:r>
            <a:endParaRPr lang="en-US" sz="2800" dirty="0">
              <a:effectLst/>
              <a:ea typeface="Times New Roman" panose="02020603050405020304" pitchFamily="18" charset="0"/>
            </a:endParaRPr>
          </a:p>
          <a:p>
            <a:pPr marL="0" indent="0">
              <a:spcBef>
                <a:spcPts val="0"/>
              </a:spcBef>
              <a:buNone/>
            </a:pPr>
            <a:r>
              <a:rPr lang="en-US" sz="2800" dirty="0">
                <a:solidFill>
                  <a:srgbClr val="000000"/>
                </a:solidFill>
                <a:effectLst/>
                <a:ea typeface="Times New Roman" panose="02020603050405020304" pitchFamily="18" charset="0"/>
              </a:rPr>
              <a:t>TC: $29,684,064</a:t>
            </a:r>
            <a:endParaRPr lang="en-US" sz="2800" dirty="0">
              <a:effectLst/>
              <a:ea typeface="Times New Roman" panose="02020603050405020304" pitchFamily="18" charset="0"/>
            </a:endParaRPr>
          </a:p>
          <a:p>
            <a:pPr marL="0" marR="0" indent="0">
              <a:spcBef>
                <a:spcPts val="0"/>
              </a:spcBef>
              <a:spcAft>
                <a:spcPts val="0"/>
              </a:spcAft>
              <a:buNone/>
            </a:pPr>
            <a:r>
              <a:rPr lang="en-US" sz="2800" dirty="0">
                <a:solidFill>
                  <a:srgbClr val="000000"/>
                </a:solidFill>
                <a:effectLst/>
                <a:ea typeface="Times New Roman" panose="02020603050405020304" pitchFamily="18" charset="0"/>
              </a:rPr>
              <a:t>Goals: Randomized Controlled Trial: Achieving Blood Pressure Goals after Stroke through Comparative Effectiveness of Intensive Tailored Telehealth Management vs. Intensive Clinic Management.</a:t>
            </a:r>
            <a:endParaRPr lang="en-US" sz="2800" dirty="0">
              <a:effectLst/>
              <a:ea typeface="Times New Roman" panose="02020603050405020304" pitchFamily="18" charset="0"/>
            </a:endParaRPr>
          </a:p>
          <a:p>
            <a:pPr marL="0" marR="0" indent="0">
              <a:spcBef>
                <a:spcPts val="0"/>
              </a:spcBef>
              <a:spcAft>
                <a:spcPts val="0"/>
              </a:spcAft>
              <a:buNone/>
            </a:pPr>
            <a:r>
              <a:rPr lang="en-US" sz="2800" dirty="0">
                <a:solidFill>
                  <a:srgbClr val="000000"/>
                </a:solidFill>
                <a:effectLst/>
                <a:ea typeface="MS Mincho" panose="02020609040205080304" pitchFamily="49" charset="-128"/>
              </a:rPr>
              <a:t> </a:t>
            </a:r>
          </a:p>
          <a:p>
            <a:pPr marL="0" marR="0" indent="0">
              <a:spcBef>
                <a:spcPts val="0"/>
              </a:spcBef>
              <a:spcAft>
                <a:spcPts val="0"/>
              </a:spcAft>
              <a:buNone/>
            </a:pPr>
            <a:r>
              <a:rPr lang="en-US" sz="2800" dirty="0">
                <a:effectLst/>
                <a:ea typeface="Times New Roman" panose="02020603050405020304" pitchFamily="18" charset="0"/>
              </a:rPr>
              <a:t>Dana Foundation</a:t>
            </a:r>
            <a:r>
              <a:rPr lang="en-US" sz="2800" dirty="0">
                <a:ea typeface="Times New Roman" panose="02020603050405020304" pitchFamily="18" charset="0"/>
              </a:rPr>
              <a:t>: </a:t>
            </a:r>
            <a:r>
              <a:rPr lang="en-US" sz="2800" dirty="0">
                <a:effectLst/>
                <a:ea typeface="Times New Roman" panose="02020603050405020304" pitchFamily="18" charset="0"/>
              </a:rPr>
              <a:t>Development of Wake Forest Center for Neuroscience and Society</a:t>
            </a:r>
          </a:p>
          <a:p>
            <a:pPr marL="0" indent="0">
              <a:spcBef>
                <a:spcPts val="0"/>
              </a:spcBef>
              <a:buNone/>
            </a:pPr>
            <a:r>
              <a:rPr lang="en-US" sz="2800" dirty="0">
                <a:effectLst/>
                <a:ea typeface="Times New Roman" panose="02020603050405020304" pitchFamily="18" charset="0"/>
              </a:rPr>
              <a:t>PI:  </a:t>
            </a:r>
            <a:r>
              <a:rPr lang="en-US" sz="2800" b="1" dirty="0">
                <a:effectLst/>
                <a:ea typeface="Times New Roman" panose="02020603050405020304" pitchFamily="18" charset="0"/>
              </a:rPr>
              <a:t>Milligan</a:t>
            </a:r>
            <a:r>
              <a:rPr lang="en-US" sz="2800" dirty="0">
                <a:effectLst/>
                <a:ea typeface="Times New Roman" panose="02020603050405020304" pitchFamily="18" charset="0"/>
              </a:rPr>
              <a:t> (contact), Mielke, </a:t>
            </a:r>
            <a:r>
              <a:rPr lang="en-US" sz="2800" dirty="0" err="1">
                <a:effectLst/>
                <a:ea typeface="Times New Roman" panose="02020603050405020304" pitchFamily="18" charset="0"/>
              </a:rPr>
              <a:t>Benca</a:t>
            </a:r>
            <a:r>
              <a:rPr lang="en-US" sz="2800" dirty="0">
                <a:effectLst/>
                <a:ea typeface="Times New Roman" panose="02020603050405020304" pitchFamily="18" charset="0"/>
              </a:rPr>
              <a:t>	10/1/2022-2/28/2023	TC: $150,000</a:t>
            </a:r>
          </a:p>
          <a:p>
            <a:pPr marL="0" marR="0" indent="0">
              <a:spcBef>
                <a:spcPts val="0"/>
              </a:spcBef>
              <a:spcAft>
                <a:spcPts val="0"/>
              </a:spcAft>
              <a:buNone/>
            </a:pPr>
            <a:r>
              <a:rPr lang="en-US" sz="2800" dirty="0">
                <a:effectLst/>
                <a:ea typeface="Times New Roman" panose="02020603050405020304" pitchFamily="18" charset="0"/>
              </a:rPr>
              <a:t> </a:t>
            </a:r>
          </a:p>
          <a:p>
            <a:pPr marL="0" marR="0" indent="0">
              <a:spcBef>
                <a:spcPts val="0"/>
              </a:spcBef>
              <a:spcAft>
                <a:spcPts val="0"/>
              </a:spcAft>
              <a:buNone/>
            </a:pPr>
            <a:r>
              <a:rPr lang="en-US" sz="2800" dirty="0">
                <a:effectLst/>
                <a:ea typeface="Times New Roman" panose="02020603050405020304" pitchFamily="18" charset="0"/>
              </a:rPr>
              <a:t>T32 NS115704-01:  Neuroscience Training at Wake Forest	</a:t>
            </a:r>
          </a:p>
          <a:p>
            <a:pPr marL="0" marR="0" indent="0">
              <a:spcBef>
                <a:spcPts val="0"/>
              </a:spcBef>
              <a:spcAft>
                <a:spcPts val="0"/>
              </a:spcAft>
              <a:buNone/>
            </a:pPr>
            <a:r>
              <a:rPr lang="en-US" sz="2800" dirty="0">
                <a:effectLst/>
                <a:ea typeface="Times New Roman" panose="02020603050405020304" pitchFamily="18" charset="0"/>
              </a:rPr>
              <a:t>Program Director: </a:t>
            </a:r>
            <a:r>
              <a:rPr lang="en-US" sz="2800" b="1" dirty="0">
                <a:effectLst/>
                <a:ea typeface="Times New Roman" panose="02020603050405020304" pitchFamily="18" charset="0"/>
              </a:rPr>
              <a:t>Milligan</a:t>
            </a:r>
            <a:r>
              <a:rPr lang="en-US" sz="2800" dirty="0">
                <a:effectLst/>
                <a:ea typeface="Times New Roman" panose="02020603050405020304" pitchFamily="18" charset="0"/>
              </a:rPr>
              <a:t>	 07/01/2021-06/30/2026 	TC: $1,329,719</a:t>
            </a:r>
          </a:p>
          <a:p>
            <a:pPr marL="0" marR="0" indent="0">
              <a:spcBef>
                <a:spcPts val="0"/>
              </a:spcBef>
              <a:spcAft>
                <a:spcPts val="0"/>
              </a:spcAft>
              <a:buNone/>
            </a:pPr>
            <a:r>
              <a:rPr lang="en-US" sz="2800" dirty="0">
                <a:solidFill>
                  <a:srgbClr val="000000"/>
                </a:solidFill>
                <a:effectLst/>
                <a:ea typeface="MS Mincho" panose="02020609040205080304" pitchFamily="49" charset="-128"/>
              </a:rPr>
              <a:t>Goals:  </a:t>
            </a:r>
            <a:r>
              <a:rPr lang="en-US" sz="2800" dirty="0">
                <a:solidFill>
                  <a:srgbClr val="212529"/>
                </a:solidFill>
                <a:effectLst/>
                <a:ea typeface="Calibri" panose="020F0502020204030204" pitchFamily="34" charset="0"/>
              </a:rPr>
              <a:t>To broad education in fundamental neuroscience together with a strong foundation in experimental design, statistical methodology, quantitative literacy as well as strong oral and written communication skills.   </a:t>
            </a:r>
            <a:r>
              <a:rPr lang="en-US" sz="2800" dirty="0">
                <a:effectLst/>
                <a:ea typeface="Calibri" panose="020F0502020204030204" pitchFamily="34" charset="0"/>
              </a:rPr>
              <a:t> </a:t>
            </a:r>
          </a:p>
          <a:p>
            <a:pPr marL="0" marR="0" indent="0">
              <a:spcBef>
                <a:spcPts val="0"/>
              </a:spcBef>
              <a:spcAft>
                <a:spcPts val="0"/>
              </a:spcAft>
              <a:buNone/>
            </a:pPr>
            <a:endParaRPr lang="en-US" sz="2800" b="1" i="1" dirty="0">
              <a:ea typeface="Times New Roman" panose="02020603050405020304" pitchFamily="18" charset="0"/>
            </a:endParaRPr>
          </a:p>
        </p:txBody>
      </p:sp>
      <p:pic>
        <p:nvPicPr>
          <p:cNvPr id="7" name="Picture 6">
            <a:extLst>
              <a:ext uri="{FF2B5EF4-FFF2-40B4-BE49-F238E27FC236}">
                <a16:creationId xmlns:a16="http://schemas.microsoft.com/office/drawing/2014/main" id="{F6518063-782E-C84E-B750-491D41AB7390}"/>
              </a:ext>
            </a:extLst>
          </p:cNvPr>
          <p:cNvPicPr>
            <a:picLocks noChangeAspect="1"/>
          </p:cNvPicPr>
          <p:nvPr/>
        </p:nvPicPr>
        <p:blipFill rotWithShape="1">
          <a:blip r:embed="rId3">
            <a:extLst>
              <a:ext uri="{28A0092B-C50C-407E-A947-70E740481C1C}">
                <a14:useLocalDpi xmlns:a14="http://schemas.microsoft.com/office/drawing/2010/main" val="0"/>
              </a:ext>
            </a:extLst>
          </a:blip>
          <a:srcRect l="2434" t="4231" r="3814" b="3831"/>
          <a:stretch/>
        </p:blipFill>
        <p:spPr>
          <a:xfrm>
            <a:off x="31782436" y="13792201"/>
            <a:ext cx="11041964" cy="5715000"/>
          </a:xfrm>
          <a:prstGeom prst="rect">
            <a:avLst/>
          </a:prstGeom>
        </p:spPr>
      </p:pic>
      <p:sp>
        <p:nvSpPr>
          <p:cNvPr id="9" name="Text Placeholder 4">
            <a:extLst>
              <a:ext uri="{FF2B5EF4-FFF2-40B4-BE49-F238E27FC236}">
                <a16:creationId xmlns:a16="http://schemas.microsoft.com/office/drawing/2014/main" id="{A3E10890-0242-4F41-AC2E-6C570FCC1F9F}"/>
              </a:ext>
            </a:extLst>
          </p:cNvPr>
          <p:cNvSpPr>
            <a:spLocks noGrp="1"/>
          </p:cNvSpPr>
          <p:nvPr>
            <p:ph type="body" sz="quarter" idx="16"/>
          </p:nvPr>
        </p:nvSpPr>
        <p:spPr>
          <a:xfrm>
            <a:off x="10617569" y="8077201"/>
            <a:ext cx="9346831" cy="22783800"/>
          </a:xfrm>
        </p:spPr>
        <p:txBody>
          <a:bodyPr/>
          <a:lstStyle/>
          <a:p>
            <a:pPr marL="0" indent="0">
              <a:lnSpc>
                <a:spcPct val="100000"/>
              </a:lnSpc>
              <a:spcAft>
                <a:spcPts val="600"/>
              </a:spcAft>
              <a:buNone/>
            </a:pPr>
            <a:r>
              <a:rPr lang="en-US" sz="4400" b="1" dirty="0">
                <a:solidFill>
                  <a:srgbClr val="93773A"/>
                </a:solidFill>
                <a:latin typeface="Arial" pitchFamily="34" charset="0"/>
                <a:cs typeface="Arial" pitchFamily="34" charset="0"/>
              </a:rPr>
              <a:t>Training Components</a:t>
            </a:r>
            <a:endParaRPr lang="en-US" sz="4400" dirty="0">
              <a:latin typeface="Arial" pitchFamily="34" charset="0"/>
              <a:cs typeface="Arial" pitchFamily="34" charset="0"/>
            </a:endParaRPr>
          </a:p>
          <a:p>
            <a:pPr marL="0" marR="0" indent="0" algn="just">
              <a:spcBef>
                <a:spcPts val="0"/>
              </a:spcBef>
              <a:spcAft>
                <a:spcPts val="0"/>
              </a:spcAft>
              <a:buNone/>
            </a:pPr>
            <a:r>
              <a:rPr lang="en-US" sz="3200" b="1" dirty="0">
                <a:effectLst/>
                <a:ea typeface="Times New Roman" panose="02020603050405020304" pitchFamily="18" charset="0"/>
              </a:rPr>
              <a:t>Mentoring and Consultation on Project Design</a:t>
            </a:r>
            <a:r>
              <a:rPr lang="en-US" sz="3200" b="1" i="1" dirty="0">
                <a:effectLst/>
                <a:ea typeface="Times New Roman" panose="02020603050405020304" pitchFamily="18" charset="0"/>
              </a:rPr>
              <a:t>. </a:t>
            </a:r>
          </a:p>
          <a:p>
            <a:pPr marL="0" marR="0" indent="0" algn="just">
              <a:spcBef>
                <a:spcPts val="0"/>
              </a:spcBef>
              <a:spcAft>
                <a:spcPts val="0"/>
              </a:spcAft>
              <a:buNone/>
            </a:pPr>
            <a:r>
              <a:rPr lang="en-US" sz="2800" dirty="0" err="1">
                <a:solidFill>
                  <a:srgbClr val="000000"/>
                </a:solidFill>
                <a:ea typeface="Times New Roman" panose="02020603050405020304" pitchFamily="18" charset="0"/>
              </a:rPr>
              <a:t>S</a:t>
            </a:r>
            <a:r>
              <a:rPr lang="en-US" sz="2800" dirty="0" err="1">
                <a:ea typeface="Times New Roman" panose="02020603050405020304" pitchFamily="18" charset="0"/>
              </a:rPr>
              <a:t>trokeNet</a:t>
            </a:r>
            <a:r>
              <a:rPr lang="en-US" sz="2800" dirty="0">
                <a:ea typeface="Times New Roman" panose="02020603050405020304" pitchFamily="18" charset="0"/>
              </a:rPr>
              <a:t>, and </a:t>
            </a:r>
            <a:r>
              <a:rPr lang="en-US" sz="2800" dirty="0" err="1">
                <a:ea typeface="Times New Roman" panose="02020603050405020304" pitchFamily="18" charset="0"/>
              </a:rPr>
              <a:t>NeuroNEXT</a:t>
            </a:r>
            <a:r>
              <a:rPr lang="en-US" sz="2800" dirty="0">
                <a:ea typeface="Times New Roman" panose="02020603050405020304" pitchFamily="18" charset="0"/>
              </a:rPr>
              <a:t> provide several mentoring and training opportunities have been established for residents, fellows, and junior faculty. Launched by Dr. Pam Duncan, the Wake Investigator Network Development (WIND) is one example of a peer-mentoring forum that meets monthly. Dr. Duncan has mentored multiple faculty prior to their grant submissions, including Heidi Munger-Clary, Halley Alexander, and Araya Puwanant.  This program has expanded to include investigators from other departments (e.g., David Klorig, Ken Kishida).   Dr. Pam Duncan has stepped down from leading this effort.   Dr. Heidi M</a:t>
            </a:r>
            <a:r>
              <a:rPr lang="en-US" sz="2800" dirty="0">
                <a:effectLst/>
                <a:ea typeface="Times New Roman" panose="02020603050405020304" pitchFamily="18" charset="0"/>
              </a:rPr>
              <a:t>unger Clary is currently directing the program.  </a:t>
            </a:r>
            <a:endParaRPr lang="en-US" dirty="0">
              <a:ea typeface="Times New Roman" panose="02020603050405020304" pitchFamily="18" charset="0"/>
            </a:endParaRPr>
          </a:p>
          <a:p>
            <a:pPr marL="0" marR="0" indent="0">
              <a:spcBef>
                <a:spcPts val="0"/>
              </a:spcBef>
              <a:spcAft>
                <a:spcPts val="0"/>
              </a:spcAft>
              <a:buNone/>
            </a:pPr>
            <a:endParaRPr lang="en-US" sz="3200" b="1" dirty="0">
              <a:solidFill>
                <a:srgbClr val="000000"/>
              </a:solidFill>
              <a:effectLst/>
              <a:ea typeface="Times New Roman" panose="02020603050405020304" pitchFamily="18" charset="0"/>
            </a:endParaRPr>
          </a:p>
          <a:p>
            <a:pPr marL="0" marR="0" indent="0">
              <a:spcBef>
                <a:spcPts val="0"/>
              </a:spcBef>
              <a:spcAft>
                <a:spcPts val="0"/>
              </a:spcAft>
              <a:buNone/>
            </a:pPr>
            <a:r>
              <a:rPr lang="en-US" sz="3200" b="1" dirty="0">
                <a:solidFill>
                  <a:srgbClr val="000000"/>
                </a:solidFill>
                <a:effectLst/>
                <a:ea typeface="Times New Roman" panose="02020603050405020304" pitchFamily="18" charset="0"/>
              </a:rPr>
              <a:t>Neuroscience Graduate Program</a:t>
            </a:r>
          </a:p>
          <a:p>
            <a:pPr marL="0" indent="0" algn="just" fontAlgn="base">
              <a:buNone/>
            </a:pPr>
            <a:r>
              <a:rPr lang="en-US" sz="2800" b="0" i="0" dirty="0">
                <a:effectLst/>
              </a:rPr>
              <a:t>While not directly related to NCTIC, many of our members are training faculty for the Neuroscience Program at Wake Forest, a vibrant, productive, and collaborative effort by faculty and trainees to investigate molecular and cellular structures, local neural circuits and brain areas, and behavior to enhance our understanding of the functional organization of the nervous system. We are committed to the idea that neuroscience, broadly conceived, provides a fundamental framework for understanding the biological basis of behavior and the causes of neurological and psychiatric disorders.  </a:t>
            </a:r>
            <a:r>
              <a:rPr lang="en-US" sz="2800" dirty="0"/>
              <a:t>There are 49 training faculty (PhD training) in the program.  Currently there are 73 students enrolled (49 PhD; 4 MD/PhD, 21 MS).  47% of our PhD students have secured independent funding or were supported by a T32 award.   As of July 2022, our students contributed to 42 publications with an additional 29 under review).  Our Neuroscience Graduate students are the engine of our research community.</a:t>
            </a:r>
            <a:endParaRPr lang="en-US" sz="3200" dirty="0">
              <a:effectLst/>
              <a:ea typeface="Times New Roman" panose="02020603050405020304" pitchFamily="18" charset="0"/>
            </a:endParaRPr>
          </a:p>
          <a:p>
            <a:pPr marL="0" indent="0">
              <a:spcBef>
                <a:spcPts val="0"/>
              </a:spcBef>
              <a:buNone/>
            </a:pPr>
            <a:endParaRPr lang="en-US" sz="4400" b="1" dirty="0">
              <a:solidFill>
                <a:srgbClr val="93773A"/>
              </a:solidFill>
            </a:endParaRPr>
          </a:p>
          <a:p>
            <a:pPr marL="0" indent="0">
              <a:spcBef>
                <a:spcPts val="0"/>
              </a:spcBef>
              <a:buNone/>
            </a:pPr>
            <a:r>
              <a:rPr lang="en-US" sz="4400" b="1" dirty="0">
                <a:solidFill>
                  <a:srgbClr val="93773A"/>
                </a:solidFill>
              </a:rPr>
              <a:t>Center Outcomes</a:t>
            </a:r>
          </a:p>
          <a:p>
            <a:pPr marL="0" marR="0" indent="0">
              <a:spcBef>
                <a:spcPts val="0"/>
              </a:spcBef>
              <a:spcAft>
                <a:spcPts val="0"/>
              </a:spcAft>
              <a:buNone/>
            </a:pPr>
            <a:r>
              <a:rPr lang="en-US" sz="3200" b="1" i="1" dirty="0">
                <a:effectLst/>
                <a:ea typeface="Times New Roman" panose="02020603050405020304" pitchFamily="18" charset="0"/>
              </a:rPr>
              <a:t>Obtaining substantial improvements in clinical trial enrollments</a:t>
            </a:r>
          </a:p>
          <a:p>
            <a:pPr marL="0" marR="0" indent="0">
              <a:spcBef>
                <a:spcPts val="0"/>
              </a:spcBef>
              <a:spcAft>
                <a:spcPts val="0"/>
              </a:spcAft>
              <a:buNone/>
            </a:pPr>
            <a:endParaRPr lang="en-US" sz="2800" dirty="0">
              <a:effectLst/>
              <a:ea typeface="Times New Roman" panose="02020603050405020304" pitchFamily="18" charset="0"/>
            </a:endParaRPr>
          </a:p>
          <a:p>
            <a:pPr marL="0" marR="0" indent="0" algn="just">
              <a:spcBef>
                <a:spcPts val="0"/>
              </a:spcBef>
              <a:spcAft>
                <a:spcPts val="0"/>
              </a:spcAft>
              <a:buNone/>
            </a:pPr>
            <a:r>
              <a:rPr lang="en-US" sz="2800" dirty="0">
                <a:effectLst/>
                <a:ea typeface="Times New Roman" panose="02020603050405020304" pitchFamily="18" charset="0"/>
              </a:rPr>
              <a:t>We have been selected as a site for 12 trials (one currently in startup) through </a:t>
            </a:r>
            <a:r>
              <a:rPr lang="en-US" sz="2800" dirty="0" err="1">
                <a:effectLst/>
                <a:ea typeface="Times New Roman" panose="02020603050405020304" pitchFamily="18" charset="0"/>
              </a:rPr>
              <a:t>StrokeNet</a:t>
            </a:r>
            <a:r>
              <a:rPr lang="en-US" sz="2800" dirty="0">
                <a:effectLst/>
                <a:ea typeface="Times New Roman" panose="02020603050405020304" pitchFamily="18" charset="0"/>
              </a:rPr>
              <a:t> with a total of 116 subjects consented and 76 randomized. We have successfully enrolled participants in the emergency department, inpatient and outpatient settings for hyperacute treatment, prevention and recovery trials.  In fact, Wake Forest is the 5</a:t>
            </a:r>
            <a:r>
              <a:rPr lang="en-US" sz="2800" baseline="30000" dirty="0">
                <a:effectLst/>
                <a:ea typeface="Times New Roman" panose="02020603050405020304" pitchFamily="18" charset="0"/>
              </a:rPr>
              <a:t>th</a:t>
            </a:r>
            <a:r>
              <a:rPr lang="en-US" sz="2800" dirty="0">
                <a:effectLst/>
                <a:ea typeface="Times New Roman" panose="02020603050405020304" pitchFamily="18" charset="0"/>
              </a:rPr>
              <a:t> highest enrolling site for a hyperacute trial that enrolls and randomizes patients within 1 hour of receiving thrombolysis (MOST). </a:t>
            </a:r>
          </a:p>
          <a:p>
            <a:pPr marL="0" marR="0" indent="0" algn="just">
              <a:spcBef>
                <a:spcPts val="0"/>
              </a:spcBef>
              <a:spcAft>
                <a:spcPts val="0"/>
              </a:spcAft>
              <a:buNone/>
            </a:pPr>
            <a:r>
              <a:rPr lang="en-US" sz="2800" dirty="0">
                <a:effectLst/>
                <a:ea typeface="Times New Roman" panose="02020603050405020304" pitchFamily="18" charset="0"/>
              </a:rPr>
              <a:t>For </a:t>
            </a:r>
            <a:r>
              <a:rPr lang="en-US" sz="2800" dirty="0" err="1">
                <a:effectLst/>
                <a:ea typeface="Times New Roman" panose="02020603050405020304" pitchFamily="18" charset="0"/>
              </a:rPr>
              <a:t>NeuroNEXT</a:t>
            </a:r>
            <a:r>
              <a:rPr lang="en-US" sz="2800" dirty="0">
                <a:effectLst/>
                <a:ea typeface="Times New Roman" panose="02020603050405020304" pitchFamily="18" charset="0"/>
              </a:rPr>
              <a:t>, Wake Forest has been selected for 3 trials which include 19 enrollments, and has been a lead enroller for all 3 trials.  The </a:t>
            </a:r>
            <a:r>
              <a:rPr lang="en-US" sz="2800" dirty="0" err="1">
                <a:effectLst/>
                <a:ea typeface="Times New Roman" panose="02020603050405020304" pitchFamily="18" charset="0"/>
              </a:rPr>
              <a:t>NeuroNEXT</a:t>
            </a:r>
            <a:r>
              <a:rPr lang="en-US" sz="2800" dirty="0">
                <a:effectLst/>
                <a:ea typeface="Times New Roman" panose="02020603050405020304" pitchFamily="18" charset="0"/>
              </a:rPr>
              <a:t> U24 renewal was submitted on November 21, 2022. </a:t>
            </a:r>
          </a:p>
          <a:p>
            <a:pPr marL="0" marR="0" indent="0">
              <a:spcBef>
                <a:spcPts val="0"/>
              </a:spcBef>
              <a:spcAft>
                <a:spcPts val="0"/>
              </a:spcAft>
              <a:buNone/>
            </a:pPr>
            <a:endParaRPr lang="en-US" sz="3200" dirty="0">
              <a:effectLst/>
              <a:ea typeface="Times New Roman" panose="02020603050405020304" pitchFamily="18" charset="0"/>
            </a:endParaRPr>
          </a:p>
        </p:txBody>
      </p:sp>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a:xfrm>
            <a:off x="5791200" y="457200"/>
            <a:ext cx="31699200" cy="5486400"/>
          </a:xfrm>
        </p:spPr>
        <p:txBody>
          <a:bodyPr/>
          <a:lstStyle/>
          <a:p>
            <a:r>
              <a:rPr lang="en-US" dirty="0"/>
              <a:t>Neuroscience Clinical Trial and Innovation Center</a:t>
            </a:r>
          </a:p>
        </p:txBody>
      </p:sp>
      <p:sp>
        <p:nvSpPr>
          <p:cNvPr id="8"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859233" y="8077201"/>
            <a:ext cx="9059863" cy="22181820"/>
          </a:xfrm>
        </p:spPr>
        <p:txBody>
          <a:bodyPr/>
          <a:lstStyle/>
          <a:p>
            <a:pPr marL="0" indent="0">
              <a:lnSpc>
                <a:spcPct val="110000"/>
              </a:lnSpc>
              <a:buNone/>
            </a:pPr>
            <a:r>
              <a:rPr lang="en-US" sz="4400" b="1" dirty="0">
                <a:solidFill>
                  <a:srgbClr val="93773A"/>
                </a:solidFill>
                <a:latin typeface="Arial" pitchFamily="34" charset="0"/>
                <a:cs typeface="Arial" pitchFamily="34" charset="0"/>
              </a:rPr>
              <a:t>Purpose/Mission</a:t>
            </a:r>
          </a:p>
          <a:p>
            <a:pPr marL="0" marR="0" indent="0" algn="just">
              <a:spcBef>
                <a:spcPts val="0"/>
              </a:spcBef>
              <a:spcAft>
                <a:spcPts val="1200"/>
              </a:spcAft>
              <a:buNone/>
            </a:pPr>
            <a:r>
              <a:rPr lang="en-US" sz="2800" dirty="0">
                <a:effectLst/>
                <a:ea typeface="Times New Roman" panose="02020603050405020304" pitchFamily="18" charset="0"/>
              </a:rPr>
              <a:t>The mission of the Neuroscience Clinical Trials and Innovation Center (NCTIC) is to promote advancement of Neuroscience Research.  </a:t>
            </a:r>
          </a:p>
          <a:p>
            <a:pPr marL="0" marR="0" indent="0" algn="just">
              <a:spcBef>
                <a:spcPts val="0"/>
              </a:spcBef>
              <a:spcAft>
                <a:spcPts val="1200"/>
              </a:spcAft>
              <a:buNone/>
            </a:pPr>
            <a:r>
              <a:rPr lang="en-US" sz="2800" dirty="0">
                <a:effectLst/>
                <a:ea typeface="Times New Roman" panose="02020603050405020304" pitchFamily="18" charset="0"/>
              </a:rPr>
              <a:t>Our focus is to develop new collaborations among basic science and clinical investigators with the goal of providing a platform for design and development of pilot studies, multi-center trials, and models of care into real-world implementation thereby bridging the gaps between basic science and clinical interventions.  Part of our focus is to develop a pipeline of clinical trials to submit to NIH via the </a:t>
            </a:r>
            <a:r>
              <a:rPr lang="en-US" sz="2800" dirty="0" err="1">
                <a:effectLst/>
                <a:ea typeface="Times New Roman" panose="02020603050405020304" pitchFamily="18" charset="0"/>
              </a:rPr>
              <a:t>StrokeNet</a:t>
            </a:r>
            <a:r>
              <a:rPr lang="en-US" sz="2800" dirty="0">
                <a:effectLst/>
                <a:ea typeface="Times New Roman" panose="02020603050405020304" pitchFamily="18" charset="0"/>
              </a:rPr>
              <a:t>, </a:t>
            </a:r>
            <a:r>
              <a:rPr lang="en-US" sz="2800" dirty="0" err="1">
                <a:effectLst/>
                <a:ea typeface="Times New Roman" panose="02020603050405020304" pitchFamily="18" charset="0"/>
              </a:rPr>
              <a:t>NeuroNext</a:t>
            </a:r>
            <a:r>
              <a:rPr lang="en-US" sz="2800" dirty="0">
                <a:effectLst/>
                <a:ea typeface="Times New Roman" panose="02020603050405020304" pitchFamily="18" charset="0"/>
              </a:rPr>
              <a:t>, or the Trial Innovation Networks. </a:t>
            </a:r>
          </a:p>
          <a:p>
            <a:pPr marL="0" marR="0" indent="0" algn="just">
              <a:spcBef>
                <a:spcPts val="0"/>
              </a:spcBef>
              <a:spcAft>
                <a:spcPts val="1200"/>
              </a:spcAft>
              <a:buNone/>
            </a:pPr>
            <a:r>
              <a:rPr lang="en-US" sz="2800" dirty="0">
                <a:effectLst/>
                <a:ea typeface="Times New Roman" panose="02020603050405020304" pitchFamily="18" charset="0"/>
              </a:rPr>
              <a:t>The overarching goal of NCTIC is to serve as a clearinghouse to facilitate interactions between basic science, clinical and public health investigators to develop and expand new interdisciplinary and translational studies that will improve patient care and outcomes in neurological disorders.  </a:t>
            </a:r>
          </a:p>
          <a:p>
            <a:pPr marL="0" marR="0" indent="0" algn="just">
              <a:spcBef>
                <a:spcPts val="0"/>
              </a:spcBef>
              <a:spcAft>
                <a:spcPts val="1200"/>
              </a:spcAft>
              <a:buNone/>
            </a:pPr>
            <a:r>
              <a:rPr lang="en-US" sz="2800" dirty="0">
                <a:effectLst/>
                <a:ea typeface="Times New Roman" panose="02020603050405020304" pitchFamily="18" charset="0"/>
              </a:rPr>
              <a:t>Our membership embodies the enthusiasm, excellence, and productivity we have to blur departmental boundaries and expand our mission to advance neuroscience research and patient care.</a:t>
            </a:r>
          </a:p>
          <a:p>
            <a:pPr marL="0" indent="0">
              <a:lnSpc>
                <a:spcPct val="100000"/>
              </a:lnSpc>
              <a:buNone/>
            </a:pPr>
            <a:r>
              <a:rPr lang="en-US" sz="4400" b="1" dirty="0">
                <a:solidFill>
                  <a:srgbClr val="93773A"/>
                </a:solidFill>
                <a:latin typeface="Arial" pitchFamily="34" charset="0"/>
                <a:cs typeface="Arial" pitchFamily="34" charset="0"/>
              </a:rPr>
              <a:t>Leadership</a:t>
            </a:r>
            <a:endParaRPr lang="en-US" sz="4400" dirty="0">
              <a:latin typeface="Arial" pitchFamily="34" charset="0"/>
              <a:cs typeface="Arial" pitchFamily="34" charset="0"/>
            </a:endParaRPr>
          </a:p>
          <a:p>
            <a:pPr marL="0" marR="0" indent="0">
              <a:spcBef>
                <a:spcPts val="0"/>
              </a:spcBef>
              <a:buNone/>
            </a:pPr>
            <a:r>
              <a:rPr lang="en-US" sz="2800" u="sng" dirty="0">
                <a:effectLst/>
                <a:ea typeface="Times New Roman" panose="02020603050405020304" pitchFamily="18" charset="0"/>
              </a:rPr>
              <a:t>Co-Directors</a:t>
            </a:r>
            <a:r>
              <a:rPr lang="en-US" sz="2800" dirty="0">
                <a:effectLst/>
                <a:ea typeface="Times New Roman" panose="02020603050405020304" pitchFamily="18" charset="0"/>
              </a:rPr>
              <a:t>  </a:t>
            </a:r>
          </a:p>
          <a:p>
            <a:pPr marL="0" marR="0" indent="0">
              <a:spcBef>
                <a:spcPts val="0"/>
              </a:spcBef>
              <a:buNone/>
            </a:pPr>
            <a:r>
              <a:rPr lang="en-US" sz="2800" dirty="0">
                <a:effectLst/>
                <a:ea typeface="Times New Roman" panose="02020603050405020304" pitchFamily="18" charset="0"/>
              </a:rPr>
              <a:t>Cheryl Bushnell, MD, MHS </a:t>
            </a:r>
          </a:p>
          <a:p>
            <a:pPr marL="0" marR="0" indent="0">
              <a:spcBef>
                <a:spcPts val="0"/>
              </a:spcBef>
              <a:buNone/>
            </a:pPr>
            <a:r>
              <a:rPr lang="en-US" sz="2800" dirty="0">
                <a:ea typeface="Times New Roman" panose="02020603050405020304" pitchFamily="18" charset="0"/>
              </a:rPr>
              <a:t>Professor, </a:t>
            </a:r>
            <a:r>
              <a:rPr lang="en-US" sz="2800" dirty="0">
                <a:effectLst/>
                <a:ea typeface="Times New Roman" panose="02020603050405020304" pitchFamily="18" charset="0"/>
              </a:rPr>
              <a:t>Neurology</a:t>
            </a:r>
            <a:endParaRPr lang="en-US" sz="2800" dirty="0">
              <a:ea typeface="Times New Roman" panose="02020603050405020304" pitchFamily="18" charset="0"/>
            </a:endParaRPr>
          </a:p>
          <a:p>
            <a:pPr marL="0" marR="0" indent="0">
              <a:spcBef>
                <a:spcPts val="0"/>
              </a:spcBef>
              <a:buNone/>
            </a:pPr>
            <a:endParaRPr lang="en-US" sz="2800" dirty="0">
              <a:effectLst/>
              <a:ea typeface="Times New Roman" panose="02020603050405020304" pitchFamily="18" charset="0"/>
            </a:endParaRPr>
          </a:p>
          <a:p>
            <a:pPr marL="0" marR="0" indent="0">
              <a:spcBef>
                <a:spcPts val="0"/>
              </a:spcBef>
              <a:buNone/>
            </a:pPr>
            <a:r>
              <a:rPr lang="en-US" sz="2800" dirty="0">
                <a:effectLst/>
                <a:ea typeface="Times New Roman" panose="02020603050405020304" pitchFamily="18" charset="0"/>
              </a:rPr>
              <a:t>Carol Milligan, PhD </a:t>
            </a:r>
          </a:p>
          <a:p>
            <a:pPr marL="0" marR="0" indent="0">
              <a:spcBef>
                <a:spcPts val="0"/>
              </a:spcBef>
              <a:buNone/>
            </a:pPr>
            <a:r>
              <a:rPr lang="en-US" sz="2800" dirty="0">
                <a:ea typeface="Times New Roman" panose="02020603050405020304" pitchFamily="18" charset="0"/>
              </a:rPr>
              <a:t>Professor, </a:t>
            </a:r>
            <a:r>
              <a:rPr lang="en-US" sz="2800" dirty="0">
                <a:effectLst/>
                <a:ea typeface="Times New Roman" panose="02020603050405020304" pitchFamily="18" charset="0"/>
              </a:rPr>
              <a:t>Neurobiology and Anatomy</a:t>
            </a:r>
          </a:p>
          <a:p>
            <a:pPr marL="0" marR="0" indent="0">
              <a:spcBef>
                <a:spcPts val="0"/>
              </a:spcBef>
              <a:buNone/>
            </a:pPr>
            <a:endParaRPr lang="en-US" sz="2800" dirty="0">
              <a:effectLst/>
              <a:ea typeface="Times New Roman" panose="02020603050405020304" pitchFamily="18" charset="0"/>
            </a:endParaRPr>
          </a:p>
          <a:p>
            <a:pPr marL="0" marR="0" indent="0">
              <a:spcBef>
                <a:spcPts val="0"/>
              </a:spcBef>
              <a:buNone/>
            </a:pPr>
            <a:r>
              <a:rPr lang="en-US" sz="2800" u="sng" dirty="0">
                <a:solidFill>
                  <a:srgbClr val="000000"/>
                </a:solidFill>
                <a:effectLst/>
                <a:ea typeface="Times New Roman" panose="02020603050405020304" pitchFamily="18" charset="0"/>
              </a:rPr>
              <a:t>Executive Committee</a:t>
            </a:r>
            <a:r>
              <a:rPr lang="en-US" sz="2800" dirty="0">
                <a:solidFill>
                  <a:srgbClr val="000000"/>
                </a:solidFill>
                <a:effectLst/>
                <a:ea typeface="Times New Roman" panose="02020603050405020304" pitchFamily="18" charset="0"/>
              </a:rPr>
              <a:t>  </a:t>
            </a:r>
          </a:p>
          <a:p>
            <a:pPr marL="0" marR="0" indent="0" algn="r">
              <a:spcBef>
                <a:spcPts val="0"/>
              </a:spcBef>
              <a:buNone/>
            </a:pPr>
            <a:endParaRPr lang="en-US" sz="2800" dirty="0">
              <a:solidFill>
                <a:srgbClr val="000000"/>
              </a:solidFill>
              <a:effectLst/>
              <a:ea typeface="Times New Roman" panose="02020603050405020304" pitchFamily="18" charset="0"/>
            </a:endParaRPr>
          </a:p>
          <a:p>
            <a:pPr marL="0" marR="0" indent="0" algn="r">
              <a:spcBef>
                <a:spcPts val="0"/>
              </a:spcBef>
              <a:buNone/>
            </a:pPr>
            <a:r>
              <a:rPr lang="en-US" sz="2800" dirty="0">
                <a:solidFill>
                  <a:srgbClr val="000000"/>
                </a:solidFill>
                <a:effectLst/>
                <a:ea typeface="Times New Roman" panose="02020603050405020304" pitchFamily="18" charset="0"/>
              </a:rPr>
              <a:t>Dwayne Godwin, PhD </a:t>
            </a:r>
          </a:p>
          <a:p>
            <a:pPr marL="0" marR="0" indent="0" algn="r">
              <a:spcBef>
                <a:spcPts val="0"/>
              </a:spcBef>
              <a:buNone/>
            </a:pPr>
            <a:r>
              <a:rPr lang="en-US" sz="2800" dirty="0">
                <a:solidFill>
                  <a:srgbClr val="000000"/>
                </a:solidFill>
                <a:ea typeface="Times New Roman" panose="02020603050405020304" pitchFamily="18" charset="0"/>
              </a:rPr>
              <a:t>Professor, </a:t>
            </a:r>
            <a:r>
              <a:rPr lang="en-US" sz="2800" dirty="0">
                <a:solidFill>
                  <a:srgbClr val="000000"/>
                </a:solidFill>
                <a:effectLst/>
                <a:ea typeface="Times New Roman" panose="02020603050405020304" pitchFamily="18" charset="0"/>
              </a:rPr>
              <a:t>Neurobiology and Anatomy</a:t>
            </a:r>
          </a:p>
          <a:p>
            <a:pPr marL="0" marR="0" indent="0" algn="r">
              <a:spcBef>
                <a:spcPts val="0"/>
              </a:spcBef>
              <a:buNone/>
            </a:pPr>
            <a:endParaRPr lang="en-US" sz="2800" dirty="0">
              <a:solidFill>
                <a:srgbClr val="000000"/>
              </a:solidFill>
              <a:effectLst/>
              <a:ea typeface="Times New Roman" panose="02020603050405020304" pitchFamily="18" charset="0"/>
            </a:endParaRPr>
          </a:p>
          <a:p>
            <a:pPr marL="0" marR="0" indent="0" algn="r">
              <a:spcBef>
                <a:spcPts val="0"/>
              </a:spcBef>
              <a:buNone/>
            </a:pPr>
            <a:r>
              <a:rPr lang="en-US" sz="2800" dirty="0">
                <a:solidFill>
                  <a:srgbClr val="000000"/>
                </a:solidFill>
                <a:effectLst/>
                <a:ea typeface="Times New Roman" panose="02020603050405020304" pitchFamily="18" charset="0"/>
              </a:rPr>
              <a:t>Andrew </a:t>
            </a:r>
            <a:r>
              <a:rPr lang="en-US" sz="2800" dirty="0" err="1">
                <a:solidFill>
                  <a:srgbClr val="000000"/>
                </a:solidFill>
                <a:effectLst/>
                <a:ea typeface="Times New Roman" panose="02020603050405020304" pitchFamily="18" charset="0"/>
              </a:rPr>
              <a:t>Asimos</a:t>
            </a:r>
            <a:r>
              <a:rPr lang="en-US" sz="2800" dirty="0">
                <a:solidFill>
                  <a:srgbClr val="000000"/>
                </a:solidFill>
                <a:effectLst/>
                <a:ea typeface="Times New Roman" panose="02020603050405020304" pitchFamily="18" charset="0"/>
              </a:rPr>
              <a:t>, MD </a:t>
            </a:r>
          </a:p>
          <a:p>
            <a:pPr marL="0" marR="0" indent="0" algn="r">
              <a:spcBef>
                <a:spcPts val="0"/>
              </a:spcBef>
              <a:buNone/>
            </a:pPr>
            <a:r>
              <a:rPr lang="en-US" sz="2800" dirty="0">
                <a:solidFill>
                  <a:srgbClr val="000000"/>
                </a:solidFill>
                <a:effectLst/>
                <a:ea typeface="Times New Roman" panose="02020603050405020304" pitchFamily="18" charset="0"/>
              </a:rPr>
              <a:t>Medical Director, </a:t>
            </a:r>
          </a:p>
          <a:p>
            <a:pPr marL="0" marR="0" indent="0" algn="r">
              <a:spcBef>
                <a:spcPts val="0"/>
              </a:spcBef>
              <a:buNone/>
            </a:pPr>
            <a:r>
              <a:rPr lang="en-US" sz="2800" dirty="0">
                <a:solidFill>
                  <a:srgbClr val="000000"/>
                </a:solidFill>
                <a:effectLst/>
                <a:ea typeface="Times New Roman" panose="02020603050405020304" pitchFamily="18" charset="0"/>
              </a:rPr>
              <a:t>Carolinas Stroke Network, </a:t>
            </a:r>
          </a:p>
          <a:p>
            <a:pPr marL="0" marR="0" indent="0" algn="r">
              <a:spcBef>
                <a:spcPts val="0"/>
              </a:spcBef>
              <a:buNone/>
            </a:pPr>
            <a:r>
              <a:rPr lang="en-US" sz="2800" dirty="0">
                <a:solidFill>
                  <a:srgbClr val="000000"/>
                </a:solidFill>
                <a:effectLst/>
                <a:ea typeface="Times New Roman" panose="02020603050405020304" pitchFamily="18" charset="0"/>
              </a:rPr>
              <a:t>Neurosciences Institute, Atrium Health</a:t>
            </a:r>
          </a:p>
          <a:p>
            <a:pPr marL="0" marR="0" indent="0" algn="r">
              <a:spcBef>
                <a:spcPts val="0"/>
              </a:spcBef>
              <a:buNone/>
            </a:pPr>
            <a:endParaRPr lang="en-US" sz="2800" dirty="0">
              <a:solidFill>
                <a:srgbClr val="000000"/>
              </a:solidFill>
              <a:effectLst/>
              <a:ea typeface="Times New Roman" panose="02020603050405020304" pitchFamily="18" charset="0"/>
            </a:endParaRPr>
          </a:p>
          <a:p>
            <a:pPr marL="0" marR="0" indent="0" algn="r">
              <a:spcBef>
                <a:spcPts val="0"/>
              </a:spcBef>
              <a:buNone/>
            </a:pPr>
            <a:r>
              <a:rPr lang="en-US" sz="2800" dirty="0">
                <a:solidFill>
                  <a:srgbClr val="000000"/>
                </a:solidFill>
                <a:effectLst/>
                <a:ea typeface="Times New Roman" panose="02020603050405020304" pitchFamily="18" charset="0"/>
              </a:rPr>
              <a:t>Mark</a:t>
            </a:r>
            <a:r>
              <a:rPr lang="en-US" sz="2800" b="1" dirty="0">
                <a:solidFill>
                  <a:srgbClr val="595959"/>
                </a:solidFill>
                <a:effectLst/>
                <a:ea typeface="Times New Roman" panose="02020603050405020304" pitchFamily="18" charset="0"/>
              </a:rPr>
              <a:t> </a:t>
            </a:r>
            <a:r>
              <a:rPr lang="en-US" sz="2800" dirty="0">
                <a:solidFill>
                  <a:srgbClr val="000000"/>
                </a:solidFill>
                <a:effectLst/>
                <a:ea typeface="Times New Roman" panose="02020603050405020304" pitchFamily="18" charset="0"/>
              </a:rPr>
              <a:t>Hirsch, PhD, FACRM </a:t>
            </a:r>
          </a:p>
          <a:p>
            <a:pPr marL="0" marR="0" indent="0" algn="r">
              <a:spcBef>
                <a:spcPts val="0"/>
              </a:spcBef>
              <a:buNone/>
            </a:pPr>
            <a:r>
              <a:rPr lang="en-US" sz="2800" dirty="0">
                <a:solidFill>
                  <a:srgbClr val="000000"/>
                </a:solidFill>
                <a:effectLst/>
                <a:ea typeface="Times New Roman" panose="02020603050405020304" pitchFamily="18" charset="0"/>
              </a:rPr>
              <a:t>Sr. Scientist, </a:t>
            </a:r>
          </a:p>
          <a:p>
            <a:pPr marL="0" marR="0" indent="0" algn="r">
              <a:spcBef>
                <a:spcPts val="0"/>
              </a:spcBef>
              <a:buNone/>
            </a:pPr>
            <a:r>
              <a:rPr lang="en-US" sz="2800" dirty="0">
                <a:solidFill>
                  <a:srgbClr val="000000"/>
                </a:solidFill>
                <a:ea typeface="Times New Roman" panose="02020603050405020304" pitchFamily="18" charset="0"/>
              </a:rPr>
              <a:t> </a:t>
            </a:r>
            <a:r>
              <a:rPr lang="en-US" sz="2800" dirty="0">
                <a:solidFill>
                  <a:srgbClr val="000000"/>
                </a:solidFill>
                <a:effectLst/>
                <a:ea typeface="Times New Roman" panose="02020603050405020304" pitchFamily="18" charset="0"/>
              </a:rPr>
              <a:t>Physical Medicine and Rehabilitation, </a:t>
            </a:r>
          </a:p>
          <a:p>
            <a:pPr marL="0" marR="0" indent="0" algn="r">
              <a:spcBef>
                <a:spcPts val="0"/>
              </a:spcBef>
              <a:buNone/>
            </a:pPr>
            <a:r>
              <a:rPr lang="en-US" sz="2800" dirty="0">
                <a:solidFill>
                  <a:srgbClr val="000000"/>
                </a:solidFill>
                <a:effectLst/>
                <a:ea typeface="Times New Roman" panose="02020603050405020304" pitchFamily="18" charset="0"/>
              </a:rPr>
              <a:t>Carolinas Rehabilitation, Atrium Health</a:t>
            </a:r>
          </a:p>
          <a:p>
            <a:pPr marL="0" indent="0">
              <a:lnSpc>
                <a:spcPct val="110000"/>
              </a:lnSpc>
              <a:spcAft>
                <a:spcPts val="600"/>
              </a:spcAft>
              <a:buNone/>
            </a:pPr>
            <a:r>
              <a:rPr lang="en-US" sz="4400" b="1" dirty="0">
                <a:solidFill>
                  <a:srgbClr val="93773A"/>
                </a:solidFill>
                <a:latin typeface="Arial" pitchFamily="34" charset="0"/>
                <a:cs typeface="Arial" pitchFamily="34" charset="0"/>
              </a:rPr>
              <a:t>Membership</a:t>
            </a:r>
            <a:endParaRPr lang="en-US" sz="4400" b="1" dirty="0">
              <a:solidFill>
                <a:srgbClr val="781D39"/>
              </a:solidFill>
              <a:latin typeface="Arial" pitchFamily="34" charset="0"/>
              <a:cs typeface="Arial" pitchFamily="34" charset="0"/>
            </a:endParaRPr>
          </a:p>
          <a:p>
            <a:pPr marL="0" indent="0" algn="just">
              <a:lnSpc>
                <a:spcPct val="100000"/>
              </a:lnSpc>
              <a:spcBef>
                <a:spcPts val="0"/>
              </a:spcBef>
              <a:buNone/>
            </a:pPr>
            <a:r>
              <a:rPr lang="en-US" sz="2800" dirty="0"/>
              <a:t>All members of the Atrium Health/WFUSM Neuroscience Community are considered members of NCTIC.  We estimate </a:t>
            </a:r>
            <a:r>
              <a:rPr lang="en-US" sz="2800" dirty="0">
                <a:effectLst/>
                <a:ea typeface="Times New Roman" panose="02020603050405020304" pitchFamily="18" charset="0"/>
              </a:rPr>
              <a:t>our current membership includes over 150 members from &gt;16 departments</a:t>
            </a:r>
            <a:r>
              <a:rPr lang="en-US" sz="2800" dirty="0">
                <a:effectLst/>
              </a:rPr>
              <a:t> across Winston-Salem and Charlotte Campuses.</a:t>
            </a:r>
            <a:endParaRPr lang="en-US" sz="2800" dirty="0"/>
          </a:p>
          <a:p>
            <a:pPr marL="0" marR="0" indent="0">
              <a:spcBef>
                <a:spcPts val="0"/>
              </a:spcBef>
              <a:buNone/>
            </a:pPr>
            <a:endParaRPr lang="en-US" sz="2800" dirty="0">
              <a:effectLst/>
              <a:ea typeface="Times New Roman" panose="02020603050405020304" pitchFamily="18" charset="0"/>
            </a:endParaRPr>
          </a:p>
        </p:txBody>
      </p:sp>
      <p:sp>
        <p:nvSpPr>
          <p:cNvPr id="11"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32080200" y="8077201"/>
            <a:ext cx="11201400" cy="21336000"/>
          </a:xfrm>
        </p:spPr>
        <p:txBody>
          <a:bodyPr/>
          <a:lstStyle/>
          <a:p>
            <a:pPr marL="0" indent="0">
              <a:buNone/>
            </a:pPr>
            <a:r>
              <a:rPr lang="en-US" sz="4400" b="1" dirty="0">
                <a:solidFill>
                  <a:srgbClr val="93773A"/>
                </a:solidFill>
                <a:latin typeface="Arial" pitchFamily="34" charset="0"/>
                <a:cs typeface="Arial" pitchFamily="34" charset="0"/>
              </a:rPr>
              <a:t>Research Project Spotlight</a:t>
            </a:r>
          </a:p>
        </p:txBody>
      </p:sp>
      <p:graphicFrame>
        <p:nvGraphicFramePr>
          <p:cNvPr id="5" name="Table 4">
            <a:extLst>
              <a:ext uri="{FF2B5EF4-FFF2-40B4-BE49-F238E27FC236}">
                <a16:creationId xmlns:a16="http://schemas.microsoft.com/office/drawing/2014/main" id="{F1C04B39-71DD-A7B5-9E44-BE9F6F96A846}"/>
              </a:ext>
            </a:extLst>
          </p:cNvPr>
          <p:cNvGraphicFramePr>
            <a:graphicFrameLocks noGrp="1"/>
          </p:cNvGraphicFramePr>
          <p:nvPr>
            <p:extLst>
              <p:ext uri="{D42A27DB-BD31-4B8C-83A1-F6EECF244321}">
                <p14:modId xmlns:p14="http://schemas.microsoft.com/office/powerpoint/2010/main" val="3511284332"/>
              </p:ext>
            </p:extLst>
          </p:nvPr>
        </p:nvGraphicFramePr>
        <p:xfrm>
          <a:off x="21640800" y="13258800"/>
          <a:ext cx="7934325" cy="3459480"/>
        </p:xfrm>
        <a:graphic>
          <a:graphicData uri="http://schemas.openxmlformats.org/drawingml/2006/table">
            <a:tbl>
              <a:tblPr firstRow="1" firstCol="1" bandRow="1">
                <a:tableStyleId>{5C22544A-7EE6-4342-B048-85BDC9FD1C3A}</a:tableStyleId>
              </a:tblPr>
              <a:tblGrid>
                <a:gridCol w="3995128">
                  <a:extLst>
                    <a:ext uri="{9D8B030D-6E8A-4147-A177-3AD203B41FA5}">
                      <a16:colId xmlns:a16="http://schemas.microsoft.com/office/drawing/2014/main" val="3306598154"/>
                    </a:ext>
                  </a:extLst>
                </a:gridCol>
                <a:gridCol w="3939197">
                  <a:extLst>
                    <a:ext uri="{9D8B030D-6E8A-4147-A177-3AD203B41FA5}">
                      <a16:colId xmlns:a16="http://schemas.microsoft.com/office/drawing/2014/main" val="828128493"/>
                    </a:ext>
                  </a:extLst>
                </a:gridCol>
              </a:tblGrid>
              <a:tr h="533400">
                <a:tc>
                  <a:txBody>
                    <a:bodyPr/>
                    <a:lstStyle/>
                    <a:p>
                      <a:pPr marL="0" marR="0">
                        <a:spcBef>
                          <a:spcPts val="0"/>
                        </a:spcBef>
                        <a:spcAft>
                          <a:spcPts val="0"/>
                        </a:spcAft>
                      </a:pPr>
                      <a:r>
                        <a:rPr lang="en-US" sz="1600" b="0" dirty="0">
                          <a:effectLst/>
                          <a:latin typeface="Arial" panose="020B0604020202020204" pitchFamily="34" charset="0"/>
                          <a:cs typeface="Arial" panose="020B0604020202020204" pitchFamily="34" charset="0"/>
                        </a:rPr>
                        <a:t>17 Pilot Awards</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Total Investment</a:t>
                      </a:r>
                    </a:p>
                    <a:p>
                      <a:pPr marL="228600" marR="0" algn="ctr">
                        <a:spcBef>
                          <a:spcPts val="0"/>
                        </a:spcBef>
                        <a:spcAft>
                          <a:spcPts val="0"/>
                        </a:spcAft>
                      </a:pPr>
                      <a:r>
                        <a:rPr lang="en-US" sz="2000" dirty="0">
                          <a:effectLst/>
                          <a:latin typeface="Arial" panose="020B0604020202020204" pitchFamily="34" charset="0"/>
                          <a:cs typeface="Arial" panose="020B0604020202020204" pitchFamily="34" charset="0"/>
                        </a:rPr>
                        <a:t>$265,000</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15335525"/>
                  </a:ext>
                </a:extLst>
              </a:tr>
              <a:tr h="518160">
                <a:tc>
                  <a:txBody>
                    <a:bodyPr/>
                    <a:lstStyle/>
                    <a:p>
                      <a:pPr marL="0" marR="0" algn="ctr">
                        <a:spcBef>
                          <a:spcPts val="0"/>
                        </a:spcBef>
                        <a:spcAft>
                          <a:spcPts val="0"/>
                        </a:spcAft>
                      </a:pPr>
                      <a:r>
                        <a:rPr lang="en-US" sz="1600" b="0" dirty="0">
                          <a:effectLst/>
                          <a:latin typeface="Arial" panose="020B0604020202020204" pitchFamily="34" charset="0"/>
                          <a:cs typeface="Arial" panose="020B0604020202020204" pitchFamily="34" charset="0"/>
                        </a:rPr>
                        <a:t>Extramural Applications Submitted</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Applications Funded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71895208"/>
                  </a:ext>
                </a:extLst>
              </a:tr>
              <a:tr h="1844040">
                <a:tc>
                  <a:txBody>
                    <a:bodyPr/>
                    <a:lstStyle/>
                    <a:p>
                      <a:pPr marL="0" marR="0">
                        <a:spcBef>
                          <a:spcPts val="0"/>
                        </a:spcBef>
                        <a:spcAft>
                          <a:spcPts val="0"/>
                        </a:spcAft>
                      </a:pPr>
                      <a:r>
                        <a:rPr lang="en-US" sz="1600" b="0" dirty="0">
                          <a:effectLst/>
                          <a:latin typeface="Arial" panose="020B0604020202020204" pitchFamily="34" charset="0"/>
                          <a:cs typeface="Arial" panose="020B0604020202020204" pitchFamily="34" charset="0"/>
                        </a:rPr>
                        <a:t>Foundations:       3</a:t>
                      </a:r>
                    </a:p>
                    <a:p>
                      <a:pPr marL="0" marR="0">
                        <a:spcBef>
                          <a:spcPts val="0"/>
                        </a:spcBef>
                        <a:spcAft>
                          <a:spcPts val="0"/>
                        </a:spcAft>
                      </a:pPr>
                      <a:r>
                        <a:rPr lang="en-US" sz="1600" b="0" dirty="0">
                          <a:effectLst/>
                          <a:latin typeface="Arial" panose="020B0604020202020204" pitchFamily="34" charset="0"/>
                          <a:cs typeface="Arial" panose="020B0604020202020204" pitchFamily="34" charset="0"/>
                        </a:rPr>
                        <a:t>NIH K23:             1</a:t>
                      </a:r>
                    </a:p>
                    <a:p>
                      <a:pPr marL="0" marR="0">
                        <a:spcBef>
                          <a:spcPts val="0"/>
                        </a:spcBef>
                        <a:spcAft>
                          <a:spcPts val="0"/>
                        </a:spcAft>
                      </a:pPr>
                      <a:r>
                        <a:rPr lang="en-US" sz="1600" b="0" dirty="0">
                          <a:effectLst/>
                          <a:latin typeface="Arial" panose="020B0604020202020204" pitchFamily="34" charset="0"/>
                          <a:cs typeface="Arial" panose="020B0604020202020204" pitchFamily="34" charset="0"/>
                        </a:rPr>
                        <a:t>NIH R03.             1</a:t>
                      </a:r>
                    </a:p>
                    <a:p>
                      <a:pPr marL="0" marR="0">
                        <a:spcBef>
                          <a:spcPts val="0"/>
                        </a:spcBef>
                        <a:spcAft>
                          <a:spcPts val="0"/>
                        </a:spcAft>
                      </a:pPr>
                      <a:r>
                        <a:rPr lang="en-US" sz="1600" b="0" dirty="0">
                          <a:effectLst/>
                          <a:latin typeface="Arial" panose="020B0604020202020204" pitchFamily="34" charset="0"/>
                          <a:cs typeface="Arial" panose="020B0604020202020204" pitchFamily="34" charset="0"/>
                        </a:rPr>
                        <a:t>NIH R21:             3</a:t>
                      </a:r>
                    </a:p>
                    <a:p>
                      <a:pPr marL="0" marR="0">
                        <a:spcBef>
                          <a:spcPts val="0"/>
                        </a:spcBef>
                        <a:spcAft>
                          <a:spcPts val="0"/>
                        </a:spcAft>
                      </a:pPr>
                      <a:r>
                        <a:rPr lang="en-US" sz="1600" b="0" dirty="0">
                          <a:effectLst/>
                          <a:latin typeface="Arial" panose="020B0604020202020204" pitchFamily="34" charset="0"/>
                          <a:cs typeface="Arial" panose="020B0604020202020204" pitchFamily="34" charset="0"/>
                        </a:rPr>
                        <a:t>NIH RO1:            6</a:t>
                      </a:r>
                    </a:p>
                    <a:p>
                      <a:pPr marL="0" marR="0">
                        <a:spcBef>
                          <a:spcPts val="0"/>
                        </a:spcBef>
                        <a:spcAft>
                          <a:spcPts val="0"/>
                        </a:spcAft>
                      </a:pPr>
                      <a:r>
                        <a:rPr lang="en-US" sz="1600" b="0" dirty="0">
                          <a:effectLst/>
                          <a:latin typeface="Arial" panose="020B0604020202020204" pitchFamily="34" charset="0"/>
                          <a:cs typeface="Arial" panose="020B0604020202020204" pitchFamily="34" charset="0"/>
                        </a:rPr>
                        <a:t>DoD:                   1</a:t>
                      </a:r>
                    </a:p>
                    <a:p>
                      <a:pPr marL="0" marR="0">
                        <a:spcBef>
                          <a:spcPts val="0"/>
                        </a:spcBef>
                        <a:spcAft>
                          <a:spcPts val="0"/>
                        </a:spcAft>
                      </a:pPr>
                      <a:r>
                        <a:rPr lang="en-US" sz="1600" b="0" dirty="0">
                          <a:effectLst/>
                          <a:latin typeface="Arial" panose="020B0604020202020204" pitchFamily="34" charset="0"/>
                          <a:cs typeface="Arial" panose="020B0604020202020204" pitchFamily="34" charset="0"/>
                        </a:rPr>
                        <a:t>VA.                      1</a:t>
                      </a: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3</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0</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p>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1</a:t>
                      </a:r>
                    </a:p>
                  </a:txBody>
                  <a:tcPr marL="68580" marR="68580" marT="0" marB="0"/>
                </a:tc>
                <a:extLst>
                  <a:ext uri="{0D108BD9-81ED-4DB2-BD59-A6C34878D82A}">
                    <a16:rowId xmlns:a16="http://schemas.microsoft.com/office/drawing/2014/main" val="2271281250"/>
                  </a:ext>
                </a:extLst>
              </a:tr>
              <a:tr h="548640">
                <a:tc>
                  <a:txBody>
                    <a:bodyPr/>
                    <a:lstStyle/>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Awarded Extramural Funding (total costs)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2000" b="1" dirty="0">
                          <a:effectLst/>
                          <a:latin typeface="Arial" panose="020B0604020202020204" pitchFamily="34" charset="0"/>
                          <a:cs typeface="Arial" panose="020B0604020202020204" pitchFamily="34" charset="0"/>
                        </a:rPr>
                        <a:t>$3,573,664</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94808011"/>
                  </a:ext>
                </a:extLst>
              </a:tr>
            </a:tbl>
          </a:graphicData>
        </a:graphic>
      </p:graphicFrame>
      <p:pic>
        <p:nvPicPr>
          <p:cNvPr id="17" name="Picture 16">
            <a:extLst>
              <a:ext uri="{FF2B5EF4-FFF2-40B4-BE49-F238E27FC236}">
                <a16:creationId xmlns:a16="http://schemas.microsoft.com/office/drawing/2014/main" id="{8355D1E7-E22A-C981-6E2C-58E6EFCE56B4}"/>
              </a:ext>
            </a:extLst>
          </p:cNvPr>
          <p:cNvPicPr>
            <a:picLocks noChangeAspect="1"/>
          </p:cNvPicPr>
          <p:nvPr/>
        </p:nvPicPr>
        <p:blipFill rotWithShape="1">
          <a:blip r:embed="rId4"/>
          <a:srcRect l="10083" b="5772"/>
          <a:stretch/>
        </p:blipFill>
        <p:spPr>
          <a:xfrm>
            <a:off x="31699200" y="8686800"/>
            <a:ext cx="11362468" cy="5100417"/>
          </a:xfrm>
          <a:prstGeom prst="rect">
            <a:avLst/>
          </a:prstGeom>
        </p:spPr>
      </p:pic>
      <p:sp>
        <p:nvSpPr>
          <p:cNvPr id="19" name="TextBox 18">
            <a:extLst>
              <a:ext uri="{FF2B5EF4-FFF2-40B4-BE49-F238E27FC236}">
                <a16:creationId xmlns:a16="http://schemas.microsoft.com/office/drawing/2014/main" id="{DDC7D0FB-4AC3-5483-B9AE-EE598AF05500}"/>
              </a:ext>
            </a:extLst>
          </p:cNvPr>
          <p:cNvSpPr txBox="1"/>
          <p:nvPr/>
        </p:nvSpPr>
        <p:spPr>
          <a:xfrm>
            <a:off x="1676400" y="6553199"/>
            <a:ext cx="41507966" cy="800219"/>
          </a:xfrm>
          <a:prstGeom prst="rect">
            <a:avLst/>
          </a:prstGeom>
          <a:noFill/>
        </p:spPr>
        <p:txBody>
          <a:bodyPr wrap="square">
            <a:spAutoFit/>
          </a:bodyPr>
          <a:lstStyle/>
          <a:p>
            <a:pPr algn="ctr"/>
            <a:r>
              <a:rPr lang="en-US" sz="46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a:effectLst/>
                <a:latin typeface="+mj-lt"/>
                <a:ea typeface="Times New Roman" panose="02020603050405020304" pitchFamily="18" charset="0"/>
                <a:cs typeface="Arial" panose="020B0604020202020204" pitchFamily="34" charset="0"/>
              </a:rPr>
              <a:t>Promoting development of new collaborative interactions between trainees, discovery scientists, and clinical investigators ACROSS THE ENTERPRISE</a:t>
            </a:r>
            <a:r>
              <a:rPr lang="en-US" sz="4400" i="1" dirty="0">
                <a:effectLst/>
                <a:latin typeface="+mj-lt"/>
                <a:cs typeface="Arial" panose="020B0604020202020204" pitchFamily="34" charset="0"/>
              </a:rPr>
              <a:t> </a:t>
            </a:r>
            <a:endParaRPr lang="en-US" sz="4400" i="1" dirty="0">
              <a:latin typeface="+mj-lt"/>
              <a:cs typeface="Arial" panose="020B0604020202020204" pitchFamily="34" charset="0"/>
            </a:endParaRPr>
          </a:p>
        </p:txBody>
      </p:sp>
      <p:pic>
        <p:nvPicPr>
          <p:cNvPr id="12" name="Picture 11">
            <a:extLst>
              <a:ext uri="{FF2B5EF4-FFF2-40B4-BE49-F238E27FC236}">
                <a16:creationId xmlns:a16="http://schemas.microsoft.com/office/drawing/2014/main" id="{61B96176-ECB7-BDED-8C10-AE186742DD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122" t="39217" r="33428" b="9147"/>
          <a:stretch/>
        </p:blipFill>
        <p:spPr>
          <a:xfrm>
            <a:off x="8686800" y="20243409"/>
            <a:ext cx="1050500" cy="1524781"/>
          </a:xfrm>
          <a:prstGeom prst="rect">
            <a:avLst/>
          </a:prstGeom>
        </p:spPr>
      </p:pic>
      <p:pic>
        <p:nvPicPr>
          <p:cNvPr id="13" name="Picture 12">
            <a:extLst>
              <a:ext uri="{FF2B5EF4-FFF2-40B4-BE49-F238E27FC236}">
                <a16:creationId xmlns:a16="http://schemas.microsoft.com/office/drawing/2014/main" id="{C11E4CD7-F994-4D53-E2F3-8BD87B651EBA}"/>
              </a:ext>
            </a:extLst>
          </p:cNvPr>
          <p:cNvPicPr>
            <a:picLocks noChangeAspect="1"/>
          </p:cNvPicPr>
          <p:nvPr/>
        </p:nvPicPr>
        <p:blipFill>
          <a:blip r:embed="rId6"/>
          <a:stretch>
            <a:fillRect/>
          </a:stretch>
        </p:blipFill>
        <p:spPr>
          <a:xfrm>
            <a:off x="8305800" y="18592800"/>
            <a:ext cx="1431500" cy="1422400"/>
          </a:xfrm>
          <a:prstGeom prst="rect">
            <a:avLst/>
          </a:prstGeom>
        </p:spPr>
      </p:pic>
      <p:pic>
        <p:nvPicPr>
          <p:cNvPr id="15" name="Picture 14">
            <a:extLst>
              <a:ext uri="{FF2B5EF4-FFF2-40B4-BE49-F238E27FC236}">
                <a16:creationId xmlns:a16="http://schemas.microsoft.com/office/drawing/2014/main" id="{3002A9A3-2464-735F-204E-80245B7E4EBE}"/>
              </a:ext>
            </a:extLst>
          </p:cNvPr>
          <p:cNvPicPr>
            <a:picLocks noChangeAspect="1"/>
          </p:cNvPicPr>
          <p:nvPr/>
        </p:nvPicPr>
        <p:blipFill>
          <a:blip r:embed="rId7"/>
          <a:stretch>
            <a:fillRect/>
          </a:stretch>
        </p:blipFill>
        <p:spPr>
          <a:xfrm>
            <a:off x="1066800" y="22107243"/>
            <a:ext cx="1143000" cy="1284737"/>
          </a:xfrm>
          <a:prstGeom prst="rect">
            <a:avLst/>
          </a:prstGeom>
        </p:spPr>
      </p:pic>
      <p:pic>
        <p:nvPicPr>
          <p:cNvPr id="16" name="Picture 15">
            <a:extLst>
              <a:ext uri="{FF2B5EF4-FFF2-40B4-BE49-F238E27FC236}">
                <a16:creationId xmlns:a16="http://schemas.microsoft.com/office/drawing/2014/main" id="{BF1D8A7A-FC32-8DC9-2DA5-56532CC32004}"/>
              </a:ext>
            </a:extLst>
          </p:cNvPr>
          <p:cNvPicPr>
            <a:picLocks noChangeAspect="1"/>
          </p:cNvPicPr>
          <p:nvPr/>
        </p:nvPicPr>
        <p:blipFill>
          <a:blip r:embed="rId8"/>
          <a:stretch>
            <a:fillRect/>
          </a:stretch>
        </p:blipFill>
        <p:spPr>
          <a:xfrm>
            <a:off x="1058778" y="23791827"/>
            <a:ext cx="1284737" cy="1284737"/>
          </a:xfrm>
          <a:prstGeom prst="rect">
            <a:avLst/>
          </a:prstGeom>
        </p:spPr>
      </p:pic>
      <p:pic>
        <p:nvPicPr>
          <p:cNvPr id="18" name="Picture 17">
            <a:extLst>
              <a:ext uri="{FF2B5EF4-FFF2-40B4-BE49-F238E27FC236}">
                <a16:creationId xmlns:a16="http://schemas.microsoft.com/office/drawing/2014/main" id="{DDAD522B-DAF7-21C8-B2EB-36F905CBC743}"/>
              </a:ext>
            </a:extLst>
          </p:cNvPr>
          <p:cNvPicPr>
            <a:picLocks noChangeAspect="1"/>
          </p:cNvPicPr>
          <p:nvPr/>
        </p:nvPicPr>
        <p:blipFill>
          <a:blip r:embed="rId9"/>
          <a:stretch>
            <a:fillRect/>
          </a:stretch>
        </p:blipFill>
        <p:spPr>
          <a:xfrm>
            <a:off x="1058778" y="25298400"/>
            <a:ext cx="1151022" cy="1523889"/>
          </a:xfrm>
          <a:prstGeom prst="rect">
            <a:avLst/>
          </a:prstGeom>
        </p:spPr>
      </p:pic>
      <p:cxnSp>
        <p:nvCxnSpPr>
          <p:cNvPr id="20" name="Straight Connector 19">
            <a:extLst>
              <a:ext uri="{FF2B5EF4-FFF2-40B4-BE49-F238E27FC236}">
                <a16:creationId xmlns:a16="http://schemas.microsoft.com/office/drawing/2014/main" id="{5CD88D61-2CD7-177A-7A07-F3F287C8CF3A}"/>
              </a:ext>
            </a:extLst>
          </p:cNvPr>
          <p:cNvCxnSpPr>
            <a:cxnSpLocks/>
          </p:cNvCxnSpPr>
          <p:nvPr/>
        </p:nvCxnSpPr>
        <p:spPr>
          <a:xfrm>
            <a:off x="31863194" y="13868400"/>
            <a:ext cx="11148754" cy="0"/>
          </a:xfrm>
          <a:prstGeom prst="line">
            <a:avLst/>
          </a:prstGeom>
          <a:ln w="127000" cap="rnd" cmpd="tri">
            <a:head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724FF-9847-934D-413D-3A6B3346712C}"/>
              </a:ext>
            </a:extLst>
          </p:cNvPr>
          <p:cNvCxnSpPr>
            <a:cxnSpLocks/>
          </p:cNvCxnSpPr>
          <p:nvPr/>
        </p:nvCxnSpPr>
        <p:spPr>
          <a:xfrm>
            <a:off x="31863194" y="19888200"/>
            <a:ext cx="11148754" cy="0"/>
          </a:xfrm>
          <a:prstGeom prst="line">
            <a:avLst/>
          </a:prstGeom>
          <a:ln w="127000" cap="rnd" cmpd="tri">
            <a:head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79B4106-C654-B4DE-65A7-C48D99FE2AC3}"/>
              </a:ext>
            </a:extLst>
          </p:cNvPr>
          <p:cNvPicPr>
            <a:picLocks noChangeAspect="1"/>
          </p:cNvPicPr>
          <p:nvPr/>
        </p:nvPicPr>
        <p:blipFill>
          <a:blip r:embed="rId10"/>
          <a:stretch>
            <a:fillRect/>
          </a:stretch>
        </p:blipFill>
        <p:spPr>
          <a:xfrm>
            <a:off x="31470600" y="19880530"/>
            <a:ext cx="12476439" cy="5646470"/>
          </a:xfrm>
          <a:prstGeom prst="rect">
            <a:avLst/>
          </a:prstGeom>
        </p:spPr>
      </p:pic>
      <p:pic>
        <p:nvPicPr>
          <p:cNvPr id="26" name="Picture 25">
            <a:extLst>
              <a:ext uri="{FF2B5EF4-FFF2-40B4-BE49-F238E27FC236}">
                <a16:creationId xmlns:a16="http://schemas.microsoft.com/office/drawing/2014/main" id="{6A6E6A5D-BDC0-5775-8671-3F7F95DFD49C}"/>
              </a:ext>
            </a:extLst>
          </p:cNvPr>
          <p:cNvPicPr>
            <a:picLocks noChangeAspect="1"/>
          </p:cNvPicPr>
          <p:nvPr/>
        </p:nvPicPr>
        <p:blipFill>
          <a:blip r:embed="rId11"/>
          <a:stretch>
            <a:fillRect/>
          </a:stretch>
        </p:blipFill>
        <p:spPr>
          <a:xfrm>
            <a:off x="31546800" y="25603200"/>
            <a:ext cx="11774200" cy="5257797"/>
          </a:xfrm>
          <a:prstGeom prst="rect">
            <a:avLst/>
          </a:prstGeom>
        </p:spPr>
      </p:pic>
      <p:cxnSp>
        <p:nvCxnSpPr>
          <p:cNvPr id="27" name="Straight Connector 26">
            <a:extLst>
              <a:ext uri="{FF2B5EF4-FFF2-40B4-BE49-F238E27FC236}">
                <a16:creationId xmlns:a16="http://schemas.microsoft.com/office/drawing/2014/main" id="{C63DD3EA-A890-91CE-CC57-91A504A49146}"/>
              </a:ext>
            </a:extLst>
          </p:cNvPr>
          <p:cNvCxnSpPr>
            <a:cxnSpLocks/>
          </p:cNvCxnSpPr>
          <p:nvPr/>
        </p:nvCxnSpPr>
        <p:spPr>
          <a:xfrm>
            <a:off x="31851600" y="25603200"/>
            <a:ext cx="11148754" cy="0"/>
          </a:xfrm>
          <a:prstGeom prst="line">
            <a:avLst/>
          </a:prstGeom>
          <a:ln w="127000" cap="rnd" cmpd="tri">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6D735-1508-47FB-998F-C6D2B893F3E7}">
  <ds:schemaRef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2b8d248c-96e0-4d98-8747-093e5e798c16"/>
    <ds:schemaRef ds:uri="http://purl.org/dc/terms/"/>
    <ds:schemaRef ds:uri="http://purl.org/dc/elements/1.1/"/>
    <ds:schemaRef ds:uri="http://schemas.microsoft.com/office/2006/metadata/properties"/>
    <ds:schemaRef ds:uri="739e1678-d4e9-4bb9-9be3-a08a04450bfc"/>
    <ds:schemaRef ds:uri="http://www.w3.org/XML/1998/namespace"/>
  </ds:schemaRefs>
</ds:datastoreItem>
</file>

<file path=customXml/itemProps2.xml><?xml version="1.0" encoding="utf-8"?>
<ds:datastoreItem xmlns:ds="http://schemas.openxmlformats.org/officeDocument/2006/customXml" ds:itemID="{193424B8-9528-4F15-8BC8-3CC503F32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6AEDF1-C3FA-403E-B8A4-805E3C23C8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1466</TotalTime>
  <Words>1100</Words>
  <Application>Microsoft Macintosh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LT W01_35 Light1475496</vt:lpstr>
      <vt:lpstr>Calibri</vt:lpstr>
      <vt:lpstr>Calibri Light</vt:lpstr>
      <vt:lpstr>Times New Roman</vt:lpstr>
      <vt:lpstr>2_Custom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46</cp:revision>
  <cp:lastPrinted>2023-02-10T20:07:24Z</cp:lastPrinted>
  <dcterms:created xsi:type="dcterms:W3CDTF">2022-02-25T02:47:24Z</dcterms:created>
  <dcterms:modified xsi:type="dcterms:W3CDTF">2023-02-28T19:14:46Z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ies>
</file>