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"/>
  </p:notesMasterIdLst>
  <p:sldIdLst>
    <p:sldId id="258" r:id="rId2"/>
  </p:sldIdLst>
  <p:sldSz cx="43891200" cy="32918400"/>
  <p:notesSz cx="7023100" cy="9309100"/>
  <p:defaultTextStyle>
    <a:defPPr>
      <a:defRPr lang="en-US"/>
    </a:defPPr>
    <a:lvl1pPr marL="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801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603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2404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32066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40082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48098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56114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64130" algn="l" defTabSz="5016032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773A"/>
    <a:srgbClr val="781D39"/>
    <a:srgbClr val="B4B4B4"/>
    <a:srgbClr val="E0E0E0"/>
    <a:srgbClr val="4C4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9" autoAdjust="0"/>
    <p:restoredTop sz="95604" autoAdjust="0"/>
  </p:normalViewPr>
  <p:slideViewPr>
    <p:cSldViewPr showGuides="1">
      <p:cViewPr>
        <p:scale>
          <a:sx n="22" d="100"/>
          <a:sy n="22" d="100"/>
        </p:scale>
        <p:origin x="1480" y="624"/>
      </p:cViewPr>
      <p:guideLst>
        <p:guide orient="horz" pos="57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363" y="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/>
          <a:lstStyle>
            <a:lvl1pPr algn="r">
              <a:defRPr sz="500"/>
            </a:lvl1pPr>
          </a:lstStyle>
          <a:p>
            <a:fld id="{6604E6B7-3C96-914B-BF18-A9AA325C0192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4747" tIns="17374" rIns="34747" bIns="173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79785"/>
            <a:ext cx="5618480" cy="3665677"/>
          </a:xfrm>
          <a:prstGeom prst="rect">
            <a:avLst/>
          </a:prstGeom>
        </p:spPr>
        <p:txBody>
          <a:bodyPr vert="horz" lIns="34747" tIns="17374" rIns="34747" bIns="173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363" y="8842330"/>
            <a:ext cx="3043343" cy="466770"/>
          </a:xfrm>
          <a:prstGeom prst="rect">
            <a:avLst/>
          </a:prstGeom>
        </p:spPr>
        <p:txBody>
          <a:bodyPr vert="horz" lIns="34747" tIns="17374" rIns="34747" bIns="17374" rtlCol="0" anchor="b"/>
          <a:lstStyle>
            <a:lvl1pPr algn="r">
              <a:defRPr sz="500"/>
            </a:lvl1pPr>
          </a:lstStyle>
          <a:p>
            <a:fld id="{00E09490-AAEE-BD4C-B93A-660063611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526B005D-6E2A-8841-AA89-D5183C9F1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9400" y="5943600"/>
            <a:ext cx="3169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Name, Department and Institution here. Arial italic 32 point, BLACK</a:t>
            </a:r>
            <a:br>
              <a:rPr lang="en-US" dirty="0"/>
            </a:br>
            <a:r>
              <a:rPr lang="en-US" dirty="0"/>
              <a:t>Name, Department and Institution here. Arial italic 32 point, BLACK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54647DB-E1BD-C94E-9EB3-A66948510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29400" y="457200"/>
            <a:ext cx="31699200" cy="5486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style, Arial Bold 90pt, white, </a:t>
            </a:r>
            <a:br>
              <a:rPr lang="en-US" dirty="0"/>
            </a:br>
            <a:r>
              <a:rPr lang="en-US" dirty="0"/>
              <a:t>max of two lines 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DB378EE-D5C8-3D43-B7C1-12C2FAE7E7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59075" y="9144000"/>
            <a:ext cx="9059863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F5783BF-6E76-F24B-AE5A-654CABBCC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68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D4507E-617E-7446-80EE-7DE3EFC1A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266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23D11D7-1251-6A4B-A610-59ADA31B3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80200" y="9144000"/>
            <a:ext cx="9067800" cy="21336000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Edit Master text styles – Body copy is Arial 36 point. Subheads are All CAPS, Arial BOLD, 44 point, Gold,  BOLD</a:t>
            </a:r>
          </a:p>
        </p:txBody>
      </p:sp>
    </p:spTree>
    <p:extLst>
      <p:ext uri="{BB962C8B-B14F-4D97-AF65-F5344CB8AC3E}">
        <p14:creationId xmlns:p14="http://schemas.microsoft.com/office/powerpoint/2010/main" val="31560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6295A7-A2DC-914E-8237-1FBDD680E1E2}"/>
              </a:ext>
            </a:extLst>
          </p:cNvPr>
          <p:cNvSpPr/>
          <p:nvPr userDrawn="1"/>
        </p:nvSpPr>
        <p:spPr>
          <a:xfrm>
            <a:off x="457200" y="457200"/>
            <a:ext cx="429768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364E9C-2E5B-F044-8E86-CD43DFE630B7}"/>
              </a:ext>
            </a:extLst>
          </p:cNvPr>
          <p:cNvSpPr/>
          <p:nvPr userDrawn="1"/>
        </p:nvSpPr>
        <p:spPr>
          <a:xfrm>
            <a:off x="457200" y="5943600"/>
            <a:ext cx="42976800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9F6B1-2F12-064B-A94D-8C18B6F001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2090214"/>
            <a:ext cx="5410199" cy="2220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0AF0-08D4-614C-A453-37FF829207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8277800" y="942731"/>
            <a:ext cx="5918200" cy="591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972E1-BC62-5146-AF3A-BB3EAAD2BDC2}"/>
              </a:ext>
            </a:extLst>
          </p:cNvPr>
          <p:cNvSpPr/>
          <p:nvPr userDrawn="1"/>
        </p:nvSpPr>
        <p:spPr>
          <a:xfrm>
            <a:off x="438150" y="31318200"/>
            <a:ext cx="4299585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2FFB2-EE4F-7344-840C-97469C6CFBDC}"/>
              </a:ext>
            </a:extLst>
          </p:cNvPr>
          <p:cNvSpPr txBox="1"/>
          <p:nvPr userDrawn="1"/>
        </p:nvSpPr>
        <p:spPr>
          <a:xfrm>
            <a:off x="11420475" y="31524714"/>
            <a:ext cx="2103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2508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Forest University School of Medicine is the academic core of Atrium Health.</a:t>
            </a:r>
          </a:p>
        </p:txBody>
      </p:sp>
    </p:spTree>
    <p:extLst>
      <p:ext uri="{BB962C8B-B14F-4D97-AF65-F5344CB8AC3E}">
        <p14:creationId xmlns:p14="http://schemas.microsoft.com/office/powerpoint/2010/main" val="197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tiff"/><Relationship Id="rId18" Type="http://schemas.openxmlformats.org/officeDocument/2006/relationships/image" Target="../media/image19.tiff"/><Relationship Id="rId3" Type="http://schemas.openxmlformats.org/officeDocument/2006/relationships/image" Target="../media/image4.emf"/><Relationship Id="rId21" Type="http://schemas.openxmlformats.org/officeDocument/2006/relationships/image" Target="../media/image22.em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17" Type="http://schemas.openxmlformats.org/officeDocument/2006/relationships/image" Target="../media/image18.tiff"/><Relationship Id="rId25" Type="http://schemas.openxmlformats.org/officeDocument/2006/relationships/image" Target="../media/image26.emf"/><Relationship Id="rId2" Type="http://schemas.openxmlformats.org/officeDocument/2006/relationships/image" Target="../media/image3.emf"/><Relationship Id="rId16" Type="http://schemas.openxmlformats.org/officeDocument/2006/relationships/image" Target="../media/image17.jpg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24" Type="http://schemas.openxmlformats.org/officeDocument/2006/relationships/image" Target="../media/image25.emf"/><Relationship Id="rId5" Type="http://schemas.openxmlformats.org/officeDocument/2006/relationships/image" Target="../media/image6.tiff"/><Relationship Id="rId15" Type="http://schemas.openxmlformats.org/officeDocument/2006/relationships/image" Target="../media/image16.tiff"/><Relationship Id="rId23" Type="http://schemas.openxmlformats.org/officeDocument/2006/relationships/image" Target="../media/image24.emf"/><Relationship Id="rId10" Type="http://schemas.openxmlformats.org/officeDocument/2006/relationships/image" Target="../media/image11.tiff"/><Relationship Id="rId19" Type="http://schemas.openxmlformats.org/officeDocument/2006/relationships/image" Target="../media/image20.tiff"/><Relationship Id="rId4" Type="http://schemas.openxmlformats.org/officeDocument/2006/relationships/image" Target="../media/image5.emf"/><Relationship Id="rId9" Type="http://schemas.openxmlformats.org/officeDocument/2006/relationships/image" Target="../media/image10.tiff"/><Relationship Id="rId14" Type="http://schemas.openxmlformats.org/officeDocument/2006/relationships/image" Target="../media/image15.tiff"/><Relationship Id="rId2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FEB0-2A6E-C345-B280-BBCFFA4A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Suzanne Craft, Ph.D., Department of Internal Medicine-Section of Gerontology and Geriatric Medicine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786D8-D81C-3749-9E8E-7C90097825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Sticht Center for Healthy Aging and Alzheimer’s </a:t>
            </a:r>
            <a:r>
              <a:rPr lang="en-US"/>
              <a:t>Prevention: Alzheimer’s </a:t>
            </a:r>
            <a:r>
              <a:rPr lang="en-US" dirty="0"/>
              <a:t>Initiatives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A9EDB8-B1CB-E243-A4E9-A12DEB5C4A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60436" y="8292383"/>
            <a:ext cx="13449064" cy="40386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93773A"/>
                </a:solidFill>
              </a:rPr>
              <a:t>Purpose/Mission</a:t>
            </a:r>
            <a:endParaRPr lang="en-US" sz="4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</a:rPr>
              <a:t>To promote the health and independence of older adults by fostering multidisciplinary collaboration in basic and clinical research, research training, professional education, and community outreach.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3EB702E-2AA0-9A47-BC75-487179B1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7861" y="8755244"/>
            <a:ext cx="13585436" cy="76418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ABDA7E-BD65-0A43-B164-80AF839E0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33" y="25632611"/>
            <a:ext cx="10557319" cy="554140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F551A36-9166-3949-8F9B-07AD0C5DD024}"/>
              </a:ext>
            </a:extLst>
          </p:cNvPr>
          <p:cNvSpPr/>
          <p:nvPr/>
        </p:nvSpPr>
        <p:spPr>
          <a:xfrm>
            <a:off x="1194108" y="16822907"/>
            <a:ext cx="34740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Leadership</a:t>
            </a:r>
            <a:endParaRPr lang="en-US" sz="4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2D67A8D-F6D4-F845-BBF8-5A7E7FB0FD62}"/>
              </a:ext>
            </a:extLst>
          </p:cNvPr>
          <p:cNvSpPr/>
          <p:nvPr/>
        </p:nvSpPr>
        <p:spPr>
          <a:xfrm>
            <a:off x="29688792" y="13349731"/>
            <a:ext cx="12182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37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Research is Aligned with our Themes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B13974A-1DED-6041-B275-4044BBBE2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06"/>
          <a:stretch/>
        </p:blipFill>
        <p:spPr>
          <a:xfrm>
            <a:off x="30462614" y="19172781"/>
            <a:ext cx="12192000" cy="587003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928F191-B0F5-1249-A42F-C1A0E91924BE}"/>
              </a:ext>
            </a:extLst>
          </p:cNvPr>
          <p:cNvSpPr txBox="1"/>
          <p:nvPr/>
        </p:nvSpPr>
        <p:spPr>
          <a:xfrm>
            <a:off x="1021235" y="1970365"/>
            <a:ext cx="153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T. Register,</a:t>
            </a:r>
          </a:p>
          <a:p>
            <a:r>
              <a:rPr lang="en-US" sz="2400" dirty="0"/>
              <a:t>Neuropath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DEBBAD-BD51-244E-92CE-FB3A5FC8433F}"/>
              </a:ext>
            </a:extLst>
          </p:cNvPr>
          <p:cNvSpPr txBox="1"/>
          <p:nvPr/>
        </p:nvSpPr>
        <p:spPr>
          <a:xfrm>
            <a:off x="1173635" y="2122765"/>
            <a:ext cx="153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T. Register,</a:t>
            </a:r>
          </a:p>
          <a:p>
            <a:r>
              <a:rPr lang="en-US" sz="2400" dirty="0"/>
              <a:t>Neuropath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D678717-A916-C846-9364-2396820DA025}"/>
              </a:ext>
            </a:extLst>
          </p:cNvPr>
          <p:cNvSpPr txBox="1"/>
          <p:nvPr/>
        </p:nvSpPr>
        <p:spPr>
          <a:xfrm>
            <a:off x="7703315" y="773822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J. Bateman, Clinical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0301AC8-74CA-114A-B91A-2BCD90506DA9}"/>
              </a:ext>
            </a:extLst>
          </p:cNvPr>
          <p:cNvSpPr txBox="1"/>
          <p:nvPr/>
        </p:nvSpPr>
        <p:spPr>
          <a:xfrm>
            <a:off x="9141804" y="3318661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T. Brinkley</a:t>
            </a:r>
          </a:p>
          <a:p>
            <a:r>
              <a:rPr lang="en-US" sz="2400" dirty="0"/>
              <a:t>REC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412E13-D7CE-3940-B1AF-74608786C83A}"/>
              </a:ext>
            </a:extLst>
          </p:cNvPr>
          <p:cNvSpPr txBox="1"/>
          <p:nvPr/>
        </p:nvSpPr>
        <p:spPr>
          <a:xfrm>
            <a:off x="9881560" y="4785616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C. Whitlow</a:t>
            </a:r>
          </a:p>
          <a:p>
            <a:r>
              <a:rPr lang="en-US" sz="2400" dirty="0"/>
              <a:t>Imaging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138399-B805-A547-9DAE-ACA0D73125DF}"/>
              </a:ext>
            </a:extLst>
          </p:cNvPr>
          <p:cNvGrpSpPr/>
          <p:nvPr/>
        </p:nvGrpSpPr>
        <p:grpSpPr>
          <a:xfrm>
            <a:off x="1211292" y="17682482"/>
            <a:ext cx="11737587" cy="6835010"/>
            <a:chOff x="1940928" y="17504428"/>
            <a:chExt cx="11737587" cy="683501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10058DF-DF1F-2B49-B0D6-5A278A0A45D1}"/>
                </a:ext>
              </a:extLst>
            </p:cNvPr>
            <p:cNvGrpSpPr/>
            <p:nvPr/>
          </p:nvGrpSpPr>
          <p:grpSpPr>
            <a:xfrm>
              <a:off x="3430660" y="17924737"/>
              <a:ext cx="8399914" cy="5590710"/>
              <a:chOff x="2492255" y="556871"/>
              <a:chExt cx="7170601" cy="4861089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6E9B3497-0B3C-B445-B42B-C9BDA825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56800" y="625633"/>
                <a:ext cx="1471072" cy="1471072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8B78FADC-8CD2-C944-BA03-C46AC604B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0862" y="556871"/>
                <a:ext cx="1670464" cy="2173308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02702E9E-C8F0-6442-9B26-2BD524965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47310" y="978951"/>
                <a:ext cx="1467939" cy="189484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6236A6FA-DBC5-A049-93C5-B40ED2AF3D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22687"/>
              <a:stretch/>
            </p:blipFill>
            <p:spPr>
              <a:xfrm>
                <a:off x="3388812" y="3570879"/>
                <a:ext cx="1830261" cy="1840989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FB740C7-262E-ED44-9C96-CEC9D26C3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20185" y="3792360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D3A99EA-6486-1B47-A48B-A703510128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55891" y="2231708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9D23C36E-AB79-5341-A64F-BED90AAB2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6154" y="1968214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CC13DA66-5295-F94F-AAAA-0AB90CA6F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63383" y="3474449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5FF2FB8E-BAE6-E041-841B-5B7956C43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76337" y="978951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F194BEDC-7C53-CE41-B298-D37674FFF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18256" y="3678573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E92C76C2-5DE5-F740-A789-E88D99F6A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87122" y="3542935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CBD4CD6-110A-F84C-A662-0D3540A976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17488" t="3535" r="22928" b="50211"/>
              <a:stretch/>
            </p:blipFill>
            <p:spPr>
              <a:xfrm>
                <a:off x="4890816" y="1968214"/>
                <a:ext cx="1710201" cy="1915014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6C7A2436-A265-1844-83D2-0DCCA479A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77519" y="2206994"/>
                <a:ext cx="1244600" cy="162560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52CFC7A9-47AC-934B-A0D3-835A21CE0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79684" y="2170122"/>
                <a:ext cx="1085595" cy="141792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DB9EFEF7-A10F-5346-A00D-0852732EC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92255" y="3363680"/>
                <a:ext cx="1243264" cy="1617512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63D3C5-2B59-C646-9E88-F79A8EEA798D}"/>
                </a:ext>
              </a:extLst>
            </p:cNvPr>
            <p:cNvSpPr txBox="1"/>
            <p:nvPr/>
          </p:nvSpPr>
          <p:spPr>
            <a:xfrm>
              <a:off x="4630247" y="17504428"/>
              <a:ext cx="3523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L. Baker, </a:t>
              </a:r>
              <a:r>
                <a:rPr lang="en-US" sz="2400" dirty="0" err="1"/>
                <a:t>Assoc</a:t>
              </a:r>
              <a:r>
                <a:rPr lang="en-US" sz="2400" dirty="0"/>
                <a:t> Director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45D67C-79B5-A549-97B7-53D700D946E0}"/>
                </a:ext>
              </a:extLst>
            </p:cNvPr>
            <p:cNvSpPr txBox="1"/>
            <p:nvPr/>
          </p:nvSpPr>
          <p:spPr>
            <a:xfrm>
              <a:off x="7907125" y="17555495"/>
              <a:ext cx="3688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J. </a:t>
              </a:r>
              <a:r>
                <a:rPr lang="en-US" sz="2400" dirty="0" err="1"/>
                <a:t>Willamson</a:t>
              </a:r>
              <a:r>
                <a:rPr lang="en-US" sz="2400" dirty="0"/>
                <a:t>, </a:t>
              </a:r>
              <a:r>
                <a:rPr lang="en-US" sz="2400" dirty="0" err="1"/>
                <a:t>Assoc</a:t>
              </a:r>
              <a:r>
                <a:rPr lang="en-US" sz="2400" dirty="0"/>
                <a:t> Director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FB079F2-4663-BA4E-A72E-AD9DC860EBD4}"/>
                </a:ext>
              </a:extLst>
            </p:cNvPr>
            <p:cNvSpPr txBox="1"/>
            <p:nvPr/>
          </p:nvSpPr>
          <p:spPr>
            <a:xfrm>
              <a:off x="10131732" y="18022567"/>
              <a:ext cx="29065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J. Bateman, Clinical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F2DB28E-0770-1745-955B-30317B456E0B}"/>
                </a:ext>
              </a:extLst>
            </p:cNvPr>
            <p:cNvSpPr txBox="1"/>
            <p:nvPr/>
          </p:nvSpPr>
          <p:spPr>
            <a:xfrm>
              <a:off x="11213025" y="19435458"/>
              <a:ext cx="1624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C. Shively</a:t>
              </a:r>
            </a:p>
            <a:p>
              <a:r>
                <a:rPr lang="en-US" sz="2400" dirty="0"/>
                <a:t>Neuropath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C2D2E93-C6B2-3841-8D3D-FEE46BBA95EC}"/>
                </a:ext>
              </a:extLst>
            </p:cNvPr>
            <p:cNvSpPr txBox="1"/>
            <p:nvPr/>
          </p:nvSpPr>
          <p:spPr>
            <a:xfrm>
              <a:off x="11054655" y="20567330"/>
              <a:ext cx="2623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T. Brinkley</a:t>
              </a:r>
            </a:p>
            <a:p>
              <a:r>
                <a:rPr lang="en-US" sz="2400" dirty="0"/>
                <a:t>Research Education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23C01A8-5685-BB46-8FC3-819A5FCD433E}"/>
                </a:ext>
              </a:extLst>
            </p:cNvPr>
            <p:cNvSpPr txBox="1"/>
            <p:nvPr/>
          </p:nvSpPr>
          <p:spPr>
            <a:xfrm>
              <a:off x="11794411" y="22034285"/>
              <a:ext cx="16562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C. Whitlow</a:t>
              </a:r>
            </a:p>
            <a:p>
              <a:r>
                <a:rPr lang="en-US" sz="2400" dirty="0"/>
                <a:t>Imaging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176CE00-1B8C-C84D-9E01-6419359D80CE}"/>
                </a:ext>
              </a:extLst>
            </p:cNvPr>
            <p:cNvSpPr txBox="1"/>
            <p:nvPr/>
          </p:nvSpPr>
          <p:spPr>
            <a:xfrm>
              <a:off x="9296826" y="23305085"/>
              <a:ext cx="2623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S. </a:t>
              </a:r>
              <a:r>
                <a:rPr lang="en-US" sz="2400" dirty="0" err="1"/>
                <a:t>Letchworth</a:t>
              </a:r>
              <a:r>
                <a:rPr lang="en-US" sz="2400" dirty="0"/>
                <a:t>,</a:t>
              </a:r>
            </a:p>
            <a:p>
              <a:r>
                <a:rPr lang="en-US" sz="2400" dirty="0"/>
                <a:t>Research Education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924772A-FE72-F24F-8E6B-5AD13DB99A21}"/>
                </a:ext>
              </a:extLst>
            </p:cNvPr>
            <p:cNvSpPr txBox="1"/>
            <p:nvPr/>
          </p:nvSpPr>
          <p:spPr>
            <a:xfrm>
              <a:off x="7758900" y="23294454"/>
              <a:ext cx="16289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S. Lockhart,</a:t>
              </a:r>
            </a:p>
            <a:p>
              <a:r>
                <a:rPr lang="en-US" sz="2400" dirty="0"/>
                <a:t>Imaging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1BC9621-F9AF-804A-A847-486EBD621E2B}"/>
                </a:ext>
              </a:extLst>
            </p:cNvPr>
            <p:cNvSpPr txBox="1"/>
            <p:nvPr/>
          </p:nvSpPr>
          <p:spPr>
            <a:xfrm>
              <a:off x="6184142" y="23508441"/>
              <a:ext cx="15345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M. Mielke,</a:t>
              </a:r>
            </a:p>
            <a:p>
              <a:r>
                <a:rPr lang="en-US" sz="2400" dirty="0"/>
                <a:t>Neuropath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2D2A3E-A9F1-9048-BF49-0D334D6A6424}"/>
                </a:ext>
              </a:extLst>
            </p:cNvPr>
            <p:cNvSpPr txBox="1"/>
            <p:nvPr/>
          </p:nvSpPr>
          <p:spPr>
            <a:xfrm>
              <a:off x="4003476" y="23392076"/>
              <a:ext cx="17988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M. </a:t>
              </a:r>
              <a:r>
                <a:rPr lang="en-US" sz="2400" dirty="0" err="1"/>
                <a:t>Espeland</a:t>
              </a:r>
              <a:r>
                <a:rPr lang="en-US" sz="2400" dirty="0"/>
                <a:t>,</a:t>
              </a:r>
            </a:p>
            <a:p>
              <a:r>
                <a:rPr lang="en-US" sz="2400" dirty="0"/>
                <a:t>Data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3BA8B7-25FB-4444-9591-4DEE1801EC91}"/>
                </a:ext>
              </a:extLst>
            </p:cNvPr>
            <p:cNvSpPr txBox="1"/>
            <p:nvPr/>
          </p:nvSpPr>
          <p:spPr>
            <a:xfrm>
              <a:off x="2437117" y="21720550"/>
              <a:ext cx="10777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I. </a:t>
              </a:r>
              <a:r>
                <a:rPr lang="en-US" sz="2400" dirty="0" err="1"/>
                <a:t>Leng</a:t>
              </a:r>
              <a:r>
                <a:rPr lang="en-US" sz="2400" dirty="0"/>
                <a:t>,</a:t>
              </a:r>
            </a:p>
            <a:p>
              <a:r>
                <a:rPr lang="en-US" sz="2400" dirty="0"/>
                <a:t>Data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01C98C6-217A-0E49-A631-9F0B130CDB3D}"/>
                </a:ext>
              </a:extLst>
            </p:cNvPr>
            <p:cNvSpPr txBox="1"/>
            <p:nvPr/>
          </p:nvSpPr>
          <p:spPr>
            <a:xfrm>
              <a:off x="1940928" y="20367470"/>
              <a:ext cx="17198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W. Harrison,</a:t>
              </a:r>
            </a:p>
            <a:p>
              <a:r>
                <a:rPr lang="en-US" sz="2400" dirty="0"/>
                <a:t>Neuropath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4A88A23-D8C9-7248-963F-9B8D04D5EC2F}"/>
                </a:ext>
              </a:extLst>
            </p:cNvPr>
            <p:cNvSpPr txBox="1"/>
            <p:nvPr/>
          </p:nvSpPr>
          <p:spPr>
            <a:xfrm>
              <a:off x="2279869" y="19264005"/>
              <a:ext cx="15345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T. Register,</a:t>
              </a:r>
            </a:p>
            <a:p>
              <a:r>
                <a:rPr lang="en-US" sz="2400" dirty="0"/>
                <a:t>Neuropath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2496F7-ABE0-9B46-8D5E-F9CDA22E2E13}"/>
                </a:ext>
              </a:extLst>
            </p:cNvPr>
            <p:cNvSpPr txBox="1"/>
            <p:nvPr/>
          </p:nvSpPr>
          <p:spPr>
            <a:xfrm>
              <a:off x="3186966" y="18015824"/>
              <a:ext cx="2334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G.Byrd</a:t>
              </a:r>
              <a:r>
                <a:rPr lang="en-US" sz="2400" dirty="0"/>
                <a:t>, Outreach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4A206E8-9CFE-F147-8AAB-3F83C17E5E76}"/>
                </a:ext>
              </a:extLst>
            </p:cNvPr>
            <p:cNvSpPr txBox="1"/>
            <p:nvPr/>
          </p:nvSpPr>
          <p:spPr>
            <a:xfrm>
              <a:off x="6681048" y="20975631"/>
              <a:ext cx="12217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S. Craft,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ED3A5A4-C31B-9648-9476-2CE56BE78C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807861" y="16164199"/>
            <a:ext cx="11709400" cy="59436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7A75067C-A245-9C45-B786-E6A01F8561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74732" y="11603359"/>
            <a:ext cx="9478902" cy="509277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5A76F3E2-DD8A-0E4A-A507-07AB008D88D5}"/>
              </a:ext>
            </a:extLst>
          </p:cNvPr>
          <p:cNvSpPr/>
          <p:nvPr/>
        </p:nvSpPr>
        <p:spPr>
          <a:xfrm>
            <a:off x="1173635" y="24675717"/>
            <a:ext cx="38138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Membership</a:t>
            </a:r>
            <a:endParaRPr lang="en-US" sz="4800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EA7E79E-8E04-DD44-A388-3A03F40DEE41}"/>
              </a:ext>
            </a:extLst>
          </p:cNvPr>
          <p:cNvSpPr/>
          <p:nvPr/>
        </p:nvSpPr>
        <p:spPr>
          <a:xfrm>
            <a:off x="15974941" y="8190627"/>
            <a:ext cx="78870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93773A"/>
                </a:solidFill>
                <a:latin typeface="Arial" pitchFamily="34" charset="0"/>
                <a:cs typeface="Arial" pitchFamily="34" charset="0"/>
              </a:rPr>
              <a:t>ADRC Themes and Impact</a:t>
            </a:r>
            <a:endParaRPr lang="en-US" sz="4800" dirty="0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2A1059D1-B059-8643-937D-ED45912AE23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768451" y="8190627"/>
            <a:ext cx="12103100" cy="5283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9F74B35-F982-7A45-A3E4-20248E5CD1E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4573"/>
          <a:stretch/>
        </p:blipFill>
        <p:spPr>
          <a:xfrm>
            <a:off x="15807861" y="26358284"/>
            <a:ext cx="12865100" cy="4472005"/>
          </a:xfrm>
          <a:prstGeom prst="rect">
            <a:avLst/>
          </a:prstGeom>
        </p:spPr>
      </p:pic>
      <p:sp>
        <p:nvSpPr>
          <p:cNvPr id="158" name="Title 1">
            <a:extLst>
              <a:ext uri="{FF2B5EF4-FFF2-40B4-BE49-F238E27FC236}">
                <a16:creationId xmlns:a16="http://schemas.microsoft.com/office/drawing/2014/main" id="{3104AC59-61C4-C84D-85FD-AA018FECB16E}"/>
              </a:ext>
            </a:extLst>
          </p:cNvPr>
          <p:cNvSpPr txBox="1">
            <a:spLocks/>
          </p:cNvSpPr>
          <p:nvPr/>
        </p:nvSpPr>
        <p:spPr>
          <a:xfrm>
            <a:off x="30462614" y="13995611"/>
            <a:ext cx="10515600" cy="1089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SPRINT-MIND</a:t>
            </a:r>
          </a:p>
        </p:txBody>
      </p:sp>
      <p:sp>
        <p:nvSpPr>
          <p:cNvPr id="159" name="Content Placeholder 2">
            <a:extLst>
              <a:ext uri="{FF2B5EF4-FFF2-40B4-BE49-F238E27FC236}">
                <a16:creationId xmlns:a16="http://schemas.microsoft.com/office/drawing/2014/main" id="{0BDF176D-CBFB-0B41-A525-A09E1565E605}"/>
              </a:ext>
            </a:extLst>
          </p:cNvPr>
          <p:cNvSpPr txBox="1">
            <a:spLocks/>
          </p:cNvSpPr>
          <p:nvPr/>
        </p:nvSpPr>
        <p:spPr>
          <a:xfrm>
            <a:off x="30462614" y="14713009"/>
            <a:ext cx="12901526" cy="1662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Led by Wake Forest ADRC investigators (Williamson, Director)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First study to demonstrate that intensive blood pressure control delays/prevents MCI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Impacted clinical guidelines, clinic implementation program in development</a:t>
            </a:r>
          </a:p>
        </p:txBody>
      </p:sp>
      <p:sp>
        <p:nvSpPr>
          <p:cNvPr id="160" name="Content Placeholder 2">
            <a:extLst>
              <a:ext uri="{FF2B5EF4-FFF2-40B4-BE49-F238E27FC236}">
                <a16:creationId xmlns:a16="http://schemas.microsoft.com/office/drawing/2014/main" id="{3FDA86AA-0A2E-EC40-B3FB-FDF220A8AA5F}"/>
              </a:ext>
            </a:extLst>
          </p:cNvPr>
          <p:cNvSpPr txBox="1">
            <a:spLocks/>
          </p:cNvSpPr>
          <p:nvPr/>
        </p:nvSpPr>
        <p:spPr>
          <a:xfrm>
            <a:off x="30376243" y="17035277"/>
            <a:ext cx="12901526" cy="35387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Alzheimer’s Association and NIH-sponsored; largest trial to date of lifestyle intervention (~$40 M) for prevention of MCI and 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Led by Wake Forest ADRC investigators Baker(Director), </a:t>
            </a:r>
            <a:r>
              <a:rPr lang="en-US" sz="2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Espeland</a:t>
            </a: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, Williamson, </a:t>
            </a:r>
            <a:b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(Steering Committee)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Enrolling 2500 at-risk participants for 2 year multi-modal health system and community-based intervention (diet, exercise, sleep, cognitive stimulation) </a:t>
            </a:r>
          </a:p>
        </p:txBody>
      </p:sp>
      <p:sp>
        <p:nvSpPr>
          <p:cNvPr id="161" name="Title 1">
            <a:extLst>
              <a:ext uri="{FF2B5EF4-FFF2-40B4-BE49-F238E27FC236}">
                <a16:creationId xmlns:a16="http://schemas.microsoft.com/office/drawing/2014/main" id="{5E102FD6-1FB5-B043-92C5-EB19B40761E1}"/>
              </a:ext>
            </a:extLst>
          </p:cNvPr>
          <p:cNvSpPr txBox="1">
            <a:spLocks/>
          </p:cNvSpPr>
          <p:nvPr/>
        </p:nvSpPr>
        <p:spPr>
          <a:xfrm>
            <a:off x="30462614" y="16318232"/>
            <a:ext cx="10515600" cy="1050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US POINTER</a:t>
            </a: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572F339F-429E-FB48-96CB-12ED54DC3A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060079" y="20935384"/>
            <a:ext cx="13081000" cy="54229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DD166CD4-D589-9940-B08B-672EC33CC1D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839459" y="24999714"/>
            <a:ext cx="119253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2259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Wake Gold RGB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E7E38"/>
      </a:accent1>
      <a:accent2>
        <a:srgbClr val="EC7A08"/>
      </a:accent2>
      <a:accent3>
        <a:srgbClr val="FFDA08"/>
      </a:accent3>
      <a:accent4>
        <a:srgbClr val="8064A2"/>
      </a:accent4>
      <a:accent5>
        <a:srgbClr val="CD202C"/>
      </a:accent5>
      <a:accent6>
        <a:srgbClr val="B6BF00"/>
      </a:accent6>
      <a:hlink>
        <a:srgbClr val="9E7E38"/>
      </a:hlink>
      <a:folHlink>
        <a:srgbClr val="9E7E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42E7B3BD761D4789149325683BE0A2" ma:contentTypeVersion="4" ma:contentTypeDescription="Create a new document." ma:contentTypeScope="" ma:versionID="a49a20a58b59a8934acb0b411898347f">
  <xsd:schema xmlns:xsd="http://www.w3.org/2001/XMLSchema" xmlns:xs="http://www.w3.org/2001/XMLSchema" xmlns:p="http://schemas.microsoft.com/office/2006/metadata/properties" xmlns:ns2="739e1678-d4e9-4bb9-9be3-a08a04450bfc" xmlns:ns3="2b8d248c-96e0-4d98-8747-093e5e798c16" targetNamespace="http://schemas.microsoft.com/office/2006/metadata/properties" ma:root="true" ma:fieldsID="fd868dc91fc4db6054d82ba7427db8ba" ns2:_="" ns3:_="">
    <xsd:import namespace="739e1678-d4e9-4bb9-9be3-a08a04450bfc"/>
    <xsd:import namespace="2b8d248c-96e0-4d98-8747-093e5e798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e1678-d4e9-4bb9-9be3-a08a04450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8d248c-96e0-4d98-8747-093e5e798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F0EEE8-05B3-4A5B-A06B-0CCBB6CD1723}"/>
</file>

<file path=customXml/itemProps2.xml><?xml version="1.0" encoding="utf-8"?>
<ds:datastoreItem xmlns:ds="http://schemas.openxmlformats.org/officeDocument/2006/customXml" ds:itemID="{AAD10141-C740-463F-8E5B-999EAA009936}"/>
</file>

<file path=customXml/itemProps3.xml><?xml version="1.0" encoding="utf-8"?>
<ds:datastoreItem xmlns:ds="http://schemas.openxmlformats.org/officeDocument/2006/customXml" ds:itemID="{514F7569-0F92-4427-91D4-F6E342C16F2F}"/>
</file>

<file path=docProps/app.xml><?xml version="1.0" encoding="utf-8"?>
<Properties xmlns="http://schemas.openxmlformats.org/officeDocument/2006/extended-properties" xmlns:vt="http://schemas.openxmlformats.org/officeDocument/2006/docPropsVTypes">
  <Template>wfsom_36x48_horizontal_poster_template</Template>
  <TotalTime>7878</TotalTime>
  <Words>272</Words>
  <Application>Microsoft Macintosh PowerPoint</Application>
  <PresentationFormat>Custom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2_Custom Design</vt:lpstr>
      <vt:lpstr>Suzanne Craft, Ph.D., Department of Internal Medicine-Section of Gerontology and Geriatric Medicine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Sanders</dc:creator>
  <cp:lastModifiedBy>Hannah Faulkner</cp:lastModifiedBy>
  <cp:revision>58</cp:revision>
  <cp:lastPrinted>2023-02-06T12:53:11Z</cp:lastPrinted>
  <dcterms:created xsi:type="dcterms:W3CDTF">2022-02-25T02:47:24Z</dcterms:created>
  <dcterms:modified xsi:type="dcterms:W3CDTF">2023-02-15T16:55:44Z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0x0101006442E7B3BD761D4789149325683BE0A2</vt:lpwstr>
  </property>
</Properties>
</file>