
<file path=[Content_Types].xml><?xml version="1.0" encoding="utf-8"?>
<Types xmlns="http://schemas.openxmlformats.org/package/2006/content-types">
  <Default Extension="emf" ContentType="image/x-emf"/>
  <Default Extension="gif" ContentType="image/gif"/>
  <Default Extension="jfif" ContentType="image/jpeg"/>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Lst>
  <p:notesMasterIdLst>
    <p:notesMasterId r:id="rId6"/>
  </p:notesMasterIdLst>
  <p:sldIdLst>
    <p:sldId id="257" r:id="rId5"/>
  </p:sldIdLst>
  <p:sldSz cx="43891200" cy="32918400"/>
  <p:notesSz cx="7023100" cy="9309100"/>
  <p:defaultTextStyle>
    <a:defPPr>
      <a:defRPr lang="en-US"/>
    </a:defPPr>
    <a:lvl1pPr marL="0" algn="l" defTabSz="5016032" rtl="0" eaLnBrk="1" latinLnBrk="0" hangingPunct="1">
      <a:defRPr sz="9800" kern="1200">
        <a:solidFill>
          <a:schemeClr val="tx1"/>
        </a:solidFill>
        <a:latin typeface="+mn-lt"/>
        <a:ea typeface="+mn-ea"/>
        <a:cs typeface="+mn-cs"/>
      </a:defRPr>
    </a:lvl1pPr>
    <a:lvl2pPr marL="2508016" algn="l" defTabSz="5016032" rtl="0" eaLnBrk="1" latinLnBrk="0" hangingPunct="1">
      <a:defRPr sz="9800" kern="1200">
        <a:solidFill>
          <a:schemeClr val="tx1"/>
        </a:solidFill>
        <a:latin typeface="+mn-lt"/>
        <a:ea typeface="+mn-ea"/>
        <a:cs typeface="+mn-cs"/>
      </a:defRPr>
    </a:lvl2pPr>
    <a:lvl3pPr marL="5016032" algn="l" defTabSz="5016032" rtl="0" eaLnBrk="1" latinLnBrk="0" hangingPunct="1">
      <a:defRPr sz="9800" kern="1200">
        <a:solidFill>
          <a:schemeClr val="tx1"/>
        </a:solidFill>
        <a:latin typeface="+mn-lt"/>
        <a:ea typeface="+mn-ea"/>
        <a:cs typeface="+mn-cs"/>
      </a:defRPr>
    </a:lvl3pPr>
    <a:lvl4pPr marL="7524048" algn="l" defTabSz="5016032" rtl="0" eaLnBrk="1" latinLnBrk="0" hangingPunct="1">
      <a:defRPr sz="9800" kern="1200">
        <a:solidFill>
          <a:schemeClr val="tx1"/>
        </a:solidFill>
        <a:latin typeface="+mn-lt"/>
        <a:ea typeface="+mn-ea"/>
        <a:cs typeface="+mn-cs"/>
      </a:defRPr>
    </a:lvl4pPr>
    <a:lvl5pPr marL="10032066" algn="l" defTabSz="5016032" rtl="0" eaLnBrk="1" latinLnBrk="0" hangingPunct="1">
      <a:defRPr sz="9800" kern="1200">
        <a:solidFill>
          <a:schemeClr val="tx1"/>
        </a:solidFill>
        <a:latin typeface="+mn-lt"/>
        <a:ea typeface="+mn-ea"/>
        <a:cs typeface="+mn-cs"/>
      </a:defRPr>
    </a:lvl5pPr>
    <a:lvl6pPr marL="12540082" algn="l" defTabSz="5016032" rtl="0" eaLnBrk="1" latinLnBrk="0" hangingPunct="1">
      <a:defRPr sz="9800" kern="1200">
        <a:solidFill>
          <a:schemeClr val="tx1"/>
        </a:solidFill>
        <a:latin typeface="+mn-lt"/>
        <a:ea typeface="+mn-ea"/>
        <a:cs typeface="+mn-cs"/>
      </a:defRPr>
    </a:lvl6pPr>
    <a:lvl7pPr marL="15048098" algn="l" defTabSz="5016032" rtl="0" eaLnBrk="1" latinLnBrk="0" hangingPunct="1">
      <a:defRPr sz="9800" kern="1200">
        <a:solidFill>
          <a:schemeClr val="tx1"/>
        </a:solidFill>
        <a:latin typeface="+mn-lt"/>
        <a:ea typeface="+mn-ea"/>
        <a:cs typeface="+mn-cs"/>
      </a:defRPr>
    </a:lvl7pPr>
    <a:lvl8pPr marL="17556114" algn="l" defTabSz="5016032" rtl="0" eaLnBrk="1" latinLnBrk="0" hangingPunct="1">
      <a:defRPr sz="9800" kern="1200">
        <a:solidFill>
          <a:schemeClr val="tx1"/>
        </a:solidFill>
        <a:latin typeface="+mn-lt"/>
        <a:ea typeface="+mn-ea"/>
        <a:cs typeface="+mn-cs"/>
      </a:defRPr>
    </a:lvl8pPr>
    <a:lvl9pPr marL="20064130" algn="l" defTabSz="5016032" rtl="0" eaLnBrk="1" latinLnBrk="0" hangingPunct="1">
      <a:defRPr sz="9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6">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773A"/>
    <a:srgbClr val="781D39"/>
    <a:srgbClr val="B4B4B4"/>
    <a:srgbClr val="E0E0E0"/>
    <a:srgbClr val="4C4C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71" autoAdjust="0"/>
    <p:restoredTop sz="95604" autoAdjust="0"/>
  </p:normalViewPr>
  <p:slideViewPr>
    <p:cSldViewPr showGuides="1">
      <p:cViewPr varScale="1">
        <p:scale>
          <a:sx n="25" d="100"/>
          <a:sy n="25" d="100"/>
        </p:scale>
        <p:origin x="2200" y="192"/>
      </p:cViewPr>
      <p:guideLst>
        <p:guide orient="horz" pos="576"/>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Faulkner" userId="187609d0-e723-4280-a12c-dcc0777a039b" providerId="ADAL" clId="{A1A6A45A-2437-5B4C-B6BF-D2123D1A1126}"/>
    <pc:docChg chg="modSld">
      <pc:chgData name="Hannah Faulkner" userId="187609d0-e723-4280-a12c-dcc0777a039b" providerId="ADAL" clId="{A1A6A45A-2437-5B4C-B6BF-D2123D1A1126}" dt="2023-02-28T19:01:01.527" v="0"/>
      <pc:docMkLst>
        <pc:docMk/>
      </pc:docMkLst>
      <pc:sldChg chg="modNotesTx">
        <pc:chgData name="Hannah Faulkner" userId="187609d0-e723-4280-a12c-dcc0777a039b" providerId="ADAL" clId="{A1A6A45A-2437-5B4C-B6BF-D2123D1A1126}" dt="2023-02-28T19:01:01.527" v="0"/>
        <pc:sldMkLst>
          <pc:docMk/>
          <pc:sldMk cId="3308837624" sldId="25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3.4157188684747852E-4"/>
          <c:y val="0"/>
          <c:w val="0.66331094642581445"/>
          <c:h val="0.99916475616544675"/>
        </c:manualLayout>
      </c:layout>
      <c:pieChart>
        <c:varyColors val="1"/>
        <c:ser>
          <c:idx val="0"/>
          <c:order val="0"/>
          <c:dPt>
            <c:idx val="0"/>
            <c:bubble3D val="0"/>
            <c:spPr>
              <a:solidFill>
                <a:srgbClr val="93773A"/>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57BE-4431-9315-0C0F435BC50B}"/>
              </c:ext>
            </c:extLst>
          </c:dPt>
          <c:dPt>
            <c:idx val="1"/>
            <c:bubble3D val="0"/>
            <c:spPr>
              <a:solidFill>
                <a:srgbClr val="93773A">
                  <a:alpha val="39669"/>
                </a:srgb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57BE-4431-9315-0C0F435BC50B}"/>
              </c:ext>
            </c:extLst>
          </c:dPt>
          <c:dPt>
            <c:idx val="2"/>
            <c:bubble3D val="0"/>
            <c:spPr>
              <a:solidFill>
                <a:srgbClr val="93773A">
                  <a:alpha val="75446"/>
                </a:srgb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57BE-4431-9315-0C0F435BC50B}"/>
              </c:ext>
            </c:extLst>
          </c:dPt>
          <c:dPt>
            <c:idx val="3"/>
            <c:bubble3D val="0"/>
            <c:spPr>
              <a:solidFill>
                <a:srgbClr val="B4B4B4"/>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57BE-4431-9315-0C0F435BC50B}"/>
              </c:ext>
            </c:extLst>
          </c:dPt>
          <c:dPt>
            <c:idx val="4"/>
            <c:bubble3D val="0"/>
            <c:spPr>
              <a:gradFill rotWithShape="1">
                <a:gsLst>
                  <a:gs pos="0">
                    <a:schemeClr val="accent1">
                      <a:tint val="93000"/>
                      <a:satMod val="103000"/>
                      <a:lumMod val="102000"/>
                      <a:tint val="94000"/>
                    </a:schemeClr>
                  </a:gs>
                  <a:gs pos="50000">
                    <a:schemeClr val="accent1">
                      <a:tint val="93000"/>
                      <a:satMod val="110000"/>
                      <a:lumMod val="100000"/>
                      <a:shade val="100000"/>
                    </a:schemeClr>
                  </a:gs>
                  <a:gs pos="100000">
                    <a:schemeClr val="accent1">
                      <a:tint val="93000"/>
                      <a:lumMod val="99000"/>
                      <a:satMod val="120000"/>
                      <a:shade val="78000"/>
                    </a:schemeClr>
                  </a:gs>
                </a:gsLst>
                <a:lin ang="5400000" scaled="0"/>
              </a:gradFill>
              <a:ln>
                <a:noFill/>
              </a:ln>
              <a:effectLst/>
            </c:spPr>
            <c:extLst>
              <c:ext xmlns:c16="http://schemas.microsoft.com/office/drawing/2014/chart" uri="{C3380CC4-5D6E-409C-BE32-E72D297353CC}">
                <c16:uniqueId val="{0000000B-6EB8-4D2C-93FC-F5A2B0CBDC2F}"/>
              </c:ext>
            </c:extLst>
          </c:dPt>
          <c:dPt>
            <c:idx val="5"/>
            <c:bubble3D val="0"/>
            <c:spPr>
              <a:gradFill rotWithShape="1">
                <a:gsLst>
                  <a:gs pos="0">
                    <a:schemeClr val="accent1">
                      <a:tint val="77000"/>
                      <a:satMod val="103000"/>
                      <a:lumMod val="102000"/>
                      <a:tint val="94000"/>
                    </a:schemeClr>
                  </a:gs>
                  <a:gs pos="50000">
                    <a:schemeClr val="accent1">
                      <a:tint val="77000"/>
                      <a:satMod val="110000"/>
                      <a:lumMod val="100000"/>
                      <a:shade val="100000"/>
                    </a:schemeClr>
                  </a:gs>
                  <a:gs pos="100000">
                    <a:schemeClr val="accent1">
                      <a:tint val="77000"/>
                      <a:lumMod val="99000"/>
                      <a:satMod val="120000"/>
                      <a:shade val="78000"/>
                    </a:schemeClr>
                  </a:gs>
                </a:gsLst>
                <a:lin ang="5400000" scaled="0"/>
              </a:gradFill>
              <a:ln>
                <a:noFill/>
              </a:ln>
              <a:effectLst/>
            </c:spPr>
            <c:extLst>
              <c:ext xmlns:c16="http://schemas.microsoft.com/office/drawing/2014/chart" uri="{C3380CC4-5D6E-409C-BE32-E72D297353CC}">
                <c16:uniqueId val="{00000008-6EB8-4D2C-93FC-F5A2B0CBDC2F}"/>
              </c:ext>
            </c:extLst>
          </c:dPt>
          <c:dPt>
            <c:idx val="6"/>
            <c:bubble3D val="0"/>
            <c:spPr>
              <a:gradFill rotWithShape="1">
                <a:gsLst>
                  <a:gs pos="0">
                    <a:schemeClr val="accent1">
                      <a:tint val="62000"/>
                      <a:satMod val="103000"/>
                      <a:lumMod val="102000"/>
                      <a:tint val="94000"/>
                    </a:schemeClr>
                  </a:gs>
                  <a:gs pos="50000">
                    <a:schemeClr val="accent1">
                      <a:tint val="62000"/>
                      <a:satMod val="110000"/>
                      <a:lumMod val="100000"/>
                      <a:shade val="100000"/>
                    </a:schemeClr>
                  </a:gs>
                  <a:gs pos="100000">
                    <a:schemeClr val="accent1">
                      <a:tint val="62000"/>
                      <a:lumMod val="99000"/>
                      <a:satMod val="120000"/>
                      <a:shade val="78000"/>
                    </a:schemeClr>
                  </a:gs>
                </a:gsLst>
                <a:lin ang="5400000" scaled="0"/>
              </a:gradFill>
              <a:ln>
                <a:noFill/>
              </a:ln>
              <a:effectLst/>
            </c:spPr>
            <c:extLst>
              <c:ext xmlns:c16="http://schemas.microsoft.com/office/drawing/2014/chart" uri="{C3380CC4-5D6E-409C-BE32-E72D297353CC}">
                <c16:uniqueId val="{00000009-6EB8-4D2C-93FC-F5A2B0CBDC2F}"/>
              </c:ext>
            </c:extLst>
          </c:dPt>
          <c:dPt>
            <c:idx val="7"/>
            <c:bubble3D val="0"/>
            <c:spPr>
              <a:gradFill rotWithShape="1">
                <a:gsLst>
                  <a:gs pos="0">
                    <a:schemeClr val="accent1">
                      <a:tint val="46000"/>
                      <a:satMod val="103000"/>
                      <a:lumMod val="102000"/>
                      <a:tint val="94000"/>
                    </a:schemeClr>
                  </a:gs>
                  <a:gs pos="50000">
                    <a:schemeClr val="accent1">
                      <a:tint val="46000"/>
                      <a:satMod val="110000"/>
                      <a:lumMod val="100000"/>
                      <a:shade val="100000"/>
                    </a:schemeClr>
                  </a:gs>
                  <a:gs pos="100000">
                    <a:schemeClr val="accent1">
                      <a:tint val="46000"/>
                      <a:lumMod val="99000"/>
                      <a:satMod val="120000"/>
                      <a:shade val="78000"/>
                    </a:schemeClr>
                  </a:gs>
                </a:gsLst>
                <a:lin ang="5400000" scaled="0"/>
              </a:gradFill>
              <a:ln>
                <a:noFill/>
              </a:ln>
              <a:effectLst/>
            </c:spPr>
            <c:extLst>
              <c:ext xmlns:c16="http://schemas.microsoft.com/office/drawing/2014/chart" uri="{C3380CC4-5D6E-409C-BE32-E72D297353CC}">
                <c16:uniqueId val="{0000000A-6EB8-4D2C-93FC-F5A2B0CBDC2F}"/>
              </c:ext>
            </c:extLst>
          </c:dPt>
          <c:dLbls>
            <c:dLbl>
              <c:idx val="0"/>
              <c:layout>
                <c:manualLayout>
                  <c:x val="-0.17021482112033293"/>
                  <c:y val="0.1967771523523859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7BE-4431-9315-0C0F435BC50B}"/>
                </c:ext>
              </c:extLst>
            </c:dLbl>
            <c:dLbl>
              <c:idx val="1"/>
              <c:layout>
                <c:manualLayout>
                  <c:x val="-0.20609987940696603"/>
                  <c:y val="-6.606628328744590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7BE-4431-9315-0C0F435BC50B}"/>
                </c:ext>
              </c:extLst>
            </c:dLbl>
            <c:dLbl>
              <c:idx val="2"/>
              <c:layout>
                <c:manualLayout>
                  <c:x val="-0.13029344304934862"/>
                  <c:y val="-0.1583135167968873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7BE-4431-9315-0C0F435BC50B}"/>
                </c:ext>
              </c:extLst>
            </c:dLbl>
            <c:dLbl>
              <c:idx val="3"/>
              <c:layout>
                <c:manualLayout>
                  <c:x val="0.10137700692818803"/>
                  <c:y val="-0.2093340222056654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7BE-4431-9315-0C0F435BC50B}"/>
                </c:ext>
              </c:extLst>
            </c:dLbl>
            <c:dLbl>
              <c:idx val="4"/>
              <c:layout>
                <c:manualLayout>
                  <c:x val="3.557529970915798E-2"/>
                  <c:y val="1.915167153350698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EB8-4D2C-93FC-F5A2B0CBDC2F}"/>
                </c:ext>
              </c:extLst>
            </c:dLbl>
            <c:dLbl>
              <c:idx val="5"/>
              <c:layout>
                <c:manualLayout>
                  <c:x val="8.8101014400226996E-2"/>
                  <c:y val="0.1810589584206596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6EB8-4D2C-93FC-F5A2B0CBDC2F}"/>
                </c:ext>
              </c:extLst>
            </c:dLbl>
            <c:dLbl>
              <c:idx val="6"/>
              <c:layout>
                <c:manualLayout>
                  <c:x val="6.0266250502470975E-2"/>
                  <c:y val="0.1177952939937654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EB8-4D2C-93FC-F5A2B0CBDC2F}"/>
                </c:ext>
              </c:extLst>
            </c:dLbl>
            <c:dLbl>
              <c:idx val="7"/>
              <c:layout>
                <c:manualLayout>
                  <c:x val="7.7942706486013577E-2"/>
                  <c:y val="0.1139718650749695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A-6EB8-4D2C-93FC-F5A2B0CBDC2F}"/>
                </c:ext>
              </c:extLst>
            </c:dLbl>
            <c:spPr>
              <a:noFill/>
              <a:ln>
                <a:noFill/>
              </a:ln>
              <a:effectLst/>
            </c:spPr>
            <c:txPr>
              <a:bodyPr rot="0" spcFirstLastPara="1" vertOverflow="ellipsis" vert="horz" wrap="square" anchor="ctr" anchorCtr="1"/>
              <a:lstStyle/>
              <a:p>
                <a:pPr>
                  <a:defRPr sz="2400" b="1" i="0" u="none" strike="noStrike" kern="1200" baseline="0">
                    <a:solidFill>
                      <a:schemeClr val="bg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Sheet1!$A$1:$H$1</c:f>
              <c:strCache>
                <c:ptCount val="8"/>
                <c:pt idx="0">
                  <c:v>Asst Prof</c:v>
                </c:pt>
                <c:pt idx="1">
                  <c:v>Assoc Prof</c:v>
                </c:pt>
                <c:pt idx="2">
                  <c:v>Professor</c:v>
                </c:pt>
                <c:pt idx="3">
                  <c:v>Staff</c:v>
                </c:pt>
                <c:pt idx="4">
                  <c:v>Trainee</c:v>
                </c:pt>
                <c:pt idx="5">
                  <c:v>Res/Fellow</c:v>
                </c:pt>
                <c:pt idx="6">
                  <c:v>Instr</c:v>
                </c:pt>
                <c:pt idx="7">
                  <c:v>Other</c:v>
                </c:pt>
              </c:strCache>
            </c:strRef>
          </c:cat>
          <c:val>
            <c:numRef>
              <c:f>Sheet1!$A$2:$H$2</c:f>
              <c:numCache>
                <c:formatCode>General</c:formatCode>
                <c:ptCount val="8"/>
                <c:pt idx="0">
                  <c:v>23.5</c:v>
                </c:pt>
                <c:pt idx="1">
                  <c:v>12.2</c:v>
                </c:pt>
                <c:pt idx="2">
                  <c:v>11.7</c:v>
                </c:pt>
                <c:pt idx="3">
                  <c:v>22.6</c:v>
                </c:pt>
                <c:pt idx="4">
                  <c:v>13.5</c:v>
                </c:pt>
                <c:pt idx="5">
                  <c:v>7.4</c:v>
                </c:pt>
                <c:pt idx="6">
                  <c:v>1.3</c:v>
                </c:pt>
                <c:pt idx="7">
                  <c:v>7.8</c:v>
                </c:pt>
              </c:numCache>
            </c:numRef>
          </c:val>
          <c:extLst>
            <c:ext xmlns:c16="http://schemas.microsoft.com/office/drawing/2014/chart" uri="{C3380CC4-5D6E-409C-BE32-E72D297353CC}">
              <c16:uniqueId val="{00000008-57BE-4431-9315-0C0F435BC50B}"/>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sz="3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6770"/>
          </a:xfrm>
          <a:prstGeom prst="rect">
            <a:avLst/>
          </a:prstGeom>
        </p:spPr>
        <p:txBody>
          <a:bodyPr vert="horz" lIns="34747" tIns="17374" rIns="34747" bIns="17374" rtlCol="0"/>
          <a:lstStyle>
            <a:lvl1pPr algn="l">
              <a:defRPr sz="500"/>
            </a:lvl1pPr>
          </a:lstStyle>
          <a:p>
            <a:endParaRPr lang="en-US"/>
          </a:p>
        </p:txBody>
      </p:sp>
      <p:sp>
        <p:nvSpPr>
          <p:cNvPr id="3" name="Date Placeholder 2"/>
          <p:cNvSpPr>
            <a:spLocks noGrp="1"/>
          </p:cNvSpPr>
          <p:nvPr>
            <p:ph type="dt" idx="1"/>
          </p:nvPr>
        </p:nvSpPr>
        <p:spPr>
          <a:xfrm>
            <a:off x="3978363" y="0"/>
            <a:ext cx="3043343" cy="466770"/>
          </a:xfrm>
          <a:prstGeom prst="rect">
            <a:avLst/>
          </a:prstGeom>
        </p:spPr>
        <p:txBody>
          <a:bodyPr vert="horz" lIns="34747" tIns="17374" rIns="34747" bIns="17374" rtlCol="0"/>
          <a:lstStyle>
            <a:lvl1pPr algn="r">
              <a:defRPr sz="500"/>
            </a:lvl1pPr>
          </a:lstStyle>
          <a:p>
            <a:fld id="{6604E6B7-3C96-914B-BF18-A9AA325C0192}" type="datetimeFigureOut">
              <a:rPr lang="en-US" smtClean="0"/>
              <a:t>2/28/23</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34747" tIns="17374" rIns="34747" bIns="17374" rtlCol="0" anchor="ctr"/>
          <a:lstStyle/>
          <a:p>
            <a:endParaRPr lang="en-US"/>
          </a:p>
        </p:txBody>
      </p:sp>
      <p:sp>
        <p:nvSpPr>
          <p:cNvPr id="5" name="Notes Placeholder 4"/>
          <p:cNvSpPr>
            <a:spLocks noGrp="1"/>
          </p:cNvSpPr>
          <p:nvPr>
            <p:ph type="body" sz="quarter" idx="3"/>
          </p:nvPr>
        </p:nvSpPr>
        <p:spPr>
          <a:xfrm>
            <a:off x="702310" y="4479785"/>
            <a:ext cx="5618480" cy="3665677"/>
          </a:xfrm>
          <a:prstGeom prst="rect">
            <a:avLst/>
          </a:prstGeom>
        </p:spPr>
        <p:txBody>
          <a:bodyPr vert="horz" lIns="34747" tIns="17374" rIns="34747" bIns="1737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30"/>
            <a:ext cx="3043343" cy="466770"/>
          </a:xfrm>
          <a:prstGeom prst="rect">
            <a:avLst/>
          </a:prstGeom>
        </p:spPr>
        <p:txBody>
          <a:bodyPr vert="horz" lIns="34747" tIns="17374" rIns="34747" bIns="17374" rtlCol="0" anchor="b"/>
          <a:lstStyle>
            <a:lvl1pPr algn="l">
              <a:defRPr sz="500"/>
            </a:lvl1pPr>
          </a:lstStyle>
          <a:p>
            <a:endParaRPr lang="en-US"/>
          </a:p>
        </p:txBody>
      </p:sp>
      <p:sp>
        <p:nvSpPr>
          <p:cNvPr id="7" name="Slide Number Placeholder 6"/>
          <p:cNvSpPr>
            <a:spLocks noGrp="1"/>
          </p:cNvSpPr>
          <p:nvPr>
            <p:ph type="sldNum" sz="quarter" idx="5"/>
          </p:nvPr>
        </p:nvSpPr>
        <p:spPr>
          <a:xfrm>
            <a:off x="3978363" y="8842330"/>
            <a:ext cx="3043343" cy="466770"/>
          </a:xfrm>
          <a:prstGeom prst="rect">
            <a:avLst/>
          </a:prstGeom>
        </p:spPr>
        <p:txBody>
          <a:bodyPr vert="horz" lIns="34747" tIns="17374" rIns="34747" bIns="17374" rtlCol="0" anchor="b"/>
          <a:lstStyle>
            <a:lvl1pPr algn="r">
              <a:defRPr sz="500"/>
            </a:lvl1pPr>
          </a:lstStyle>
          <a:p>
            <a:fld id="{00E09490-AAEE-BD4C-B93A-660063611D7C}" type="slidenum">
              <a:rPr lang="en-US" smtClean="0"/>
              <a:t>‹#›</a:t>
            </a:fld>
            <a:endParaRPr lang="en-US"/>
          </a:p>
        </p:txBody>
      </p:sp>
    </p:spTree>
    <p:extLst>
      <p:ext uri="{BB962C8B-B14F-4D97-AF65-F5344CB8AC3E}">
        <p14:creationId xmlns:p14="http://schemas.microsoft.com/office/powerpoint/2010/main" val="1431452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Avenir LT W01_35 Light1475496" panose="02000503020000020003" pitchFamily="2" charset="0"/>
              </a:rPr>
              <a:t>Created to strengthen Wake Forest's research, education and clinical missions and directed by Dr. </a:t>
            </a:r>
            <a:r>
              <a:rPr lang="en-US" b="0" i="0" dirty="0" err="1">
                <a:solidFill>
                  <a:srgbClr val="333333"/>
                </a:solidFill>
                <a:effectLst/>
                <a:latin typeface="Avenir LT W01_35 Light1475496" panose="02000503020000020003" pitchFamily="2" charset="0"/>
              </a:rPr>
              <a:t>Metin</a:t>
            </a:r>
            <a:r>
              <a:rPr lang="en-US" b="0" i="0" dirty="0">
                <a:solidFill>
                  <a:srgbClr val="333333"/>
                </a:solidFill>
                <a:effectLst/>
                <a:latin typeface="Avenir LT W01_35 Light1475496" panose="02000503020000020003" pitchFamily="2" charset="0"/>
              </a:rPr>
              <a:t> </a:t>
            </a:r>
            <a:r>
              <a:rPr lang="en-US" b="0" i="0" dirty="0" err="1">
                <a:solidFill>
                  <a:srgbClr val="333333"/>
                </a:solidFill>
                <a:effectLst/>
                <a:latin typeface="Avenir LT W01_35 Light1475496" panose="02000503020000020003" pitchFamily="2" charset="0"/>
              </a:rPr>
              <a:t>Gurcan</a:t>
            </a:r>
            <a:r>
              <a:rPr lang="en-US" b="0" i="0">
                <a:solidFill>
                  <a:srgbClr val="333333"/>
                </a:solidFill>
                <a:effectLst/>
                <a:latin typeface="Avenir LT W01_35 Light1475496" panose="02000503020000020003" pitchFamily="2" charset="0"/>
              </a:rPr>
              <a:t>, professor of Internal Medicine, this cross-disciplinary initiative is designed to integrate resources throughout Wake Forest University School of Medicine, Wake Forest Baptist Medical Center and Wake Forest University while complementing the work of other research centers, including the Wake Forest Clinical and Translational Science Institute. </a:t>
            </a:r>
            <a:endParaRPr lang="en-US"/>
          </a:p>
        </p:txBody>
      </p:sp>
      <p:sp>
        <p:nvSpPr>
          <p:cNvPr id="4" name="Slide Number Placeholder 3"/>
          <p:cNvSpPr>
            <a:spLocks noGrp="1"/>
          </p:cNvSpPr>
          <p:nvPr>
            <p:ph type="sldNum" sz="quarter" idx="5"/>
          </p:nvPr>
        </p:nvSpPr>
        <p:spPr/>
        <p:txBody>
          <a:bodyPr/>
          <a:lstStyle/>
          <a:p>
            <a:fld id="{00E09490-AAEE-BD4C-B93A-660063611D7C}" type="slidenum">
              <a:rPr lang="en-US" smtClean="0"/>
              <a:t>1</a:t>
            </a:fld>
            <a:endParaRPr lang="en-US"/>
          </a:p>
        </p:txBody>
      </p:sp>
    </p:spTree>
    <p:extLst>
      <p:ext uri="{BB962C8B-B14F-4D97-AF65-F5344CB8AC3E}">
        <p14:creationId xmlns:p14="http://schemas.microsoft.com/office/powerpoint/2010/main" val="1711804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526B005D-6E2A-8841-AA89-D5183C9F1451}"/>
              </a:ext>
            </a:extLst>
          </p:cNvPr>
          <p:cNvSpPr>
            <a:spLocks noGrp="1"/>
          </p:cNvSpPr>
          <p:nvPr>
            <p:ph type="title" hasCustomPrompt="1"/>
          </p:nvPr>
        </p:nvSpPr>
        <p:spPr>
          <a:xfrm>
            <a:off x="6629400" y="5943600"/>
            <a:ext cx="31699200" cy="1752600"/>
          </a:xfrm>
          <a:prstGeom prst="rect">
            <a:avLst/>
          </a:prstGeom>
        </p:spPr>
        <p:txBody>
          <a:bodyPr vert="horz" lIns="91440" tIns="45720" rIns="91440" bIns="45720" rtlCol="0" anchor="ctr">
            <a:normAutofit/>
          </a:bodyPr>
          <a:lstStyle>
            <a:lvl1pPr algn="ctr">
              <a:defRPr sz="3200" i="1">
                <a:solidFill>
                  <a:schemeClr val="bg1"/>
                </a:solidFill>
              </a:defRPr>
            </a:lvl1pPr>
          </a:lstStyle>
          <a:p>
            <a:r>
              <a:rPr lang="en-US" dirty="0"/>
              <a:t>Name, Department and Institution here. Arial italic 32 point, BLACK</a:t>
            </a:r>
            <a:br>
              <a:rPr lang="en-US" dirty="0"/>
            </a:br>
            <a:r>
              <a:rPr lang="en-US" dirty="0"/>
              <a:t>Name, Department and Institution here. Arial italic 32 point, BLACK</a:t>
            </a:r>
          </a:p>
        </p:txBody>
      </p:sp>
      <p:sp>
        <p:nvSpPr>
          <p:cNvPr id="8" name="Text Placeholder 37">
            <a:extLst>
              <a:ext uri="{FF2B5EF4-FFF2-40B4-BE49-F238E27FC236}">
                <a16:creationId xmlns:a16="http://schemas.microsoft.com/office/drawing/2014/main" id="{554647DB-E1BD-C94E-9EB3-A669485101C2}"/>
              </a:ext>
            </a:extLst>
          </p:cNvPr>
          <p:cNvSpPr>
            <a:spLocks noGrp="1"/>
          </p:cNvSpPr>
          <p:nvPr>
            <p:ph type="body" sz="quarter" idx="14" hasCustomPrompt="1"/>
          </p:nvPr>
        </p:nvSpPr>
        <p:spPr>
          <a:xfrm>
            <a:off x="6629400" y="457200"/>
            <a:ext cx="31699200" cy="5486400"/>
          </a:xfrm>
          <a:prstGeom prst="rect">
            <a:avLst/>
          </a:prstGeom>
        </p:spPr>
        <p:txBody>
          <a:bodyPr anchor="ctr"/>
          <a:lstStyle>
            <a:lvl1pPr marL="0" indent="0" algn="ctr">
              <a:lnSpc>
                <a:spcPct val="100000"/>
              </a:lnSpc>
              <a:buNone/>
              <a:defRPr sz="9000" b="1" i="0">
                <a:solidFill>
                  <a:schemeClr val="bg1"/>
                </a:solidFill>
                <a:latin typeface="Arial" panose="020B0604020202020204" pitchFamily="34" charset="0"/>
                <a:cs typeface="Arial" panose="020B0604020202020204" pitchFamily="34" charset="0"/>
              </a:defRPr>
            </a:lvl1pPr>
          </a:lstStyle>
          <a:p>
            <a:pPr lvl="0"/>
            <a:r>
              <a:rPr lang="en-US" dirty="0"/>
              <a:t>Edit master text style, Arial Bold 90pt, white, </a:t>
            </a:r>
            <a:br>
              <a:rPr lang="en-US" dirty="0"/>
            </a:br>
            <a:r>
              <a:rPr lang="en-US" dirty="0"/>
              <a:t>max of two lines </a:t>
            </a:r>
          </a:p>
        </p:txBody>
      </p:sp>
      <p:sp>
        <p:nvSpPr>
          <p:cNvPr id="9" name="Text Placeholder 49">
            <a:extLst>
              <a:ext uri="{FF2B5EF4-FFF2-40B4-BE49-F238E27FC236}">
                <a16:creationId xmlns:a16="http://schemas.microsoft.com/office/drawing/2014/main" id="{EDB378EE-D5C8-3D43-B7C1-12C2FAE7E7DE}"/>
              </a:ext>
            </a:extLst>
          </p:cNvPr>
          <p:cNvSpPr>
            <a:spLocks noGrp="1"/>
          </p:cNvSpPr>
          <p:nvPr>
            <p:ph type="body" sz="quarter" idx="15" hasCustomPrompt="1"/>
          </p:nvPr>
        </p:nvSpPr>
        <p:spPr>
          <a:xfrm>
            <a:off x="2759075" y="9144000"/>
            <a:ext cx="9059863" cy="21336000"/>
          </a:xfrm>
          <a:prstGeom prst="rect">
            <a:avLst/>
          </a:prstGeom>
        </p:spPr>
        <p:txBody>
          <a:bodyPr/>
          <a:lstStyle>
            <a:lvl1pPr>
              <a:defRPr sz="3600" b="0" i="0">
                <a:solidFill>
                  <a:schemeClr val="tx1"/>
                </a:solidFill>
                <a:latin typeface="Arial" panose="020B0604020202020204" pitchFamily="34" charset="0"/>
                <a:cs typeface="Arial" panose="020B0604020202020204" pitchFamily="34" charset="0"/>
              </a:defRPr>
            </a:lvl1pPr>
          </a:lstStyle>
          <a:p>
            <a:r>
              <a:rPr lang="en-US" dirty="0"/>
              <a:t>Edit Master text styles – Body copy is Arial 36 point. Subheads are All CAPS, Arial BOLD, 44 point, Gold,  BOLD</a:t>
            </a:r>
          </a:p>
        </p:txBody>
      </p:sp>
      <p:sp>
        <p:nvSpPr>
          <p:cNvPr id="10" name="Text Placeholder 2">
            <a:extLst>
              <a:ext uri="{FF2B5EF4-FFF2-40B4-BE49-F238E27FC236}">
                <a16:creationId xmlns:a16="http://schemas.microsoft.com/office/drawing/2014/main" id="{AF5783BF-6E76-F24B-AE5A-654CABBCC913}"/>
              </a:ext>
            </a:extLst>
          </p:cNvPr>
          <p:cNvSpPr>
            <a:spLocks noGrp="1"/>
          </p:cNvSpPr>
          <p:nvPr>
            <p:ph type="body" sz="quarter" idx="16" hasCustomPrompt="1"/>
          </p:nvPr>
        </p:nvSpPr>
        <p:spPr>
          <a:xfrm>
            <a:off x="12496800" y="9144000"/>
            <a:ext cx="9067800" cy="21336000"/>
          </a:xfrm>
          <a:prstGeom prst="rect">
            <a:avLst/>
          </a:prstGeom>
        </p:spPr>
        <p:txBody>
          <a:bodyPr/>
          <a:lstStyle>
            <a:lvl1pPr>
              <a:defRPr sz="3600" b="0" i="0">
                <a:solidFill>
                  <a:schemeClr val="tx1"/>
                </a:solidFill>
                <a:latin typeface="Arial" panose="020B0604020202020204" pitchFamily="34" charset="0"/>
                <a:cs typeface="Arial" panose="020B0604020202020204" pitchFamily="34" charset="0"/>
              </a:defRPr>
            </a:lvl1pPr>
          </a:lstStyle>
          <a:p>
            <a:r>
              <a:rPr lang="en-US" dirty="0"/>
              <a:t>Edit Master text styles – Body copy is Arial 36 point. Subheads are All CAPS, Arial BOLD, 44 point, Gold,  BOLD</a:t>
            </a:r>
          </a:p>
        </p:txBody>
      </p:sp>
      <p:sp>
        <p:nvSpPr>
          <p:cNvPr id="11" name="Text Placeholder 4">
            <a:extLst>
              <a:ext uri="{FF2B5EF4-FFF2-40B4-BE49-F238E27FC236}">
                <a16:creationId xmlns:a16="http://schemas.microsoft.com/office/drawing/2014/main" id="{5FD4507E-617E-7446-80EE-7DE3EFC1A6A5}"/>
              </a:ext>
            </a:extLst>
          </p:cNvPr>
          <p:cNvSpPr>
            <a:spLocks noGrp="1"/>
          </p:cNvSpPr>
          <p:nvPr>
            <p:ph type="body" sz="quarter" idx="17" hasCustomPrompt="1"/>
          </p:nvPr>
        </p:nvSpPr>
        <p:spPr>
          <a:xfrm>
            <a:off x="22326600" y="9144000"/>
            <a:ext cx="9067800" cy="21336000"/>
          </a:xfrm>
          <a:prstGeom prst="rect">
            <a:avLst/>
          </a:prstGeom>
        </p:spPr>
        <p:txBody>
          <a:bodyPr/>
          <a:lstStyle>
            <a:lvl1pPr>
              <a:defRPr sz="3600" b="0" i="0">
                <a:solidFill>
                  <a:schemeClr val="tx1"/>
                </a:solidFill>
                <a:latin typeface="Arial" panose="020B0604020202020204" pitchFamily="34" charset="0"/>
                <a:cs typeface="Arial" panose="020B0604020202020204" pitchFamily="34" charset="0"/>
              </a:defRPr>
            </a:lvl1pPr>
          </a:lstStyle>
          <a:p>
            <a:r>
              <a:rPr lang="en-US" dirty="0"/>
              <a:t>Edit Master text styles – Body copy is Arial 36 point. Subheads are All CAPS, Arial BOLD, 44 point, Gold,  BOLD</a:t>
            </a:r>
          </a:p>
        </p:txBody>
      </p:sp>
      <p:sp>
        <p:nvSpPr>
          <p:cNvPr id="12" name="Text Placeholder 12">
            <a:extLst>
              <a:ext uri="{FF2B5EF4-FFF2-40B4-BE49-F238E27FC236}">
                <a16:creationId xmlns:a16="http://schemas.microsoft.com/office/drawing/2014/main" id="{C23D11D7-1251-6A4B-A610-59ADA31B3031}"/>
              </a:ext>
            </a:extLst>
          </p:cNvPr>
          <p:cNvSpPr>
            <a:spLocks noGrp="1"/>
          </p:cNvSpPr>
          <p:nvPr>
            <p:ph type="body" sz="quarter" idx="18" hasCustomPrompt="1"/>
          </p:nvPr>
        </p:nvSpPr>
        <p:spPr>
          <a:xfrm>
            <a:off x="32080200" y="9144000"/>
            <a:ext cx="9067800" cy="21336000"/>
          </a:xfrm>
          <a:prstGeom prst="rect">
            <a:avLst/>
          </a:prstGeom>
        </p:spPr>
        <p:txBody>
          <a:bodyPr/>
          <a:lstStyle>
            <a:lvl1pPr>
              <a:defRPr sz="3600" b="0" i="0">
                <a:solidFill>
                  <a:schemeClr val="tx1"/>
                </a:solidFill>
                <a:latin typeface="Arial" panose="020B0604020202020204" pitchFamily="34" charset="0"/>
                <a:cs typeface="Arial" panose="020B0604020202020204" pitchFamily="34" charset="0"/>
              </a:defRPr>
            </a:lvl1pPr>
          </a:lstStyle>
          <a:p>
            <a:r>
              <a:rPr lang="en-US" dirty="0"/>
              <a:t>Edit Master text styles – Body copy is Arial 36 point. Subheads are All CAPS, Arial BOLD, 44 point, Gold,  BOLD</a:t>
            </a:r>
          </a:p>
        </p:txBody>
      </p:sp>
    </p:spTree>
    <p:extLst>
      <p:ext uri="{BB962C8B-B14F-4D97-AF65-F5344CB8AC3E}">
        <p14:creationId xmlns:p14="http://schemas.microsoft.com/office/powerpoint/2010/main" val="31560029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56295A7-A2DC-914E-8237-1FBDD680E1E2}"/>
              </a:ext>
            </a:extLst>
          </p:cNvPr>
          <p:cNvSpPr/>
          <p:nvPr userDrawn="1"/>
        </p:nvSpPr>
        <p:spPr>
          <a:xfrm>
            <a:off x="457200" y="457200"/>
            <a:ext cx="42976800"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C364E9C-2E5B-F044-8E86-CD43DFE630B7}"/>
              </a:ext>
            </a:extLst>
          </p:cNvPr>
          <p:cNvSpPr/>
          <p:nvPr userDrawn="1"/>
        </p:nvSpPr>
        <p:spPr>
          <a:xfrm>
            <a:off x="457200" y="5943600"/>
            <a:ext cx="42976800"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769F6B1-2F12-064B-A94D-8C18B6F0019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19200" y="2090214"/>
            <a:ext cx="5410199" cy="2220371"/>
          </a:xfrm>
          <a:prstGeom prst="rect">
            <a:avLst/>
          </a:prstGeom>
        </p:spPr>
      </p:pic>
      <p:pic>
        <p:nvPicPr>
          <p:cNvPr id="12" name="Picture 11">
            <a:extLst>
              <a:ext uri="{FF2B5EF4-FFF2-40B4-BE49-F238E27FC236}">
                <a16:creationId xmlns:a16="http://schemas.microsoft.com/office/drawing/2014/main" id="{258E0AF0-08D4-614C-A453-37FF829207EB}"/>
              </a:ext>
            </a:extLst>
          </p:cNvPr>
          <p:cNvPicPr>
            <a:picLocks noChangeAspect="1"/>
          </p:cNvPicPr>
          <p:nvPr userDrawn="1"/>
        </p:nvPicPr>
        <p:blipFill>
          <a:blip r:embed="rId4">
            <a:alphaModFix amt="20000"/>
          </a:blip>
          <a:stretch>
            <a:fillRect/>
          </a:stretch>
        </p:blipFill>
        <p:spPr>
          <a:xfrm>
            <a:off x="38277800" y="942731"/>
            <a:ext cx="5918200" cy="5918200"/>
          </a:xfrm>
          <a:prstGeom prst="rect">
            <a:avLst/>
          </a:prstGeom>
        </p:spPr>
      </p:pic>
      <p:sp>
        <p:nvSpPr>
          <p:cNvPr id="10" name="Rectangle 9">
            <a:extLst>
              <a:ext uri="{FF2B5EF4-FFF2-40B4-BE49-F238E27FC236}">
                <a16:creationId xmlns:a16="http://schemas.microsoft.com/office/drawing/2014/main" id="{E2B972E1-BC62-5146-AF3A-BB3EAAD2BDC2}"/>
              </a:ext>
            </a:extLst>
          </p:cNvPr>
          <p:cNvSpPr/>
          <p:nvPr userDrawn="1"/>
        </p:nvSpPr>
        <p:spPr>
          <a:xfrm>
            <a:off x="438150" y="31318200"/>
            <a:ext cx="4299585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TextBox 12">
            <a:extLst>
              <a:ext uri="{FF2B5EF4-FFF2-40B4-BE49-F238E27FC236}">
                <a16:creationId xmlns:a16="http://schemas.microsoft.com/office/drawing/2014/main" id="{1272FFB2-EE4F-7344-840C-97469C6CFBDC}"/>
              </a:ext>
            </a:extLst>
          </p:cNvPr>
          <p:cNvSpPr txBox="1"/>
          <p:nvPr userDrawn="1"/>
        </p:nvSpPr>
        <p:spPr>
          <a:xfrm>
            <a:off x="11420475" y="31524714"/>
            <a:ext cx="21031200" cy="707886"/>
          </a:xfrm>
          <a:prstGeom prst="rect">
            <a:avLst/>
          </a:prstGeom>
          <a:noFill/>
        </p:spPr>
        <p:txBody>
          <a:bodyPr wrap="square">
            <a:spAutoFit/>
          </a:bodyPr>
          <a:lstStyle/>
          <a:p>
            <a:pPr marL="0" marR="0" indent="0" algn="ctr" defTabSz="2508016" rtl="0" eaLnBrk="1" fontAlgn="auto" latinLnBrk="0" hangingPunct="1">
              <a:lnSpc>
                <a:spcPct val="100000"/>
              </a:lnSpc>
              <a:spcBef>
                <a:spcPts val="0"/>
              </a:spcBef>
              <a:spcAft>
                <a:spcPts val="0"/>
              </a:spcAft>
              <a:buClrTx/>
              <a:buSzTx/>
              <a:buFontTx/>
              <a:buNone/>
              <a:tabLst/>
              <a:defRPr/>
            </a:pPr>
            <a:r>
              <a:rPr lang="en-US" sz="4000" i="1" dirty="0">
                <a:solidFill>
                  <a:schemeClr val="accent1"/>
                </a:solidFill>
                <a:latin typeface="Arial" panose="020B0604020202020204" pitchFamily="34" charset="0"/>
                <a:cs typeface="Arial" panose="020B0604020202020204" pitchFamily="34" charset="0"/>
              </a:rPr>
              <a:t>Wake Forest University School of Medicine is the academic core of Atrium Health.</a:t>
            </a:r>
          </a:p>
        </p:txBody>
      </p:sp>
    </p:spTree>
    <p:extLst>
      <p:ext uri="{BB962C8B-B14F-4D97-AF65-F5344CB8AC3E}">
        <p14:creationId xmlns:p14="http://schemas.microsoft.com/office/powerpoint/2010/main" val="1970707767"/>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chart" Target="../charts/chart1.xml"/><Relationship Id="rId12" Type="http://schemas.openxmlformats.org/officeDocument/2006/relationships/image" Target="../media/image10.jf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9.png"/><Relationship Id="rId5" Type="http://schemas.openxmlformats.org/officeDocument/2006/relationships/hyperlink" Target="https://school.wakehealth.edu/faculty/g/metin-nafi-gurcan" TargetMode="External"/><Relationship Id="rId10" Type="http://schemas.openxmlformats.org/officeDocument/2006/relationships/image" Target="../media/image8.png"/><Relationship Id="rId4" Type="http://schemas.openxmlformats.org/officeDocument/2006/relationships/image" Target="../media/image4.gi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4094337" y="20726399"/>
            <a:ext cx="6983328" cy="5334001"/>
          </a:xfrm>
          <a:prstGeom prst="rect">
            <a:avLst/>
          </a:prstGeom>
        </p:spPr>
      </p:pic>
      <p:sp>
        <p:nvSpPr>
          <p:cNvPr id="9" name="Text Placeholder 4">
            <a:extLst>
              <a:ext uri="{FF2B5EF4-FFF2-40B4-BE49-F238E27FC236}">
                <a16:creationId xmlns:a16="http://schemas.microsoft.com/office/drawing/2014/main" id="{A3E10890-0242-4F41-AC2E-6C570FCC1F9F}"/>
              </a:ext>
            </a:extLst>
          </p:cNvPr>
          <p:cNvSpPr>
            <a:spLocks noGrp="1"/>
          </p:cNvSpPr>
          <p:nvPr>
            <p:ph type="body" sz="quarter" idx="16"/>
          </p:nvPr>
        </p:nvSpPr>
        <p:spPr>
          <a:xfrm>
            <a:off x="13608504" y="8534399"/>
            <a:ext cx="8229600" cy="22098000"/>
          </a:xfrm>
        </p:spPr>
        <p:txBody>
          <a:bodyPr/>
          <a:lstStyle/>
          <a:p>
            <a:pPr marL="0" indent="0">
              <a:lnSpc>
                <a:spcPct val="110000"/>
              </a:lnSpc>
              <a:spcAft>
                <a:spcPts val="1800"/>
              </a:spcAft>
              <a:buNone/>
            </a:pPr>
            <a:r>
              <a:rPr lang="en-US" sz="4400" b="1" dirty="0">
                <a:solidFill>
                  <a:srgbClr val="93773A"/>
                </a:solidFill>
                <a:latin typeface="Arial" pitchFamily="34" charset="0"/>
                <a:cs typeface="Arial" pitchFamily="34" charset="0"/>
              </a:rPr>
              <a:t>Membership</a:t>
            </a:r>
            <a:endParaRPr lang="en-US" sz="4400" b="1" dirty="0">
              <a:solidFill>
                <a:srgbClr val="781D39"/>
              </a:solidFill>
              <a:latin typeface="Arial" pitchFamily="34" charset="0"/>
              <a:cs typeface="Arial" pitchFamily="34" charset="0"/>
            </a:endParaRPr>
          </a:p>
          <a:p>
            <a:pPr>
              <a:lnSpc>
                <a:spcPct val="100000"/>
              </a:lnSpc>
              <a:spcAft>
                <a:spcPts val="1200"/>
              </a:spcAft>
            </a:pPr>
            <a:r>
              <a:rPr lang="en-US" b="1" dirty="0"/>
              <a:t>247 members of the Center</a:t>
            </a:r>
          </a:p>
          <a:p>
            <a:pPr>
              <a:lnSpc>
                <a:spcPct val="100000"/>
              </a:lnSpc>
              <a:spcAft>
                <a:spcPts val="2400"/>
              </a:spcAft>
            </a:pPr>
            <a:endParaRPr lang="en-US" dirty="0">
              <a:latin typeface="Arial" pitchFamily="34" charset="0"/>
              <a:cs typeface="Arial" pitchFamily="34" charset="0"/>
            </a:endParaRPr>
          </a:p>
          <a:p>
            <a:pPr>
              <a:lnSpc>
                <a:spcPct val="100000"/>
              </a:lnSpc>
              <a:spcAft>
                <a:spcPts val="2400"/>
              </a:spcAft>
            </a:pPr>
            <a:endParaRPr lang="en-US" dirty="0"/>
          </a:p>
          <a:p>
            <a:pPr>
              <a:lnSpc>
                <a:spcPct val="100000"/>
              </a:lnSpc>
              <a:spcAft>
                <a:spcPts val="2400"/>
              </a:spcAft>
            </a:pPr>
            <a:endParaRPr lang="en-US" dirty="0">
              <a:latin typeface="Arial" pitchFamily="34" charset="0"/>
              <a:cs typeface="Arial" pitchFamily="34" charset="0"/>
            </a:endParaRPr>
          </a:p>
          <a:p>
            <a:pPr>
              <a:lnSpc>
                <a:spcPct val="100000"/>
              </a:lnSpc>
              <a:spcAft>
                <a:spcPts val="2400"/>
              </a:spcAft>
            </a:pPr>
            <a:endParaRPr lang="en-US" dirty="0"/>
          </a:p>
          <a:p>
            <a:pPr marL="0" indent="0">
              <a:lnSpc>
                <a:spcPct val="100000"/>
              </a:lnSpc>
              <a:spcAft>
                <a:spcPts val="2400"/>
              </a:spcAft>
              <a:buNone/>
            </a:pPr>
            <a:endParaRPr lang="en-US" dirty="0">
              <a:latin typeface="Arial" pitchFamily="34" charset="0"/>
              <a:cs typeface="Arial" pitchFamily="34" charset="0"/>
            </a:endParaRPr>
          </a:p>
          <a:p>
            <a:pPr marL="0" indent="0">
              <a:lnSpc>
                <a:spcPct val="100000"/>
              </a:lnSpc>
              <a:spcAft>
                <a:spcPts val="2400"/>
              </a:spcAft>
              <a:buNone/>
            </a:pPr>
            <a:endParaRPr lang="en-US" sz="4400" b="1" dirty="0">
              <a:solidFill>
                <a:srgbClr val="93773A"/>
              </a:solidFill>
              <a:latin typeface="Arial" pitchFamily="34" charset="0"/>
              <a:cs typeface="Arial" pitchFamily="34" charset="0"/>
            </a:endParaRPr>
          </a:p>
          <a:p>
            <a:pPr marL="0" indent="0">
              <a:lnSpc>
                <a:spcPct val="100000"/>
              </a:lnSpc>
              <a:spcAft>
                <a:spcPts val="1200"/>
              </a:spcAft>
              <a:buNone/>
            </a:pPr>
            <a:r>
              <a:rPr lang="en-US" sz="4400" b="1" dirty="0">
                <a:solidFill>
                  <a:srgbClr val="93773A"/>
                </a:solidFill>
                <a:latin typeface="Arial" pitchFamily="34" charset="0"/>
                <a:cs typeface="Arial" pitchFamily="34" charset="0"/>
              </a:rPr>
              <a:t>Types of Science</a:t>
            </a:r>
            <a:endParaRPr lang="en-US" sz="4400" dirty="0"/>
          </a:p>
          <a:p>
            <a:pPr marL="182880" indent="-182880">
              <a:lnSpc>
                <a:spcPct val="100000"/>
              </a:lnSpc>
              <a:spcBef>
                <a:spcPts val="600"/>
              </a:spcBef>
              <a:spcAft>
                <a:spcPts val="1000"/>
              </a:spcAft>
            </a:pPr>
            <a:r>
              <a:rPr lang="en-US" sz="4000" dirty="0"/>
              <a:t>Artificial Intelligence</a:t>
            </a:r>
          </a:p>
          <a:p>
            <a:pPr marL="182880" indent="-182880">
              <a:lnSpc>
                <a:spcPct val="100000"/>
              </a:lnSpc>
              <a:spcBef>
                <a:spcPts val="600"/>
              </a:spcBef>
              <a:spcAft>
                <a:spcPts val="1000"/>
              </a:spcAft>
            </a:pPr>
            <a:r>
              <a:rPr lang="en-US" sz="4000" dirty="0"/>
              <a:t>Deep Learning</a:t>
            </a:r>
          </a:p>
          <a:p>
            <a:pPr marL="182880" indent="-182880">
              <a:lnSpc>
                <a:spcPct val="100000"/>
              </a:lnSpc>
              <a:spcBef>
                <a:spcPts val="600"/>
              </a:spcBef>
              <a:spcAft>
                <a:spcPts val="1000"/>
              </a:spcAft>
            </a:pPr>
            <a:r>
              <a:rPr lang="en-US" sz="4000" dirty="0"/>
              <a:t>Image &amp; Signal Processing</a:t>
            </a:r>
          </a:p>
          <a:p>
            <a:pPr marL="182880" indent="-182880">
              <a:lnSpc>
                <a:spcPct val="100000"/>
              </a:lnSpc>
              <a:spcBef>
                <a:spcPts val="600"/>
              </a:spcBef>
              <a:spcAft>
                <a:spcPts val="1000"/>
              </a:spcAft>
            </a:pPr>
            <a:r>
              <a:rPr lang="en-US" sz="4000" dirty="0"/>
              <a:t>Natural Language Processing</a:t>
            </a:r>
          </a:p>
          <a:p>
            <a:pPr marL="182880" indent="-182880">
              <a:lnSpc>
                <a:spcPct val="100000"/>
              </a:lnSpc>
              <a:spcBef>
                <a:spcPts val="600"/>
              </a:spcBef>
              <a:spcAft>
                <a:spcPts val="1000"/>
              </a:spcAft>
            </a:pPr>
            <a:endParaRPr lang="en-US" sz="4000" dirty="0"/>
          </a:p>
          <a:p>
            <a:pPr marL="182880" indent="-182880">
              <a:lnSpc>
                <a:spcPct val="100000"/>
              </a:lnSpc>
              <a:spcBef>
                <a:spcPts val="600"/>
              </a:spcBef>
              <a:spcAft>
                <a:spcPts val="1000"/>
              </a:spcAft>
            </a:pPr>
            <a:endParaRPr lang="en-US" sz="4000" dirty="0"/>
          </a:p>
          <a:p>
            <a:pPr marL="182880" indent="-182880">
              <a:lnSpc>
                <a:spcPct val="100000"/>
              </a:lnSpc>
              <a:spcBef>
                <a:spcPts val="600"/>
              </a:spcBef>
              <a:spcAft>
                <a:spcPts val="1000"/>
              </a:spcAft>
            </a:pPr>
            <a:endParaRPr lang="en-US" sz="4000" dirty="0"/>
          </a:p>
          <a:p>
            <a:pPr marL="182880" indent="-182880">
              <a:lnSpc>
                <a:spcPct val="100000"/>
              </a:lnSpc>
              <a:spcBef>
                <a:spcPts val="600"/>
              </a:spcBef>
              <a:spcAft>
                <a:spcPts val="1000"/>
              </a:spcAft>
            </a:pPr>
            <a:endParaRPr lang="en-US" sz="4000" dirty="0"/>
          </a:p>
          <a:p>
            <a:pPr marL="182880" indent="-182880">
              <a:lnSpc>
                <a:spcPct val="100000"/>
              </a:lnSpc>
              <a:spcBef>
                <a:spcPts val="600"/>
              </a:spcBef>
              <a:spcAft>
                <a:spcPts val="1000"/>
              </a:spcAft>
            </a:pPr>
            <a:endParaRPr lang="en-US" sz="4000" dirty="0"/>
          </a:p>
          <a:p>
            <a:pPr marL="182880" indent="-182880">
              <a:lnSpc>
                <a:spcPct val="100000"/>
              </a:lnSpc>
              <a:spcBef>
                <a:spcPts val="600"/>
              </a:spcBef>
              <a:spcAft>
                <a:spcPts val="1000"/>
              </a:spcAft>
            </a:pPr>
            <a:endParaRPr lang="en-US" sz="4000" dirty="0"/>
          </a:p>
          <a:p>
            <a:pPr marL="182880" indent="-182880">
              <a:lnSpc>
                <a:spcPct val="100000"/>
              </a:lnSpc>
              <a:spcBef>
                <a:spcPts val="600"/>
              </a:spcBef>
              <a:spcAft>
                <a:spcPts val="1000"/>
              </a:spcAft>
            </a:pPr>
            <a:r>
              <a:rPr lang="en-US" sz="4000" dirty="0"/>
              <a:t>Predictive Modeling</a:t>
            </a:r>
          </a:p>
          <a:p>
            <a:pPr marL="182880" indent="-182880">
              <a:lnSpc>
                <a:spcPct val="100000"/>
              </a:lnSpc>
              <a:spcBef>
                <a:spcPts val="600"/>
              </a:spcBef>
              <a:spcAft>
                <a:spcPts val="1000"/>
              </a:spcAft>
            </a:pPr>
            <a:r>
              <a:rPr lang="en-US" sz="4000" dirty="0"/>
              <a:t>Clinical Decision Support</a:t>
            </a:r>
          </a:p>
          <a:p>
            <a:pPr marL="182880" indent="-182880">
              <a:lnSpc>
                <a:spcPct val="100000"/>
              </a:lnSpc>
              <a:spcBef>
                <a:spcPts val="600"/>
              </a:spcBef>
              <a:spcAft>
                <a:spcPts val="1000"/>
              </a:spcAft>
            </a:pPr>
            <a:r>
              <a:rPr lang="en-US" sz="4000" dirty="0"/>
              <a:t>Data Standardization and Warehousing</a:t>
            </a:r>
          </a:p>
          <a:p>
            <a:pPr marL="182880" indent="-182880">
              <a:lnSpc>
                <a:spcPct val="100000"/>
              </a:lnSpc>
              <a:spcBef>
                <a:spcPts val="600"/>
              </a:spcBef>
              <a:spcAft>
                <a:spcPts val="1000"/>
              </a:spcAft>
            </a:pPr>
            <a:r>
              <a:rPr lang="en-US" sz="4000" dirty="0"/>
              <a:t>Analytics and Visualization</a:t>
            </a:r>
          </a:p>
          <a:p>
            <a:pPr marL="182880" indent="-182880">
              <a:lnSpc>
                <a:spcPct val="100000"/>
              </a:lnSpc>
              <a:spcBef>
                <a:spcPts val="600"/>
              </a:spcBef>
              <a:spcAft>
                <a:spcPts val="1000"/>
              </a:spcAft>
            </a:pPr>
            <a:r>
              <a:rPr lang="en-US" sz="4000" dirty="0"/>
              <a:t>Clinical Data Research Networks</a:t>
            </a:r>
          </a:p>
          <a:p>
            <a:pPr>
              <a:lnSpc>
                <a:spcPct val="100000"/>
              </a:lnSpc>
              <a:spcAft>
                <a:spcPts val="2400"/>
              </a:spcAft>
            </a:pPr>
            <a:endParaRPr lang="en-US" sz="4400" dirty="0"/>
          </a:p>
        </p:txBody>
      </p:sp>
      <p:pic>
        <p:nvPicPr>
          <p:cNvPr id="1030" name="Picture 6" descr="Twitter launches new logo | Deze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13695" y="28471734"/>
            <a:ext cx="1181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412786D8-D81C-3749-9E8E-7C90097825AB}"/>
              </a:ext>
            </a:extLst>
          </p:cNvPr>
          <p:cNvSpPr>
            <a:spLocks noGrp="1"/>
          </p:cNvSpPr>
          <p:nvPr>
            <p:ph type="body" sz="quarter" idx="14"/>
          </p:nvPr>
        </p:nvSpPr>
        <p:spPr/>
        <p:txBody>
          <a:bodyPr/>
          <a:lstStyle/>
          <a:p>
            <a:r>
              <a:rPr lang="en-US" dirty="0"/>
              <a:t>Wake Forest Center for Biomedical Informatics (WFBMI)</a:t>
            </a:r>
          </a:p>
        </p:txBody>
      </p:sp>
      <p:sp>
        <p:nvSpPr>
          <p:cNvPr id="8" name="Text Placeholder 3">
            <a:extLst>
              <a:ext uri="{FF2B5EF4-FFF2-40B4-BE49-F238E27FC236}">
                <a16:creationId xmlns:a16="http://schemas.microsoft.com/office/drawing/2014/main" id="{60A9EDB8-B1CB-E243-A4E9-A12DEB5C4A62}"/>
              </a:ext>
            </a:extLst>
          </p:cNvPr>
          <p:cNvSpPr>
            <a:spLocks noGrp="1"/>
          </p:cNvSpPr>
          <p:nvPr>
            <p:ph type="body" sz="quarter" idx="15"/>
          </p:nvPr>
        </p:nvSpPr>
        <p:spPr>
          <a:xfrm>
            <a:off x="1214891" y="8534399"/>
            <a:ext cx="11260137" cy="22250397"/>
          </a:xfrm>
        </p:spPr>
        <p:txBody>
          <a:bodyPr/>
          <a:lstStyle/>
          <a:p>
            <a:pPr marL="0" indent="0">
              <a:lnSpc>
                <a:spcPct val="110000"/>
              </a:lnSpc>
              <a:buNone/>
            </a:pPr>
            <a:r>
              <a:rPr lang="en-US" sz="4400" b="1" dirty="0">
                <a:solidFill>
                  <a:srgbClr val="93773A"/>
                </a:solidFill>
                <a:latin typeface="Arial" pitchFamily="34" charset="0"/>
                <a:cs typeface="Arial" pitchFamily="34" charset="0"/>
              </a:rPr>
              <a:t>Purpose/Mission</a:t>
            </a:r>
          </a:p>
          <a:p>
            <a:pPr fontAlgn="base"/>
            <a:r>
              <a:rPr lang="en-US" sz="3200" dirty="0"/>
              <a:t>To contribute to Atrium Health Wake Forest Baptist’s evolution as a learning health system</a:t>
            </a:r>
          </a:p>
          <a:p>
            <a:pPr fontAlgn="base"/>
            <a:r>
              <a:rPr lang="en-US" sz="3200" dirty="0"/>
              <a:t>To foster better health across the local and national community by advancing and promoting informatics research, practice, and education</a:t>
            </a:r>
          </a:p>
          <a:p>
            <a:pPr marL="0" indent="0" fontAlgn="base">
              <a:buNone/>
            </a:pPr>
            <a:r>
              <a:rPr lang="en-US" dirty="0">
                <a:solidFill>
                  <a:srgbClr val="93773A"/>
                </a:solidFill>
              </a:rPr>
              <a:t>Center Goals</a:t>
            </a:r>
          </a:p>
          <a:p>
            <a:pPr fontAlgn="base"/>
            <a:r>
              <a:rPr lang="en-US" sz="3200" dirty="0"/>
              <a:t>We seek to achieve our mission by pursuing the following goals:</a:t>
            </a:r>
          </a:p>
          <a:p>
            <a:pPr lvl="1" fontAlgn="base"/>
            <a:r>
              <a:rPr lang="en-US" sz="2800" b="1" dirty="0"/>
              <a:t>Collaborate</a:t>
            </a:r>
            <a:r>
              <a:rPr lang="en-US" sz="2800" dirty="0"/>
              <a:t>: Integrate resources for research informatics across Atrium and Aurora Enterprise, and Wake Forest University, and synergistically support the informatics needs of other research centers, departments, and institutes.</a:t>
            </a:r>
          </a:p>
          <a:p>
            <a:pPr lvl="1" fontAlgn="base"/>
            <a:r>
              <a:rPr lang="en-US" sz="2800" b="1" dirty="0"/>
              <a:t>Discover</a:t>
            </a:r>
            <a:r>
              <a:rPr lang="en-US" sz="2800" dirty="0"/>
              <a:t>: Facilitate biomedical discovery across the spectrum of informatics, including bioinformatics, imaging, clinical, translational, and public health informatics, and develop a portfolio of externally funded research in the area of biomedical informatics.</a:t>
            </a:r>
          </a:p>
          <a:p>
            <a:pPr lvl="1" fontAlgn="base"/>
            <a:r>
              <a:rPr lang="en-US" sz="2800" b="1" dirty="0"/>
              <a:t>Educate</a:t>
            </a:r>
            <a:r>
              <a:rPr lang="en-US" sz="2800" dirty="0"/>
              <a:t>: Support and inspire the training of the next generation of investigators in the principles and practice of biomedical informatics.</a:t>
            </a:r>
            <a:endParaRPr lang="en-US" sz="4000" dirty="0"/>
          </a:p>
          <a:p>
            <a:pPr marL="0" indent="0">
              <a:lnSpc>
                <a:spcPct val="100000"/>
              </a:lnSpc>
              <a:spcAft>
                <a:spcPts val="1000"/>
              </a:spcAft>
              <a:buNone/>
            </a:pPr>
            <a:r>
              <a:rPr lang="en-US" sz="4400" b="1" dirty="0">
                <a:solidFill>
                  <a:srgbClr val="93773A"/>
                </a:solidFill>
                <a:latin typeface="Arial" pitchFamily="34" charset="0"/>
                <a:cs typeface="Arial" pitchFamily="34" charset="0"/>
              </a:rPr>
              <a:t>Leadership </a:t>
            </a:r>
            <a:endParaRPr lang="en-US" sz="4400" dirty="0">
              <a:latin typeface="Arial" pitchFamily="34" charset="0"/>
              <a:cs typeface="Arial" pitchFamily="34" charset="0"/>
            </a:endParaRPr>
          </a:p>
          <a:p>
            <a:pPr marL="0" indent="0">
              <a:lnSpc>
                <a:spcPct val="100000"/>
              </a:lnSpc>
              <a:buNone/>
            </a:pPr>
            <a:r>
              <a:rPr lang="en-US" b="1" i="0" u="sng" dirty="0">
                <a:solidFill>
                  <a:srgbClr val="93773A"/>
                </a:solidFill>
                <a:effectLst/>
              </a:rPr>
              <a:t>Metin Nafi Gurcan, PhD</a:t>
            </a:r>
          </a:p>
          <a:p>
            <a:pPr marL="0" indent="0">
              <a:lnSpc>
                <a:spcPct val="100000"/>
              </a:lnSpc>
              <a:spcBef>
                <a:spcPts val="0"/>
              </a:spcBef>
              <a:buNone/>
            </a:pPr>
            <a:r>
              <a:rPr lang="en-US" sz="3600" dirty="0"/>
              <a:t>Director, Center for Biomedical Informatics</a:t>
            </a:r>
            <a:br>
              <a:rPr lang="en-US" sz="3600" dirty="0"/>
            </a:br>
            <a:r>
              <a:rPr lang="en-US" sz="3600" dirty="0"/>
              <a:t>Professor, General Internal Medicine</a:t>
            </a:r>
          </a:p>
          <a:p>
            <a:pPr marL="0" indent="0">
              <a:lnSpc>
                <a:spcPct val="100000"/>
              </a:lnSpc>
              <a:buNone/>
            </a:pPr>
            <a:r>
              <a:rPr lang="en-US" b="1" i="0" u="sng" dirty="0">
                <a:solidFill>
                  <a:srgbClr val="93773A"/>
                </a:solidFill>
                <a:effectLst/>
              </a:rPr>
              <a:t>Associate Directors</a:t>
            </a:r>
          </a:p>
          <a:p>
            <a:pPr marL="0" indent="0">
              <a:lnSpc>
                <a:spcPct val="100000"/>
              </a:lnSpc>
              <a:spcBef>
                <a:spcPts val="0"/>
              </a:spcBef>
              <a:buNone/>
            </a:pPr>
            <a:r>
              <a:rPr lang="en-US" b="1" dirty="0"/>
              <a:t>Stephen M. Downs, MD, MS</a:t>
            </a:r>
          </a:p>
          <a:p>
            <a:pPr marL="0" indent="0">
              <a:lnSpc>
                <a:spcPct val="100000"/>
              </a:lnSpc>
              <a:spcBef>
                <a:spcPts val="0"/>
              </a:spcBef>
              <a:buNone/>
            </a:pPr>
            <a:r>
              <a:rPr lang="en-US" sz="3200" dirty="0"/>
              <a:t>  Professor of Pediatrics</a:t>
            </a:r>
          </a:p>
          <a:p>
            <a:pPr marL="0" indent="0">
              <a:lnSpc>
                <a:spcPct val="100000"/>
              </a:lnSpc>
              <a:spcBef>
                <a:spcPts val="0"/>
              </a:spcBef>
              <a:buNone/>
            </a:pPr>
            <a:r>
              <a:rPr lang="en-US" sz="3200" dirty="0"/>
              <a:t>  Vice-chair Pediatric Learning Health Systems</a:t>
            </a:r>
          </a:p>
          <a:p>
            <a:pPr marL="0" indent="0" fontAlgn="base">
              <a:spcBef>
                <a:spcPts val="0"/>
              </a:spcBef>
              <a:buNone/>
            </a:pPr>
            <a:r>
              <a:rPr lang="en-US" b="1" dirty="0"/>
              <a:t>Brian J. Wells, MD, PhD</a:t>
            </a:r>
          </a:p>
          <a:p>
            <a:pPr marL="0" indent="0" fontAlgn="base">
              <a:spcBef>
                <a:spcPts val="0"/>
              </a:spcBef>
              <a:buNone/>
            </a:pPr>
            <a:r>
              <a:rPr lang="en-US" sz="3200" dirty="0"/>
              <a:t>  Associate Professor, Family Medicine</a:t>
            </a:r>
          </a:p>
          <a:p>
            <a:pPr marL="0" indent="0" fontAlgn="base">
              <a:spcBef>
                <a:spcPts val="0"/>
              </a:spcBef>
              <a:buNone/>
            </a:pPr>
            <a:r>
              <a:rPr lang="en-US" sz="3200" dirty="0"/>
              <a:t>  Biostatistics and Data Science</a:t>
            </a:r>
          </a:p>
          <a:p>
            <a:pPr marL="0" indent="0" fontAlgn="base">
              <a:spcBef>
                <a:spcPts val="0"/>
              </a:spcBef>
              <a:buNone/>
            </a:pPr>
            <a:r>
              <a:rPr lang="en-US" b="1" dirty="0"/>
              <a:t>Nicholas M. Pajewski, PhD</a:t>
            </a:r>
          </a:p>
          <a:p>
            <a:pPr marL="0" indent="0" fontAlgn="base">
              <a:spcBef>
                <a:spcPts val="0"/>
              </a:spcBef>
              <a:buNone/>
            </a:pPr>
            <a:r>
              <a:rPr lang="en-US" sz="3200" dirty="0"/>
              <a:t>  Associate Professor, Biostatistics and Data Science</a:t>
            </a:r>
          </a:p>
          <a:p>
            <a:pPr marL="0" indent="0" fontAlgn="ctr">
              <a:spcBef>
                <a:spcPts val="1800"/>
              </a:spcBef>
              <a:buNone/>
            </a:pPr>
            <a:r>
              <a:rPr lang="en-US" b="1" dirty="0"/>
              <a:t>Brian Ostasiewski</a:t>
            </a:r>
          </a:p>
          <a:p>
            <a:pPr marL="0" indent="0">
              <a:spcBef>
                <a:spcPts val="0"/>
              </a:spcBef>
              <a:buNone/>
            </a:pPr>
            <a:r>
              <a:rPr lang="en-US" sz="3200" dirty="0"/>
              <a:t>  Director of Research Informatics, CTSI</a:t>
            </a:r>
          </a:p>
          <a:p>
            <a:pPr marL="0" indent="0" fontAlgn="base">
              <a:spcBef>
                <a:spcPts val="1200"/>
              </a:spcBef>
              <a:buNone/>
            </a:pPr>
            <a:r>
              <a:rPr lang="en-US" b="1" u="sng" dirty="0">
                <a:solidFill>
                  <a:srgbClr val="93773A"/>
                </a:solidFill>
              </a:rPr>
              <a:t>Core Faculty</a:t>
            </a:r>
            <a:endParaRPr lang="en-US" sz="3200" dirty="0"/>
          </a:p>
          <a:p>
            <a:pPr lvl="1" fontAlgn="base">
              <a:spcBef>
                <a:spcPts val="0"/>
              </a:spcBef>
            </a:pPr>
            <a:r>
              <a:rPr lang="en-US" sz="3200" dirty="0">
                <a:latin typeface="Arial" panose="020B0604020202020204" pitchFamily="34" charset="0"/>
                <a:cs typeface="Arial" panose="020B0604020202020204" pitchFamily="34" charset="0"/>
              </a:rPr>
              <a:t>Meredith C. B. Adams, MD, MS</a:t>
            </a:r>
          </a:p>
          <a:p>
            <a:pPr lvl="1" fontAlgn="base">
              <a:spcBef>
                <a:spcPts val="0"/>
              </a:spcBef>
            </a:pPr>
            <a:r>
              <a:rPr lang="en-US" sz="3200" dirty="0">
                <a:latin typeface="Arial" panose="020B0604020202020204" pitchFamily="34" charset="0"/>
                <a:cs typeface="Arial" panose="020B0604020202020204" pitchFamily="34" charset="0"/>
              </a:rPr>
              <a:t>Oguz Akbilgic, DBA, PhD</a:t>
            </a:r>
          </a:p>
          <a:p>
            <a:pPr lvl="1" fontAlgn="base">
              <a:spcBef>
                <a:spcPts val="0"/>
              </a:spcBef>
            </a:pPr>
            <a:r>
              <a:rPr lang="en-US" sz="3200" dirty="0">
                <a:latin typeface="Arial" panose="020B0604020202020204" pitchFamily="34" charset="0"/>
                <a:cs typeface="Arial" panose="020B0604020202020204" pitchFamily="34" charset="0"/>
              </a:rPr>
              <a:t>Ajay Dharod, MD</a:t>
            </a:r>
          </a:p>
          <a:p>
            <a:pPr lvl="1" fontAlgn="base">
              <a:spcBef>
                <a:spcPts val="0"/>
              </a:spcBef>
            </a:pPr>
            <a:r>
              <a:rPr lang="nb-NO" sz="3200" dirty="0">
                <a:latin typeface="Arial" panose="020B0604020202020204" pitchFamily="34" charset="0"/>
                <a:cs typeface="Arial" panose="020B0604020202020204" pitchFamily="34" charset="0"/>
              </a:rPr>
              <a:t>Eric S. Kirkendall, MD, MBI</a:t>
            </a:r>
          </a:p>
          <a:p>
            <a:pPr lvl="1" fontAlgn="base">
              <a:spcBef>
                <a:spcPts val="0"/>
              </a:spcBef>
            </a:pPr>
            <a:r>
              <a:rPr lang="fr-FR" sz="3200" dirty="0">
                <a:latin typeface="Arial" panose="020B0604020202020204" pitchFamily="34" charset="0"/>
                <a:cs typeface="Arial" panose="020B0604020202020204" pitchFamily="34" charset="0"/>
              </a:rPr>
              <a:t>Jennie Q. Lou, MD, </a:t>
            </a:r>
            <a:r>
              <a:rPr lang="fr-FR" sz="3200" dirty="0" err="1">
                <a:latin typeface="Arial" panose="020B0604020202020204" pitchFamily="34" charset="0"/>
                <a:cs typeface="Arial" panose="020B0604020202020204" pitchFamily="34" charset="0"/>
              </a:rPr>
              <a:t>MSc</a:t>
            </a:r>
            <a:r>
              <a:rPr lang="fr-FR" sz="3200" dirty="0">
                <a:latin typeface="Arial" panose="020B0604020202020204" pitchFamily="34" charset="0"/>
                <a:cs typeface="Arial" panose="020B0604020202020204" pitchFamily="34" charset="0"/>
              </a:rPr>
              <a:t>, FACE</a:t>
            </a:r>
          </a:p>
          <a:p>
            <a:pPr lvl="1" fontAlgn="base">
              <a:spcBef>
                <a:spcPts val="0"/>
              </a:spcBef>
            </a:pPr>
            <a:r>
              <a:rPr lang="en-US" sz="3200" dirty="0">
                <a:latin typeface="Arial" panose="020B0604020202020204" pitchFamily="34" charset="0"/>
                <a:cs typeface="Arial" panose="020B0604020202020204" pitchFamily="34" charset="0"/>
              </a:rPr>
              <a:t>Da Ma, PhD</a:t>
            </a:r>
          </a:p>
          <a:p>
            <a:pPr lvl="1" fontAlgn="base">
              <a:spcBef>
                <a:spcPts val="0"/>
              </a:spcBef>
            </a:pPr>
            <a:r>
              <a:rPr lang="en-US" sz="3200" dirty="0">
                <a:latin typeface="Arial" panose="020B0604020202020204" pitchFamily="34" charset="0"/>
                <a:cs typeface="Arial" panose="020B0604020202020204" pitchFamily="34" charset="0"/>
              </a:rPr>
              <a:t>Muhammad Khalid Khan Niazi, PhD</a:t>
            </a:r>
          </a:p>
          <a:p>
            <a:pPr lvl="1" fontAlgn="base">
              <a:spcBef>
                <a:spcPts val="0"/>
              </a:spcBef>
            </a:pPr>
            <a:r>
              <a:rPr lang="en-US" sz="3200" dirty="0">
                <a:latin typeface="Arial" panose="020B0604020202020204" pitchFamily="34" charset="0"/>
                <a:cs typeface="Arial" panose="020B0604020202020204" pitchFamily="34" charset="0"/>
              </a:rPr>
              <a:t>Martin Kohn, MD, FACEP</a:t>
            </a:r>
          </a:p>
          <a:p>
            <a:pPr lvl="1" fontAlgn="base">
              <a:spcBef>
                <a:spcPts val="0"/>
              </a:spcBef>
            </a:pPr>
            <a:r>
              <a:rPr lang="en-US" sz="3200" dirty="0">
                <a:latin typeface="Arial" panose="020B0604020202020204" pitchFamily="34" charset="0"/>
                <a:cs typeface="Arial" panose="020B0604020202020204" pitchFamily="34" charset="0"/>
              </a:rPr>
              <a:t>Umit Topaloglu, PhD</a:t>
            </a:r>
          </a:p>
          <a:p>
            <a:pPr fontAlgn="base">
              <a:spcBef>
                <a:spcPts val="0"/>
              </a:spcBef>
            </a:pPr>
            <a:endParaRPr lang="en-US" sz="3200" dirty="0"/>
          </a:p>
        </p:txBody>
      </p:sp>
      <p:sp>
        <p:nvSpPr>
          <p:cNvPr id="11" name="Text Placeholder 6">
            <a:extLst>
              <a:ext uri="{FF2B5EF4-FFF2-40B4-BE49-F238E27FC236}">
                <a16:creationId xmlns:a16="http://schemas.microsoft.com/office/drawing/2014/main" id="{2DDE320B-249B-CA45-AF42-EAAE24CE7D4D}"/>
              </a:ext>
            </a:extLst>
          </p:cNvPr>
          <p:cNvSpPr>
            <a:spLocks noGrp="1"/>
          </p:cNvSpPr>
          <p:nvPr>
            <p:ph type="body" sz="quarter" idx="18"/>
          </p:nvPr>
        </p:nvSpPr>
        <p:spPr>
          <a:xfrm>
            <a:off x="32080200" y="8534400"/>
            <a:ext cx="9067800" cy="21793200"/>
          </a:xfrm>
        </p:spPr>
        <p:txBody>
          <a:bodyPr/>
          <a:lstStyle/>
          <a:p>
            <a:pPr marL="0" indent="0">
              <a:buNone/>
            </a:pPr>
            <a:r>
              <a:rPr lang="en-US" sz="4400" b="1" dirty="0">
                <a:solidFill>
                  <a:srgbClr val="93773A"/>
                </a:solidFill>
                <a:latin typeface="Arial" pitchFamily="34" charset="0"/>
                <a:cs typeface="Arial" pitchFamily="34" charset="0"/>
              </a:rPr>
              <a:t>Research Project </a:t>
            </a:r>
            <a:r>
              <a:rPr lang="en-US" sz="4400" b="1" dirty="0">
                <a:solidFill>
                  <a:srgbClr val="93773A"/>
                </a:solidFill>
              </a:rPr>
              <a:t>Spotlight: Akbilgic Lab </a:t>
            </a:r>
            <a:endParaRPr lang="en-US" b="0" i="0" dirty="0">
              <a:solidFill>
                <a:srgbClr val="000000"/>
              </a:solidFill>
              <a:effectLst/>
            </a:endParaRPr>
          </a:p>
          <a:p>
            <a:r>
              <a:rPr lang="en-US" sz="4000" dirty="0">
                <a:solidFill>
                  <a:srgbClr val="000000"/>
                </a:solidFill>
              </a:rPr>
              <a:t>Cardiovascular Disease Detection and Prediction </a:t>
            </a:r>
          </a:p>
          <a:p>
            <a:pPr lvl="1"/>
            <a:r>
              <a:rPr lang="en-US" sz="3600" dirty="0">
                <a:solidFill>
                  <a:srgbClr val="000000"/>
                </a:solidFill>
                <a:latin typeface="Arial" panose="020B0604020202020204" pitchFamily="34" charset="0"/>
                <a:cs typeface="Arial" panose="020B0604020202020204" pitchFamily="34" charset="0"/>
              </a:rPr>
              <a:t>Heart failure, s</a:t>
            </a:r>
            <a:r>
              <a:rPr lang="en-US" sz="3600" b="0" i="0" dirty="0">
                <a:solidFill>
                  <a:srgbClr val="000000"/>
                </a:solidFill>
                <a:effectLst/>
                <a:latin typeface="Arial" panose="020B0604020202020204" pitchFamily="34" charset="0"/>
                <a:cs typeface="Arial" panose="020B0604020202020204" pitchFamily="34" charset="0"/>
              </a:rPr>
              <a:t>udden cardiac death, </a:t>
            </a:r>
            <a:r>
              <a:rPr lang="en-US" sz="3600" dirty="0">
                <a:solidFill>
                  <a:srgbClr val="000000"/>
                </a:solidFill>
                <a:latin typeface="Arial" panose="020B0604020202020204" pitchFamily="34" charset="0"/>
                <a:cs typeface="Arial" panose="020B0604020202020204" pitchFamily="34" charset="0"/>
              </a:rPr>
              <a:t>cardiomyopathies, arrhythmias</a:t>
            </a:r>
          </a:p>
          <a:p>
            <a:r>
              <a:rPr lang="en-US" sz="4000" dirty="0">
                <a:solidFill>
                  <a:srgbClr val="000000"/>
                </a:solidFill>
              </a:rPr>
              <a:t>Early detection of neurodegenerative diseases</a:t>
            </a:r>
          </a:p>
          <a:p>
            <a:pPr lvl="1"/>
            <a:r>
              <a:rPr lang="en-US" sz="3600" dirty="0">
                <a:solidFill>
                  <a:srgbClr val="000000"/>
                </a:solidFill>
                <a:latin typeface="Arial" panose="020B0604020202020204" pitchFamily="34" charset="0"/>
                <a:cs typeface="Arial" panose="020B0604020202020204" pitchFamily="34" charset="0"/>
              </a:rPr>
              <a:t>Parkinson’s Disease, Alzheimer’s Disease. Dementia</a:t>
            </a:r>
          </a:p>
          <a:p>
            <a:r>
              <a:rPr lang="en-US" sz="4000" dirty="0">
                <a:solidFill>
                  <a:srgbClr val="000000"/>
                </a:solidFill>
              </a:rPr>
              <a:t>ai-mom: Peripartum adverse event prediction</a:t>
            </a:r>
          </a:p>
          <a:p>
            <a:pPr lvl="1"/>
            <a:r>
              <a:rPr lang="en-US" sz="3600" dirty="0">
                <a:solidFill>
                  <a:srgbClr val="000000"/>
                </a:solidFill>
                <a:latin typeface="Arial" panose="020B0604020202020204" pitchFamily="34" charset="0"/>
                <a:cs typeface="Arial" panose="020B0604020202020204" pitchFamily="34" charset="0"/>
              </a:rPr>
              <a:t>Preeclampsia, postpartum cardiomyopathy</a:t>
            </a:r>
          </a:p>
          <a:p>
            <a:pPr marL="457200" lvl="1" indent="0">
              <a:buNone/>
            </a:pPr>
            <a:endParaRPr lang="en-US" sz="3600" dirty="0">
              <a:solidFill>
                <a:srgbClr val="000000"/>
              </a:solidFill>
            </a:endParaRPr>
          </a:p>
          <a:p>
            <a:pPr marL="457200" lvl="1" indent="0">
              <a:buNone/>
            </a:pPr>
            <a:endParaRPr lang="en-US" sz="3600" dirty="0">
              <a:solidFill>
                <a:srgbClr val="000000"/>
              </a:solidFill>
            </a:endParaRPr>
          </a:p>
          <a:p>
            <a:pPr marL="457200" lvl="1" indent="0">
              <a:buNone/>
            </a:pPr>
            <a:endParaRPr lang="en-US" sz="3600" dirty="0">
              <a:solidFill>
                <a:srgbClr val="000000"/>
              </a:solidFill>
            </a:endParaRPr>
          </a:p>
          <a:p>
            <a:pPr marL="457200" lvl="1" indent="0">
              <a:buNone/>
            </a:pPr>
            <a:endParaRPr lang="en-US" sz="3600" dirty="0">
              <a:solidFill>
                <a:srgbClr val="000000"/>
              </a:solidFill>
            </a:endParaRPr>
          </a:p>
          <a:p>
            <a:pPr marL="457200" lvl="1" indent="0">
              <a:buNone/>
            </a:pPr>
            <a:endParaRPr lang="en-US" sz="3600" dirty="0">
              <a:solidFill>
                <a:srgbClr val="000000"/>
              </a:solidFill>
            </a:endParaRPr>
          </a:p>
          <a:p>
            <a:pPr marL="457200" lvl="1" indent="0">
              <a:buNone/>
            </a:pPr>
            <a:endParaRPr lang="en-US" sz="3600" dirty="0">
              <a:solidFill>
                <a:srgbClr val="000000"/>
              </a:solidFill>
            </a:endParaRPr>
          </a:p>
          <a:p>
            <a:pPr marL="457200" lvl="1" indent="0">
              <a:buNone/>
            </a:pPr>
            <a:endParaRPr lang="en-US" sz="3600" dirty="0">
              <a:solidFill>
                <a:srgbClr val="000000"/>
              </a:solidFill>
            </a:endParaRPr>
          </a:p>
          <a:p>
            <a:pPr marL="457200" lvl="1" indent="0">
              <a:buNone/>
            </a:pPr>
            <a:endParaRPr lang="en-US" sz="3600" dirty="0">
              <a:solidFill>
                <a:srgbClr val="000000"/>
              </a:solidFill>
            </a:endParaRPr>
          </a:p>
          <a:p>
            <a:r>
              <a:rPr lang="en-US" sz="4000" dirty="0">
                <a:solidFill>
                  <a:srgbClr val="000000"/>
                </a:solidFill>
              </a:rPr>
              <a:t>Remote AI-based screening via wearables</a:t>
            </a:r>
          </a:p>
          <a:p>
            <a:pPr lvl="1"/>
            <a:r>
              <a:rPr lang="en-US" sz="3600" dirty="0">
                <a:solidFill>
                  <a:srgbClr val="000000"/>
                </a:solidFill>
                <a:latin typeface="Arial" panose="020B0604020202020204" pitchFamily="34" charset="0"/>
                <a:cs typeface="Arial" panose="020B0604020202020204" pitchFamily="34" charset="0"/>
              </a:rPr>
              <a:t>ECG-Air for CVD screening</a:t>
            </a:r>
          </a:p>
          <a:p>
            <a:pPr lvl="1"/>
            <a:r>
              <a:rPr lang="en-US" sz="3600" dirty="0">
                <a:solidFill>
                  <a:srgbClr val="000000"/>
                </a:solidFill>
                <a:latin typeface="Arial" panose="020B0604020202020204" pitchFamily="34" charset="0"/>
                <a:cs typeface="Arial" panose="020B0604020202020204" pitchFamily="34" charset="0"/>
              </a:rPr>
              <a:t>Air-Monica: for peripartum event screening</a:t>
            </a:r>
          </a:p>
          <a:p>
            <a:pPr lvl="1"/>
            <a:endParaRPr lang="en-US" sz="2800" b="0" i="0" dirty="0">
              <a:solidFill>
                <a:srgbClr val="000000"/>
              </a:solidFill>
              <a:effectLst/>
            </a:endParaRPr>
          </a:p>
        </p:txBody>
      </p:sp>
      <p:sp>
        <p:nvSpPr>
          <p:cNvPr id="4" name="Rectangle 1"/>
          <p:cNvSpPr>
            <a:spLocks noChangeArrowheads="1"/>
          </p:cNvSpPr>
          <p:nvPr/>
        </p:nvSpPr>
        <p:spPr bwMode="auto">
          <a:xfrm>
            <a:off x="0" y="0"/>
            <a:ext cx="438912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0" y="0"/>
            <a:ext cx="438912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5913438" y="3532187"/>
            <a:ext cx="438912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US"/>
          </a:p>
        </p:txBody>
      </p:sp>
      <p:pic>
        <p:nvPicPr>
          <p:cNvPr id="18" name="Picture 8" descr="Metin Nafi Gurcan, PhD">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82725" y="18071303"/>
            <a:ext cx="2505075" cy="33289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Object 18">
            <a:extLst>
              <a:ext uri="{FF2B5EF4-FFF2-40B4-BE49-F238E27FC236}">
                <a16:creationId xmlns:a16="http://schemas.microsoft.com/office/drawing/2014/main" id="{C0729D1A-4774-0F47-A0A4-643B2DA6C883}"/>
              </a:ext>
            </a:extLst>
          </p:cNvPr>
          <p:cNvGraphicFramePr>
            <a:graphicFrameLocks/>
          </p:cNvGraphicFramePr>
          <p:nvPr>
            <p:extLst>
              <p:ext uri="{D42A27DB-BD31-4B8C-83A1-F6EECF244321}">
                <p14:modId xmlns:p14="http://schemas.microsoft.com/office/powerpoint/2010/main" val="576998022"/>
              </p:ext>
            </p:extLst>
          </p:nvPr>
        </p:nvGraphicFramePr>
        <p:xfrm>
          <a:off x="14551537" y="10376919"/>
          <a:ext cx="8458200" cy="6400799"/>
        </p:xfrm>
        <a:graphic>
          <a:graphicData uri="http://schemas.openxmlformats.org/drawingml/2006/chart">
            <c:chart xmlns:c="http://schemas.openxmlformats.org/drawingml/2006/chart" xmlns:r="http://schemas.openxmlformats.org/officeDocument/2006/relationships" r:id="rId7"/>
          </a:graphicData>
        </a:graphic>
      </p:graphicFrame>
      <p:sp>
        <p:nvSpPr>
          <p:cNvPr id="14" name="TextBox 13">
            <a:extLst>
              <a:ext uri="{FF2B5EF4-FFF2-40B4-BE49-F238E27FC236}">
                <a16:creationId xmlns:a16="http://schemas.microsoft.com/office/drawing/2014/main" id="{37776BBB-FEDE-EF39-1BF0-ED2F62270B53}"/>
              </a:ext>
            </a:extLst>
          </p:cNvPr>
          <p:cNvSpPr txBox="1"/>
          <p:nvPr/>
        </p:nvSpPr>
        <p:spPr>
          <a:xfrm>
            <a:off x="13288794" y="25668514"/>
            <a:ext cx="184731" cy="1600438"/>
          </a:xfrm>
          <a:prstGeom prst="rect">
            <a:avLst/>
          </a:prstGeom>
          <a:noFill/>
        </p:spPr>
        <p:txBody>
          <a:bodyPr wrap="none" rtlCol="0">
            <a:spAutoFit/>
          </a:bodyPr>
          <a:lstStyle/>
          <a:p>
            <a:endParaRPr lang="en-US" dirty="0"/>
          </a:p>
        </p:txBody>
      </p:sp>
      <p:pic>
        <p:nvPicPr>
          <p:cNvPr id="15" name="Picture 14">
            <a:extLst>
              <a:ext uri="{FF2B5EF4-FFF2-40B4-BE49-F238E27FC236}">
                <a16:creationId xmlns:a16="http://schemas.microsoft.com/office/drawing/2014/main" id="{AE39F53F-ABB9-BDA3-0E5A-AC9F451DB8CC}"/>
              </a:ext>
            </a:extLst>
          </p:cNvPr>
          <p:cNvPicPr>
            <a:picLocks noChangeAspect="1"/>
          </p:cNvPicPr>
          <p:nvPr/>
        </p:nvPicPr>
        <p:blipFill>
          <a:blip r:embed="rId8"/>
          <a:stretch>
            <a:fillRect/>
          </a:stretch>
        </p:blipFill>
        <p:spPr>
          <a:xfrm>
            <a:off x="32850390" y="24034098"/>
            <a:ext cx="7815943" cy="3680152"/>
          </a:xfrm>
          <a:prstGeom prst="rect">
            <a:avLst/>
          </a:prstGeom>
        </p:spPr>
      </p:pic>
      <p:pic>
        <p:nvPicPr>
          <p:cNvPr id="2" name="Picture 1"/>
          <p:cNvPicPr>
            <a:picLocks noChangeAspect="1"/>
          </p:cNvPicPr>
          <p:nvPr/>
        </p:nvPicPr>
        <p:blipFill>
          <a:blip r:embed="rId9"/>
          <a:stretch>
            <a:fillRect/>
          </a:stretch>
        </p:blipFill>
        <p:spPr>
          <a:xfrm>
            <a:off x="37977762" y="27587703"/>
            <a:ext cx="3371850" cy="3371850"/>
          </a:xfrm>
          <a:prstGeom prst="rect">
            <a:avLst/>
          </a:prstGeom>
        </p:spPr>
      </p:pic>
      <p:sp>
        <p:nvSpPr>
          <p:cNvPr id="12" name="TextBox 11"/>
          <p:cNvSpPr txBox="1"/>
          <p:nvPr/>
        </p:nvSpPr>
        <p:spPr>
          <a:xfrm>
            <a:off x="34169575" y="28554453"/>
            <a:ext cx="3371850" cy="1015663"/>
          </a:xfrm>
          <a:prstGeom prst="rect">
            <a:avLst/>
          </a:prstGeom>
          <a:noFill/>
        </p:spPr>
        <p:txBody>
          <a:bodyPr wrap="square" rtlCol="0">
            <a:spAutoFit/>
          </a:bodyPr>
          <a:lstStyle/>
          <a:p>
            <a:pPr algn="r"/>
            <a:r>
              <a:rPr lang="en-US" sz="6000" dirty="0"/>
              <a:t>@WFBMI</a:t>
            </a:r>
          </a:p>
        </p:txBody>
      </p:sp>
      <p:pic>
        <p:nvPicPr>
          <p:cNvPr id="21" name="officeArt object" descr="Graphical user interface&#10;&#10;Description automatically generated with medium confidence">
            <a:extLst>
              <a:ext uri="{FF2B5EF4-FFF2-40B4-BE49-F238E27FC236}">
                <a16:creationId xmlns:a16="http://schemas.microsoft.com/office/drawing/2014/main" id="{CDBD2BE4-BE74-B8E2-065D-2A652BD35965}"/>
              </a:ext>
            </a:extLst>
          </p:cNvPr>
          <p:cNvPicPr/>
          <p:nvPr/>
        </p:nvPicPr>
        <p:blipFill>
          <a:blip r:embed="rId10"/>
          <a:stretch>
            <a:fillRect/>
          </a:stretch>
        </p:blipFill>
        <p:spPr>
          <a:xfrm>
            <a:off x="32812291" y="16777718"/>
            <a:ext cx="7603617" cy="4164660"/>
          </a:xfrm>
          <a:prstGeom prst="rect">
            <a:avLst/>
          </a:prstGeom>
          <a:ln w="12700" cap="flat">
            <a:noFill/>
            <a:miter lim="400000"/>
          </a:ln>
          <a:effectLst/>
        </p:spPr>
      </p:pic>
      <p:sp>
        <p:nvSpPr>
          <p:cNvPr id="22" name="Text Placeholder 5">
            <a:extLst>
              <a:ext uri="{FF2B5EF4-FFF2-40B4-BE49-F238E27FC236}">
                <a16:creationId xmlns:a16="http://schemas.microsoft.com/office/drawing/2014/main" id="{514BCD6E-B6EF-6D4B-8A7A-AD334AA30CA8}"/>
              </a:ext>
            </a:extLst>
          </p:cNvPr>
          <p:cNvSpPr>
            <a:spLocks noGrp="1"/>
          </p:cNvSpPr>
          <p:nvPr>
            <p:ph type="body" sz="quarter" idx="17"/>
          </p:nvPr>
        </p:nvSpPr>
        <p:spPr>
          <a:xfrm>
            <a:off x="21928135" y="8534399"/>
            <a:ext cx="10152064" cy="24166286"/>
          </a:xfrm>
        </p:spPr>
        <p:txBody>
          <a:bodyPr/>
          <a:lstStyle/>
          <a:p>
            <a:pPr marL="0" indent="0">
              <a:spcAft>
                <a:spcPts val="600"/>
              </a:spcAft>
              <a:buNone/>
            </a:pPr>
            <a:r>
              <a:rPr lang="en-US" sz="4400" b="1" dirty="0">
                <a:solidFill>
                  <a:srgbClr val="93773A"/>
                </a:solidFill>
              </a:rPr>
              <a:t>Training Components </a:t>
            </a:r>
            <a:endParaRPr lang="en-US" dirty="0">
              <a:solidFill>
                <a:srgbClr val="000000"/>
              </a:solidFill>
            </a:endParaRPr>
          </a:p>
          <a:p>
            <a:pPr>
              <a:lnSpc>
                <a:spcPct val="100000"/>
              </a:lnSpc>
            </a:pPr>
            <a:endParaRPr lang="en-US" dirty="0">
              <a:solidFill>
                <a:srgbClr val="000000"/>
              </a:solidFill>
            </a:endParaRPr>
          </a:p>
          <a:p>
            <a:pPr marL="0" indent="0">
              <a:lnSpc>
                <a:spcPct val="100000"/>
              </a:lnSpc>
              <a:buNone/>
            </a:pPr>
            <a:endParaRPr lang="en-US" dirty="0">
              <a:solidFill>
                <a:srgbClr val="000000"/>
              </a:solidFill>
            </a:endParaRPr>
          </a:p>
          <a:p>
            <a:pPr lvl="2">
              <a:lnSpc>
                <a:spcPct val="100000"/>
              </a:lnSpc>
            </a:pPr>
            <a:endParaRPr lang="en-US" sz="2600" dirty="0">
              <a:solidFill>
                <a:srgbClr val="000000"/>
              </a:solidFill>
            </a:endParaRPr>
          </a:p>
          <a:p>
            <a:pPr lvl="2">
              <a:lnSpc>
                <a:spcPct val="100000"/>
              </a:lnSpc>
              <a:spcBef>
                <a:spcPts val="1500"/>
              </a:spcBef>
            </a:pPr>
            <a:r>
              <a:rPr lang="en-US" sz="4400" dirty="0">
                <a:solidFill>
                  <a:srgbClr val="000000"/>
                </a:solidFill>
                <a:latin typeface="Arial" panose="020B0604020202020204" pitchFamily="34" charset="0"/>
                <a:cs typeface="Arial" panose="020B0604020202020204" pitchFamily="34" charset="0"/>
              </a:rPr>
              <a:t>Intro to BMI (THSS 731)</a:t>
            </a:r>
          </a:p>
          <a:p>
            <a:pPr lvl="2">
              <a:lnSpc>
                <a:spcPct val="100000"/>
              </a:lnSpc>
            </a:pPr>
            <a:r>
              <a:rPr lang="en-US" sz="4400" dirty="0">
                <a:solidFill>
                  <a:srgbClr val="000000"/>
                </a:solidFill>
                <a:latin typeface="Arial" panose="020B0604020202020204" pitchFamily="34" charset="0"/>
                <a:cs typeface="Arial" panose="020B0604020202020204" pitchFamily="34" charset="0"/>
              </a:rPr>
              <a:t>Decision Analysis (THSS 727) </a:t>
            </a:r>
          </a:p>
          <a:p>
            <a:pPr>
              <a:lnSpc>
                <a:spcPct val="100000"/>
              </a:lnSpc>
            </a:pPr>
            <a:r>
              <a:rPr lang="en-US" sz="3200" dirty="0">
                <a:solidFill>
                  <a:srgbClr val="000000"/>
                </a:solidFill>
              </a:rPr>
              <a:t>Prediction Modeling Using R course</a:t>
            </a:r>
          </a:p>
          <a:p>
            <a:pPr>
              <a:lnSpc>
                <a:spcPct val="100000"/>
              </a:lnSpc>
            </a:pPr>
            <a:r>
              <a:rPr lang="en-US" sz="3200" dirty="0">
                <a:solidFill>
                  <a:srgbClr val="000000"/>
                </a:solidFill>
              </a:rPr>
              <a:t>Clinical Scholars in Informatics (CSI) Residency Pathway</a:t>
            </a:r>
          </a:p>
          <a:p>
            <a:pPr>
              <a:lnSpc>
                <a:spcPct val="100000"/>
              </a:lnSpc>
            </a:pPr>
            <a:r>
              <a:rPr lang="en-US" sz="3200" dirty="0">
                <a:solidFill>
                  <a:srgbClr val="000000"/>
                </a:solidFill>
              </a:rPr>
              <a:t>EHR Research Workshop 	</a:t>
            </a:r>
          </a:p>
          <a:p>
            <a:pPr>
              <a:lnSpc>
                <a:spcPct val="100000"/>
              </a:lnSpc>
            </a:pPr>
            <a:r>
              <a:rPr lang="en-US" sz="3200" dirty="0">
                <a:solidFill>
                  <a:srgbClr val="000000"/>
                </a:solidFill>
              </a:rPr>
              <a:t>WFBMI Annual Colloquium 	</a:t>
            </a:r>
          </a:p>
          <a:p>
            <a:pPr>
              <a:lnSpc>
                <a:spcPct val="100000"/>
              </a:lnSpc>
            </a:pPr>
            <a:r>
              <a:rPr lang="en-US" sz="3200" dirty="0">
                <a:solidFill>
                  <a:srgbClr val="000000"/>
                </a:solidFill>
              </a:rPr>
              <a:t>Informatics in Action (IIA) seminars</a:t>
            </a:r>
          </a:p>
          <a:p>
            <a:pPr>
              <a:lnSpc>
                <a:spcPct val="100000"/>
              </a:lnSpc>
            </a:pPr>
            <a:r>
              <a:rPr lang="en-US" sz="3200" dirty="0">
                <a:solidFill>
                  <a:srgbClr val="000000"/>
                </a:solidFill>
              </a:rPr>
              <a:t>CALIBIR Internship program for URM, funded by NLM R25</a:t>
            </a:r>
          </a:p>
          <a:p>
            <a:pPr>
              <a:lnSpc>
                <a:spcPct val="100000"/>
              </a:lnSpc>
            </a:pPr>
            <a:r>
              <a:rPr lang="en-US" sz="3200" dirty="0">
                <a:solidFill>
                  <a:srgbClr val="000000"/>
                </a:solidFill>
              </a:rPr>
              <a:t>I</a:t>
            </a:r>
            <a:r>
              <a:rPr lang="en-US" sz="3200" dirty="0"/>
              <a:t>³</a:t>
            </a:r>
            <a:r>
              <a:rPr lang="en-US" sz="3200" dirty="0">
                <a:solidFill>
                  <a:srgbClr val="000000"/>
                </a:solidFill>
              </a:rPr>
              <a:t>: In-year Informatics Internships</a:t>
            </a:r>
          </a:p>
          <a:p>
            <a:pPr>
              <a:lnSpc>
                <a:spcPct val="100000"/>
              </a:lnSpc>
            </a:pPr>
            <a:r>
              <a:rPr lang="en-US" sz="3200" dirty="0">
                <a:solidFill>
                  <a:srgbClr val="000000"/>
                </a:solidFill>
              </a:rPr>
              <a:t>Informal Short Courses and Mentorship Program</a:t>
            </a:r>
          </a:p>
          <a:p>
            <a:pPr>
              <a:lnSpc>
                <a:spcPct val="100000"/>
              </a:lnSpc>
            </a:pPr>
            <a:r>
              <a:rPr lang="en-US" sz="3200" dirty="0"/>
              <a:t>Informatics Staff Specializations</a:t>
            </a:r>
          </a:p>
          <a:p>
            <a:pPr>
              <a:lnSpc>
                <a:spcPct val="100000"/>
              </a:lnSpc>
            </a:pPr>
            <a:r>
              <a:rPr lang="en-US" sz="3200" dirty="0"/>
              <a:t>Clinical Informatics Board Subsidy</a:t>
            </a:r>
          </a:p>
          <a:p>
            <a:pPr>
              <a:lnSpc>
                <a:spcPct val="100000"/>
              </a:lnSpc>
            </a:pPr>
            <a:endParaRPr lang="en-US" dirty="0"/>
          </a:p>
          <a:p>
            <a:pPr marL="0" indent="0">
              <a:lnSpc>
                <a:spcPct val="100000"/>
              </a:lnSpc>
              <a:buNone/>
            </a:pPr>
            <a:endParaRPr lang="en-US" dirty="0"/>
          </a:p>
          <a:p>
            <a:pPr marL="0" indent="0">
              <a:lnSpc>
                <a:spcPct val="100000"/>
              </a:lnSpc>
              <a:buNone/>
            </a:pPr>
            <a:endParaRPr lang="en-US" dirty="0">
              <a:solidFill>
                <a:srgbClr val="93773A"/>
              </a:solidFill>
            </a:endParaRPr>
          </a:p>
          <a:p>
            <a:pPr marL="0" indent="0">
              <a:lnSpc>
                <a:spcPct val="100000"/>
              </a:lnSpc>
              <a:buNone/>
            </a:pPr>
            <a:r>
              <a:rPr lang="en-US" u="sng" dirty="0">
                <a:solidFill>
                  <a:srgbClr val="93773A"/>
                </a:solidFill>
              </a:rPr>
              <a:t>New</a:t>
            </a:r>
            <a:r>
              <a:rPr lang="en-US" dirty="0"/>
              <a:t>: Medical Education</a:t>
            </a:r>
            <a:endParaRPr lang="en-US" u="sng" dirty="0"/>
          </a:p>
          <a:p>
            <a:pPr marL="0" indent="0">
              <a:lnSpc>
                <a:spcPct val="100000"/>
              </a:lnSpc>
              <a:buNone/>
            </a:pPr>
            <a:r>
              <a:rPr lang="en-US" sz="3200" b="1" dirty="0"/>
              <a:t>Dr. Jennie Lou </a:t>
            </a:r>
            <a:r>
              <a:rPr lang="en-US" sz="3200" dirty="0"/>
              <a:t>(Professor of Medicine and Biomedical Informatics) Associate Dean for Curriculum</a:t>
            </a:r>
          </a:p>
          <a:p>
            <a:pPr marL="0" indent="0">
              <a:lnSpc>
                <a:spcPct val="100000"/>
              </a:lnSpc>
              <a:buNone/>
            </a:pPr>
            <a:r>
              <a:rPr lang="en-US" sz="3200" b="1" dirty="0"/>
              <a:t>Dr. Brian J. Wells </a:t>
            </a:r>
            <a:r>
              <a:rPr lang="en-US" sz="3200" dirty="0"/>
              <a:t>(Associate Director, Biomedical Informatics)</a:t>
            </a:r>
          </a:p>
          <a:p>
            <a:pPr lvl="1">
              <a:lnSpc>
                <a:spcPct val="100000"/>
              </a:lnSpc>
            </a:pPr>
            <a:r>
              <a:rPr lang="en-US" sz="3600" dirty="0">
                <a:latin typeface="Arial" panose="020B0604020202020204" pitchFamily="34" charset="0"/>
                <a:cs typeface="Arial" panose="020B0604020202020204" pitchFamily="34" charset="0"/>
              </a:rPr>
              <a:t>Curriculum to include extracurricular areas of scholarly concentration in informatics across both Charlotte and Winston Salem campuses</a:t>
            </a:r>
          </a:p>
          <a:p>
            <a:pPr lvl="1">
              <a:lnSpc>
                <a:spcPct val="100000"/>
              </a:lnSpc>
            </a:pPr>
            <a:r>
              <a:rPr lang="en-US" sz="3600" dirty="0">
                <a:latin typeface="Arial" panose="020B0604020202020204" pitchFamily="34" charset="0"/>
                <a:cs typeface="Arial" panose="020B0604020202020204" pitchFamily="34" charset="0"/>
              </a:rPr>
              <a:t>HI faculty meet with incoming medical students during first week of orientation</a:t>
            </a:r>
          </a:p>
          <a:p>
            <a:pPr lvl="1">
              <a:lnSpc>
                <a:spcPct val="100000"/>
              </a:lnSpc>
            </a:pPr>
            <a:r>
              <a:rPr lang="en-US" sz="3600" dirty="0">
                <a:latin typeface="Arial" panose="020B0604020202020204" pitchFamily="34" charset="0"/>
                <a:cs typeface="Arial" panose="020B0604020202020204" pitchFamily="34" charset="0"/>
              </a:rPr>
              <a:t>Generate excitement about the importance of Biomedical Informatics in Healthcare</a:t>
            </a:r>
          </a:p>
          <a:p>
            <a:pPr lvl="1">
              <a:lnSpc>
                <a:spcPct val="100000"/>
              </a:lnSpc>
            </a:pPr>
            <a:r>
              <a:rPr lang="en-US" sz="3600" dirty="0">
                <a:latin typeface="Arial" panose="020B0604020202020204" pitchFamily="34" charset="0"/>
                <a:cs typeface="Arial" panose="020B0604020202020204" pitchFamily="34" charset="0"/>
              </a:rPr>
              <a:t>Student participation in a faculty-led 10-week summer internship end of first year. Includes funding to support projects</a:t>
            </a:r>
          </a:p>
        </p:txBody>
      </p:sp>
      <p:pic>
        <p:nvPicPr>
          <p:cNvPr id="23" name="Picture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141267" y="9459912"/>
            <a:ext cx="5402370" cy="1637538"/>
          </a:xfrm>
          <a:prstGeom prst="rect">
            <a:avLst/>
          </a:prstGeom>
        </p:spPr>
      </p:pic>
      <p:pic>
        <p:nvPicPr>
          <p:cNvPr id="24" name="Picture 23"/>
          <p:cNvPicPr>
            <a:picLocks noChangeAspect="1"/>
          </p:cNvPicPr>
          <p:nvPr/>
        </p:nvPicPr>
        <p:blipFill rotWithShape="1">
          <a:blip r:embed="rId12">
            <a:extLst>
              <a:ext uri="{28A0092B-C50C-407E-A947-70E740481C1C}">
                <a14:useLocalDpi xmlns:a14="http://schemas.microsoft.com/office/drawing/2010/main" val="0"/>
              </a:ext>
            </a:extLst>
          </a:blip>
          <a:srcRect l="2749" t="4279" r="3780" b="2250"/>
          <a:stretch/>
        </p:blipFill>
        <p:spPr>
          <a:xfrm>
            <a:off x="23698200" y="19857016"/>
            <a:ext cx="4114800" cy="2057400"/>
          </a:xfrm>
          <a:prstGeom prst="rect">
            <a:avLst/>
          </a:prstGeom>
        </p:spPr>
      </p:pic>
      <p:sp>
        <p:nvSpPr>
          <p:cNvPr id="10" name="TextBox 9">
            <a:extLst>
              <a:ext uri="{FF2B5EF4-FFF2-40B4-BE49-F238E27FC236}">
                <a16:creationId xmlns:a16="http://schemas.microsoft.com/office/drawing/2014/main" id="{DC3B5EB3-358E-A88F-3F02-5F53BFC3691E}"/>
              </a:ext>
            </a:extLst>
          </p:cNvPr>
          <p:cNvSpPr txBox="1"/>
          <p:nvPr/>
        </p:nvSpPr>
        <p:spPr>
          <a:xfrm>
            <a:off x="15435992" y="6442845"/>
            <a:ext cx="11283345" cy="830997"/>
          </a:xfrm>
          <a:prstGeom prst="rect">
            <a:avLst/>
          </a:prstGeom>
          <a:noFill/>
        </p:spPr>
        <p:txBody>
          <a:bodyPr wrap="none" rtlCol="0">
            <a:spAutoFit/>
          </a:bodyPr>
          <a:lstStyle/>
          <a:p>
            <a:r>
              <a:rPr lang="en-US" sz="4800" i="1" dirty="0">
                <a:latin typeface="+mj-lt"/>
                <a:cs typeface="Calibri" panose="020F0502020204030204" pitchFamily="34" charset="0"/>
              </a:rPr>
              <a:t>Dr. Stephen M. Downs and Brian Ostasiewski</a:t>
            </a:r>
          </a:p>
        </p:txBody>
      </p:sp>
    </p:spTree>
    <p:extLst>
      <p:ext uri="{BB962C8B-B14F-4D97-AF65-F5344CB8AC3E}">
        <p14:creationId xmlns:p14="http://schemas.microsoft.com/office/powerpoint/2010/main" val="3308837624"/>
      </p:ext>
    </p:extLst>
  </p:cSld>
  <p:clrMapOvr>
    <a:masterClrMapping/>
  </p:clrMapOvr>
</p:sld>
</file>

<file path=ppt/theme/theme1.xml><?xml version="1.0" encoding="utf-8"?>
<a:theme xmlns:a="http://schemas.openxmlformats.org/drawingml/2006/main" name="2_Custom Design">
  <a:themeElements>
    <a:clrScheme name="Wake Gold RGB">
      <a:dk1>
        <a:srgbClr val="000000"/>
      </a:dk1>
      <a:lt1>
        <a:srgbClr val="FFFFFF"/>
      </a:lt1>
      <a:dk2>
        <a:srgbClr val="000000"/>
      </a:dk2>
      <a:lt2>
        <a:srgbClr val="E0E0E0"/>
      </a:lt2>
      <a:accent1>
        <a:srgbClr val="9E7E38"/>
      </a:accent1>
      <a:accent2>
        <a:srgbClr val="EC7A08"/>
      </a:accent2>
      <a:accent3>
        <a:srgbClr val="FFDA08"/>
      </a:accent3>
      <a:accent4>
        <a:srgbClr val="8064A2"/>
      </a:accent4>
      <a:accent5>
        <a:srgbClr val="CD202C"/>
      </a:accent5>
      <a:accent6>
        <a:srgbClr val="B6BF00"/>
      </a:accent6>
      <a:hlink>
        <a:srgbClr val="9E7E38"/>
      </a:hlink>
      <a:folHlink>
        <a:srgbClr val="9E7E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42E7B3BD761D4789149325683BE0A2" ma:contentTypeVersion="4" ma:contentTypeDescription="Create a new document." ma:contentTypeScope="" ma:versionID="a49a20a58b59a8934acb0b411898347f">
  <xsd:schema xmlns:xsd="http://www.w3.org/2001/XMLSchema" xmlns:xs="http://www.w3.org/2001/XMLSchema" xmlns:p="http://schemas.microsoft.com/office/2006/metadata/properties" xmlns:ns2="739e1678-d4e9-4bb9-9be3-a08a04450bfc" xmlns:ns3="2b8d248c-96e0-4d98-8747-093e5e798c16" targetNamespace="http://schemas.microsoft.com/office/2006/metadata/properties" ma:root="true" ma:fieldsID="fd868dc91fc4db6054d82ba7427db8ba" ns2:_="" ns3:_="">
    <xsd:import namespace="739e1678-d4e9-4bb9-9be3-a08a04450bfc"/>
    <xsd:import namespace="2b8d248c-96e0-4d98-8747-093e5e798c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9e1678-d4e9-4bb9-9be3-a08a04450b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8d248c-96e0-4d98-8747-093e5e798c1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E0CB09-078A-4E8B-AF24-570937EB75D6}">
  <ds:schemaRefs>
    <ds:schemaRef ds:uri="http://purl.org/dc/terms/"/>
    <ds:schemaRef ds:uri="http://purl.org/dc/elements/1.1/"/>
    <ds:schemaRef ds:uri="http://schemas.microsoft.com/office/2006/documentManagement/types"/>
    <ds:schemaRef ds:uri="http://schemas.microsoft.com/office/2006/metadata/properties"/>
    <ds:schemaRef ds:uri="http://www.w3.org/XML/1998/namespace"/>
    <ds:schemaRef ds:uri="http://purl.org/dc/dcmitype/"/>
    <ds:schemaRef ds:uri="739e1678-d4e9-4bb9-9be3-a08a04450bfc"/>
    <ds:schemaRef ds:uri="http://schemas.microsoft.com/office/infopath/2007/PartnerControls"/>
    <ds:schemaRef ds:uri="http://schemas.openxmlformats.org/package/2006/metadata/core-properties"/>
    <ds:schemaRef ds:uri="2b8d248c-96e0-4d98-8747-093e5e798c16"/>
  </ds:schemaRefs>
</ds:datastoreItem>
</file>

<file path=customXml/itemProps2.xml><?xml version="1.0" encoding="utf-8"?>
<ds:datastoreItem xmlns:ds="http://schemas.openxmlformats.org/officeDocument/2006/customXml" ds:itemID="{595DB3F6-D6F7-4642-B952-2D3F6B37BE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9e1678-d4e9-4bb9-9be3-a08a04450bfc"/>
    <ds:schemaRef ds:uri="2b8d248c-96e0-4d98-8747-093e5e798c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418AE0-CBB3-4520-9922-3BD3AAA72A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wfsom_36x48_horizontal_poster_template</Template>
  <TotalTime>1220</TotalTime>
  <Words>657</Words>
  <Application>Microsoft Macintosh PowerPoint</Application>
  <PresentationFormat>Custom</PresentationFormat>
  <Paragraphs>113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Avenir LT W01_35 Light1475496</vt:lpstr>
      <vt:lpstr>Calibri</vt:lpstr>
      <vt:lpstr>Calibri Light</vt:lpstr>
      <vt:lpstr>2_Custom Design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Sanders</dc:creator>
  <cp:lastModifiedBy>Hannah Faulkner</cp:lastModifiedBy>
  <cp:revision>78</cp:revision>
  <cp:lastPrinted>2023-02-06T12:53:11Z</cp:lastPrinted>
  <dcterms:created xsi:type="dcterms:W3CDTF">2022-02-25T02:47:24Z</dcterms:created>
  <dcterms:modified xsi:type="dcterms:W3CDTF">2023-02-28T19:01:05Z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0x0101006442E7B3BD761D4789149325683BE0A2</vt:lpwstr>
  </property>
</Properties>
</file>