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58" r:id="rId7"/>
    <p:sldId id="298" r:id="rId8"/>
    <p:sldId id="285" r:id="rId9"/>
    <p:sldId id="296" r:id="rId10"/>
    <p:sldId id="307" r:id="rId11"/>
    <p:sldId id="266" r:id="rId12"/>
    <p:sldId id="299" r:id="rId13"/>
    <p:sldId id="292" r:id="rId14"/>
    <p:sldId id="280" r:id="rId15"/>
    <p:sldId id="289" r:id="rId16"/>
    <p:sldId id="290" r:id="rId17"/>
    <p:sldId id="283" r:id="rId18"/>
    <p:sldId id="284" r:id="rId19"/>
    <p:sldId id="304" r:id="rId20"/>
    <p:sldId id="294" r:id="rId21"/>
    <p:sldId id="295" r:id="rId22"/>
    <p:sldId id="300" r:id="rId23"/>
  </p:sldIdLst>
  <p:sldSz cx="18288000" cy="10287000"/>
  <p:notesSz cx="6858000" cy="9144000"/>
  <p:embeddedFontLst>
    <p:embeddedFont>
      <p:font typeface="Cambria" panose="02040503050406030204" pitchFamily="18" charset="0"/>
      <p:regular r:id="rId25"/>
      <p:bold r:id="rId26"/>
      <p:italic r:id="rId27"/>
      <p:boldItalic r:id="rId28"/>
    </p:embeddedFont>
    <p:embeddedFont>
      <p:font typeface="Montserrat" panose="00000500000000000000" pitchFamily="2" charset="0"/>
      <p:regular r:id="rId29"/>
      <p:bold r:id="rId30"/>
      <p:italic r:id="rId31"/>
      <p:boldItalic r:id="rId32"/>
    </p:embeddedFont>
    <p:embeddedFont>
      <p:font typeface="Montserrat Bold" panose="00000800000000000000" pitchFamily="2" charset="0"/>
      <p:regular r:id="rId33"/>
      <p:bold r:id="rId34"/>
      <p:italic r:id="rId35"/>
      <p:boldItalic r:id="rId36"/>
    </p:embeddedFont>
    <p:embeddedFont>
      <p:font typeface="Montserrat Classic Bold Italics" panose="020B0604020202020204" charset="0"/>
      <p:bold r:id="rId37"/>
      <p:italic r:id="rId38"/>
      <p:boldItalic r:id="rId39"/>
    </p:embeddedFont>
    <p:embeddedFont>
      <p:font typeface="Montserrat Extra-Bold" panose="020B0604020202020204" charset="0"/>
      <p:regular r:id="rId40"/>
      <p:bold r:id="rId41"/>
    </p:embeddedFont>
    <p:embeddedFont>
      <p:font typeface="Montserrat SemiBold" panose="00000700000000000000" pitchFamily="2" charset="0"/>
      <p:regular r:id="rId42"/>
      <p:bold r:id="rId43"/>
      <p:italic r:id="rId44"/>
      <p:boldItalic r:id="rId45"/>
    </p:embeddedFont>
    <p:embeddedFont>
      <p:font typeface="Montserrat Semi-Bold" panose="020B0604020202020204" charset="0"/>
      <p:regular r:id="rId46"/>
      <p:bold r:id="rId47"/>
      <p:italic r:id="rId48"/>
      <p:boldItalic r:id="rId49"/>
    </p:embeddedFont>
    <p:embeddedFont>
      <p:font typeface="Montserrat Semi-Bold Bold" panose="020B060402020202020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3D115E-6ED3-5FF1-F5AE-EB933C271959}" name="Erica Morgan" initials="EM" userId="S::Erica@scicomsult.com::39ed17eb-1fe1-4e30-9f9d-69b034d5bc77" providerId="AD"/>
  <p188:author id="{A3F31FD7-E95A-0FFF-2AAD-E450AC803DC4}" name="Joe Aslett" initials="JA" userId="S::joe@futurumcareers.com::7b6f269b-9023-4611-9a28-c55f9a45fd79" providerId="AD"/>
  <p188:author id="{8EC4D2F2-2767-CF06-CE67-E8818C0C2A5A}" name="Isla Foffa" initials="IF" userId="S::isla@futurumcareers.com::237bb2e1-a752-4b88-b59e-e8cd0f24625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 Aslett" initials="JA" lastIdx="1" clrIdx="0">
    <p:extLst>
      <p:ext uri="{19B8F6BF-5375-455C-9EA6-DF929625EA0E}">
        <p15:presenceInfo xmlns:p15="http://schemas.microsoft.com/office/powerpoint/2012/main" userId="S::joe@futurumcareers.com::7b6f269b-9023-4611-9a28-c55f9a45fd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525F9"/>
    <a:srgbClr val="C9E9E5"/>
    <a:srgbClr val="3660AA"/>
    <a:srgbClr val="345BA2"/>
    <a:srgbClr val="55B8AD"/>
    <a:srgbClr val="003399"/>
    <a:srgbClr val="E4D4BD"/>
    <a:srgbClr val="416FC3"/>
    <a:srgbClr val="ADD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94817" autoAdjust="0"/>
  </p:normalViewPr>
  <p:slideViewPr>
    <p:cSldViewPr>
      <p:cViewPr varScale="1">
        <p:scale>
          <a:sx n="54" d="100"/>
          <a:sy n="54" d="100"/>
        </p:scale>
        <p:origin x="39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font" Target="fonts/font26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5.fntdata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3" Type="http://schemas.openxmlformats.org/officeDocument/2006/relationships/font" Target="fonts/font29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2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font" Target="fonts/font17.fntdata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font" Target="fonts/font25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font" Target="fonts/font2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07127-7964-4D3A-83D8-62309D0AB206}" type="datetimeFigureOut">
              <a:rPr lang="en-GB" smtClean="0"/>
              <a:t>13/07/2026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C36B7-325C-4173-AEA5-C43F5451029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12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2852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1615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65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69BF7-0066-254E-2575-EFD53FB66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67B829-ECEA-E73E-B168-C11C7B7E4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1F1DCB-8726-9EAF-ECCB-C3AB1D4BA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17AF1-B87B-550C-9C3D-24D9BFDA9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4225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3958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381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8609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C36B7-325C-4173-AEA5-C43F54510295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892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.wakehealth.edu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j-BzaMLOVs" TargetMode="External"/><Relationship Id="rId2" Type="http://schemas.openxmlformats.org/officeDocument/2006/relationships/hyperlink" Target="https://futurumcareers.com/public-health-research-with-dr-deepak-palakshappa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recollege.wfu.ed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" TargetMode="External"/><Relationship Id="rId2" Type="http://schemas.openxmlformats.org/officeDocument/2006/relationships/hyperlink" Target="http://www.cdc.gov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hyperlink" Target="https://futurumcareers.com/public-health-research-with-dr-deepak-palakshappa" TargetMode="External"/><Relationship Id="rId3" Type="http://schemas.openxmlformats.org/officeDocument/2006/relationships/image" Target="../media/image13.svg"/><Relationship Id="rId7" Type="http://schemas.openxmlformats.org/officeDocument/2006/relationships/image" Target="../media/image26.png"/><Relationship Id="rId12" Type="http://schemas.openxmlformats.org/officeDocument/2006/relationships/hyperlink" Target="https://soundcloud.com/futurum-podcasts/how-food-insecurity-affects-health-and-how-healthcare-can-help" TargetMode="External"/><Relationship Id="rId2" Type="http://schemas.openxmlformats.org/officeDocument/2006/relationships/image" Target="../media/image24.jpe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dn.atriumhealth.org/-/media/wakeforest/school/files/departments/department-of-internal-medicine/section-on-cardiovascular-medicine/envision/deepak-palakshappa-article-hr.pdf?rev=58e516e1c9544a1483074dbadf175ff4&amp;hash=30DE0B54EA111033CDA91A6B5151BEEC" TargetMode="External"/><Relationship Id="rId11" Type="http://schemas.openxmlformats.org/officeDocument/2006/relationships/hyperlink" Target="https://cdn.atriumhealth.org/-/media/wakeforest/school/files/departments/department-of-internal-medicine/section-on-cardiovascular-medicine/envision/deepak-palakshappa-activity-sheet-hr.pdf?rev=bd2ad08bd5f24239a7c3697fc5c0b58a&amp;hash=6962CE2718AB9920721968AA1D0DD1D6" TargetMode="External"/><Relationship Id="rId5" Type="http://schemas.openxmlformats.org/officeDocument/2006/relationships/hyperlink" Target="https://futurumcareers.com/Deepak-Palakshappa-Spanish-Article.pdf" TargetMode="External"/><Relationship Id="rId15" Type="http://schemas.openxmlformats.org/officeDocument/2006/relationships/image" Target="../media/image29.png"/><Relationship Id="rId10" Type="http://schemas.openxmlformats.org/officeDocument/2006/relationships/hyperlink" Target="https://futurumcareers.com/Deepak-Palakshappa-Spanish-Activity-sheet.pdf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28.png"/><Relationship Id="rId14" Type="http://schemas.openxmlformats.org/officeDocument/2006/relationships/hyperlink" Target="https://youtu.be/0j-BzaMLOV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wakehealth.edu/redcap/surveys/?s=RP3XPRFPWX3NRWPK" TargetMode="External"/><Relationship Id="rId7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hyperlink" Target="https://redcap.school.wakehealth.edu/surveys/?s=NPK347RYHCR3FNDC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79BD919-2BD9-AD82-C9F0-1DD4B6FAB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r="16105"/>
          <a:stretch/>
        </p:blipFill>
        <p:spPr>
          <a:xfrm>
            <a:off x="7827677" y="-1"/>
            <a:ext cx="10460323" cy="10287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5400000">
            <a:off x="1466850" y="-438151"/>
            <a:ext cx="9258300" cy="12192000"/>
            <a:chOff x="0" y="0"/>
            <a:chExt cx="3130550" cy="3989417"/>
          </a:xfrm>
          <a:solidFill>
            <a:srgbClr val="55B8AD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3989417"/>
            </a:xfrm>
            <a:custGeom>
              <a:avLst/>
              <a:gdLst/>
              <a:ahLst/>
              <a:cxnLst/>
              <a:rect l="l" t="t" r="r" b="b"/>
              <a:pathLst>
                <a:path w="3130550" h="3989417">
                  <a:moveTo>
                    <a:pt x="0" y="1123950"/>
                  </a:moveTo>
                  <a:lnTo>
                    <a:pt x="0" y="3989417"/>
                  </a:lnTo>
                  <a:lnTo>
                    <a:pt x="3130550" y="3989417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685799" y="-685802"/>
            <a:ext cx="10287000" cy="11658602"/>
            <a:chOff x="0" y="0"/>
            <a:chExt cx="3130550" cy="3511380"/>
          </a:xfrm>
          <a:solidFill>
            <a:srgbClr val="0066CC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3511380"/>
            </a:xfrm>
            <a:custGeom>
              <a:avLst/>
              <a:gdLst/>
              <a:ahLst/>
              <a:cxnLst/>
              <a:rect l="l" t="t" r="r" b="b"/>
              <a:pathLst>
                <a:path w="3130550" h="3511380">
                  <a:moveTo>
                    <a:pt x="0" y="1123950"/>
                  </a:moveTo>
                  <a:lnTo>
                    <a:pt x="0" y="3511380"/>
                  </a:lnTo>
                  <a:lnTo>
                    <a:pt x="3130550" y="351138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3660AA"/>
            </a:solidFill>
          </p:spPr>
          <p:txBody>
            <a:bodyPr/>
            <a:lstStyle/>
            <a:p>
              <a:endParaRPr lang="en-GB" dirty="0"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79488" y="8146004"/>
            <a:ext cx="250816" cy="25081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359868" y="6340697"/>
            <a:ext cx="8807341" cy="466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24"/>
              </a:lnSpc>
            </a:pPr>
            <a:endParaRPr lang="en-US" sz="440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59868" y="3437013"/>
            <a:ext cx="7564225" cy="101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en-US" sz="6600" dirty="0">
              <a:solidFill>
                <a:srgbClr val="FFFFFF"/>
              </a:solidFill>
              <a:latin typeface="Montserrat Ex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34712" y="8105303"/>
            <a:ext cx="1988874" cy="322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03"/>
              </a:lnSpc>
            </a:pPr>
            <a:r>
              <a:rPr lang="en-US" sz="2099" dirty="0">
                <a:solidFill>
                  <a:srgbClr val="FFFFFF"/>
                </a:solidFill>
                <a:latin typeface="Montserrat Classic Bold Italics"/>
              </a:rPr>
              <a:t>COMENZAR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D80375-689C-8507-6001-CA8A4A6DB3B1}"/>
              </a:ext>
            </a:extLst>
          </p:cNvPr>
          <p:cNvSpPr txBox="1"/>
          <p:nvPr/>
        </p:nvSpPr>
        <p:spPr>
          <a:xfrm>
            <a:off x="792468" y="3238500"/>
            <a:ext cx="103327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solidFill>
                  <a:schemeClr val="bg1"/>
                </a:solidFill>
                <a:latin typeface="Montserrat Bold" panose="00000800000000000000" charset="0"/>
                <a:cs typeface="Montserrat Bold" panose="00000800000000000000" charset="0"/>
              </a:rPr>
              <a:t>Investigación de </a:t>
            </a:r>
            <a:br>
              <a:rPr lang="es-ES" sz="5400" b="1" dirty="0">
                <a:solidFill>
                  <a:schemeClr val="bg1"/>
                </a:solidFill>
                <a:latin typeface="Montserrat Bold" panose="00000800000000000000" charset="0"/>
                <a:cs typeface="Montserrat Bold" panose="00000800000000000000" charset="0"/>
              </a:rPr>
            </a:br>
            <a:r>
              <a:rPr lang="es-ES" sz="5400" b="1" dirty="0">
                <a:solidFill>
                  <a:schemeClr val="bg1"/>
                </a:solidFill>
                <a:latin typeface="Montserrat Bold" panose="00000800000000000000" charset="0"/>
                <a:cs typeface="Montserrat Bold" panose="00000800000000000000" charset="0"/>
              </a:rPr>
              <a:t>Salud Pública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D26B96-9164-D845-7B62-F6DEAF0873FD}"/>
              </a:ext>
            </a:extLst>
          </p:cNvPr>
          <p:cNvSpPr txBox="1"/>
          <p:nvPr/>
        </p:nvSpPr>
        <p:spPr>
          <a:xfrm>
            <a:off x="792469" y="5073229"/>
            <a:ext cx="4971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latin typeface="Montserrat SemiBold" panose="00000700000000000000" pitchFamily="2" charset="0"/>
              </a:rPr>
              <a:t>con 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B189A9-DD2D-7223-71D6-37168E1C89C0}"/>
              </a:ext>
            </a:extLst>
          </p:cNvPr>
          <p:cNvSpPr txBox="1"/>
          <p:nvPr/>
        </p:nvSpPr>
        <p:spPr>
          <a:xfrm>
            <a:off x="792469" y="5911973"/>
            <a:ext cx="10332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>
                <a:solidFill>
                  <a:schemeClr val="bg1"/>
                </a:solidFill>
                <a:latin typeface="Montserrat Bold" panose="00000800000000000000" charset="0"/>
                <a:cs typeface="Montserrat Bold" panose="00000800000000000000" charset="0"/>
              </a:rPr>
              <a:t>Dr. Deepak Palakshappa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4083A9-7AE3-A1B3-2BA8-89A272E9A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94" y="600114"/>
            <a:ext cx="5986120" cy="9932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671298" y="1974758"/>
            <a:ext cx="6631992" cy="6631992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5400000">
            <a:off x="-1660237" y="1660237"/>
            <a:ext cx="10287000" cy="6966526"/>
            <a:chOff x="0" y="0"/>
            <a:chExt cx="3130550" cy="2120060"/>
          </a:xfrm>
          <a:solidFill>
            <a:srgbClr val="3660AA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3130550" cy="2120060"/>
            </a:xfrm>
            <a:custGeom>
              <a:avLst/>
              <a:gdLst/>
              <a:ahLst/>
              <a:cxnLst/>
              <a:rect l="l" t="t" r="r" b="b"/>
              <a:pathLst>
                <a:path w="3130550" h="2120060">
                  <a:moveTo>
                    <a:pt x="0" y="1123950"/>
                  </a:moveTo>
                  <a:lnTo>
                    <a:pt x="0" y="2120060"/>
                  </a:lnTo>
                  <a:lnTo>
                    <a:pt x="3130550" y="212006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30113" y="2233573"/>
            <a:ext cx="6114362" cy="6114362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5400000">
            <a:off x="15547542" y="1159042"/>
            <a:ext cx="4345306" cy="2027222"/>
            <a:chOff x="0" y="0"/>
            <a:chExt cx="3130550" cy="1460500"/>
          </a:xfrm>
          <a:solidFill>
            <a:srgbClr val="55B8AD"/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169112" y="1494909"/>
            <a:ext cx="10220015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4800" dirty="0">
                <a:latin typeface="Montserrat SemiBold" panose="00000700000000000000" pitchFamily="2" charset="0"/>
              </a:rPr>
              <a:t>En esta Presentación: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4800" y="9791700"/>
            <a:ext cx="4979916" cy="2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02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7001C8D-02D8-3C19-19AD-844701555404}"/>
              </a:ext>
            </a:extLst>
          </p:cNvPr>
          <p:cNvSpPr>
            <a:spLocks noChangeAspect="1"/>
          </p:cNvSpPr>
          <p:nvPr/>
        </p:nvSpPr>
        <p:spPr>
          <a:xfrm>
            <a:off x="1205994" y="2522369"/>
            <a:ext cx="5575806" cy="5575806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516" t="-5" r="-35516" b="-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565B56-1C40-04DF-60AD-F6FF1CDA1A6C}"/>
              </a:ext>
            </a:extLst>
          </p:cNvPr>
          <p:cNvSpPr txBox="1"/>
          <p:nvPr/>
        </p:nvSpPr>
        <p:spPr>
          <a:xfrm>
            <a:off x="8169112" y="2490827"/>
            <a:ext cx="9447590" cy="5222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Introducción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Investigación y Trayectoria Profesional de Deepak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b="1" dirty="0">
                <a:latin typeface="Montserrat" panose="00000500000000000000" pitchFamily="2" charset="0"/>
              </a:rPr>
              <a:t>Puntos de Debate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Sobre la Investigación de Salud Pública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De la Escuela a la Investigación de Salud Pública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Oportunidades para Estudiantes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Carreras en Investigación de Salud Pública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Conozca a Deepak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b="1" dirty="0">
                <a:latin typeface="Montserrat" panose="00000500000000000000" pitchFamily="2" charset="0"/>
              </a:rPr>
              <a:t>Puntos de Debate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Montserrat" panose="00000500000000000000" pitchFamily="2" charset="0"/>
              </a:rPr>
              <a:t>Más Recursos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961048" y="1791552"/>
            <a:ext cx="6076795" cy="6280192"/>
            <a:chOff x="0" y="0"/>
            <a:chExt cx="6362700" cy="6575666"/>
          </a:xfrm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5400000">
            <a:off x="-1746485" y="1746485"/>
            <a:ext cx="10287000" cy="6794030"/>
            <a:chOff x="0" y="0"/>
            <a:chExt cx="3130550" cy="2067566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067566"/>
            </a:xfrm>
            <a:custGeom>
              <a:avLst/>
              <a:gdLst/>
              <a:ahLst/>
              <a:cxnLst/>
              <a:rect l="l" t="t" r="r" b="b"/>
              <a:pathLst>
                <a:path w="3130550" h="2067566">
                  <a:moveTo>
                    <a:pt x="0" y="1123950"/>
                  </a:moveTo>
                  <a:lnTo>
                    <a:pt x="0" y="2067566"/>
                  </a:lnTo>
                  <a:lnTo>
                    <a:pt x="3130550" y="2067566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2189571" y="1984905"/>
            <a:ext cx="5583600" cy="5769668"/>
          </a:xfrm>
          <a:custGeom>
            <a:avLst/>
            <a:gdLst/>
            <a:ahLst/>
            <a:cxnLst/>
            <a:rect l="l" t="t" r="r" b="b"/>
            <a:pathLst>
              <a:path w="6350012" h="6562979">
                <a:moveTo>
                  <a:pt x="6350000" y="5480583"/>
                </a:moveTo>
                <a:cubicBezTo>
                  <a:pt x="6350000" y="6078372"/>
                  <a:pt x="5865419" y="6562979"/>
                  <a:pt x="5267617" y="6562979"/>
                </a:cubicBezTo>
                <a:lnTo>
                  <a:pt x="1082383" y="6562979"/>
                </a:lnTo>
                <a:cubicBezTo>
                  <a:pt x="484594" y="6562979"/>
                  <a:pt x="0" y="6078385"/>
                  <a:pt x="0" y="5480583"/>
                </a:cubicBezTo>
                <a:lnTo>
                  <a:pt x="0" y="1082383"/>
                </a:lnTo>
                <a:cubicBezTo>
                  <a:pt x="0" y="484594"/>
                  <a:pt x="484581" y="0"/>
                  <a:pt x="1082383" y="0"/>
                </a:cubicBezTo>
                <a:lnTo>
                  <a:pt x="5267630" y="0"/>
                </a:lnTo>
                <a:cubicBezTo>
                  <a:pt x="5865419" y="0"/>
                  <a:pt x="6350012" y="484594"/>
                  <a:pt x="6350012" y="1082383"/>
                </a:cubicBezTo>
                <a:lnTo>
                  <a:pt x="6350012" y="5480583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698" r="-43488"/>
            </a:stretch>
          </a:blipFill>
          <a:ln w="12700">
            <a:noFill/>
          </a:ln>
        </p:spPr>
        <p:txBody>
          <a:bodyPr/>
          <a:lstStyle/>
          <a:p>
            <a:endParaRPr lang="en-GB" dirty="0"/>
          </a:p>
        </p:txBody>
      </p:sp>
      <p:grpSp>
        <p:nvGrpSpPr>
          <p:cNvPr id="10" name="Group 10"/>
          <p:cNvGrpSpPr/>
          <p:nvPr/>
        </p:nvGrpSpPr>
        <p:grpSpPr>
          <a:xfrm>
            <a:off x="1762741" y="7285824"/>
            <a:ext cx="4790459" cy="954356"/>
            <a:chOff x="0" y="0"/>
            <a:chExt cx="3186708" cy="1012978"/>
          </a:xfrm>
          <a:solidFill>
            <a:srgbClr val="55B8AD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86708" cy="1012978"/>
            </a:xfrm>
            <a:custGeom>
              <a:avLst/>
              <a:gdLst/>
              <a:ahLst/>
              <a:cxnLst/>
              <a:rect l="l" t="t" r="r" b="b"/>
              <a:pathLst>
                <a:path w="3186708" h="1012978">
                  <a:moveTo>
                    <a:pt x="3062248" y="1012978"/>
                  </a:moveTo>
                  <a:lnTo>
                    <a:pt x="124460" y="1012978"/>
                  </a:lnTo>
                  <a:cubicBezTo>
                    <a:pt x="55880" y="1012978"/>
                    <a:pt x="0" y="957098"/>
                    <a:pt x="0" y="8885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62248" y="0"/>
                  </a:lnTo>
                  <a:cubicBezTo>
                    <a:pt x="3130828" y="0"/>
                    <a:pt x="3186708" y="55880"/>
                    <a:pt x="3186708" y="124460"/>
                  </a:cubicBezTo>
                  <a:lnTo>
                    <a:pt x="3186708" y="888518"/>
                  </a:lnTo>
                  <a:cubicBezTo>
                    <a:pt x="3186708" y="957098"/>
                    <a:pt x="3130828" y="1012978"/>
                    <a:pt x="3062248" y="1012978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4668271" y="1543335"/>
            <a:ext cx="5786039" cy="2699369"/>
            <a:chOff x="0" y="0"/>
            <a:chExt cx="3130550" cy="1460500"/>
          </a:xfrm>
          <a:solidFill>
            <a:srgbClr val="55B8AD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761143" y="832755"/>
            <a:ext cx="6462491" cy="969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69"/>
              </a:lnSpc>
            </a:pPr>
            <a:r>
              <a:rPr lang="es-ES" sz="4800" dirty="0">
                <a:latin typeface="Montserrat Semi-Bold" panose="020B0604020202020204" charset="0"/>
              </a:rPr>
              <a:t>Conozca a Deepak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356FCA-1F05-863E-DE3C-A453B588AA44}"/>
              </a:ext>
            </a:extLst>
          </p:cNvPr>
          <p:cNvSpPr txBox="1"/>
          <p:nvPr/>
        </p:nvSpPr>
        <p:spPr>
          <a:xfrm>
            <a:off x="8761143" y="2367515"/>
            <a:ext cx="8231458" cy="6296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El Dr. Deepak Palakshappa es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investigador de salud pública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en la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  <a:hlinkClick r:id="rId3"/>
              </a:rPr>
              <a:t>Facultad de Medicina de Universidad de Wake Forest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en EE. UU.</a:t>
            </a:r>
          </a:p>
          <a:p>
            <a:pPr>
              <a:lnSpc>
                <a:spcPct val="120000"/>
              </a:lnSpc>
            </a:pPr>
            <a:endParaRPr lang="en-GB" sz="26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Está investigando cómo la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inseguridad alimentaria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afecta la salud de las personas y cómo los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sistemas de atención médica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pueden ayudar a abordar estos problemas.</a:t>
            </a:r>
          </a:p>
          <a:p>
            <a:pPr>
              <a:lnSpc>
                <a:spcPct val="120000"/>
              </a:lnSpc>
            </a:pPr>
            <a:endParaRPr lang="en-GB" sz="26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Su investigación se centra en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desarrollar intervenciones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para ayudar a que los grupos familiares superen la inseguridad alimentaria y mejoren su salud.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58A252-6693-5366-24D8-A962B5B69E80}"/>
              </a:ext>
            </a:extLst>
          </p:cNvPr>
          <p:cNvSpPr txBox="1"/>
          <p:nvPr/>
        </p:nvSpPr>
        <p:spPr>
          <a:xfrm>
            <a:off x="1762740" y="7529312"/>
            <a:ext cx="4979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Montserrat Bold" panose="00000800000000000000" charset="0"/>
                <a:cs typeface="Montserrat Bold" panose="00000800000000000000" charset="0"/>
              </a:rPr>
              <a:t>Dr. Deepak Palakshappa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4E87C9A4-2B7A-C139-7A26-16677174A8FB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03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1C05AAA3-9D13-0D92-E988-65D70BD95211}"/>
              </a:ext>
            </a:extLst>
          </p:cNvPr>
          <p:cNvGrpSpPr>
            <a:grpSpLocks noChangeAspect="1"/>
          </p:cNvGrpSpPr>
          <p:nvPr/>
        </p:nvGrpSpPr>
        <p:grpSpPr>
          <a:xfrm>
            <a:off x="10146982" y="1714500"/>
            <a:ext cx="7384115" cy="7311000"/>
            <a:chOff x="0" y="0"/>
            <a:chExt cx="6362700" cy="657566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F87A5E0D-13B7-0326-965A-2CE92B901673}"/>
                </a:ext>
              </a:extLst>
            </p:cNvPr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9607391" y="1606391"/>
            <a:ext cx="10287000" cy="7074218"/>
            <a:chOff x="0" y="0"/>
            <a:chExt cx="3130550" cy="2152833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152833"/>
            </a:xfrm>
            <a:custGeom>
              <a:avLst/>
              <a:gdLst/>
              <a:ahLst/>
              <a:cxnLst/>
              <a:rect l="l" t="t" r="r" b="b"/>
              <a:pathLst>
                <a:path w="3130550" h="2152833">
                  <a:moveTo>
                    <a:pt x="0" y="1123950"/>
                  </a:moveTo>
                  <a:lnTo>
                    <a:pt x="0" y="2152833"/>
                  </a:lnTo>
                  <a:lnTo>
                    <a:pt x="3130550" y="2152833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973B15-2E6E-E13C-4185-462C8985F87B}"/>
              </a:ext>
            </a:extLst>
          </p:cNvPr>
          <p:cNvSpPr txBox="1"/>
          <p:nvPr/>
        </p:nvSpPr>
        <p:spPr>
          <a:xfrm>
            <a:off x="783655" y="3009900"/>
            <a:ext cx="8450915" cy="5336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kern="1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La animación en la siguiente diapositiva presentará la investigación y la trayectoria profesional de Deepak.</a:t>
            </a:r>
          </a:p>
          <a:p>
            <a:pPr>
              <a:lnSpc>
                <a:spcPct val="120000"/>
              </a:lnSpc>
            </a:pPr>
            <a:endParaRPr lang="en-GB" sz="26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s-ES" sz="2600" kern="1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También la puede encontrar en la página de Deepak en Futurum:</a:t>
            </a:r>
          </a:p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  <a:hlinkClick r:id="rId2"/>
              </a:rPr>
              <a:t>futurumcareers.com/public-health-research-with-dr-deepak-palakshappa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endParaRPr lang="en-GB" sz="26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s-ES" sz="2600" kern="1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O puede</a:t>
            </a:r>
            <a:r>
              <a:rPr lang="es-ES" sz="2600" kern="100" dirty="0">
                <a:solidFill>
                  <a:srgbClr val="FF0000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s-ES" sz="2600" kern="1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verla en YouTube:</a:t>
            </a:r>
          </a:p>
          <a:p>
            <a:pPr>
              <a:lnSpc>
                <a:spcPct val="120000"/>
              </a:lnSpc>
            </a:pPr>
            <a:r>
              <a:rPr lang="es-ES" sz="2600" u="sng" dirty="0">
                <a:solidFill>
                  <a:srgbClr val="0000FF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  <a:hlinkClick r:id="rId3"/>
              </a:rPr>
              <a:t>https://youtu.be/0j-BzaMLOVs</a:t>
            </a:r>
            <a:endParaRPr lang="es-ES" sz="2600" u="sng" dirty="0">
              <a:solidFill>
                <a:srgbClr val="0000FF"/>
              </a:solidFill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141015-C4B9-7A97-8C75-6F5CB183B22A}"/>
              </a:ext>
            </a:extLst>
          </p:cNvPr>
          <p:cNvSpPr txBox="1"/>
          <p:nvPr/>
        </p:nvSpPr>
        <p:spPr>
          <a:xfrm>
            <a:off x="783655" y="567398"/>
            <a:ext cx="8763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1" kern="100" dirty="0">
                <a:latin typeface="Montserrat SemiBold" panose="000007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Conozca la Investigación y la Trayectoria Profesional de Deepak</a:t>
            </a:r>
            <a:endParaRPr lang="es-ES" sz="4800" b="1" dirty="0">
              <a:latin typeface="Montserrat SemiBold" panose="000007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DC9F6520-EE26-4138-B9CA-CB868C680513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bg1">
                    <a:lumMod val="50000"/>
                  </a:schemeClr>
                </a:solidFill>
                <a:latin typeface="Montserrat Semi-Bold"/>
              </a:rPr>
              <a:t>04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205498D9-C587-D07B-EB04-B22D805095D1}"/>
              </a:ext>
            </a:extLst>
          </p:cNvPr>
          <p:cNvGrpSpPr>
            <a:grpSpLocks noChangeAspect="1"/>
          </p:cNvGrpSpPr>
          <p:nvPr/>
        </p:nvGrpSpPr>
        <p:grpSpPr>
          <a:xfrm>
            <a:off x="10438879" y="2040935"/>
            <a:ext cx="6662787" cy="6597243"/>
            <a:chOff x="6350" y="6350"/>
            <a:chExt cx="6350011" cy="6562979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2934846-23B7-357B-FF73-757AA16A9A3D}"/>
                </a:ext>
              </a:extLst>
            </p:cNvPr>
            <p:cNvSpPr/>
            <p:nvPr/>
          </p:nvSpPr>
          <p:spPr>
            <a:xfrm>
              <a:off x="6350" y="6350"/>
              <a:ext cx="6350011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5343" r="-45343"/>
              </a:stretch>
            </a:blip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72764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9F0B96F-5F0C-4FA8-3674-334B0E5A89B4}"/>
              </a:ext>
            </a:extLst>
          </p:cNvPr>
          <p:cNvSpPr txBox="1"/>
          <p:nvPr/>
        </p:nvSpPr>
        <p:spPr>
          <a:xfrm>
            <a:off x="5448300" y="43053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latin typeface="Montserrat SemiBold" panose="00000700000000000000" pitchFamily="2" charset="0"/>
              </a:rPr>
              <a:t>Animación integrada</a:t>
            </a:r>
          </a:p>
        </p:txBody>
      </p:sp>
      <p:pic>
        <p:nvPicPr>
          <p:cNvPr id="4" name="Deepak Palakshappa new  E">
            <a:hlinkClick r:id="" action="ppaction://media"/>
            <a:extLst>
              <a:ext uri="{FF2B5EF4-FFF2-40B4-BE49-F238E27FC236}">
                <a16:creationId xmlns:a16="http://schemas.microsoft.com/office/drawing/2014/main" id="{C2C1E089-D780-69C4-4242-0A4032149B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5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C27516-41FF-4417-1485-0099CD3F8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9" r="32215"/>
          <a:stretch/>
        </p:blipFill>
        <p:spPr>
          <a:xfrm>
            <a:off x="10155599" y="1"/>
            <a:ext cx="8132401" cy="1030634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 rot="5400000">
            <a:off x="4178454" y="-1765152"/>
            <a:ext cx="9281892" cy="14822411"/>
            <a:chOff x="0" y="0"/>
            <a:chExt cx="3130550" cy="3989417"/>
          </a:xfrm>
          <a:solidFill>
            <a:srgbClr val="3660AA"/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3989417"/>
            </a:xfrm>
            <a:custGeom>
              <a:avLst/>
              <a:gdLst/>
              <a:ahLst/>
              <a:cxnLst/>
              <a:rect l="l" t="t" r="r" b="b"/>
              <a:pathLst>
                <a:path w="3130550" h="3989417">
                  <a:moveTo>
                    <a:pt x="0" y="1123950"/>
                  </a:moveTo>
                  <a:lnTo>
                    <a:pt x="0" y="3989417"/>
                  </a:lnTo>
                  <a:lnTo>
                    <a:pt x="3130550" y="3989417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06FBB253-6086-031C-8D99-18D229BCE51F}"/>
              </a:ext>
            </a:extLst>
          </p:cNvPr>
          <p:cNvSpPr/>
          <p:nvPr/>
        </p:nvSpPr>
        <p:spPr>
          <a:xfrm rot="5400000">
            <a:off x="3834290" y="-1765717"/>
            <a:ext cx="9281891" cy="14822413"/>
          </a:xfrm>
          <a:custGeom>
            <a:avLst/>
            <a:gdLst/>
            <a:ahLst/>
            <a:cxnLst/>
            <a:rect l="l" t="t" r="r" b="b"/>
            <a:pathLst>
              <a:path w="3130550" h="3989417">
                <a:moveTo>
                  <a:pt x="0" y="1123950"/>
                </a:moveTo>
                <a:lnTo>
                  <a:pt x="0" y="3989417"/>
                </a:lnTo>
                <a:lnTo>
                  <a:pt x="3130550" y="3989417"/>
                </a:lnTo>
                <a:lnTo>
                  <a:pt x="3130550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468A76-7090-E9BA-7D3D-5AD7C5ECCA99}"/>
              </a:ext>
            </a:extLst>
          </p:cNvPr>
          <p:cNvSpPr/>
          <p:nvPr/>
        </p:nvSpPr>
        <p:spPr>
          <a:xfrm>
            <a:off x="0" y="-9667"/>
            <a:ext cx="1981200" cy="10296667"/>
          </a:xfrm>
          <a:prstGeom prst="rect">
            <a:avLst/>
          </a:prstGeom>
          <a:solidFill>
            <a:srgbClr val="C9E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3271762" y="-1976365"/>
            <a:ext cx="10296667" cy="14249407"/>
            <a:chOff x="0" y="0"/>
            <a:chExt cx="3130550" cy="3511380"/>
          </a:xfrm>
          <a:solidFill>
            <a:srgbClr val="C9E9E5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3130550" cy="3511380"/>
            </a:xfrm>
            <a:custGeom>
              <a:avLst/>
              <a:gdLst/>
              <a:ahLst/>
              <a:cxnLst/>
              <a:rect l="l" t="t" r="r" b="b"/>
              <a:pathLst>
                <a:path w="3130550" h="3511380">
                  <a:moveTo>
                    <a:pt x="0" y="1123950"/>
                  </a:moveTo>
                  <a:lnTo>
                    <a:pt x="0" y="3511380"/>
                  </a:lnTo>
                  <a:lnTo>
                    <a:pt x="3130550" y="351138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EB73596A-795A-5C0E-A2A2-663F3FBB885B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06  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DDB444-1505-63D1-92A9-D3D26A633F58}"/>
              </a:ext>
            </a:extLst>
          </p:cNvPr>
          <p:cNvSpPr txBox="1"/>
          <p:nvPr/>
        </p:nvSpPr>
        <p:spPr>
          <a:xfrm>
            <a:off x="465386" y="589043"/>
            <a:ext cx="8460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Montserrat SemiBold" panose="00000700000000000000" pitchFamily="2" charset="0"/>
              </a:rPr>
              <a:t>Resumen de la Animación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9A32AA-4AC0-BF53-D8B2-33841D1CBFFC}"/>
              </a:ext>
            </a:extLst>
          </p:cNvPr>
          <p:cNvSpPr txBox="1"/>
          <p:nvPr/>
        </p:nvSpPr>
        <p:spPr>
          <a:xfrm>
            <a:off x="465387" y="1835539"/>
            <a:ext cx="10888413" cy="2208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Cuando era más joven, Deepak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trabajó como voluntario en un programa de participación comunitaria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en el que entregaba comidas a personas mayores que no salían de su hogar. Esto lo inspiró a pensar en cómo podía encontrar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una carrera que le permitiera ayudar a otras personas.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E8AA4D-66BB-6E05-CE05-E37FA105DFE0}"/>
              </a:ext>
            </a:extLst>
          </p:cNvPr>
          <p:cNvSpPr txBox="1"/>
          <p:nvPr/>
        </p:nvSpPr>
        <p:spPr>
          <a:xfrm>
            <a:off x="470148" y="4174381"/>
            <a:ext cx="11955213" cy="1780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Durante su formación médica, Deepak observó que muchos de sus pacientes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 podían pagar sus medicamentos 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porque tenían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dificultades para pagar los alimentos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 Estas experiencias inspiraron a Deepak a centrar su investigación en la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inseguridad alimentaria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y los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determinantes sociales de la salud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B41B2C-B0E1-3811-585F-8CDC1B0D5EFD}"/>
              </a:ext>
            </a:extLst>
          </p:cNvPr>
          <p:cNvSpPr txBox="1"/>
          <p:nvPr/>
        </p:nvSpPr>
        <p:spPr>
          <a:xfrm>
            <a:off x="465386" y="6513223"/>
            <a:ext cx="12183814" cy="1780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inseguridad alimentaria es la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incapacidad de acceder a los alimentos adecuados 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debido a la falta de dinero u otros recursos. Sin embargo, la inseguridad alimentaria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 siempre significa pasar hambre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 también puede suponer solo tener acceso a alimentos con un </a:t>
            </a:r>
            <a:r>
              <a:rPr lang="es-ES" sz="2600" b="1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valor nutricional bajo</a:t>
            </a:r>
            <a:r>
              <a:rPr lang="es-ES" sz="2600" dirty="0"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como comida rápida barata.</a:t>
            </a:r>
          </a:p>
        </p:txBody>
      </p:sp>
    </p:spTree>
    <p:extLst>
      <p:ext uri="{BB962C8B-B14F-4D97-AF65-F5344CB8AC3E}">
        <p14:creationId xmlns:p14="http://schemas.microsoft.com/office/powerpoint/2010/main" val="84909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242F0-9CA3-1CCB-1C8F-A33FE57DA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C6F918A-65BE-656A-B661-1ECD16595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9" r="32215"/>
          <a:stretch/>
        </p:blipFill>
        <p:spPr>
          <a:xfrm>
            <a:off x="10155599" y="1"/>
            <a:ext cx="8132401" cy="10306340"/>
          </a:xfrm>
          <a:prstGeom prst="rect">
            <a:avLst/>
          </a:prstGeom>
        </p:spPr>
      </p:pic>
      <p:grpSp>
        <p:nvGrpSpPr>
          <p:cNvPr id="5" name="Group 5">
            <a:extLst>
              <a:ext uri="{FF2B5EF4-FFF2-40B4-BE49-F238E27FC236}">
                <a16:creationId xmlns:a16="http://schemas.microsoft.com/office/drawing/2014/main" id="{84A90861-B7BC-4A56-3C70-2E003E222495}"/>
              </a:ext>
            </a:extLst>
          </p:cNvPr>
          <p:cNvGrpSpPr/>
          <p:nvPr/>
        </p:nvGrpSpPr>
        <p:grpSpPr>
          <a:xfrm rot="5400000">
            <a:off x="4178451" y="-1765149"/>
            <a:ext cx="9281892" cy="14822406"/>
            <a:chOff x="0" y="0"/>
            <a:chExt cx="3130550" cy="3989417"/>
          </a:xfrm>
          <a:solidFill>
            <a:srgbClr val="3660AA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E08E48D-BA98-E991-82E9-6889BA614613}"/>
                </a:ext>
              </a:extLst>
            </p:cNvPr>
            <p:cNvSpPr/>
            <p:nvPr/>
          </p:nvSpPr>
          <p:spPr>
            <a:xfrm>
              <a:off x="0" y="0"/>
              <a:ext cx="3130550" cy="3989417"/>
            </a:xfrm>
            <a:custGeom>
              <a:avLst/>
              <a:gdLst/>
              <a:ahLst/>
              <a:cxnLst/>
              <a:rect l="l" t="t" r="r" b="b"/>
              <a:pathLst>
                <a:path w="3130550" h="3989417">
                  <a:moveTo>
                    <a:pt x="0" y="1123950"/>
                  </a:moveTo>
                  <a:lnTo>
                    <a:pt x="0" y="3989417"/>
                  </a:lnTo>
                  <a:lnTo>
                    <a:pt x="3130550" y="3989417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926E4577-A86A-C924-F77C-91536B741538}"/>
              </a:ext>
            </a:extLst>
          </p:cNvPr>
          <p:cNvSpPr/>
          <p:nvPr/>
        </p:nvSpPr>
        <p:spPr>
          <a:xfrm rot="5400000">
            <a:off x="3834287" y="-1765714"/>
            <a:ext cx="9281891" cy="14822404"/>
          </a:xfrm>
          <a:custGeom>
            <a:avLst/>
            <a:gdLst/>
            <a:ahLst/>
            <a:cxnLst/>
            <a:rect l="l" t="t" r="r" b="b"/>
            <a:pathLst>
              <a:path w="3130550" h="3989417">
                <a:moveTo>
                  <a:pt x="0" y="1123950"/>
                </a:moveTo>
                <a:lnTo>
                  <a:pt x="0" y="3989417"/>
                </a:lnTo>
                <a:lnTo>
                  <a:pt x="3130550" y="3989417"/>
                </a:lnTo>
                <a:lnTo>
                  <a:pt x="3130550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FDC378-1A88-843C-A42F-9548A6ABFCB7}"/>
              </a:ext>
            </a:extLst>
          </p:cNvPr>
          <p:cNvSpPr/>
          <p:nvPr/>
        </p:nvSpPr>
        <p:spPr>
          <a:xfrm>
            <a:off x="0" y="-9667"/>
            <a:ext cx="1981200" cy="10296667"/>
          </a:xfrm>
          <a:prstGeom prst="rect">
            <a:avLst/>
          </a:prstGeom>
          <a:solidFill>
            <a:srgbClr val="C9E9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946095C-080F-D4D7-5C49-4921B303147D}"/>
              </a:ext>
            </a:extLst>
          </p:cNvPr>
          <p:cNvGrpSpPr/>
          <p:nvPr/>
        </p:nvGrpSpPr>
        <p:grpSpPr>
          <a:xfrm rot="5400000">
            <a:off x="3356854" y="-1966695"/>
            <a:ext cx="10296667" cy="14249405"/>
            <a:chOff x="0" y="0"/>
            <a:chExt cx="3130550" cy="3511380"/>
          </a:xfrm>
          <a:solidFill>
            <a:srgbClr val="C9E9E5"/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1D76095-C0D2-F34E-1EDD-79C6927B3227}"/>
                </a:ext>
              </a:extLst>
            </p:cNvPr>
            <p:cNvSpPr/>
            <p:nvPr/>
          </p:nvSpPr>
          <p:spPr>
            <a:xfrm>
              <a:off x="0" y="0"/>
              <a:ext cx="3130550" cy="3511380"/>
            </a:xfrm>
            <a:custGeom>
              <a:avLst/>
              <a:gdLst/>
              <a:ahLst/>
              <a:cxnLst/>
              <a:rect l="l" t="t" r="r" b="b"/>
              <a:pathLst>
                <a:path w="3130550" h="3511380">
                  <a:moveTo>
                    <a:pt x="0" y="1123950"/>
                  </a:moveTo>
                  <a:lnTo>
                    <a:pt x="0" y="3511380"/>
                  </a:lnTo>
                  <a:lnTo>
                    <a:pt x="3130550" y="351138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4ADADE43-708D-9D6B-BBEB-7F615BC0DAF1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07  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50B2C4-CD68-F6E9-D753-822B722F22E6}"/>
              </a:ext>
            </a:extLst>
          </p:cNvPr>
          <p:cNvSpPr txBox="1"/>
          <p:nvPr/>
        </p:nvSpPr>
        <p:spPr>
          <a:xfrm>
            <a:off x="465387" y="589043"/>
            <a:ext cx="8460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Montserrat SemiBold" panose="00000700000000000000" pitchFamily="2" charset="0"/>
              </a:rPr>
              <a:t>Resumen de la Animación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1268D3-4972-8FC3-27D1-F5F293D197D4}"/>
              </a:ext>
            </a:extLst>
          </p:cNvPr>
          <p:cNvSpPr txBox="1"/>
          <p:nvPr/>
        </p:nvSpPr>
        <p:spPr>
          <a:xfrm>
            <a:off x="465387" y="1835539"/>
            <a:ext cx="11193213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</a:rPr>
              <a:t>La inseguridad alimentaria puede aumentar el riesgo de presentar </a:t>
            </a:r>
            <a:r>
              <a:rPr lang="es-ES" sz="2600" b="1" dirty="0">
                <a:latin typeface="Montserrat" panose="00000500000000000000" pitchFamily="2" charset="0"/>
              </a:rPr>
              <a:t>obesidad, diabetes y presión arterial alta</a:t>
            </a:r>
            <a:r>
              <a:rPr lang="es-ES" sz="2600" dirty="0">
                <a:latin typeface="Montserrat" panose="00000500000000000000" pitchFamily="2" charset="0"/>
              </a:rPr>
              <a:t>, así como afecciones de salud mental, como </a:t>
            </a:r>
            <a:r>
              <a:rPr lang="es-ES" sz="2600" b="1" dirty="0">
                <a:latin typeface="Montserrat" panose="00000500000000000000" pitchFamily="2" charset="0"/>
              </a:rPr>
              <a:t>estrés crónico, ansiedad y depresión</a:t>
            </a:r>
            <a:r>
              <a:rPr lang="es-ES" sz="2600" dirty="0">
                <a:latin typeface="Montserrat" panose="00000500000000000000" pitchFamily="2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3209FD-BF50-4D60-D7F7-534A46F764B2}"/>
              </a:ext>
            </a:extLst>
          </p:cNvPr>
          <p:cNvSpPr txBox="1"/>
          <p:nvPr/>
        </p:nvSpPr>
        <p:spPr>
          <a:xfrm>
            <a:off x="465387" y="3661161"/>
            <a:ext cx="12260013" cy="2459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Si bien EE. UU. es un país desarrollado, </a:t>
            </a:r>
            <a:r>
              <a:rPr lang="es-E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más de uno de cada ocho grupos familiares</a:t>
            </a:r>
            <a:r>
              <a:rPr lang="es-E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vive con inseguridad alimentaria. Se han desarrollado algunas intervenciones a nivel nacional que brindan </a:t>
            </a:r>
            <a:r>
              <a:rPr lang="es-E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apoyo financiero </a:t>
            </a:r>
            <a:r>
              <a:rPr lang="es-E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para ayudar a las personas a comprar alimentos. Por desgracia, </a:t>
            </a:r>
            <a:r>
              <a:rPr lang="es-ES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no todos son elegibles</a:t>
            </a:r>
            <a:r>
              <a:rPr lang="es-E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para estos programas de apoyo.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22677C-D0E1-B661-1AFD-47EA833AE994}"/>
              </a:ext>
            </a:extLst>
          </p:cNvPr>
          <p:cNvSpPr txBox="1"/>
          <p:nvPr/>
        </p:nvSpPr>
        <p:spPr>
          <a:xfrm>
            <a:off x="465387" y="6451406"/>
            <a:ext cx="13250614" cy="1979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</a:rPr>
              <a:t>La investigación de Deepak se centra en </a:t>
            </a:r>
            <a:r>
              <a:rPr lang="es-ES" sz="2600" b="1" dirty="0">
                <a:latin typeface="Montserrat" panose="00000500000000000000" pitchFamily="2" charset="0"/>
              </a:rPr>
              <a:t>desarrollar intervenciones nuevas </a:t>
            </a:r>
            <a:r>
              <a:rPr lang="es-ES" sz="2600" dirty="0">
                <a:latin typeface="Montserrat" panose="00000500000000000000" pitchFamily="2" charset="0"/>
              </a:rPr>
              <a:t>y estudiar cómo pueden mejorar las vidas de personas con inseguridad alimentaria. En un estudio, el equipo de Deepak </a:t>
            </a:r>
            <a:r>
              <a:rPr lang="es-ES" sz="2600" b="1" dirty="0">
                <a:latin typeface="Montserrat" panose="00000500000000000000" pitchFamily="2" charset="0"/>
              </a:rPr>
              <a:t>entrega comidas para grupos familiares con inseguridad alimentaria </a:t>
            </a:r>
            <a:r>
              <a:rPr lang="es-ES" sz="2600" dirty="0">
                <a:latin typeface="Montserrat" panose="00000500000000000000" pitchFamily="2" charset="0"/>
              </a:rPr>
              <a:t>y examina si esto ayuda a </a:t>
            </a:r>
            <a:r>
              <a:rPr lang="es-ES" sz="2600" b="1" dirty="0">
                <a:latin typeface="Montserrat" panose="00000500000000000000" pitchFamily="2" charset="0"/>
              </a:rPr>
              <a:t>reducir la presión arterial alta</a:t>
            </a:r>
            <a:r>
              <a:rPr lang="es-ES" sz="2600" dirty="0">
                <a:latin typeface="Montserrat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415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EFBAE7-9054-B20C-C42F-58E1F9F3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50" b="19050"/>
          <a:stretch/>
        </p:blipFill>
        <p:spPr>
          <a:xfrm>
            <a:off x="4495800" y="0"/>
            <a:ext cx="12937425" cy="10287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083284" y="2400539"/>
            <a:ext cx="11519550" cy="6248161"/>
            <a:chOff x="0" y="0"/>
            <a:chExt cx="7846638" cy="4409338"/>
          </a:xfrm>
          <a:solidFill>
            <a:srgbClr val="55B8AD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7846638" cy="4409338"/>
            </a:xfrm>
            <a:custGeom>
              <a:avLst/>
              <a:gdLst/>
              <a:ahLst/>
              <a:cxnLst/>
              <a:rect l="l" t="t" r="r" b="b"/>
              <a:pathLst>
                <a:path w="7846638" h="4409338">
                  <a:moveTo>
                    <a:pt x="7722178" y="4409338"/>
                  </a:moveTo>
                  <a:lnTo>
                    <a:pt x="124460" y="4409338"/>
                  </a:lnTo>
                  <a:cubicBezTo>
                    <a:pt x="55880" y="4409338"/>
                    <a:pt x="0" y="4353458"/>
                    <a:pt x="0" y="42848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722178" y="0"/>
                  </a:lnTo>
                  <a:cubicBezTo>
                    <a:pt x="7790759" y="0"/>
                    <a:pt x="7846638" y="55880"/>
                    <a:pt x="7846638" y="124460"/>
                  </a:cubicBezTo>
                  <a:lnTo>
                    <a:pt x="7846638" y="4284878"/>
                  </a:lnTo>
                  <a:cubicBezTo>
                    <a:pt x="7846638" y="4353458"/>
                    <a:pt x="7790759" y="4409338"/>
                    <a:pt x="7722178" y="4409338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10790355" y="2743896"/>
            <a:ext cx="10287000" cy="4799209"/>
            <a:chOff x="0" y="0"/>
            <a:chExt cx="3130550" cy="1460500"/>
          </a:xfrm>
          <a:solidFill>
            <a:srgbClr val="3660AA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937583" y="937583"/>
            <a:ext cx="10287000" cy="8411834"/>
            <a:chOff x="0" y="0"/>
            <a:chExt cx="3130550" cy="2559898"/>
          </a:xfrm>
          <a:solidFill>
            <a:srgbClr val="3660AA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2559898"/>
            </a:xfrm>
            <a:custGeom>
              <a:avLst/>
              <a:gdLst/>
              <a:ahLst/>
              <a:cxnLst/>
              <a:rect l="l" t="t" r="r" b="b"/>
              <a:pathLst>
                <a:path w="3130550" h="2559898">
                  <a:moveTo>
                    <a:pt x="0" y="1123950"/>
                  </a:moveTo>
                  <a:lnTo>
                    <a:pt x="0" y="2559898"/>
                  </a:lnTo>
                  <a:lnTo>
                    <a:pt x="3130550" y="2559898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2781300"/>
            <a:ext cx="11163300" cy="5562600"/>
            <a:chOff x="0" y="0"/>
            <a:chExt cx="7630634" cy="39969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30634" cy="3996966"/>
            </a:xfrm>
            <a:custGeom>
              <a:avLst/>
              <a:gdLst/>
              <a:ahLst/>
              <a:cxnLst/>
              <a:rect l="l" t="t" r="r" b="b"/>
              <a:pathLst>
                <a:path w="7630634" h="3996966">
                  <a:moveTo>
                    <a:pt x="7506174" y="3996966"/>
                  </a:moveTo>
                  <a:lnTo>
                    <a:pt x="124460" y="3996966"/>
                  </a:lnTo>
                  <a:cubicBezTo>
                    <a:pt x="55880" y="3996966"/>
                    <a:pt x="0" y="3941087"/>
                    <a:pt x="0" y="38725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506174" y="0"/>
                  </a:lnTo>
                  <a:cubicBezTo>
                    <a:pt x="7574754" y="0"/>
                    <a:pt x="7630634" y="55880"/>
                    <a:pt x="7630634" y="124460"/>
                  </a:cubicBezTo>
                  <a:lnTo>
                    <a:pt x="7630634" y="3872507"/>
                  </a:lnTo>
                  <a:cubicBezTo>
                    <a:pt x="7630634" y="3941087"/>
                    <a:pt x="7574754" y="3996966"/>
                    <a:pt x="7506174" y="399696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dirty="0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53747" y="621291"/>
            <a:ext cx="699726" cy="814819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 rot="5400000">
            <a:off x="3597358" y="-2845860"/>
            <a:ext cx="1480331" cy="8675048"/>
            <a:chOff x="0" y="0"/>
            <a:chExt cx="3130550" cy="18248691"/>
          </a:xfrm>
          <a:solidFill>
            <a:srgbClr val="55B8AD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30550" cy="18248691"/>
            </a:xfrm>
            <a:custGeom>
              <a:avLst/>
              <a:gdLst/>
              <a:ahLst/>
              <a:cxnLst/>
              <a:rect l="l" t="t" r="r" b="b"/>
              <a:pathLst>
                <a:path w="3130550" h="18248691">
                  <a:moveTo>
                    <a:pt x="0" y="1123950"/>
                  </a:moveTo>
                  <a:lnTo>
                    <a:pt x="0" y="18248691"/>
                  </a:lnTo>
                  <a:lnTo>
                    <a:pt x="3130550" y="18248691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95400" y="3086100"/>
            <a:ext cx="10528950" cy="4907074"/>
            <a:chOff x="0" y="0"/>
            <a:chExt cx="7208077" cy="362386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208077" cy="3623869"/>
            </a:xfrm>
            <a:custGeom>
              <a:avLst/>
              <a:gdLst/>
              <a:ahLst/>
              <a:cxnLst/>
              <a:rect l="l" t="t" r="r" b="b"/>
              <a:pathLst>
                <a:path w="7208077" h="3623869">
                  <a:moveTo>
                    <a:pt x="7083616" y="3623869"/>
                  </a:moveTo>
                  <a:lnTo>
                    <a:pt x="124460" y="3623869"/>
                  </a:lnTo>
                  <a:cubicBezTo>
                    <a:pt x="55880" y="3623869"/>
                    <a:pt x="0" y="3567988"/>
                    <a:pt x="0" y="349940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83617" y="0"/>
                  </a:lnTo>
                  <a:cubicBezTo>
                    <a:pt x="7152197" y="0"/>
                    <a:pt x="7208077" y="55880"/>
                    <a:pt x="7208077" y="124460"/>
                  </a:cubicBezTo>
                  <a:lnTo>
                    <a:pt x="7208077" y="3499408"/>
                  </a:lnTo>
                  <a:cubicBezTo>
                    <a:pt x="7208077" y="3567989"/>
                    <a:pt x="7152197" y="3623869"/>
                    <a:pt x="7083617" y="3623869"/>
                  </a:cubicBezTo>
                  <a:close/>
                </a:path>
              </a:pathLst>
            </a:custGeom>
            <a:solidFill>
              <a:srgbClr val="F1F1F1"/>
            </a:solid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EFF541-76D0-5E12-6953-5C890BABB532}"/>
              </a:ext>
            </a:extLst>
          </p:cNvPr>
          <p:cNvSpPr txBox="1"/>
          <p:nvPr/>
        </p:nvSpPr>
        <p:spPr>
          <a:xfrm>
            <a:off x="304800" y="937666"/>
            <a:ext cx="98790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atin typeface="Montserrat SemiBold" panose="00000700000000000000" pitchFamily="2" charset="0"/>
              </a:rPr>
              <a:t>Puntos de Debate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E27DB1-A9EE-74DA-199E-A7D8609A0C48}"/>
              </a:ext>
            </a:extLst>
          </p:cNvPr>
          <p:cNvSpPr txBox="1"/>
          <p:nvPr/>
        </p:nvSpPr>
        <p:spPr>
          <a:xfrm>
            <a:off x="1556534" y="3179824"/>
            <a:ext cx="10267816" cy="4601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1200"/>
              </a:spcAft>
              <a:buAutoNum type="arabicPeriod"/>
            </a:pPr>
            <a:r>
              <a:rPr lang="es-ES" sz="2800" dirty="0">
                <a:latin typeface="Montserrat" panose="00000500000000000000" pitchFamily="2" charset="0"/>
              </a:rPr>
              <a:t>¿Cómo influyeron las experiencias de voluntariado de Deepak en su trayectoria profesional?</a:t>
            </a:r>
          </a:p>
          <a:p>
            <a:pPr marL="342900" indent="-342900">
              <a:lnSpc>
                <a:spcPct val="105000"/>
              </a:lnSpc>
              <a:spcAft>
                <a:spcPts val="1200"/>
              </a:spcAft>
              <a:buAutoNum type="arabicPeriod"/>
            </a:pPr>
            <a:r>
              <a:rPr lang="es-ES" sz="2800" dirty="0">
                <a:latin typeface="Montserrat" panose="00000500000000000000" pitchFamily="2" charset="0"/>
              </a:rPr>
              <a:t>¿Qué es la inseguridad alimentaria y cómo afecta </a:t>
            </a:r>
            <a:br>
              <a:rPr lang="es-ES" sz="2800" dirty="0">
                <a:latin typeface="Montserrat" panose="00000500000000000000" pitchFamily="2" charset="0"/>
              </a:rPr>
            </a:br>
            <a:r>
              <a:rPr lang="es-ES" sz="2800" dirty="0">
                <a:latin typeface="Montserrat" panose="00000500000000000000" pitchFamily="2" charset="0"/>
              </a:rPr>
              <a:t>la salud?</a:t>
            </a:r>
          </a:p>
          <a:p>
            <a:pPr marL="342900" indent="-342900">
              <a:lnSpc>
                <a:spcPct val="105000"/>
              </a:lnSpc>
              <a:spcAft>
                <a:spcPts val="1200"/>
              </a:spcAft>
              <a:buFontTx/>
              <a:buAutoNum type="arabicPeriod"/>
            </a:pPr>
            <a:r>
              <a:rPr lang="es-ES" sz="2800" dirty="0">
                <a:latin typeface="Montserrat" panose="00000500000000000000" pitchFamily="2" charset="0"/>
              </a:rPr>
              <a:t>¿Cómo crees que la inseguridad alimentaria podría afectar a distintas personas? Por ejemplo, personas mayores vs. jóvenes o padres vs. hijos.</a:t>
            </a:r>
          </a:p>
          <a:p>
            <a:pPr marL="342900" indent="-342900">
              <a:lnSpc>
                <a:spcPct val="105000"/>
              </a:lnSpc>
              <a:spcAft>
                <a:spcPts val="1200"/>
              </a:spcAft>
              <a:buAutoNum type="arabicPeriod"/>
            </a:pPr>
            <a:r>
              <a:rPr lang="es-ES" sz="2800" dirty="0">
                <a:latin typeface="Montserrat" panose="00000500000000000000" pitchFamily="2" charset="0"/>
              </a:rPr>
              <a:t>¿Por qué es importante que Deepak trabaje de forma estrecha con profesionales de atención médica?</a:t>
            </a: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22903EF9-BF1A-E37B-DF5D-10AEBCEAB915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08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EE00E5B-82A5-7C2C-18AB-4CFCB7E47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5" t="27630" r="20589" b="-1612"/>
          <a:stretch/>
        </p:blipFill>
        <p:spPr>
          <a:xfrm rot="16200000" flipV="1">
            <a:off x="8640096" y="927252"/>
            <a:ext cx="10575158" cy="8720653"/>
          </a:xfrm>
          <a:prstGeom prst="rect">
            <a:avLst/>
          </a:prstGeom>
        </p:spPr>
      </p:pic>
      <p:grpSp>
        <p:nvGrpSpPr>
          <p:cNvPr id="15" name="Group 5">
            <a:extLst>
              <a:ext uri="{FF2B5EF4-FFF2-40B4-BE49-F238E27FC236}">
                <a16:creationId xmlns:a16="http://schemas.microsoft.com/office/drawing/2014/main" id="{16156688-B80B-AB85-4091-28E45676B7B7}"/>
              </a:ext>
            </a:extLst>
          </p:cNvPr>
          <p:cNvGrpSpPr/>
          <p:nvPr/>
        </p:nvGrpSpPr>
        <p:grpSpPr>
          <a:xfrm rot="5400000">
            <a:off x="2735050" y="-1679736"/>
            <a:ext cx="9541300" cy="15011400"/>
            <a:chOff x="0" y="0"/>
            <a:chExt cx="3130550" cy="3989417"/>
          </a:xfrm>
          <a:solidFill>
            <a:srgbClr val="3660AA"/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2399F8FA-849C-9A25-C62A-F490C0BD812D}"/>
                </a:ext>
              </a:extLst>
            </p:cNvPr>
            <p:cNvSpPr/>
            <p:nvPr/>
          </p:nvSpPr>
          <p:spPr>
            <a:xfrm>
              <a:off x="0" y="0"/>
              <a:ext cx="3130550" cy="3989417"/>
            </a:xfrm>
            <a:custGeom>
              <a:avLst/>
              <a:gdLst/>
              <a:ahLst/>
              <a:cxnLst/>
              <a:rect l="l" t="t" r="r" b="b"/>
              <a:pathLst>
                <a:path w="3130550" h="3989417">
                  <a:moveTo>
                    <a:pt x="0" y="1123950"/>
                  </a:moveTo>
                  <a:lnTo>
                    <a:pt x="0" y="3989417"/>
                  </a:lnTo>
                  <a:lnTo>
                    <a:pt x="3130550" y="3989417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8" name="Freeform 5">
            <a:extLst>
              <a:ext uri="{FF2B5EF4-FFF2-40B4-BE49-F238E27FC236}">
                <a16:creationId xmlns:a16="http://schemas.microsoft.com/office/drawing/2014/main" id="{C7F729C9-1D4E-9DD2-65A5-2D9F525A89AF}"/>
              </a:ext>
            </a:extLst>
          </p:cNvPr>
          <p:cNvSpPr/>
          <p:nvPr/>
        </p:nvSpPr>
        <p:spPr>
          <a:xfrm rot="5400000">
            <a:off x="2494291" y="-1450773"/>
            <a:ext cx="9565611" cy="14554204"/>
          </a:xfrm>
          <a:custGeom>
            <a:avLst/>
            <a:gdLst/>
            <a:ahLst/>
            <a:cxnLst/>
            <a:rect l="l" t="t" r="r" b="b"/>
            <a:pathLst>
              <a:path w="3130550" h="3989417">
                <a:moveTo>
                  <a:pt x="0" y="1123950"/>
                </a:moveTo>
                <a:lnTo>
                  <a:pt x="0" y="3989417"/>
                </a:lnTo>
                <a:lnTo>
                  <a:pt x="3130550" y="3989417"/>
                </a:lnTo>
                <a:lnTo>
                  <a:pt x="3130550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4085D0FD-7258-4DED-B9B7-C56496C57F39}"/>
              </a:ext>
            </a:extLst>
          </p:cNvPr>
          <p:cNvGrpSpPr/>
          <p:nvPr/>
        </p:nvGrpSpPr>
        <p:grpSpPr>
          <a:xfrm rot="5400000">
            <a:off x="1547211" y="-1691289"/>
            <a:ext cx="11231180" cy="14325601"/>
            <a:chOff x="0" y="0"/>
            <a:chExt cx="3130550" cy="3511380"/>
          </a:xfrm>
          <a:solidFill>
            <a:srgbClr val="C9E9E5"/>
          </a:solidFill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9845570-3E63-9ADF-597A-6DB3AF1C988E}"/>
                </a:ext>
              </a:extLst>
            </p:cNvPr>
            <p:cNvSpPr/>
            <p:nvPr/>
          </p:nvSpPr>
          <p:spPr>
            <a:xfrm>
              <a:off x="0" y="0"/>
              <a:ext cx="3130550" cy="3511380"/>
            </a:xfrm>
            <a:custGeom>
              <a:avLst/>
              <a:gdLst/>
              <a:ahLst/>
              <a:cxnLst/>
              <a:rect l="l" t="t" r="r" b="b"/>
              <a:pathLst>
                <a:path w="3130550" h="3511380">
                  <a:moveTo>
                    <a:pt x="0" y="1123950"/>
                  </a:moveTo>
                  <a:lnTo>
                    <a:pt x="0" y="3511380"/>
                  </a:lnTo>
                  <a:lnTo>
                    <a:pt x="3130550" y="351138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6273DC6-DD7D-32C2-C854-612A32B2BA7A}"/>
              </a:ext>
            </a:extLst>
          </p:cNvPr>
          <p:cNvSpPr txBox="1"/>
          <p:nvPr/>
        </p:nvSpPr>
        <p:spPr>
          <a:xfrm>
            <a:off x="300037" y="534285"/>
            <a:ext cx="9738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Montserrat SemiBold" panose="00000700000000000000" pitchFamily="2" charset="0"/>
              </a:rPr>
              <a:t>Sobre la Investigación de Salud Pública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35257B-8733-CEE3-9046-A2EFCB2873B9}"/>
              </a:ext>
            </a:extLst>
          </p:cNvPr>
          <p:cNvSpPr txBox="1"/>
          <p:nvPr/>
        </p:nvSpPr>
        <p:spPr>
          <a:xfrm>
            <a:off x="324421" y="2269510"/>
            <a:ext cx="10800779" cy="217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spc="-2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Los investigadores de salud pública estudian e implementan formas de </a:t>
            </a:r>
            <a:r>
              <a:rPr lang="es-ES" sz="2600" b="1" spc="-2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hacer que las personas y comunidades estén más saludables</a:t>
            </a:r>
            <a:r>
              <a:rPr lang="es-ES" sz="2600" spc="-2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, desde prevenir la propagación de una enfermedad hasta hacerle frente a la contaminación y organizar campañas educativas sobre el estilo de vida saludable.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A29575E1-84B7-6F57-3DC4-9904E38E4263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09  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1A680F-23C6-5C02-FC1C-31CE7FC7DAC6}"/>
              </a:ext>
            </a:extLst>
          </p:cNvPr>
          <p:cNvSpPr txBox="1"/>
          <p:nvPr/>
        </p:nvSpPr>
        <p:spPr>
          <a:xfrm>
            <a:off x="324421" y="6134100"/>
            <a:ext cx="11582400" cy="1750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"Cuando empecé, la mayoría de las personas consideraba que la inseguridad alimentaria estaba por fuera del alcance de la atención médica, y que formaba parte del enfoque de las organizaciones de salud pública y políticas públicas".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– Deepak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D2DC87-7918-0012-7F67-77B18C8B9217}"/>
              </a:ext>
            </a:extLst>
          </p:cNvPr>
          <p:cNvSpPr txBox="1"/>
          <p:nvPr/>
        </p:nvSpPr>
        <p:spPr>
          <a:xfrm>
            <a:off x="324421" y="4677573"/>
            <a:ext cx="11582400" cy="133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Combatir la inseguridad alimentaria es un aspecto clave de la salud pública, ya que ayuda a prevenir las afecciones de salud físicas y mentales que surgen a partir de una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nutrición insuficiente.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C49386-DA41-066B-60E4-93C1A8CFC39B}"/>
              </a:ext>
            </a:extLst>
          </p:cNvPr>
          <p:cNvSpPr txBox="1"/>
          <p:nvPr/>
        </p:nvSpPr>
        <p:spPr>
          <a:xfrm>
            <a:off x="300037" y="8056141"/>
            <a:ext cx="12653963" cy="133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En los últimos años, los profesionales de atención médica empezaron a reconocer cómo la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inseguridad alimentaria afecta la salud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y, por lo tanto, la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necesidad de que la atención médica la aborde.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A7FF073-15B5-A437-8391-7167D261F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enfoque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9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08E9866-6887-6BBA-5C3D-CF7E6436C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3" r="18667"/>
          <a:stretch/>
        </p:blipFill>
        <p:spPr>
          <a:xfrm>
            <a:off x="8191500" y="0"/>
            <a:ext cx="10096500" cy="102870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 rot="5400000">
            <a:off x="2881443" y="-1826129"/>
            <a:ext cx="9258300" cy="15021185"/>
            <a:chOff x="0" y="0"/>
            <a:chExt cx="3130550" cy="3989417"/>
          </a:xfrm>
          <a:solidFill>
            <a:srgbClr val="3660AA"/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3130550" cy="3989417"/>
            </a:xfrm>
            <a:custGeom>
              <a:avLst/>
              <a:gdLst/>
              <a:ahLst/>
              <a:cxnLst/>
              <a:rect l="l" t="t" r="r" b="b"/>
              <a:pathLst>
                <a:path w="3130550" h="3989417">
                  <a:moveTo>
                    <a:pt x="0" y="1123950"/>
                  </a:moveTo>
                  <a:lnTo>
                    <a:pt x="0" y="3989417"/>
                  </a:lnTo>
                  <a:lnTo>
                    <a:pt x="3130550" y="3989417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06FBB253-6086-031C-8D99-18D229BCE51F}"/>
              </a:ext>
            </a:extLst>
          </p:cNvPr>
          <p:cNvSpPr/>
          <p:nvPr/>
        </p:nvSpPr>
        <p:spPr>
          <a:xfrm rot="5400000">
            <a:off x="2636154" y="-1592637"/>
            <a:ext cx="9281891" cy="14554203"/>
          </a:xfrm>
          <a:custGeom>
            <a:avLst/>
            <a:gdLst/>
            <a:ahLst/>
            <a:cxnLst/>
            <a:rect l="l" t="t" r="r" b="b"/>
            <a:pathLst>
              <a:path w="3130550" h="3989417">
                <a:moveTo>
                  <a:pt x="0" y="1123950"/>
                </a:moveTo>
                <a:lnTo>
                  <a:pt x="0" y="3989417"/>
                </a:lnTo>
                <a:lnTo>
                  <a:pt x="3130550" y="3989417"/>
                </a:lnTo>
                <a:lnTo>
                  <a:pt x="3130550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1951263" y="-1972723"/>
            <a:ext cx="10346869" cy="14249402"/>
            <a:chOff x="0" y="0"/>
            <a:chExt cx="3130550" cy="3511380"/>
          </a:xfrm>
          <a:solidFill>
            <a:srgbClr val="C9E9E5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3130550" cy="3511380"/>
            </a:xfrm>
            <a:custGeom>
              <a:avLst/>
              <a:gdLst/>
              <a:ahLst/>
              <a:cxnLst/>
              <a:rect l="l" t="t" r="r" b="b"/>
              <a:pathLst>
                <a:path w="3130550" h="3511380">
                  <a:moveTo>
                    <a:pt x="0" y="1123950"/>
                  </a:moveTo>
                  <a:lnTo>
                    <a:pt x="0" y="3511380"/>
                  </a:lnTo>
                  <a:lnTo>
                    <a:pt x="3130550" y="351138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2" name="TextBox 13">
            <a:extLst>
              <a:ext uri="{FF2B5EF4-FFF2-40B4-BE49-F238E27FC236}">
                <a16:creationId xmlns:a16="http://schemas.microsoft.com/office/drawing/2014/main" id="{F89949F2-2EDB-AD24-F03E-6797F2619737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10  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099D9E-3810-AD8F-4DEF-ADF97B72CE19}"/>
              </a:ext>
            </a:extLst>
          </p:cNvPr>
          <p:cNvSpPr txBox="1"/>
          <p:nvPr/>
        </p:nvSpPr>
        <p:spPr>
          <a:xfrm>
            <a:off x="249743" y="2351879"/>
            <a:ext cx="9396412" cy="909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Además de la inseguridad alimentaria, la salud pública depende de muchos otros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determinantes sociales.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FE1218-6987-083A-63C3-A568C3304903}"/>
              </a:ext>
            </a:extLst>
          </p:cNvPr>
          <p:cNvSpPr txBox="1"/>
          <p:nvPr/>
        </p:nvSpPr>
        <p:spPr>
          <a:xfrm>
            <a:off x="280988" y="6363462"/>
            <a:ext cx="11968163" cy="133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La investigación de salud pública tiene la tarea fundamental de abordar las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desigualdades estructurales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con el fin de mejorar la salud de las comunidades y las personas, una tarea compleja y multifacética.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BB4DD5-99B6-CF6A-DA76-DAAFD2B5F6A9}"/>
              </a:ext>
            </a:extLst>
          </p:cNvPr>
          <p:cNvSpPr txBox="1"/>
          <p:nvPr/>
        </p:nvSpPr>
        <p:spPr>
          <a:xfrm>
            <a:off x="300037" y="3551414"/>
            <a:ext cx="10748963" cy="357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“Los factores como la </a:t>
            </a:r>
            <a:r>
              <a:rPr lang="es-ES" sz="2600" b="1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pobreza</a:t>
            </a: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, el </a:t>
            </a:r>
            <a:r>
              <a:rPr lang="es-ES" sz="2600" b="1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racismo estructural</a:t>
            </a: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y las </a:t>
            </a:r>
            <a:r>
              <a:rPr lang="es-ES" sz="2600" b="1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desigualdades educativas </a:t>
            </a: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afectan la salud. Estos factores que afectan a comunidades enteras </a:t>
            </a:r>
            <a:r>
              <a:rPr lang="es-ES" sz="2600" b="1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impactan en las personas</a:t>
            </a: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, por ejemplo, la falta de transporte, la inestabilidad con respecto a la vivienda y la violencia doméstica pueden ser el resultado de estos problemas estructurales”.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– Deepak</a:t>
            </a:r>
          </a:p>
          <a:p>
            <a:pPr>
              <a:lnSpc>
                <a:spcPct val="120000"/>
              </a:lnSpc>
            </a:pPr>
            <a:endParaRPr lang="en-GB" sz="26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en-GB" sz="2600" kern="100" dirty="0">
              <a:effectLst/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7BB60F-7331-EC89-F65E-67A6EA3D1264}"/>
              </a:ext>
            </a:extLst>
          </p:cNvPr>
          <p:cNvSpPr txBox="1"/>
          <p:nvPr/>
        </p:nvSpPr>
        <p:spPr>
          <a:xfrm>
            <a:off x="300037" y="7905610"/>
            <a:ext cx="11563348" cy="133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"Una carrera en investigación de salud pública requiere </a:t>
            </a:r>
            <a:r>
              <a:rPr lang="es-ES" sz="2600" b="1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pasión</a:t>
            </a: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. Se trata de un recorrido largo con muchos baches y vueltas, pero es muy </a:t>
            </a:r>
            <a:r>
              <a:rPr lang="es-ES" sz="2600" b="1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emocionante</a:t>
            </a: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y </a:t>
            </a:r>
            <a:r>
              <a:rPr lang="es-ES" sz="2600" b="1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significativo</a:t>
            </a:r>
            <a:r>
              <a:rPr lang="es-ES" sz="2600" i="1" dirty="0">
                <a:solidFill>
                  <a:srgbClr val="003399"/>
                </a:solidFill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".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– Deepak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799E0B-C869-C7F3-CBEB-3D745EDE4AF5}"/>
              </a:ext>
            </a:extLst>
          </p:cNvPr>
          <p:cNvSpPr txBox="1"/>
          <p:nvPr/>
        </p:nvSpPr>
        <p:spPr>
          <a:xfrm>
            <a:off x="310895" y="686048"/>
            <a:ext cx="9738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Montserrat SemiBold" panose="00000700000000000000" pitchFamily="2" charset="0"/>
              </a:rPr>
              <a:t>Sobre la Investigación de Salud Pública</a:t>
            </a:r>
          </a:p>
        </p:txBody>
      </p:sp>
    </p:spTree>
    <p:extLst>
      <p:ext uri="{BB962C8B-B14F-4D97-AF65-F5344CB8AC3E}">
        <p14:creationId xmlns:p14="http://schemas.microsoft.com/office/powerpoint/2010/main" val="196860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658044" y="1732396"/>
            <a:ext cx="6601256" cy="6822207"/>
            <a:chOff x="0" y="0"/>
            <a:chExt cx="6362700" cy="6575666"/>
          </a:xfrm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9607391" y="1606391"/>
            <a:ext cx="10287000" cy="7074218"/>
            <a:chOff x="0" y="0"/>
            <a:chExt cx="3130550" cy="2152833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152833"/>
            </a:xfrm>
            <a:custGeom>
              <a:avLst/>
              <a:gdLst/>
              <a:ahLst/>
              <a:cxnLst/>
              <a:rect l="l" t="t" r="r" b="b"/>
              <a:pathLst>
                <a:path w="3130550" h="2152833">
                  <a:moveTo>
                    <a:pt x="0" y="1123950"/>
                  </a:moveTo>
                  <a:lnTo>
                    <a:pt x="0" y="2152833"/>
                  </a:lnTo>
                  <a:lnTo>
                    <a:pt x="3130550" y="2152833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973B15-2E6E-E13C-4185-462C8985F87B}"/>
              </a:ext>
            </a:extLst>
          </p:cNvPr>
          <p:cNvSpPr txBox="1"/>
          <p:nvPr/>
        </p:nvSpPr>
        <p:spPr>
          <a:xfrm>
            <a:off x="921685" y="2677119"/>
            <a:ext cx="9396627" cy="5816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Deepak sugiere obtener, en la escuela o universidad, una buena base de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matemáticas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(en especial de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estadística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) y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ciencias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, así como de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psicología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ciencias sociales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y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economía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, si es posible.</a:t>
            </a:r>
          </a:p>
          <a:p>
            <a:pPr>
              <a:lnSpc>
                <a:spcPct val="120000"/>
              </a:lnSpc>
            </a:pPr>
            <a:endParaRPr lang="en-GB" sz="2600" kern="100" dirty="0">
              <a:effectLst/>
              <a:latin typeface="Montserrat" panose="000005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Para la universidad, Deepak recomienda cursos o módulos de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estadística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psicología, economía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salud pública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para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prepararte para una carrera de investigación de salud pública. También recomienda buscar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experiencia práctica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, como un voluntariado o pasantías en una organización de salud pública o un grupo de investigación de salud pública.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7F8CACF2-6356-F788-0F17-BC96EB92F8B3}"/>
              </a:ext>
            </a:extLst>
          </p:cNvPr>
          <p:cNvSpPr/>
          <p:nvPr/>
        </p:nvSpPr>
        <p:spPr>
          <a:xfrm>
            <a:off x="10980467" y="2065406"/>
            <a:ext cx="5942526" cy="6141828"/>
          </a:xfrm>
          <a:custGeom>
            <a:avLst/>
            <a:gdLst/>
            <a:ahLst/>
            <a:cxnLst/>
            <a:rect l="l" t="t" r="r" b="b"/>
            <a:pathLst>
              <a:path w="6350012" h="6562979">
                <a:moveTo>
                  <a:pt x="6350000" y="5480583"/>
                </a:moveTo>
                <a:cubicBezTo>
                  <a:pt x="6350000" y="6078372"/>
                  <a:pt x="5865419" y="6562979"/>
                  <a:pt x="5267617" y="6562979"/>
                </a:cubicBezTo>
                <a:lnTo>
                  <a:pt x="1082383" y="6562979"/>
                </a:lnTo>
                <a:cubicBezTo>
                  <a:pt x="484594" y="6562979"/>
                  <a:pt x="0" y="6078385"/>
                  <a:pt x="0" y="5480583"/>
                </a:cubicBezTo>
                <a:lnTo>
                  <a:pt x="0" y="1082383"/>
                </a:lnTo>
                <a:cubicBezTo>
                  <a:pt x="0" y="484594"/>
                  <a:pt x="484581" y="0"/>
                  <a:pt x="1082383" y="0"/>
                </a:cubicBezTo>
                <a:lnTo>
                  <a:pt x="5267630" y="0"/>
                </a:lnTo>
                <a:cubicBezTo>
                  <a:pt x="5865419" y="0"/>
                  <a:pt x="6350012" y="484594"/>
                  <a:pt x="6350012" y="1082383"/>
                </a:cubicBezTo>
                <a:lnTo>
                  <a:pt x="6350012" y="5480583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241" r="-24241"/>
            </a:stretch>
          </a:blipFill>
          <a:ln w="12700"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141015-C4B9-7A97-8C75-6F5CB183B22A}"/>
              </a:ext>
            </a:extLst>
          </p:cNvPr>
          <p:cNvSpPr txBox="1"/>
          <p:nvPr/>
        </p:nvSpPr>
        <p:spPr>
          <a:xfrm>
            <a:off x="921685" y="678912"/>
            <a:ext cx="102920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1" kern="100" dirty="0">
                <a:latin typeface="Montserrat SemiBold" panose="000007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 la Escuela a la I</a:t>
            </a:r>
            <a:r>
              <a:rPr lang="es-ES" sz="4800" b="1" dirty="0">
                <a:latin typeface="Montserrat SemiBold" panose="000007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nvestigación de Salud Pública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DC9F6520-EE26-4138-B9CA-CB868C680513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11  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</p:spTree>
    <p:extLst>
      <p:ext uri="{BB962C8B-B14F-4D97-AF65-F5344CB8AC3E}">
        <p14:creationId xmlns:p14="http://schemas.microsoft.com/office/powerpoint/2010/main" val="183235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19200" y="1755754"/>
            <a:ext cx="6076795" cy="6280192"/>
            <a:chOff x="0" y="0"/>
            <a:chExt cx="6362700" cy="6575666"/>
          </a:xfrm>
          <a:solidFill>
            <a:srgbClr val="55B8AD"/>
          </a:solidFill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grpFill/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5400000">
            <a:off x="-1746485" y="1746485"/>
            <a:ext cx="10287000" cy="6794030"/>
            <a:chOff x="0" y="0"/>
            <a:chExt cx="3130550" cy="2067566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067566"/>
            </a:xfrm>
            <a:custGeom>
              <a:avLst/>
              <a:gdLst/>
              <a:ahLst/>
              <a:cxnLst/>
              <a:rect l="l" t="t" r="r" b="b"/>
              <a:pathLst>
                <a:path w="3130550" h="2067566">
                  <a:moveTo>
                    <a:pt x="0" y="1123950"/>
                  </a:moveTo>
                  <a:lnTo>
                    <a:pt x="0" y="2067566"/>
                  </a:lnTo>
                  <a:lnTo>
                    <a:pt x="3130550" y="2067566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5861488" y="1552792"/>
            <a:ext cx="5821495" cy="2715910"/>
            <a:chOff x="0" y="0"/>
            <a:chExt cx="3130550" cy="1460500"/>
          </a:xfrm>
          <a:solidFill>
            <a:srgbClr val="55B8AD"/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61B38839-A02E-DFB2-55DE-5394992E816A}"/>
              </a:ext>
            </a:extLst>
          </p:cNvPr>
          <p:cNvGrpSpPr>
            <a:grpSpLocks noChangeAspect="1"/>
          </p:cNvGrpSpPr>
          <p:nvPr/>
        </p:nvGrpSpPr>
        <p:grpSpPr>
          <a:xfrm>
            <a:off x="1466381" y="2011022"/>
            <a:ext cx="5582443" cy="5769668"/>
            <a:chOff x="6350" y="6350"/>
            <a:chExt cx="6350012" cy="656297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93E09595-7B05-3F11-34B7-1733C2A94E34}"/>
                </a:ext>
              </a:extLst>
            </p:cNvPr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1928" t="-10" r="-41928" b="-12490"/>
              </a:stretch>
            </a:blip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F258377-EE6B-FEB4-43EB-04C0DA19F740}"/>
              </a:ext>
            </a:extLst>
          </p:cNvPr>
          <p:cNvSpPr txBox="1"/>
          <p:nvPr/>
        </p:nvSpPr>
        <p:spPr>
          <a:xfrm>
            <a:off x="7535820" y="2352296"/>
            <a:ext cx="9849885" cy="725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Universidad de Wake Forest cuenta con distintos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  <a:hlinkClick r:id="rId4"/>
              </a:rPr>
              <a:t>programas previos a la universidad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que permiten a los estudiantes de secundaria participar en experiencias de aprendizaje dentro de varias disciplinas. </a:t>
            </a:r>
          </a:p>
          <a:p>
            <a:pPr>
              <a:lnSpc>
                <a:spcPct val="120000"/>
              </a:lnSpc>
            </a:pPr>
            <a:endParaRPr lang="en-GB" sz="26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Los programas actuales incluyen los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programas de inmersión de verano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basados en ámbitos académicos específicos, los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programas de inmersión en línea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disponibles todo el año y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college LAUNCH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, un programa gratuito que se centra en la justicia social y el desarrollo del liderazgo.</a:t>
            </a:r>
          </a:p>
          <a:p>
            <a:pPr>
              <a:lnSpc>
                <a:spcPct val="120000"/>
              </a:lnSpc>
            </a:pPr>
            <a:endParaRPr lang="en-GB" sz="2600" kern="100" dirty="0">
              <a:effectLst/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Muchas universidades e instituciones ofrecen programas similares y una variedad de recursos que pueden ayudarte a explorar temas relacionados con la salud pública.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4F9F22-6218-688B-1AC4-E9C104E70C20}"/>
              </a:ext>
            </a:extLst>
          </p:cNvPr>
          <p:cNvSpPr txBox="1"/>
          <p:nvPr/>
        </p:nvSpPr>
        <p:spPr>
          <a:xfrm>
            <a:off x="7317651" y="930822"/>
            <a:ext cx="14033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Montserrat SemiBold" panose="00000700000000000000" pitchFamily="2" charset="0"/>
              </a:rPr>
              <a:t>Oportunidades para Estudiantes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24657A61-6A67-1B42-58D0-9CB5908A4D62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12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</p:spTree>
    <p:extLst>
      <p:ext uri="{BB962C8B-B14F-4D97-AF65-F5344CB8AC3E}">
        <p14:creationId xmlns:p14="http://schemas.microsoft.com/office/powerpoint/2010/main" val="367237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C24C44A6-9834-B2BB-0043-7421DE75A025}"/>
              </a:ext>
            </a:extLst>
          </p:cNvPr>
          <p:cNvGrpSpPr>
            <a:grpSpLocks noChangeAspect="1"/>
          </p:cNvGrpSpPr>
          <p:nvPr/>
        </p:nvGrpSpPr>
        <p:grpSpPr>
          <a:xfrm>
            <a:off x="10728876" y="2197397"/>
            <a:ext cx="7190415" cy="6756103"/>
            <a:chOff x="0" y="0"/>
            <a:chExt cx="6362700" cy="657566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45B7AFC7-37BE-C649-606E-E9DC72991D3D}"/>
                </a:ext>
              </a:extLst>
            </p:cNvPr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9607391" y="1606391"/>
            <a:ext cx="10287000" cy="7074218"/>
            <a:chOff x="0" y="0"/>
            <a:chExt cx="3130550" cy="2152833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152833"/>
            </a:xfrm>
            <a:custGeom>
              <a:avLst/>
              <a:gdLst/>
              <a:ahLst/>
              <a:cxnLst/>
              <a:rect l="l" t="t" r="r" b="b"/>
              <a:pathLst>
                <a:path w="3130550" h="2152833">
                  <a:moveTo>
                    <a:pt x="0" y="1123950"/>
                  </a:moveTo>
                  <a:lnTo>
                    <a:pt x="0" y="2152833"/>
                  </a:lnTo>
                  <a:lnTo>
                    <a:pt x="3130550" y="2152833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973B15-2E6E-E13C-4185-462C8985F87B}"/>
              </a:ext>
            </a:extLst>
          </p:cNvPr>
          <p:cNvSpPr txBox="1"/>
          <p:nvPr/>
        </p:nvSpPr>
        <p:spPr>
          <a:xfrm>
            <a:off x="933321" y="2654464"/>
            <a:ext cx="9144000" cy="5816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Los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  <a:hlinkClick r:id="rId2"/>
              </a:rPr>
              <a:t>Centros para el Control y la Prevención de Enfermedades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y la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  <a:hlinkClick r:id="rId3"/>
              </a:rPr>
              <a:t>Organización Mundial de la Salud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ofrecen perspectivas útiles con respecto a lo que implica la salud pública en acción a nivel nacional e internacional.</a:t>
            </a:r>
          </a:p>
          <a:p>
            <a:pPr>
              <a:lnSpc>
                <a:spcPct val="120000"/>
              </a:lnSpc>
            </a:pPr>
            <a:endParaRPr lang="en-GB" sz="26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2400"/>
              </a:spcAft>
            </a:pP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Un título de salud pública puede llevar a muchas profesiones diferentes, lo que incluye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hacer investigación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en el mundo académico, brindar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asesoramiento de atención médica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o ayudar a tu comunidad al dedicarte a la </a:t>
            </a: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enfermería de salud comunitaria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141015-C4B9-7A97-8C75-6F5CB183B22A}"/>
              </a:ext>
            </a:extLst>
          </p:cNvPr>
          <p:cNvSpPr txBox="1"/>
          <p:nvPr/>
        </p:nvSpPr>
        <p:spPr>
          <a:xfrm>
            <a:off x="780029" y="1059879"/>
            <a:ext cx="163649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dirty="0">
                <a:latin typeface="Montserrat SemiBold" panose="000007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Explora </a:t>
            </a:r>
            <a:r>
              <a:rPr lang="en-GB" sz="4800" b="1" kern="100" dirty="0">
                <a:latin typeface="Montserrat SemiBold" panose="000007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Carreras</a:t>
            </a:r>
            <a:r>
              <a:rPr lang="es-ES" sz="4800" dirty="0">
                <a:latin typeface="Montserrat SemiBold" panose="000007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 en Salud Pública 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5E91D5D9-325A-C108-A710-65F717D21DAE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13  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76030A-0396-4243-B245-E1ADE4019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r="1410"/>
          <a:stretch/>
        </p:blipFill>
        <p:spPr>
          <a:xfrm>
            <a:off x="10945235" y="2476500"/>
            <a:ext cx="6752470" cy="61722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778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 rot="-5400000">
            <a:off x="14928380" y="1543334"/>
            <a:ext cx="5786039" cy="2699369"/>
            <a:chOff x="0" y="0"/>
            <a:chExt cx="3130550" cy="1460500"/>
          </a:xfrm>
          <a:solidFill>
            <a:srgbClr val="55B8AD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90600" y="1755754"/>
            <a:ext cx="6076795" cy="6280192"/>
            <a:chOff x="0" y="0"/>
            <a:chExt cx="6362700" cy="6575666"/>
          </a:xfrm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5400000">
            <a:off x="-1746485" y="1746485"/>
            <a:ext cx="10287000" cy="6794030"/>
            <a:chOff x="0" y="0"/>
            <a:chExt cx="3130550" cy="2067566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067566"/>
            </a:xfrm>
            <a:custGeom>
              <a:avLst/>
              <a:gdLst/>
              <a:ahLst/>
              <a:cxnLst/>
              <a:rect l="l" t="t" r="r" b="b"/>
              <a:pathLst>
                <a:path w="3130550" h="2067566">
                  <a:moveTo>
                    <a:pt x="0" y="1123950"/>
                  </a:moveTo>
                  <a:lnTo>
                    <a:pt x="0" y="2067566"/>
                  </a:lnTo>
                  <a:lnTo>
                    <a:pt x="3130550" y="2067566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237781" y="2011022"/>
            <a:ext cx="5583600" cy="5769668"/>
            <a:chOff x="6350" y="6350"/>
            <a:chExt cx="6351328" cy="656297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 7"/>
            <p:cNvSpPr/>
            <p:nvPr/>
          </p:nvSpPr>
          <p:spPr>
            <a:xfrm>
              <a:off x="6350" y="6350"/>
              <a:ext cx="6351328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96709" t="-10" r="-199874" b="-149758"/>
              </a:stretch>
            </a:blip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311983" y="571500"/>
            <a:ext cx="6959910" cy="969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69"/>
              </a:lnSpc>
            </a:pPr>
            <a:r>
              <a:rPr lang="es-ES" sz="4800" dirty="0">
                <a:latin typeface="Montserrat Semi-Bold" panose="020B0604020202020204" charset="0"/>
              </a:rPr>
              <a:t>Conozca a Deepak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407EF8-C830-7DFF-FB2F-035A85C4A841}"/>
              </a:ext>
            </a:extLst>
          </p:cNvPr>
          <p:cNvSpPr txBox="1"/>
          <p:nvPr/>
        </p:nvSpPr>
        <p:spPr>
          <a:xfrm>
            <a:off x="7302458" y="1790394"/>
            <a:ext cx="9988877" cy="8044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Mis padres son inmigrantes en EE. UU. y mi padre </a:t>
            </a:r>
            <a:b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creció siendo pobre.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La educación es lo que lo ayudó a obtener una mejor calidad de vida, lo que garantizó que yo no tuviera las mismas dificultades. Como fui tan afortunado, sentí el impulso de ayudar a los demás.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Mi experiencia de voluntariado incluyó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ayudar a construir una escuela en África y entregar comidas a adultos mayores que no podían salir de su hogar, lo que me permitió ver por mí mismo algunos de los problemas sociales de la gente.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Me tomé un año libre después de la universidad para trabajar para AmeriCorps.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Enseñé matemáticas en un vecindario de grupos minoritarios de bajos ingresos y poca representación. Estas experiencias me hicieron pensar en cómo abordar mejor las necesidades sociales no cubiertas de las personas.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E88F03DF-9918-8CED-44F2-D3692261023E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14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</p:spTree>
    <p:extLst>
      <p:ext uri="{BB962C8B-B14F-4D97-AF65-F5344CB8AC3E}">
        <p14:creationId xmlns:p14="http://schemas.microsoft.com/office/powerpoint/2010/main" val="3540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353800" y="1732396"/>
            <a:ext cx="6601256" cy="6822207"/>
            <a:chOff x="0" y="0"/>
            <a:chExt cx="6362700" cy="6575666"/>
          </a:xfrm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9607391" y="1606391"/>
            <a:ext cx="10287000" cy="7074218"/>
            <a:chOff x="0" y="0"/>
            <a:chExt cx="3130550" cy="2152833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152833"/>
            </a:xfrm>
            <a:custGeom>
              <a:avLst/>
              <a:gdLst/>
              <a:ahLst/>
              <a:cxnLst/>
              <a:rect l="l" t="t" r="r" b="b"/>
              <a:pathLst>
                <a:path w="3130550" h="2152833">
                  <a:moveTo>
                    <a:pt x="0" y="1123950"/>
                  </a:moveTo>
                  <a:lnTo>
                    <a:pt x="0" y="2152833"/>
                  </a:lnTo>
                  <a:lnTo>
                    <a:pt x="3130550" y="2152833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B92E5AB3-B341-0DE2-D059-F72EC57562CE}"/>
              </a:ext>
            </a:extLst>
          </p:cNvPr>
          <p:cNvGrpSpPr>
            <a:grpSpLocks noChangeAspect="1"/>
          </p:cNvGrpSpPr>
          <p:nvPr/>
        </p:nvGrpSpPr>
        <p:grpSpPr>
          <a:xfrm>
            <a:off x="11676232" y="2065415"/>
            <a:ext cx="5956403" cy="6156170"/>
            <a:chOff x="6345" y="6345"/>
            <a:chExt cx="6350011" cy="6562979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7F8CACF2-6356-F788-0F17-BC96EB92F8B3}"/>
                </a:ext>
              </a:extLst>
            </p:cNvPr>
            <p:cNvSpPr/>
            <p:nvPr/>
          </p:nvSpPr>
          <p:spPr>
            <a:xfrm>
              <a:off x="6345" y="6345"/>
              <a:ext cx="6350011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549" r="-25549"/>
              </a:stretch>
            </a:blip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76B305D-3315-EAC3-C5FB-02D789EE1411}"/>
              </a:ext>
            </a:extLst>
          </p:cNvPr>
          <p:cNvSpPr txBox="1"/>
          <p:nvPr/>
        </p:nvSpPr>
        <p:spPr>
          <a:xfrm>
            <a:off x="655365" y="1711554"/>
            <a:ext cx="10332165" cy="7106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s-ES" sz="2600" b="1" spc="-2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En la facultad de medicina, me interesé en la salud pública. </a:t>
            </a:r>
            <a:r>
              <a:rPr lang="es-ES" sz="2600" spc="-2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En particular, mi pasión se vio impulsada por el papel de la investigación en la mejora de la salud de las comunidades. El nivel de desigualdad que existe tanto en EE. UU. como a nivel mundial sigue siendo una fuerza impulsora para mí. La necesidad de cambiar esta realidad me motiva todos los días.</a:t>
            </a:r>
          </a:p>
          <a:p>
            <a:pPr>
              <a:lnSpc>
                <a:spcPct val="110000"/>
              </a:lnSpc>
            </a:pPr>
            <a:endParaRPr lang="en-GB" sz="12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 verdad disfruto del proceso de investigar.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En la clínica, me encanta hablar con las personas, escuchar sus historias y encontrar formas de mejorar su salud. Pero también disfruto los días en los que solo hago estadísticas en la computadora. </a:t>
            </a:r>
          </a:p>
          <a:p>
            <a:pPr>
              <a:lnSpc>
                <a:spcPct val="110000"/>
              </a:lnSpc>
            </a:pPr>
            <a:endParaRPr lang="en-GB" sz="1400" kern="100" dirty="0">
              <a:latin typeface="Montserrat" panose="00000500000000000000" pitchFamily="2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s-ES" sz="2600" b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Me resulta muy enriquecedor ofrecer tutorías para estudiantes. </a:t>
            </a:r>
            <a:r>
              <a:rPr lang="es-ES" sz="26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Emocionarte por los distintos temas, aprender de ellos y transformar las ideas en soluciones es sumamente gratificante. Por supuesto que las ideas no siempre funcionan, pero no pasa nada. 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3806EA2D-F079-1293-DF83-096EA39942F4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"/>
              </a:rPr>
              <a:t>15       </a:t>
            </a:r>
            <a:r>
              <a:rPr lang="es-E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Semi-Bold Bold"/>
              </a:rPr>
              <a:t>futurumcareers.com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D7F1C2D6-C14F-55EF-3D5B-204B5D9DA75F}"/>
              </a:ext>
            </a:extLst>
          </p:cNvPr>
          <p:cNvSpPr txBox="1"/>
          <p:nvPr/>
        </p:nvSpPr>
        <p:spPr>
          <a:xfrm>
            <a:off x="694128" y="592476"/>
            <a:ext cx="6959910" cy="969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69"/>
              </a:lnSpc>
            </a:pPr>
            <a:r>
              <a:rPr lang="es-ES" sz="4800" dirty="0">
                <a:latin typeface="Montserrat Semi-Bold" panose="020B0604020202020204" charset="0"/>
              </a:rPr>
              <a:t>Conozca a Deepak</a:t>
            </a:r>
          </a:p>
        </p:txBody>
      </p:sp>
    </p:spTree>
    <p:extLst>
      <p:ext uri="{BB962C8B-B14F-4D97-AF65-F5344CB8AC3E}">
        <p14:creationId xmlns:p14="http://schemas.microsoft.com/office/powerpoint/2010/main" val="320485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 rot="-5400000">
            <a:off x="14687265" y="1543334"/>
            <a:ext cx="5786039" cy="2699369"/>
            <a:chOff x="0" y="0"/>
            <a:chExt cx="3130550" cy="1460500"/>
          </a:xfrm>
          <a:solidFill>
            <a:srgbClr val="55B8AD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35089" y="1111931"/>
            <a:ext cx="6802754" cy="6959813"/>
            <a:chOff x="0" y="0"/>
            <a:chExt cx="6362700" cy="6575666"/>
          </a:xfrm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5400000">
            <a:off x="-1746485" y="1746485"/>
            <a:ext cx="10287000" cy="6794030"/>
            <a:chOff x="0" y="0"/>
            <a:chExt cx="3130550" cy="2067566"/>
          </a:xfrm>
          <a:solidFill>
            <a:srgbClr val="36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3130550" cy="2067566"/>
            </a:xfrm>
            <a:custGeom>
              <a:avLst/>
              <a:gdLst/>
              <a:ahLst/>
              <a:cxnLst/>
              <a:rect l="l" t="t" r="r" b="b"/>
              <a:pathLst>
                <a:path w="3130550" h="2067566">
                  <a:moveTo>
                    <a:pt x="0" y="1123950"/>
                  </a:moveTo>
                  <a:lnTo>
                    <a:pt x="0" y="2067566"/>
                  </a:lnTo>
                  <a:lnTo>
                    <a:pt x="3130550" y="2067566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662708" y="663536"/>
            <a:ext cx="945545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4800" dirty="0">
                <a:latin typeface="Montserrat Semi-Bold" panose="020B0604020202020204" charset="0"/>
              </a:rPr>
              <a:t>Los Mejores Consejos de</a:t>
            </a:r>
            <a:br>
              <a:rPr lang="es-ES" sz="4800" dirty="0">
                <a:latin typeface="Montserrat Semi-Bold"/>
              </a:rPr>
            </a:br>
            <a:r>
              <a:rPr lang="es-ES" sz="4800" dirty="0">
                <a:latin typeface="Montserrat Semi-Bold"/>
              </a:rPr>
              <a:t>Deepak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407EF8-C830-7DFF-FB2F-035A85C4A841}"/>
              </a:ext>
            </a:extLst>
          </p:cNvPr>
          <p:cNvSpPr txBox="1"/>
          <p:nvPr/>
        </p:nvSpPr>
        <p:spPr>
          <a:xfrm>
            <a:off x="8818261" y="2756787"/>
            <a:ext cx="7569501" cy="5364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sz="3200" b="1" i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Descubre tu pasión y ve por ella. </a:t>
            </a:r>
            <a:r>
              <a:rPr lang="es-ES" sz="3200" i="1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La mejor forma de darte cuenta de si algo te interesa es probarlo lo antes posible. Participar en oportunidades de voluntariado o experiencias de trabajo, incluso en la secundaria, te ayudará a descubrir qué quieres hacer a largo plazo.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E0D0747B-0CF2-CE98-86E7-C867F131B106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16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55A9FB-28EC-C293-7169-A998B7F9859A}"/>
              </a:ext>
            </a:extLst>
          </p:cNvPr>
          <p:cNvSpPr txBox="1"/>
          <p:nvPr/>
        </p:nvSpPr>
        <p:spPr>
          <a:xfrm>
            <a:off x="1241878" y="8417673"/>
            <a:ext cx="47779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000" dirty="0">
                <a:solidFill>
                  <a:schemeClr val="bg1"/>
                </a:solidFill>
                <a:latin typeface="Montserrat" panose="00000500000000000000" pitchFamily="2" charset="0"/>
                <a:ea typeface="Aptos" panose="020B0004020202020204" pitchFamily="34" charset="0"/>
              </a:rPr>
              <a:t>Deepak presentando el trabajo de su equipo en un seminario de investigación.</a:t>
            </a: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D420FD49-77AE-A5A5-58AD-B96BE43DA6ED}"/>
              </a:ext>
            </a:extLst>
          </p:cNvPr>
          <p:cNvGrpSpPr>
            <a:grpSpLocks noChangeAspect="1"/>
          </p:cNvGrpSpPr>
          <p:nvPr/>
        </p:nvGrpSpPr>
        <p:grpSpPr>
          <a:xfrm>
            <a:off x="602823" y="920895"/>
            <a:ext cx="7428243" cy="7445439"/>
            <a:chOff x="0" y="0"/>
            <a:chExt cx="6362700" cy="6575666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73FCD4CC-D461-CE61-231F-8E74FE662FF0}"/>
                </a:ext>
              </a:extLst>
            </p:cNvPr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solidFill>
              <a:srgbClr val="55B8AD"/>
            </a:solid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DA845F00-E247-9AB0-05C3-E0A61FB00EED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904976" y="1224847"/>
            <a:ext cx="6823949" cy="6840190"/>
            <a:chOff x="6350" y="6350"/>
            <a:chExt cx="6350012" cy="6562979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3328E885-E3AB-4096-E565-FEC3B14725E2}"/>
                </a:ext>
              </a:extLst>
            </p:cNvPr>
            <p:cNvSpPr/>
            <p:nvPr/>
          </p:nvSpPr>
          <p:spPr>
            <a:xfrm flipH="1"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80620" t="-34327" r="-29030" b="-34327"/>
              </a:stretch>
            </a:blipFill>
            <a:ln w="12700">
              <a:noFill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6" name="Rectangle 1">
            <a:extLst>
              <a:ext uri="{FF2B5EF4-FFF2-40B4-BE49-F238E27FC236}">
                <a16:creationId xmlns:a16="http://schemas.microsoft.com/office/drawing/2014/main" id="{8A113812-0A1A-ECE1-DE07-9320B295F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oportunidades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99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EFBAE7-9054-B20C-C42F-58E1F9F3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r="14629"/>
          <a:stretch/>
        </p:blipFill>
        <p:spPr>
          <a:xfrm>
            <a:off x="4495800" y="0"/>
            <a:ext cx="12937425" cy="10287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083284" y="2611457"/>
            <a:ext cx="11718316" cy="7180242"/>
            <a:chOff x="0" y="0"/>
            <a:chExt cx="7846638" cy="4409338"/>
          </a:xfrm>
          <a:solidFill>
            <a:srgbClr val="55B8AD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7846638" cy="4409338"/>
            </a:xfrm>
            <a:custGeom>
              <a:avLst/>
              <a:gdLst/>
              <a:ahLst/>
              <a:cxnLst/>
              <a:rect l="l" t="t" r="r" b="b"/>
              <a:pathLst>
                <a:path w="7846638" h="4409338">
                  <a:moveTo>
                    <a:pt x="7722178" y="4409338"/>
                  </a:moveTo>
                  <a:lnTo>
                    <a:pt x="124460" y="4409338"/>
                  </a:lnTo>
                  <a:cubicBezTo>
                    <a:pt x="55880" y="4409338"/>
                    <a:pt x="0" y="4353458"/>
                    <a:pt x="0" y="42848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722178" y="0"/>
                  </a:lnTo>
                  <a:cubicBezTo>
                    <a:pt x="7790759" y="0"/>
                    <a:pt x="7846638" y="55880"/>
                    <a:pt x="7846638" y="124460"/>
                  </a:cubicBezTo>
                  <a:lnTo>
                    <a:pt x="7846638" y="4284878"/>
                  </a:lnTo>
                  <a:cubicBezTo>
                    <a:pt x="7846638" y="4353458"/>
                    <a:pt x="7790759" y="4409338"/>
                    <a:pt x="7722178" y="4409338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10790355" y="2743896"/>
            <a:ext cx="10287000" cy="4799209"/>
            <a:chOff x="0" y="0"/>
            <a:chExt cx="3130550" cy="1460500"/>
          </a:xfrm>
          <a:solidFill>
            <a:srgbClr val="3660AA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937583" y="937583"/>
            <a:ext cx="10287000" cy="8411834"/>
            <a:chOff x="0" y="0"/>
            <a:chExt cx="3130550" cy="2559898"/>
          </a:xfrm>
          <a:solidFill>
            <a:srgbClr val="3660AA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2559898"/>
            </a:xfrm>
            <a:custGeom>
              <a:avLst/>
              <a:gdLst/>
              <a:ahLst/>
              <a:cxnLst/>
              <a:rect l="l" t="t" r="r" b="b"/>
              <a:pathLst>
                <a:path w="3130550" h="2559898">
                  <a:moveTo>
                    <a:pt x="0" y="1123950"/>
                  </a:moveTo>
                  <a:lnTo>
                    <a:pt x="0" y="2559898"/>
                  </a:lnTo>
                  <a:lnTo>
                    <a:pt x="3130550" y="2559898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2896954"/>
            <a:ext cx="11468100" cy="6638547"/>
            <a:chOff x="0" y="0"/>
            <a:chExt cx="7630634" cy="39969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30634" cy="3996966"/>
            </a:xfrm>
            <a:custGeom>
              <a:avLst/>
              <a:gdLst/>
              <a:ahLst/>
              <a:cxnLst/>
              <a:rect l="l" t="t" r="r" b="b"/>
              <a:pathLst>
                <a:path w="7630634" h="3996966">
                  <a:moveTo>
                    <a:pt x="7506174" y="3996966"/>
                  </a:moveTo>
                  <a:lnTo>
                    <a:pt x="124460" y="3996966"/>
                  </a:lnTo>
                  <a:cubicBezTo>
                    <a:pt x="55880" y="3996966"/>
                    <a:pt x="0" y="3941087"/>
                    <a:pt x="0" y="387250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506174" y="0"/>
                  </a:lnTo>
                  <a:cubicBezTo>
                    <a:pt x="7574754" y="0"/>
                    <a:pt x="7630634" y="55880"/>
                    <a:pt x="7630634" y="124460"/>
                  </a:cubicBezTo>
                  <a:lnTo>
                    <a:pt x="7630634" y="3872507"/>
                  </a:lnTo>
                  <a:cubicBezTo>
                    <a:pt x="7630634" y="3941087"/>
                    <a:pt x="7574754" y="3996966"/>
                    <a:pt x="7506174" y="399696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dirty="0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53747" y="621291"/>
            <a:ext cx="699726" cy="814819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 rot="5400000">
            <a:off x="3597358" y="-2845860"/>
            <a:ext cx="1480331" cy="8675048"/>
            <a:chOff x="0" y="0"/>
            <a:chExt cx="3130550" cy="18248691"/>
          </a:xfrm>
          <a:solidFill>
            <a:srgbClr val="55B8AD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30550" cy="18248691"/>
            </a:xfrm>
            <a:custGeom>
              <a:avLst/>
              <a:gdLst/>
              <a:ahLst/>
              <a:cxnLst/>
              <a:rect l="l" t="t" r="r" b="b"/>
              <a:pathLst>
                <a:path w="3130550" h="18248691">
                  <a:moveTo>
                    <a:pt x="0" y="1123950"/>
                  </a:moveTo>
                  <a:lnTo>
                    <a:pt x="0" y="18248691"/>
                  </a:lnTo>
                  <a:lnTo>
                    <a:pt x="3130550" y="18248691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95400" y="3238499"/>
            <a:ext cx="10918450" cy="5943601"/>
            <a:chOff x="0" y="0"/>
            <a:chExt cx="7208077" cy="362386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208077" cy="3623869"/>
            </a:xfrm>
            <a:custGeom>
              <a:avLst/>
              <a:gdLst/>
              <a:ahLst/>
              <a:cxnLst/>
              <a:rect l="l" t="t" r="r" b="b"/>
              <a:pathLst>
                <a:path w="7208077" h="3623869">
                  <a:moveTo>
                    <a:pt x="7083616" y="3623869"/>
                  </a:moveTo>
                  <a:lnTo>
                    <a:pt x="124460" y="3623869"/>
                  </a:lnTo>
                  <a:cubicBezTo>
                    <a:pt x="55880" y="3623869"/>
                    <a:pt x="0" y="3567988"/>
                    <a:pt x="0" y="349940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083617" y="0"/>
                  </a:lnTo>
                  <a:cubicBezTo>
                    <a:pt x="7152197" y="0"/>
                    <a:pt x="7208077" y="55880"/>
                    <a:pt x="7208077" y="124460"/>
                  </a:cubicBezTo>
                  <a:lnTo>
                    <a:pt x="7208077" y="3499408"/>
                  </a:lnTo>
                  <a:cubicBezTo>
                    <a:pt x="7208077" y="3567989"/>
                    <a:pt x="7152197" y="3623869"/>
                    <a:pt x="7083617" y="3623869"/>
                  </a:cubicBezTo>
                  <a:close/>
                </a:path>
              </a:pathLst>
            </a:custGeom>
            <a:solidFill>
              <a:srgbClr val="F1F1F1"/>
            </a:solid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EFF541-76D0-5E12-6953-5C890BABB532}"/>
              </a:ext>
            </a:extLst>
          </p:cNvPr>
          <p:cNvSpPr txBox="1"/>
          <p:nvPr/>
        </p:nvSpPr>
        <p:spPr>
          <a:xfrm>
            <a:off x="304800" y="897121"/>
            <a:ext cx="8141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atin typeface="Montserrat SemiBold" panose="00000700000000000000" pitchFamily="2" charset="0"/>
              </a:rPr>
              <a:t>Puntos de Debate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E27DB1-A9EE-74DA-199E-A7D8609A0C48}"/>
              </a:ext>
            </a:extLst>
          </p:cNvPr>
          <p:cNvSpPr txBox="1"/>
          <p:nvPr/>
        </p:nvSpPr>
        <p:spPr>
          <a:xfrm>
            <a:off x="1295401" y="3343183"/>
            <a:ext cx="10918450" cy="553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1200"/>
              </a:spcAft>
              <a:buAutoNum type="arabicPeriod"/>
            </a:pPr>
            <a:r>
              <a:rPr lang="es-ES" sz="2800" dirty="0">
                <a:latin typeface="Montserrat" panose="00000500000000000000" pitchFamily="2" charset="0"/>
                <a:ea typeface="Aptos" panose="020B0004020202020204" pitchFamily="34" charset="0"/>
                <a:cs typeface="Calibri" panose="020F0502020204030204" pitchFamily="34" charset="0"/>
              </a:rPr>
              <a:t>"Los factores como la pobreza, el racismo estructural y las desigualdades educativas afectan la salud", dice Deepak. ¿A qué tipos de problemas de salud podrían dar lugar estos factores y cómo? Da varios ejemplos.</a:t>
            </a:r>
          </a:p>
          <a:p>
            <a:pPr marL="342900" indent="-342900">
              <a:lnSpc>
                <a:spcPct val="120000"/>
              </a:lnSpc>
              <a:spcAft>
                <a:spcPts val="1200"/>
              </a:spcAft>
              <a:buAutoNum type="arabicPeriod"/>
            </a:pPr>
            <a:r>
              <a:rPr lang="es-ES" sz="2800" dirty="0">
                <a:latin typeface="Montserrat" panose="00000500000000000000" pitchFamily="2" charset="0"/>
              </a:rPr>
              <a:t>¿En qué medida crees que abordar la inseguridad alimentaria debería ser responsabilidad de los profesionales de atención médica?</a:t>
            </a:r>
          </a:p>
          <a:p>
            <a:pPr marL="342900" indent="-342900">
              <a:lnSpc>
                <a:spcPct val="120000"/>
              </a:lnSpc>
              <a:spcAft>
                <a:spcPts val="1200"/>
              </a:spcAft>
              <a:buAutoNum type="arabicPeriod"/>
            </a:pPr>
            <a:r>
              <a:rPr lang="es-ES" sz="2800" spc="-30" dirty="0">
                <a:latin typeface="Montserrat" panose="00000500000000000000" pitchFamily="2" charset="0"/>
              </a:rPr>
              <a:t>¿En qué medida la inseguridad alimentaria es un problema en tu comunidad local? ¿Qué medidas podrían tomarse para ayudar a tu comunidad a abordar este problema?</a:t>
            </a: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457C08E4-BCA5-106B-BABA-25445B6EE1C6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17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</p:spTree>
    <p:extLst>
      <p:ext uri="{BB962C8B-B14F-4D97-AF65-F5344CB8AC3E}">
        <p14:creationId xmlns:p14="http://schemas.microsoft.com/office/powerpoint/2010/main" val="278364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EFBAE7-9054-B20C-C42F-58E1F9F3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" r="8078"/>
          <a:stretch/>
        </p:blipFill>
        <p:spPr>
          <a:xfrm>
            <a:off x="4480153" y="0"/>
            <a:ext cx="12937425" cy="10287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-5400000">
            <a:off x="10790355" y="2743896"/>
            <a:ext cx="10287000" cy="4799209"/>
            <a:chOff x="0" y="0"/>
            <a:chExt cx="3130550" cy="1460500"/>
          </a:xfrm>
          <a:solidFill>
            <a:srgbClr val="55B8AD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3130550" cy="1460500"/>
            </a:xfrm>
            <a:custGeom>
              <a:avLst/>
              <a:gdLst/>
              <a:ahLst/>
              <a:cxnLst/>
              <a:rect l="l" t="t" r="r" b="b"/>
              <a:pathLst>
                <a:path w="3130550" h="1460500">
                  <a:moveTo>
                    <a:pt x="0" y="1123950"/>
                  </a:moveTo>
                  <a:lnTo>
                    <a:pt x="0" y="1460500"/>
                  </a:lnTo>
                  <a:lnTo>
                    <a:pt x="3130550" y="1460500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-937583" y="937583"/>
            <a:ext cx="10287000" cy="8411834"/>
            <a:chOff x="0" y="0"/>
            <a:chExt cx="3130550" cy="2559898"/>
          </a:xfrm>
          <a:solidFill>
            <a:srgbClr val="55B8AD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0550" cy="2559898"/>
            </a:xfrm>
            <a:custGeom>
              <a:avLst/>
              <a:gdLst/>
              <a:ahLst/>
              <a:cxnLst/>
              <a:rect l="l" t="t" r="r" b="b"/>
              <a:pathLst>
                <a:path w="3130550" h="2559898">
                  <a:moveTo>
                    <a:pt x="0" y="1123950"/>
                  </a:moveTo>
                  <a:lnTo>
                    <a:pt x="0" y="2559898"/>
                  </a:lnTo>
                  <a:lnTo>
                    <a:pt x="3130550" y="2559898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53747" y="621291"/>
            <a:ext cx="699726" cy="814819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 rot="5400000">
            <a:off x="3597358" y="-2845860"/>
            <a:ext cx="1480331" cy="8675048"/>
            <a:chOff x="0" y="0"/>
            <a:chExt cx="3130550" cy="18248691"/>
          </a:xfrm>
          <a:solidFill>
            <a:srgbClr val="3660AA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30550" cy="18248691"/>
            </a:xfrm>
            <a:custGeom>
              <a:avLst/>
              <a:gdLst/>
              <a:ahLst/>
              <a:cxnLst/>
              <a:rect l="l" t="t" r="r" b="b"/>
              <a:pathLst>
                <a:path w="3130550" h="18248691">
                  <a:moveTo>
                    <a:pt x="0" y="1123950"/>
                  </a:moveTo>
                  <a:lnTo>
                    <a:pt x="0" y="18248691"/>
                  </a:lnTo>
                  <a:lnTo>
                    <a:pt x="3130550" y="18248691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EFF541-76D0-5E12-6953-5C890BABB532}"/>
              </a:ext>
            </a:extLst>
          </p:cNvPr>
          <p:cNvSpPr txBox="1"/>
          <p:nvPr/>
        </p:nvSpPr>
        <p:spPr>
          <a:xfrm>
            <a:off x="870422" y="920207"/>
            <a:ext cx="71305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>
                <a:solidFill>
                  <a:schemeClr val="bg1"/>
                </a:solidFill>
                <a:latin typeface="Montserrat SemiBold" panose="00000700000000000000" pitchFamily="2" charset="0"/>
              </a:rPr>
              <a:t>Más Recursos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BD5E571-673A-2EDE-8502-EDCFA49E8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662" y="3508588"/>
            <a:ext cx="2504227" cy="3554137"/>
          </a:xfrm>
          <a:prstGeom prst="rect">
            <a:avLst/>
          </a:prstGeom>
        </p:spPr>
      </p:pic>
      <p:sp>
        <p:nvSpPr>
          <p:cNvPr id="27" name="Freeform 11">
            <a:extLst>
              <a:ext uri="{FF2B5EF4-FFF2-40B4-BE49-F238E27FC236}">
                <a16:creationId xmlns:a16="http://schemas.microsoft.com/office/drawing/2014/main" id="{5DF423A6-6F6A-D468-FC36-F391642F1EEC}"/>
              </a:ext>
            </a:extLst>
          </p:cNvPr>
          <p:cNvSpPr/>
          <p:nvPr/>
        </p:nvSpPr>
        <p:spPr>
          <a:xfrm>
            <a:off x="451274" y="7435175"/>
            <a:ext cx="2279455" cy="954356"/>
          </a:xfrm>
          <a:custGeom>
            <a:avLst/>
            <a:gdLst/>
            <a:ahLst/>
            <a:cxnLst/>
            <a:rect l="l" t="t" r="r" b="b"/>
            <a:pathLst>
              <a:path w="3186708" h="1012978">
                <a:moveTo>
                  <a:pt x="3062248" y="1012978"/>
                </a:moveTo>
                <a:lnTo>
                  <a:pt x="124460" y="1012978"/>
                </a:lnTo>
                <a:cubicBezTo>
                  <a:pt x="55880" y="1012978"/>
                  <a:pt x="0" y="957098"/>
                  <a:pt x="0" y="888518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62248" y="0"/>
                </a:lnTo>
                <a:cubicBezTo>
                  <a:pt x="3130828" y="0"/>
                  <a:pt x="3186708" y="55880"/>
                  <a:pt x="3186708" y="124460"/>
                </a:cubicBezTo>
                <a:lnTo>
                  <a:pt x="3186708" y="888518"/>
                </a:lnTo>
                <a:cubicBezTo>
                  <a:pt x="3186708" y="957098"/>
                  <a:pt x="3130828" y="1012978"/>
                  <a:pt x="3062248" y="1012978"/>
                </a:cubicBezTo>
                <a:close/>
              </a:path>
            </a:pathLst>
          </a:custGeom>
          <a:solidFill>
            <a:srgbClr val="3660AA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867C35-D621-FC09-86B5-0345FDC37254}"/>
              </a:ext>
            </a:extLst>
          </p:cNvPr>
          <p:cNvSpPr txBox="1"/>
          <p:nvPr/>
        </p:nvSpPr>
        <p:spPr>
          <a:xfrm>
            <a:off x="339007" y="7508485"/>
            <a:ext cx="2511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</a:rPr>
              <a:t>Lea el </a:t>
            </a:r>
            <a:b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artículo</a:t>
            </a:r>
            <a:endParaRPr lang="es-ES" sz="2400" dirty="0">
              <a:solidFill>
                <a:schemeClr val="bg1"/>
              </a:solidFill>
              <a:latin typeface="Montserrat" panose="00000500000000000000" pitchFamily="2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0FA4F4E-058E-9C2E-FBC7-5F347CA0D1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1310" y="3490029"/>
            <a:ext cx="2522522" cy="3591255"/>
          </a:xfrm>
          <a:prstGeom prst="rect">
            <a:avLst/>
          </a:prstGeom>
        </p:spPr>
      </p:pic>
      <p:sp>
        <p:nvSpPr>
          <p:cNvPr id="35" name="Freeform 11">
            <a:extLst>
              <a:ext uri="{FF2B5EF4-FFF2-40B4-BE49-F238E27FC236}">
                <a16:creationId xmlns:a16="http://schemas.microsoft.com/office/drawing/2014/main" id="{5EAB8308-34C0-B26E-1158-E7700E85D521}"/>
              </a:ext>
            </a:extLst>
          </p:cNvPr>
          <p:cNvSpPr/>
          <p:nvPr/>
        </p:nvSpPr>
        <p:spPr>
          <a:xfrm>
            <a:off x="3657600" y="7446805"/>
            <a:ext cx="2529936" cy="954356"/>
          </a:xfrm>
          <a:custGeom>
            <a:avLst/>
            <a:gdLst/>
            <a:ahLst/>
            <a:cxnLst/>
            <a:rect l="l" t="t" r="r" b="b"/>
            <a:pathLst>
              <a:path w="3186708" h="1012978">
                <a:moveTo>
                  <a:pt x="3062248" y="1012978"/>
                </a:moveTo>
                <a:lnTo>
                  <a:pt x="124460" y="1012978"/>
                </a:lnTo>
                <a:cubicBezTo>
                  <a:pt x="55880" y="1012978"/>
                  <a:pt x="0" y="957098"/>
                  <a:pt x="0" y="888518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62248" y="0"/>
                </a:lnTo>
                <a:cubicBezTo>
                  <a:pt x="3130828" y="0"/>
                  <a:pt x="3186708" y="55880"/>
                  <a:pt x="3186708" y="124460"/>
                </a:cubicBezTo>
                <a:lnTo>
                  <a:pt x="3186708" y="888518"/>
                </a:lnTo>
                <a:cubicBezTo>
                  <a:pt x="3186708" y="957098"/>
                  <a:pt x="3130828" y="1012978"/>
                  <a:pt x="3062248" y="1012978"/>
                </a:cubicBezTo>
                <a:close/>
              </a:path>
            </a:pathLst>
          </a:custGeom>
          <a:solidFill>
            <a:srgbClr val="3660AA"/>
          </a:solidFill>
        </p:spPr>
        <p:txBody>
          <a:bodyPr/>
          <a:lstStyle/>
          <a:p>
            <a:endParaRPr lang="en-GB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D76E137-FE5C-D1BC-64B9-BC14BCE43C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5624" y="4760334"/>
            <a:ext cx="3600000" cy="2340000"/>
          </a:xfrm>
          <a:prstGeom prst="rect">
            <a:avLst/>
          </a:prstGeom>
        </p:spPr>
      </p:pic>
      <p:pic>
        <p:nvPicPr>
          <p:cNvPr id="31" name="Picture 25">
            <a:extLst>
              <a:ext uri="{FF2B5EF4-FFF2-40B4-BE49-F238E27FC236}">
                <a16:creationId xmlns:a16="http://schemas.microsoft.com/office/drawing/2014/main" id="{196B93ED-E752-89BA-CD37-F94540B1346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649400" y="4651037"/>
            <a:ext cx="3600000" cy="2514000"/>
          </a:xfrm>
          <a:prstGeom prst="rect">
            <a:avLst/>
          </a:prstGeom>
        </p:spPr>
      </p:pic>
      <p:sp>
        <p:nvSpPr>
          <p:cNvPr id="36" name="Freeform 11">
            <a:extLst>
              <a:ext uri="{FF2B5EF4-FFF2-40B4-BE49-F238E27FC236}">
                <a16:creationId xmlns:a16="http://schemas.microsoft.com/office/drawing/2014/main" id="{C1BB1025-76AA-DE85-680C-F896D1A713E6}"/>
              </a:ext>
            </a:extLst>
          </p:cNvPr>
          <p:cNvSpPr/>
          <p:nvPr/>
        </p:nvSpPr>
        <p:spPr>
          <a:xfrm>
            <a:off x="7553618" y="7422992"/>
            <a:ext cx="2529935" cy="954356"/>
          </a:xfrm>
          <a:custGeom>
            <a:avLst/>
            <a:gdLst/>
            <a:ahLst/>
            <a:cxnLst/>
            <a:rect l="l" t="t" r="r" b="b"/>
            <a:pathLst>
              <a:path w="3186708" h="1012978">
                <a:moveTo>
                  <a:pt x="3062248" y="1012978"/>
                </a:moveTo>
                <a:lnTo>
                  <a:pt x="124460" y="1012978"/>
                </a:lnTo>
                <a:cubicBezTo>
                  <a:pt x="55880" y="1012978"/>
                  <a:pt x="0" y="957098"/>
                  <a:pt x="0" y="888518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62248" y="0"/>
                </a:lnTo>
                <a:cubicBezTo>
                  <a:pt x="3130828" y="0"/>
                  <a:pt x="3186708" y="55880"/>
                  <a:pt x="3186708" y="124460"/>
                </a:cubicBezTo>
                <a:lnTo>
                  <a:pt x="3186708" y="888518"/>
                </a:lnTo>
                <a:cubicBezTo>
                  <a:pt x="3186708" y="957098"/>
                  <a:pt x="3130828" y="1012978"/>
                  <a:pt x="3062248" y="1012978"/>
                </a:cubicBezTo>
                <a:close/>
              </a:path>
            </a:pathLst>
          </a:custGeom>
          <a:solidFill>
            <a:srgbClr val="3660AA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37" name="Freeform 11">
            <a:extLst>
              <a:ext uri="{FF2B5EF4-FFF2-40B4-BE49-F238E27FC236}">
                <a16:creationId xmlns:a16="http://schemas.microsoft.com/office/drawing/2014/main" id="{52A632BD-2829-093A-427E-0265AB166143}"/>
              </a:ext>
            </a:extLst>
          </p:cNvPr>
          <p:cNvSpPr/>
          <p:nvPr/>
        </p:nvSpPr>
        <p:spPr>
          <a:xfrm>
            <a:off x="11315506" y="7446805"/>
            <a:ext cx="2279455" cy="954356"/>
          </a:xfrm>
          <a:custGeom>
            <a:avLst/>
            <a:gdLst/>
            <a:ahLst/>
            <a:cxnLst/>
            <a:rect l="l" t="t" r="r" b="b"/>
            <a:pathLst>
              <a:path w="3186708" h="1012978">
                <a:moveTo>
                  <a:pt x="3062248" y="1012978"/>
                </a:moveTo>
                <a:lnTo>
                  <a:pt x="124460" y="1012978"/>
                </a:lnTo>
                <a:cubicBezTo>
                  <a:pt x="55880" y="1012978"/>
                  <a:pt x="0" y="957098"/>
                  <a:pt x="0" y="888518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62248" y="0"/>
                </a:lnTo>
                <a:cubicBezTo>
                  <a:pt x="3130828" y="0"/>
                  <a:pt x="3186708" y="55880"/>
                  <a:pt x="3186708" y="124460"/>
                </a:cubicBezTo>
                <a:lnTo>
                  <a:pt x="3186708" y="888518"/>
                </a:lnTo>
                <a:cubicBezTo>
                  <a:pt x="3186708" y="957098"/>
                  <a:pt x="3130828" y="1012978"/>
                  <a:pt x="3062248" y="1012978"/>
                </a:cubicBezTo>
                <a:close/>
              </a:path>
            </a:pathLst>
          </a:custGeom>
          <a:solidFill>
            <a:srgbClr val="3660AA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26E3AC9C-B984-55D6-EE55-FD439624A87A}"/>
              </a:ext>
            </a:extLst>
          </p:cNvPr>
          <p:cNvSpPr/>
          <p:nvPr/>
        </p:nvSpPr>
        <p:spPr>
          <a:xfrm>
            <a:off x="14937482" y="7435175"/>
            <a:ext cx="3121918" cy="954356"/>
          </a:xfrm>
          <a:custGeom>
            <a:avLst/>
            <a:gdLst/>
            <a:ahLst/>
            <a:cxnLst/>
            <a:rect l="l" t="t" r="r" b="b"/>
            <a:pathLst>
              <a:path w="3186708" h="1012978">
                <a:moveTo>
                  <a:pt x="3062248" y="1012978"/>
                </a:moveTo>
                <a:lnTo>
                  <a:pt x="124460" y="1012978"/>
                </a:lnTo>
                <a:cubicBezTo>
                  <a:pt x="55880" y="1012978"/>
                  <a:pt x="0" y="957098"/>
                  <a:pt x="0" y="888518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062248" y="0"/>
                </a:lnTo>
                <a:cubicBezTo>
                  <a:pt x="3130828" y="0"/>
                  <a:pt x="3186708" y="55880"/>
                  <a:pt x="3186708" y="124460"/>
                </a:cubicBezTo>
                <a:lnTo>
                  <a:pt x="3186708" y="888518"/>
                </a:lnTo>
                <a:cubicBezTo>
                  <a:pt x="3186708" y="957098"/>
                  <a:pt x="3130828" y="1012978"/>
                  <a:pt x="3062248" y="1012978"/>
                </a:cubicBezTo>
                <a:close/>
              </a:path>
            </a:pathLst>
          </a:custGeom>
          <a:solidFill>
            <a:srgbClr val="3660AA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255FF0-996E-6472-6435-AFEDD55D41AC}"/>
              </a:ext>
            </a:extLst>
          </p:cNvPr>
          <p:cNvSpPr txBox="1"/>
          <p:nvPr/>
        </p:nvSpPr>
        <p:spPr>
          <a:xfrm>
            <a:off x="3657602" y="7508487"/>
            <a:ext cx="2529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</a:rPr>
              <a:t>Complete las </a:t>
            </a:r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actividades</a:t>
            </a:r>
            <a:endParaRPr lang="es-ES" sz="2400" dirty="0">
              <a:solidFill>
                <a:schemeClr val="bg1"/>
              </a:solidFill>
              <a:latin typeface="Montserrat" panose="00000500000000000000" pitchFamily="2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713E3B-212D-0B48-AAF1-3AEC5E60B656}"/>
              </a:ext>
            </a:extLst>
          </p:cNvPr>
          <p:cNvSpPr txBox="1"/>
          <p:nvPr/>
        </p:nvSpPr>
        <p:spPr>
          <a:xfrm>
            <a:off x="7207609" y="7493095"/>
            <a:ext cx="325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</a:rPr>
              <a:t>Escuche el</a:t>
            </a:r>
            <a:b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pódcast</a:t>
            </a:r>
            <a:endParaRPr lang="es-ES" sz="2400" dirty="0">
              <a:solidFill>
                <a:schemeClr val="bg1"/>
              </a:solidFill>
              <a:latin typeface="Montserrat" panose="00000500000000000000" pitchFamily="2" charset="0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61A7AC-60BD-88A1-C9AC-45907F5FA217}"/>
              </a:ext>
            </a:extLst>
          </p:cNvPr>
          <p:cNvSpPr txBox="1"/>
          <p:nvPr/>
        </p:nvSpPr>
        <p:spPr>
          <a:xfrm>
            <a:off x="11315506" y="7508487"/>
            <a:ext cx="2279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</a:rPr>
              <a:t>Vea la </a:t>
            </a:r>
            <a:r>
              <a:rPr lang="es-ES" sz="2400" dirty="0">
                <a:solidFill>
                  <a:schemeClr val="bg1"/>
                </a:solidFill>
                <a:latin typeface="Montserrat" panose="00000500000000000000" pitchFamily="2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animación</a:t>
            </a:r>
            <a:endParaRPr lang="es-ES" sz="2400" dirty="0">
              <a:solidFill>
                <a:schemeClr val="bg1"/>
              </a:solidFill>
              <a:latin typeface="Montserrat" panose="00000500000000000000" pitchFamily="2" charset="0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99ECB-57AF-7D22-8A8D-D7FF6A13BA8F}"/>
              </a:ext>
            </a:extLst>
          </p:cNvPr>
          <p:cNvSpPr txBox="1"/>
          <p:nvPr/>
        </p:nvSpPr>
        <p:spPr>
          <a:xfrm>
            <a:off x="14937482" y="7508485"/>
            <a:ext cx="31219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00" dirty="0">
                <a:solidFill>
                  <a:schemeClr val="bg1"/>
                </a:solidFill>
                <a:latin typeface="Montserrat" panose="00000500000000000000" pitchFamily="2" charset="0"/>
              </a:rPr>
              <a:t>Descargue los </a:t>
            </a:r>
            <a:r>
              <a:rPr lang="es-ES" sz="2300" dirty="0">
                <a:solidFill>
                  <a:schemeClr val="bg1"/>
                </a:solidFill>
                <a:latin typeface="Montserrat" panose="00000500000000000000" pitchFamily="2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recursos en ingles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0FA8FFC5-8FD3-9485-6B05-F813B65D0A54}"/>
              </a:ext>
            </a:extLst>
          </p:cNvPr>
          <p:cNvSpPr txBox="1"/>
          <p:nvPr/>
        </p:nvSpPr>
        <p:spPr>
          <a:xfrm>
            <a:off x="304800" y="9791700"/>
            <a:ext cx="497991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dirty="0">
                <a:solidFill>
                  <a:srgbClr val="FFFFFF"/>
                </a:solidFill>
                <a:latin typeface="Montserrat Semi-Bold"/>
              </a:rPr>
              <a:t>18       </a:t>
            </a:r>
            <a:r>
              <a:rPr lang="es-ES" sz="1700" dirty="0">
                <a:solidFill>
                  <a:srgbClr val="FFFFFF"/>
                </a:solidFill>
                <a:latin typeface="Montserrat Semi-Bold Bold"/>
              </a:rPr>
              <a:t>futurumcareers.com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CB1B0-6176-A0DC-4E9D-85C3AB92455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740" y="4771655"/>
            <a:ext cx="2821659" cy="1743445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4DA73A-6DAE-9A17-3B66-AABBB0B8A81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46202" y="3603261"/>
            <a:ext cx="2506072" cy="355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27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DCCDE210-582C-51E7-7569-214364D72C4F}"/>
              </a:ext>
            </a:extLst>
          </p:cNvPr>
          <p:cNvGrpSpPr/>
          <p:nvPr/>
        </p:nvGrpSpPr>
        <p:grpSpPr>
          <a:xfrm rot="-5400000">
            <a:off x="9607391" y="1606393"/>
            <a:ext cx="10287000" cy="7074218"/>
            <a:chOff x="0" y="0"/>
            <a:chExt cx="3130550" cy="2152833"/>
          </a:xfrm>
          <a:solidFill>
            <a:srgbClr val="3660AA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5B995855-9CF1-9FFE-24B6-9A38EC6E5668}"/>
                </a:ext>
              </a:extLst>
            </p:cNvPr>
            <p:cNvSpPr/>
            <p:nvPr/>
          </p:nvSpPr>
          <p:spPr>
            <a:xfrm>
              <a:off x="0" y="0"/>
              <a:ext cx="3130550" cy="2152833"/>
            </a:xfrm>
            <a:custGeom>
              <a:avLst/>
              <a:gdLst/>
              <a:ahLst/>
              <a:cxnLst/>
              <a:rect l="l" t="t" r="r" b="b"/>
              <a:pathLst>
                <a:path w="3130550" h="2152833">
                  <a:moveTo>
                    <a:pt x="0" y="1123950"/>
                  </a:moveTo>
                  <a:lnTo>
                    <a:pt x="0" y="2152833"/>
                  </a:lnTo>
                  <a:lnTo>
                    <a:pt x="3130550" y="2152833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6" name="Picture 5" descr="A close-up of a signature&#10;&#10;Description automatically generated">
            <a:extLst>
              <a:ext uri="{FF2B5EF4-FFF2-40B4-BE49-F238E27FC236}">
                <a16:creationId xmlns:a16="http://schemas.microsoft.com/office/drawing/2014/main" id="{14290DDD-2EE6-416E-AED2-78950C44E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526" y="6913641"/>
            <a:ext cx="4784994" cy="13308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E7B1AE-FD6F-023B-9D28-47DF476F614F}"/>
              </a:ext>
            </a:extLst>
          </p:cNvPr>
          <p:cNvSpPr txBox="1"/>
          <p:nvPr/>
        </p:nvSpPr>
        <p:spPr>
          <a:xfrm>
            <a:off x="366049" y="536727"/>
            <a:ext cx="11034453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2400" dirty="0">
                <a:latin typeface="Montserrat" panose="00000500000000000000" pitchFamily="2" charset="0"/>
              </a:rPr>
              <a:t>Este material educativo fue producido por la </a:t>
            </a:r>
            <a:r>
              <a:rPr lang="es-ES" sz="2400" b="1" dirty="0">
                <a:latin typeface="Montserrat" panose="00000500000000000000" pitchFamily="2" charset="0"/>
              </a:rPr>
              <a:t>Facultad de Medicina de Universidad de Wake Forest</a:t>
            </a:r>
            <a:r>
              <a:rPr lang="es-ES" sz="2400" dirty="0">
                <a:latin typeface="Montserrat" panose="00000500000000000000" pitchFamily="2" charset="0"/>
              </a:rPr>
              <a:t> en asociación con </a:t>
            </a:r>
            <a:r>
              <a:rPr lang="es-ES" sz="2400" b="1" dirty="0">
                <a:latin typeface="Montserrat" panose="00000500000000000000" pitchFamily="2" charset="0"/>
              </a:rPr>
              <a:t>Futurum</a:t>
            </a:r>
            <a:r>
              <a:rPr lang="es-ES" sz="2400" dirty="0">
                <a:latin typeface="Montserrat" panose="00000500000000000000" pitchFamily="2" charset="0"/>
              </a:rPr>
              <a:t> y con el apoyo de subvenciones de </a:t>
            </a:r>
            <a:r>
              <a:rPr lang="es-ES" sz="2400" b="1" dirty="0">
                <a:latin typeface="Montserrat" panose="00000500000000000000" pitchFamily="2" charset="0"/>
              </a:rPr>
              <a:t>The Duke Endowment</a:t>
            </a:r>
            <a:r>
              <a:rPr lang="es-ES" sz="2400" dirty="0">
                <a:latin typeface="Montserrat" panose="00000500000000000000" pitchFamily="2" charset="0"/>
              </a:rPr>
              <a:t>. </a:t>
            </a:r>
          </a:p>
          <a:p>
            <a:pPr algn="ctr">
              <a:spcAft>
                <a:spcPts val="600"/>
              </a:spcAft>
            </a:pPr>
            <a:r>
              <a:rPr lang="es-ES" sz="2400" dirty="0">
                <a:latin typeface="Montserrat" panose="00000500000000000000" pitchFamily="2" charset="0"/>
              </a:rPr>
              <a:t>The Duke Endowment es una fundación privada que fortalece comunidades en Carolina del Norte y Carolina del Sur formando niños, promoviendo la salud, educando mentes y enriqueciendo el espíritu.</a:t>
            </a:r>
            <a:endParaRPr lang="en-GB" sz="3600" dirty="0">
              <a:latin typeface="Montserrat" panose="00000500000000000000" pitchFamily="2" charset="0"/>
            </a:endParaRP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A009037-C05E-EF09-4EF8-4068C1F10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0348" y="3254101"/>
            <a:ext cx="2960324" cy="29086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2F683-3F6D-9B17-A3C1-1D62CE3ADD62}"/>
              </a:ext>
            </a:extLst>
          </p:cNvPr>
          <p:cNvSpPr txBox="1"/>
          <p:nvPr/>
        </p:nvSpPr>
        <p:spPr>
          <a:xfrm>
            <a:off x="1153097" y="3692822"/>
            <a:ext cx="6799073" cy="282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sz="2801" b="1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Comparta su opinión sobre este recurso educativo y profesional. </a:t>
            </a:r>
          </a:p>
          <a:p>
            <a:pPr algn="ctr">
              <a:spcAft>
                <a:spcPts val="1200"/>
              </a:spcAft>
            </a:pPr>
            <a:r>
              <a:rPr lang="es-ES" sz="2400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Para comentar, escanee el código QR o visite el siguiente enlace: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400" u="sng" kern="100" dirty="0">
                <a:solidFill>
                  <a:srgbClr val="467886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redcap.school.wakehealth.edu/surveys/?s=NPK347RYHCR3FNDC</a:t>
            </a:r>
            <a:r>
              <a:rPr lang="en-US" sz="2400" kern="100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2400" kern="100" dirty="0">
              <a:effectLst/>
              <a:latin typeface="Montserrat" panose="000005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5DDF8EC3-071D-1C82-9046-80F6952398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6" y="7164468"/>
            <a:ext cx="6512292" cy="1080000"/>
          </a:xfrm>
          <a:prstGeom prst="rect">
            <a:avLst/>
          </a:prstGeom>
        </p:spPr>
      </p:pic>
      <p:pic>
        <p:nvPicPr>
          <p:cNvPr id="9" name="Picture 8" descr="A black and orange logo&#10;&#10;Description automatically generated">
            <a:extLst>
              <a:ext uri="{FF2B5EF4-FFF2-40B4-BE49-F238E27FC236}">
                <a16:creationId xmlns:a16="http://schemas.microsoft.com/office/drawing/2014/main" id="{10118615-ACCF-A4C9-9B1E-170632306D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39" y="8830883"/>
            <a:ext cx="4614338" cy="10843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AB894FB2DAA46A83F7930F35AC280" ma:contentTypeVersion="19" ma:contentTypeDescription="Create a new document." ma:contentTypeScope="" ma:versionID="92774c4978b0496b0f20fa32f3f2b0be">
  <xsd:schema xmlns:xsd="http://www.w3.org/2001/XMLSchema" xmlns:xs="http://www.w3.org/2001/XMLSchema" xmlns:p="http://schemas.microsoft.com/office/2006/metadata/properties" xmlns:ns2="4ef8ee0b-e025-4bd4-94a6-4c71df7778d2" xmlns:ns3="09e5eb4c-ad0d-4795-ae2e-baffe4a7a343" targetNamespace="http://schemas.microsoft.com/office/2006/metadata/properties" ma:root="true" ma:fieldsID="1457492cf599239e3f08a612a755c80d" ns2:_="" ns3:_="">
    <xsd:import namespace="4ef8ee0b-e025-4bd4-94a6-4c71df7778d2"/>
    <xsd:import namespace="09e5eb4c-ad0d-4795-ae2e-baffe4a7a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8ee0b-e025-4bd4-94a6-4c71df777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f782564-be43-449e-9829-86f2ca8ed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e5eb4c-ad0d-4795-ae2e-baffe4a7a34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7e7737c-4f54-4668-836a-4369b242694b}" ma:internalName="TaxCatchAll" ma:showField="CatchAllData" ma:web="09e5eb4c-ad0d-4795-ae2e-baffe4a7a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e5eb4c-ad0d-4795-ae2e-baffe4a7a343" xsi:nil="true"/>
    <lcf76f155ced4ddcb4097134ff3c332f xmlns="4ef8ee0b-e025-4bd4-94a6-4c71df7778d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880CE9-8CB5-4DBE-84D9-560466B5AC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B6C6EF-0FC0-4956-915A-AA74DA8546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f8ee0b-e025-4bd4-94a6-4c71df7778d2"/>
    <ds:schemaRef ds:uri="09e5eb4c-ad0d-4795-ae2e-baffe4a7a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27C9C9-1383-43CA-9F0A-3F7796B22DE4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4ef8ee0b-e025-4bd4-94a6-4c71df7778d2"/>
    <ds:schemaRef ds:uri="http://purl.org/dc/dcmitype/"/>
    <ds:schemaRef ds:uri="09e5eb4c-ad0d-4795-ae2e-baffe4a7a34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2733</TotalTime>
  <Words>1836</Words>
  <Application>Microsoft Office PowerPoint</Application>
  <PresentationFormat>Custom</PresentationFormat>
  <Paragraphs>122</Paragraphs>
  <Slides>19</Slides>
  <Notes>8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Sciences Presentation</dc:title>
  <dc:creator>Isla</dc:creator>
  <cp:lastModifiedBy>Joe Aslett</cp:lastModifiedBy>
  <cp:revision>45</cp:revision>
  <dcterms:created xsi:type="dcterms:W3CDTF">2006-08-16T00:00:00Z</dcterms:created>
  <dcterms:modified xsi:type="dcterms:W3CDTF">2026-07-13T16:45:58Z</dcterms:modified>
  <dc:identifier>DAFb8zIHRfw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0x010100F6CAB894FB2DAA46A83F7930F35AC280</vt:lpwstr>
  </property>
  <property fmtid="{D5CDD505-2E9C-101B-9397-08002B2CF9AE}" pid="3" name="MediaServiceImageTags">
    <vt:lpwstr/>
  </property>
</Properties>
</file>