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300" r:id="rId12"/>
  </p:sldIdLst>
  <p:sldSz cx="18288000" cy="10287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Black" panose="00000A00000000000000" pitchFamily="2" charset="0"/>
      <p:bold r:id="rId18"/>
      <p:italic r:id="rId19"/>
      <p:boldItalic r:id="rId20"/>
    </p:embeddedFont>
    <p:embeddedFont>
      <p:font typeface="Montserrat Bold" panose="00000800000000000000" charset="0"/>
      <p:regular r:id="rId21"/>
      <p:bold r:id="rId22"/>
      <p:italic r:id="rId23"/>
      <p:boldItalic r:id="rId24"/>
    </p:embeddedFont>
    <p:embeddedFont>
      <p:font typeface="Montserrat Extra-Bold" panose="020B0604020202020204" charset="0"/>
      <p:regular r:id="rId25"/>
      <p:bold r:id="rId26"/>
    </p:embeddedFont>
    <p:embeddedFont>
      <p:font typeface="Montserrat Extra-Bold Bold" panose="020B0604020202020204" charset="0"/>
      <p:regular r:id="rId27"/>
      <p:bold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C4D2F2-2767-CF06-CE67-E8818C0C2A5A}" name="Isla Foffa" initials="IF" userId="S::isla@futurumcareers.com::237bb2e1-a752-4b88-b59e-e8cd0f2462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Aslett" initials="JA" lastIdx="1" clrIdx="0">
    <p:extLst>
      <p:ext uri="{19B8F6BF-5375-455C-9EA6-DF929625EA0E}">
        <p15:presenceInfo xmlns:p15="http://schemas.microsoft.com/office/powerpoint/2012/main" userId="S::joe@futurumcareers.com::7b6f269b-9023-4611-9a28-c55f9a45fd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8AD"/>
    <a:srgbClr val="3660AA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 autoAdjust="0"/>
    <p:restoredTop sz="94558" autoAdjust="0"/>
  </p:normalViewPr>
  <p:slideViewPr>
    <p:cSldViewPr>
      <p:cViewPr varScale="1">
        <p:scale>
          <a:sx n="54" d="100"/>
          <a:sy n="54" d="100"/>
        </p:scale>
        <p:origin x="71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Aslett" userId="7b6f269b-9023-4611-9a28-c55f9a45fd79" providerId="ADAL" clId="{D405BC70-99FF-4234-A7ED-E4FC25B3B106}"/>
    <pc:docChg chg="custSel modSld">
      <pc:chgData name="Joe Aslett" userId="7b6f269b-9023-4611-9a28-c55f9a45fd79" providerId="ADAL" clId="{D405BC70-99FF-4234-A7ED-E4FC25B3B106}" dt="2025-09-25T14:29:10.416" v="6"/>
      <pc:docMkLst>
        <pc:docMk/>
      </pc:docMkLst>
      <pc:sldChg chg="delSp modSp mod modCm">
        <pc:chgData name="Joe Aslett" userId="7b6f269b-9023-4611-9a28-c55f9a45fd79" providerId="ADAL" clId="{D405BC70-99FF-4234-A7ED-E4FC25B3B106}" dt="2025-09-25T14:29:10.416" v="6"/>
        <pc:sldMkLst>
          <pc:docMk/>
          <pc:sldMk cId="0" sldId="263"/>
        </pc:sldMkLst>
        <pc:spChg chg="mod">
          <ac:chgData name="Joe Aslett" userId="7b6f269b-9023-4611-9a28-c55f9a45fd79" providerId="ADAL" clId="{D405BC70-99FF-4234-A7ED-E4FC25B3B106}" dt="2025-09-18T08:24:20.670" v="5" actId="207"/>
          <ac:spMkLst>
            <pc:docMk/>
            <pc:sldMk cId="0" sldId="263"/>
            <ac:spMk id="4" creationId="{E6B1A9CA-08E6-F93F-7E22-A335F4CBA4AB}"/>
          </ac:spMkLst>
        </pc:spChg>
        <pc:spChg chg="mod">
          <ac:chgData name="Joe Aslett" userId="7b6f269b-9023-4611-9a28-c55f9a45fd79" providerId="ADAL" clId="{D405BC70-99FF-4234-A7ED-E4FC25B3B106}" dt="2025-09-18T08:24:02.782" v="2" actId="207"/>
          <ac:spMkLst>
            <pc:docMk/>
            <pc:sldMk cId="0" sldId="263"/>
            <ac:spMk id="59" creationId="{8CF320F5-FDB1-80BD-7F76-256FD6232D51}"/>
          </ac:spMkLst>
        </pc:spChg>
      </pc:sldChg>
    </pc:docChg>
  </pc:docChgLst>
  <pc:docChgLst>
    <pc:chgData name="Isla Foffa" userId="237bb2e1-a752-4b88-b59e-e8cd0f246259" providerId="ADAL" clId="{8D8D262E-95D0-4F12-B5E7-EAB6BCC9A953}"/>
    <pc:docChg chg="undo custSel modSld">
      <pc:chgData name="Isla Foffa" userId="237bb2e1-a752-4b88-b59e-e8cd0f246259" providerId="ADAL" clId="{8D8D262E-95D0-4F12-B5E7-EAB6BCC9A953}" dt="2025-07-01T15:00:29.505" v="1" actId="14100"/>
      <pc:docMkLst>
        <pc:docMk/>
      </pc:docMkLst>
      <pc:sldChg chg="modSp mod">
        <pc:chgData name="Isla Foffa" userId="237bb2e1-a752-4b88-b59e-e8cd0f246259" providerId="ADAL" clId="{8D8D262E-95D0-4F12-B5E7-EAB6BCC9A953}" dt="2025-07-01T15:00:29.505" v="1" actId="14100"/>
        <pc:sldMkLst>
          <pc:docMk/>
          <pc:sldMk cId="0" sldId="259"/>
        </pc:sldMkLst>
      </pc:sldChg>
    </pc:docChg>
  </pc:docChgLst>
  <pc:docChgLst>
    <pc:chgData name="Joe Aslett" userId="7b6f269b-9023-4611-9a28-c55f9a45fd79" providerId="ADAL" clId="{B76F3CCE-D905-403D-933E-422C902E66F4}"/>
    <pc:docChg chg="modSld">
      <pc:chgData name="Joe Aslett" userId="7b6f269b-9023-4611-9a28-c55f9a45fd79" providerId="ADAL" clId="{B76F3CCE-D905-403D-933E-422C902E66F4}" dt="2025-08-21T09:00:17.067" v="1" actId="20577"/>
      <pc:docMkLst>
        <pc:docMk/>
      </pc:docMkLst>
      <pc:sldChg chg="addSp modSp">
        <pc:chgData name="Joe Aslett" userId="7b6f269b-9023-4611-9a28-c55f9a45fd79" providerId="ADAL" clId="{B76F3CCE-D905-403D-933E-422C902E66F4}" dt="2025-08-21T09:00:17.067" v="1" actId="20577"/>
        <pc:sldMkLst>
          <pc:docMk/>
          <pc:sldMk cId="0" sldId="260"/>
        </pc:sldMkLst>
        <pc:spChg chg="add">
          <ac:chgData name="Joe Aslett" userId="7b6f269b-9023-4611-9a28-c55f9a45fd79" providerId="ADAL" clId="{B76F3CCE-D905-403D-933E-422C902E66F4}" dt="2025-08-21T09:00:14.020" v="0"/>
          <ac:spMkLst>
            <pc:docMk/>
            <pc:sldMk cId="0" sldId="260"/>
            <ac:spMk id="2" creationId="{EF5288D8-1F2B-00C7-D4FF-31A2477E31D6}"/>
          </ac:spMkLst>
        </pc:spChg>
        <pc:spChg chg="mod">
          <ac:chgData name="Joe Aslett" userId="7b6f269b-9023-4611-9a28-c55f9a45fd79" providerId="ADAL" clId="{B76F3CCE-D905-403D-933E-422C902E66F4}" dt="2025-08-21T09:00:17.067" v="1" actId="20577"/>
          <ac:spMkLst>
            <pc:docMk/>
            <pc:sldMk cId="0" sldId="260"/>
            <ac:spMk id="5" creationId="{E68B2D3E-0974-D799-0351-F8E5EE3C5282}"/>
          </ac:spMkLst>
        </pc:spChg>
      </pc:sldChg>
    </pc:docChg>
  </pc:docChgLst>
  <pc:docChgLst>
    <pc:chgData name="Joe Aslett" userId="7b6f269b-9023-4611-9a28-c55f9a45fd79" providerId="ADAL" clId="{82453639-E457-4370-9273-077C390B7339}"/>
    <pc:docChg chg="undo custSel modSld">
      <pc:chgData name="Joe Aslett" userId="7b6f269b-9023-4611-9a28-c55f9a45fd79" providerId="ADAL" clId="{82453639-E457-4370-9273-077C390B7339}" dt="2025-07-02T10:11:35.693" v="117" actId="20577"/>
      <pc:docMkLst>
        <pc:docMk/>
      </pc:docMkLst>
      <pc:sldChg chg="modSp mod">
        <pc:chgData name="Joe Aslett" userId="7b6f269b-9023-4611-9a28-c55f9a45fd79" providerId="ADAL" clId="{82453639-E457-4370-9273-077C390B7339}" dt="2025-07-01T14:30:18.451" v="0" actId="403"/>
        <pc:sldMkLst>
          <pc:docMk/>
          <pc:sldMk cId="0" sldId="256"/>
        </pc:sldMkLst>
      </pc:sldChg>
      <pc:sldChg chg="modSp mod modCm">
        <pc:chgData name="Joe Aslett" userId="7b6f269b-9023-4611-9a28-c55f9a45fd79" providerId="ADAL" clId="{82453639-E457-4370-9273-077C390B7339}" dt="2025-07-01T15:43:53.300" v="35"/>
        <pc:sldMkLst>
          <pc:docMk/>
          <pc:sldMk cId="0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e Aslett" userId="7b6f269b-9023-4611-9a28-c55f9a45fd79" providerId="ADAL" clId="{82453639-E457-4370-9273-077C390B7339}" dt="2025-07-01T15:43:53.300" v="35"/>
              <pc2:cmMkLst xmlns:pc2="http://schemas.microsoft.com/office/powerpoint/2019/9/main/command">
                <pc:docMk/>
                <pc:sldMk cId="0" sldId="257"/>
                <pc2:cmMk id="{9D82DD2B-1171-4B42-B9B9-233208EE7BAD}"/>
              </pc2:cmMkLst>
            </pc226:cmChg>
            <pc226:cmChg xmlns:pc226="http://schemas.microsoft.com/office/powerpoint/2022/06/main/command" chg="mod">
              <pc226:chgData name="Joe Aslett" userId="7b6f269b-9023-4611-9a28-c55f9a45fd79" providerId="ADAL" clId="{82453639-E457-4370-9273-077C390B7339}" dt="2025-07-01T15:43:53.300" v="35"/>
              <pc2:cmMkLst xmlns:pc2="http://schemas.microsoft.com/office/powerpoint/2019/9/main/command">
                <pc:docMk/>
                <pc:sldMk cId="0" sldId="257"/>
                <pc2:cmMk id="{88B4EE36-B99E-4EE9-9A2C-764C978A5B69}"/>
              </pc2:cmMkLst>
            </pc226:cmChg>
            <pc226:cmChg xmlns:pc226="http://schemas.microsoft.com/office/powerpoint/2022/06/main/command" chg="mod">
              <pc226:chgData name="Joe Aslett" userId="7b6f269b-9023-4611-9a28-c55f9a45fd79" providerId="ADAL" clId="{82453639-E457-4370-9273-077C390B7339}" dt="2025-07-01T15:43:23.368" v="30" actId="20577"/>
              <pc2:cmMkLst xmlns:pc2="http://schemas.microsoft.com/office/powerpoint/2019/9/main/command">
                <pc:docMk/>
                <pc:sldMk cId="0" sldId="257"/>
                <pc2:cmMk id="{26714564-18D1-4EA0-A351-F803D8E9DA89}"/>
              </pc2:cmMkLst>
            </pc226:cmChg>
            <pc226:cmChg xmlns:pc226="http://schemas.microsoft.com/office/powerpoint/2022/06/main/command" chg="mod">
              <pc226:chgData name="Joe Aslett" userId="7b6f269b-9023-4611-9a28-c55f9a45fd79" providerId="ADAL" clId="{82453639-E457-4370-9273-077C390B7339}" dt="2025-07-01T15:43:53.300" v="35"/>
              <pc2:cmMkLst xmlns:pc2="http://schemas.microsoft.com/office/powerpoint/2019/9/main/command">
                <pc:docMk/>
                <pc:sldMk cId="0" sldId="257"/>
                <pc2:cmMk id="{8EB5A994-ED23-4BD9-81C2-604BD6F570E5}"/>
              </pc2:cmMkLst>
            </pc226:cmChg>
          </p:ext>
        </pc:extLst>
      </pc:sldChg>
      <pc:sldChg chg="modSp mod">
        <pc:chgData name="Joe Aslett" userId="7b6f269b-9023-4611-9a28-c55f9a45fd79" providerId="ADAL" clId="{82453639-E457-4370-9273-077C390B7339}" dt="2025-07-01T15:46:42.601" v="41" actId="400"/>
        <pc:sldMkLst>
          <pc:docMk/>
          <pc:sldMk cId="0" sldId="259"/>
        </pc:sldMkLst>
      </pc:sldChg>
      <pc:sldChg chg="modSp mod">
        <pc:chgData name="Joe Aslett" userId="7b6f269b-9023-4611-9a28-c55f9a45fd79" providerId="ADAL" clId="{82453639-E457-4370-9273-077C390B7339}" dt="2025-07-01T15:48:10.339" v="46" actId="113"/>
        <pc:sldMkLst>
          <pc:docMk/>
          <pc:sldMk cId="0" sldId="261"/>
        </pc:sldMkLst>
      </pc:sldChg>
      <pc:sldChg chg="addSp delSp modSp mod modCm">
        <pc:chgData name="Joe Aslett" userId="7b6f269b-9023-4611-9a28-c55f9a45fd79" providerId="ADAL" clId="{82453639-E457-4370-9273-077C390B7339}" dt="2025-07-02T10:10:50.282" v="113" actId="1076"/>
        <pc:sldMkLst>
          <pc:docMk/>
          <pc:sldMk cId="0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e Aslett" userId="7b6f269b-9023-4611-9a28-c55f9a45fd79" providerId="ADAL" clId="{82453639-E457-4370-9273-077C390B7339}" dt="2025-07-01T15:48:17.951" v="48" actId="20577"/>
              <pc2:cmMkLst xmlns:pc2="http://schemas.microsoft.com/office/powerpoint/2019/9/main/command">
                <pc:docMk/>
                <pc:sldMk cId="0" sldId="263"/>
                <pc2:cmMk id="{E74A17E9-0F10-4C42-9365-5F2A2D241CC4}"/>
              </pc2:cmMkLst>
            </pc226:cmChg>
          </p:ext>
        </pc:extLst>
      </pc:sldChg>
      <pc:sldChg chg="modSp mod modCm">
        <pc:chgData name="Joe Aslett" userId="7b6f269b-9023-4611-9a28-c55f9a45fd79" providerId="ADAL" clId="{82453639-E457-4370-9273-077C390B7339}" dt="2025-07-02T10:11:35.693" v="117" actId="20577"/>
        <pc:sldMkLst>
          <pc:docMk/>
          <pc:sldMk cId="0" sldId="300"/>
        </pc:sldMkLst>
        <pc:spChg chg="mod">
          <ac:chgData name="Joe Aslett" userId="7b6f269b-9023-4611-9a28-c55f9a45fd79" providerId="ADAL" clId="{82453639-E457-4370-9273-077C390B7339}" dt="2025-07-02T10:11:35.693" v="117" actId="20577"/>
          <ac:spMkLst>
            <pc:docMk/>
            <pc:sldMk cId="0" sldId="300"/>
            <ac:spMk id="10" creationId="{AFE7B1AE-FD6F-023B-9D28-47DF476F614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e Aslett" userId="7b6f269b-9023-4611-9a28-c55f9a45fd79" providerId="ADAL" clId="{82453639-E457-4370-9273-077C390B7339}" dt="2025-07-02T10:11:35.693" v="117" actId="20577"/>
              <pc2:cmMkLst xmlns:pc2="http://schemas.microsoft.com/office/powerpoint/2019/9/main/command">
                <pc:docMk/>
                <pc:sldMk cId="0" sldId="300"/>
                <pc2:cmMk id="{95DE5566-40DC-4032-86A6-23EEBF8CF6C4}"/>
              </pc2:cmMkLst>
            </pc226:cmChg>
            <pc226:cmChg xmlns:pc226="http://schemas.microsoft.com/office/powerpoint/2022/06/main/command" chg="mod">
              <pc226:chgData name="Joe Aslett" userId="7b6f269b-9023-4611-9a28-c55f9a45fd79" providerId="ADAL" clId="{82453639-E457-4370-9273-077C390B7339}" dt="2025-07-02T10:11:35.693" v="117" actId="20577"/>
              <pc2:cmMkLst xmlns:pc2="http://schemas.microsoft.com/office/powerpoint/2019/9/main/command">
                <pc:docMk/>
                <pc:sldMk cId="0" sldId="300"/>
                <pc2:cmMk id="{F218F683-52B3-4E75-A4BA-C064BDE4CD97}"/>
              </pc2:cmMkLst>
            </pc226:cmChg>
            <pc226:cmChg xmlns:pc226="http://schemas.microsoft.com/office/powerpoint/2022/06/main/command" chg="mod">
              <pc226:chgData name="Joe Aslett" userId="7b6f269b-9023-4611-9a28-c55f9a45fd79" providerId="ADAL" clId="{82453639-E457-4370-9273-077C390B7339}" dt="2025-07-02T10:11:35.693" v="117" actId="20577"/>
              <pc2:cmMkLst xmlns:pc2="http://schemas.microsoft.com/office/powerpoint/2019/9/main/command">
                <pc:docMk/>
                <pc:sldMk cId="0" sldId="300"/>
                <pc2:cmMk id="{93360295-15DC-4A1D-8BDA-D8C257E44084}"/>
              </pc2:cmMkLst>
            </pc226:cmChg>
          </p:ext>
        </pc:extLst>
      </pc:sldChg>
    </pc:docChg>
  </pc:docChgLst>
  <pc:docChgLst>
    <pc:chgData name="Joe Aslett" userId="7b6f269b-9023-4611-9a28-c55f9a45fd79" providerId="ADAL" clId="{6019B7CE-D3C4-462F-A2E1-D4E962B46DBB}"/>
    <pc:docChg chg="undo custSel modSld">
      <pc:chgData name="Joe Aslett" userId="7b6f269b-9023-4611-9a28-c55f9a45fd79" providerId="ADAL" clId="{6019B7CE-D3C4-462F-A2E1-D4E962B46DBB}" dt="2025-09-10T11:11:22.725" v="41"/>
      <pc:docMkLst>
        <pc:docMk/>
      </pc:docMkLst>
      <pc:sldChg chg="addSp delSp modSp mod modAnim">
        <pc:chgData name="Joe Aslett" userId="7b6f269b-9023-4611-9a28-c55f9a45fd79" providerId="ADAL" clId="{6019B7CE-D3C4-462F-A2E1-D4E962B46DBB}" dt="2025-09-10T11:10:50.250" v="31"/>
        <pc:sldMkLst>
          <pc:docMk/>
          <pc:sldMk cId="0" sldId="257"/>
        </pc:sldMkLst>
        <pc:spChg chg="add del mod">
          <ac:chgData name="Joe Aslett" userId="7b6f269b-9023-4611-9a28-c55f9a45fd79" providerId="ADAL" clId="{6019B7CE-D3C4-462F-A2E1-D4E962B46DBB}" dt="2025-09-10T11:10:36.559" v="27" actId="20577"/>
          <ac:spMkLst>
            <pc:docMk/>
            <pc:sldMk cId="0" sldId="257"/>
            <ac:spMk id="3" creationId="{FEF2B7B4-B3FF-0F56-6C33-1C53CEEAD37D}"/>
          </ac:spMkLst>
        </pc:spChg>
      </pc:sldChg>
      <pc:sldChg chg="addSp modSp mod modAnim">
        <pc:chgData name="Joe Aslett" userId="7b6f269b-9023-4611-9a28-c55f9a45fd79" providerId="ADAL" clId="{6019B7CE-D3C4-462F-A2E1-D4E962B46DBB}" dt="2025-09-10T11:11:22.725" v="41"/>
        <pc:sldMkLst>
          <pc:docMk/>
          <pc:sldMk cId="0" sldId="260"/>
        </pc:sldMkLst>
        <pc:spChg chg="mod">
          <ac:chgData name="Joe Aslett" userId="7b6f269b-9023-4611-9a28-c55f9a45fd79" providerId="ADAL" clId="{6019B7CE-D3C4-462F-A2E1-D4E962B46DBB}" dt="2025-09-10T11:11:07.776" v="35" actId="20577"/>
          <ac:spMkLst>
            <pc:docMk/>
            <pc:sldMk cId="0" sldId="260"/>
            <ac:spMk id="2" creationId="{EF5288D8-1F2B-00C7-D4FF-31A2477E31D6}"/>
          </ac:spMkLst>
        </pc:spChg>
        <pc:spChg chg="add mod">
          <ac:chgData name="Joe Aslett" userId="7b6f269b-9023-4611-9a28-c55f9a45fd79" providerId="ADAL" clId="{6019B7CE-D3C4-462F-A2E1-D4E962B46DBB}" dt="2025-09-10T11:11:14.814" v="38" actId="21"/>
          <ac:spMkLst>
            <pc:docMk/>
            <pc:sldMk cId="0" sldId="260"/>
            <ac:spMk id="4" creationId="{34F85352-77E5-898F-3507-B8ED362B2B15}"/>
          </ac:spMkLst>
        </pc:spChg>
        <pc:spChg chg="mod">
          <ac:chgData name="Joe Aslett" userId="7b6f269b-9023-4611-9a28-c55f9a45fd79" providerId="ADAL" clId="{6019B7CE-D3C4-462F-A2E1-D4E962B46DBB}" dt="2025-09-10T11:11:22.725" v="41"/>
          <ac:spMkLst>
            <pc:docMk/>
            <pc:sldMk cId="0" sldId="260"/>
            <ac:spMk id="5" creationId="{E68B2D3E-0974-D799-0351-F8E5EE3C52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9/30/2025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3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1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7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futurumcareers.com/public-health-research-with-dr-deepak-palakshapp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umcareers.com/Deepak-Palakshappa-Spanish-Article.pdf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uturumcareers.com/public-health-research-with-dr-deepak-palakshappa" TargetMode="External"/><Relationship Id="rId5" Type="http://schemas.openxmlformats.org/officeDocument/2006/relationships/hyperlink" Target="https://futurumcareers.com/public-health-research-with-dr-deepak-palakshappa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youtu.be/XQ7w2kBMXNI" TargetMode="External"/><Relationship Id="rId9" Type="http://schemas.openxmlformats.org/officeDocument/2006/relationships/hyperlink" Target="https://futurumcareers.com/Deepak-Palakshappa-Spanish-Activity-shee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wakehealth.edu/redcap/surveys/?s=RP3XPRFPWX3NRWPK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redcap.link/dh5j1nes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4DD90B-1A7C-DECA-C5D0-2039B3126CEB}"/>
              </a:ext>
            </a:extLst>
          </p:cNvPr>
          <p:cNvSpPr txBox="1"/>
          <p:nvPr/>
        </p:nvSpPr>
        <p:spPr>
          <a:xfrm>
            <a:off x="6572689" y="3032213"/>
            <a:ext cx="717792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 dirty="0">
                <a:latin typeface="Montserrat"/>
              </a:rPr>
              <a:t>Conversación con el</a:t>
            </a:r>
          </a:p>
          <a:p>
            <a:r>
              <a:rPr lang="es-ES" sz="5400" b="1" dirty="0">
                <a:latin typeface="Montserrat"/>
              </a:rPr>
              <a:t>Dr. Deepak Palakshappa</a:t>
            </a:r>
          </a:p>
        </p:txBody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17E94809-598F-6B77-7AD5-1547B39F3B39}"/>
              </a:ext>
            </a:extLst>
          </p:cNvPr>
          <p:cNvSpPr>
            <a:spLocks noChangeAspect="1"/>
          </p:cNvSpPr>
          <p:nvPr/>
        </p:nvSpPr>
        <p:spPr>
          <a:xfrm>
            <a:off x="13136114" y="1942145"/>
            <a:ext cx="4510800" cy="4529881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980" r="-39905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720F096-D8BE-BEDE-ED5A-BCDDEC2AA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02" y="8344855"/>
            <a:ext cx="5529083" cy="9174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40806CD-F209-D1AE-1F00-F36BDBFC118E}"/>
              </a:ext>
            </a:extLst>
          </p:cNvPr>
          <p:cNvSpPr txBox="1"/>
          <p:nvPr/>
        </p:nvSpPr>
        <p:spPr>
          <a:xfrm>
            <a:off x="6438209" y="943713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latin typeface="Montserrat" pitchFamily="2" charset="77"/>
              </a:rPr>
              <a:t>FUTURUM</a:t>
            </a:r>
          </a:p>
          <a:p>
            <a:r>
              <a:rPr lang="es-ES" sz="3200" b="1" i="1" dirty="0">
                <a:latin typeface="Montserrat Black" pitchFamily="2" charset="77"/>
              </a:rPr>
              <a:t>PODCAST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785720-E579-30B5-7147-597AAA493A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0376" y="1020868"/>
            <a:ext cx="421629" cy="736550"/>
          </a:xfrm>
          <a:prstGeom prst="rect">
            <a:avLst/>
          </a:prstGeom>
        </p:spPr>
      </p:pic>
      <p:sp>
        <p:nvSpPr>
          <p:cNvPr id="27" name="TextBox 34">
            <a:extLst>
              <a:ext uri="{FF2B5EF4-FFF2-40B4-BE49-F238E27FC236}">
                <a16:creationId xmlns:a16="http://schemas.microsoft.com/office/drawing/2014/main" id="{CAF35D44-DD43-266B-6C67-41F6A2DB62CB}"/>
              </a:ext>
            </a:extLst>
          </p:cNvPr>
          <p:cNvSpPr txBox="1"/>
          <p:nvPr/>
        </p:nvSpPr>
        <p:spPr>
          <a:xfrm>
            <a:off x="1201170" y="1143280"/>
            <a:ext cx="3407082" cy="65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s-ES" sz="2599" dirty="0">
                <a:solidFill>
                  <a:srgbClr val="FFFFFF"/>
                </a:solidFill>
                <a:latin typeface="Montserrat" panose="00000500000000000000" pitchFamily="2" charset="0"/>
              </a:rPr>
              <a:t>Inspiramos a la </a:t>
            </a:r>
          </a:p>
          <a:p>
            <a:pPr>
              <a:lnSpc>
                <a:spcPts val="3639"/>
              </a:lnSpc>
            </a:pPr>
            <a:r>
              <a:rPr lang="es-ES" sz="2599" dirty="0">
                <a:solidFill>
                  <a:srgbClr val="FFFFFF"/>
                </a:solidFill>
                <a:latin typeface="Montserrat" panose="00000500000000000000" pitchFamily="2" charset="0"/>
              </a:rPr>
              <a:t>Próxima Generación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8287998" cy="10299966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503036" y="1047750"/>
            <a:ext cx="4203564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400" b="1" dirty="0" err="1">
                <a:solidFill>
                  <a:srgbClr val="000000"/>
                </a:solidFill>
                <a:latin typeface="Montserrat Extra-Bold Bold"/>
              </a:rPr>
              <a:t>Conozca</a:t>
            </a:r>
            <a:r>
              <a:rPr lang="en-US" sz="4400" b="1" dirty="0">
                <a:solidFill>
                  <a:srgbClr val="000000"/>
                </a:solidFill>
                <a:latin typeface="Montserrat Extra-Bold Bold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Montserrat Bold" panose="00000800000000000000" charset="0"/>
                <a:cs typeface="Montserrat Bold" panose="00000800000000000000" charset="0"/>
              </a:rPr>
              <a:t>a la</a:t>
            </a:r>
          </a:p>
          <a:p>
            <a:pPr>
              <a:lnSpc>
                <a:spcPts val="4012"/>
              </a:lnSpc>
            </a:pPr>
            <a:r>
              <a:rPr lang="es-ES" sz="3400" dirty="0">
                <a:solidFill>
                  <a:srgbClr val="000000"/>
                </a:solidFill>
                <a:latin typeface="Montserrat Bold"/>
              </a:rPr>
              <a:t>Dr. Deepak Palakshappa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03036" y="4715357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s-ES" sz="3700" dirty="0">
                <a:solidFill>
                  <a:srgbClr val="000000"/>
                </a:solidFill>
                <a:latin typeface="Montserrat Extra-Bold"/>
              </a:rPr>
              <a:t>Perfil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8572" y="2112816"/>
            <a:ext cx="7616012" cy="738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Preescucha: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03644" y="8349468"/>
            <a:ext cx="677179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dirty="0">
                <a:latin typeface="Montserrat" panose="00000500000000000000" pitchFamily="2" charset="0"/>
              </a:rPr>
              <a:t>"Me encanta hablar con las personas, escuchar sus historias y encontrar formas de mejorar su salud".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794973" y="1937532"/>
            <a:ext cx="3722401" cy="3739368"/>
            <a:chOff x="1813" y="0"/>
            <a:chExt cx="809112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12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2534" t="-15" r="-140232" b="-96287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</a:extLst>
          </p:cNvPr>
          <p:cNvSpPr txBox="1">
            <a:spLocks/>
          </p:cNvSpPr>
          <p:nvPr/>
        </p:nvSpPr>
        <p:spPr>
          <a:xfrm>
            <a:off x="990599" y="2880183"/>
            <a:ext cx="7683985" cy="614713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dirty="0">
                <a:latin typeface="Montserrat" pitchFamily="2" charset="0"/>
              </a:rPr>
              <a:t>En este podcast, el Dr. Deepak Palakshappa habla de su pasión por conectarse con las personas y hace recomendaciones con respecto a cómo manejarse los altibajos de una profesión en los campos de la ciencia, la tecnología, la ingeniería y las matemáticas.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sz="2200" b="1" dirty="0">
                <a:latin typeface="Montserrat" pitchFamily="2" charset="0"/>
              </a:rPr>
              <a:t>¿Qué piensas </a:t>
            </a:r>
            <a:r>
              <a:rPr lang="es-ES" sz="2200" dirty="0">
                <a:latin typeface="Montserrat" pitchFamily="2" charset="0"/>
              </a:rPr>
              <a:t>que una profesión de investigación de salud pública supone?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sz="2200" b="1" dirty="0">
                <a:latin typeface="Montserrat" pitchFamily="2" charset="0"/>
              </a:rPr>
              <a:t>¿Por qué crees </a:t>
            </a:r>
            <a:r>
              <a:rPr lang="es-ES" sz="2200" dirty="0">
                <a:latin typeface="Montserrat" pitchFamily="2" charset="0"/>
              </a:rPr>
              <a:t>que es importante tener mentores que te brinden apoyo a lo largo de la vida?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sz="2200" b="1" dirty="0">
                <a:latin typeface="Montserrat" pitchFamily="2" charset="0"/>
              </a:rPr>
              <a:t>¿Cómo crees </a:t>
            </a:r>
            <a:r>
              <a:rPr lang="es-ES" sz="2200" dirty="0">
                <a:latin typeface="Montserrat" pitchFamily="2" charset="0"/>
              </a:rPr>
              <a:t>que conectarte con las personas y hablar con ellas podría inspirarte?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</a:extLst>
          </p:cNvPr>
          <p:cNvSpPr txBox="1"/>
          <p:nvPr/>
        </p:nvSpPr>
        <p:spPr>
          <a:xfrm>
            <a:off x="10503037" y="5459863"/>
            <a:ext cx="4736964" cy="2601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400" dirty="0">
                <a:solidFill>
                  <a:srgbClr val="000000"/>
                </a:solidFill>
                <a:latin typeface="Montserrat" panose="00000500000000000000" pitchFamily="2" charset="0"/>
              </a:rPr>
              <a:t>Facultad de Medicina de </a:t>
            </a:r>
          </a:p>
          <a:p>
            <a:pPr>
              <a:lnSpc>
                <a:spcPct val="120000"/>
              </a:lnSpc>
            </a:pPr>
            <a:r>
              <a:rPr lang="es-ES" sz="2400" dirty="0">
                <a:solidFill>
                  <a:srgbClr val="000000"/>
                </a:solidFill>
                <a:latin typeface="Montserrat" panose="00000500000000000000" pitchFamily="2" charset="0"/>
              </a:rPr>
              <a:t>Universidad de Wake Forest, EE. UU.</a:t>
            </a:r>
          </a:p>
          <a:p>
            <a:pPr>
              <a:lnSpc>
                <a:spcPts val="2800"/>
              </a:lnSpc>
            </a:pPr>
            <a:endParaRPr lang="en-US" sz="24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  <a:latin typeface="Montserrat" panose="00000500000000000000" pitchFamily="2" charset="0"/>
              </a:rPr>
              <a:t>Campo de Investigación</a:t>
            </a:r>
          </a:p>
          <a:p>
            <a:pPr>
              <a:lnSpc>
                <a:spcPts val="2800"/>
              </a:lnSpc>
            </a:pPr>
            <a:r>
              <a:rPr lang="es-ES" sz="2400" dirty="0">
                <a:solidFill>
                  <a:srgbClr val="000000"/>
                </a:solidFill>
                <a:latin typeface="Montserrat" panose="00000500000000000000" pitchFamily="2" charset="0"/>
              </a:rPr>
              <a:t>Investigación de salud pública</a:t>
            </a:r>
          </a:p>
        </p:txBody>
      </p:sp>
      <p:sp>
        <p:nvSpPr>
          <p:cNvPr id="2" name="TextBox 55">
            <a:extLst>
              <a:ext uri="{FF2B5EF4-FFF2-40B4-BE49-F238E27FC236}">
                <a16:creationId xmlns:a16="http://schemas.microsoft.com/office/drawing/2014/main" id="{6D7169F6-B4F0-2CCE-96D7-658FAAF406EA}"/>
              </a:ext>
            </a:extLst>
          </p:cNvPr>
          <p:cNvSpPr txBox="1"/>
          <p:nvPr/>
        </p:nvSpPr>
        <p:spPr>
          <a:xfrm>
            <a:off x="152400" y="653181"/>
            <a:ext cx="8217385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b="1" dirty="0">
                <a:solidFill>
                  <a:srgbClr val="3660AA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3660AA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Resumen  |  Posescucha |  Más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732" y="1466425"/>
            <a:ext cx="8322867" cy="1508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Resumen de la Conversación con Deepak: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990600" y="4788584"/>
            <a:ext cx="8094268" cy="4933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¿Cuál es el foco </a:t>
            </a:r>
            <a:r>
              <a:rPr lang="es-ES" sz="2200" dirty="0">
                <a:latin typeface="Montserrat" panose="00000500000000000000" pitchFamily="2" charset="0"/>
              </a:rPr>
              <a:t>de la investigación de Deepak?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¿Cómo han cambiado </a:t>
            </a:r>
            <a:r>
              <a:rPr lang="es-ES" sz="2200" dirty="0">
                <a:latin typeface="Montserrat" panose="00000500000000000000" pitchFamily="2" charset="0"/>
              </a:rPr>
              <a:t>las actitudes con respecto al vínculo de la inseguridad alimentaria con la atención médica en los últimos años?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¿De qué maneras </a:t>
            </a:r>
            <a:r>
              <a:rPr lang="es-ES" sz="2200" dirty="0">
                <a:latin typeface="Montserrat" panose="00000500000000000000" pitchFamily="2" charset="0"/>
              </a:rPr>
              <a:t>podría la pobreza afectar la educación, la salud y las relaciones sociales de una persona?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¿Cómo piensas </a:t>
            </a:r>
            <a:r>
              <a:rPr lang="es-ES" sz="2200" dirty="0">
                <a:latin typeface="Montserrat" panose="00000500000000000000" pitchFamily="2" charset="0"/>
              </a:rPr>
              <a:t>que tomarte un año libre antes o después de la universidad podría beneficiarte? ¿Cuáles podrían ser las dificultades?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endParaRPr lang="en-GB" sz="20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en-GB" sz="2000" dirty="0"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1800" dirty="0"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800" b="1" dirty="0"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solidFill>
                <a:srgbClr val="145D8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730593" y="3846284"/>
            <a:ext cx="4213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Hasta 05:50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3390900"/>
            <a:ext cx="859826" cy="981635"/>
          </a:xfrm>
          <a:prstGeom prst="rect">
            <a:avLst/>
          </a:prstGeom>
        </p:spPr>
      </p:pic>
      <p:sp>
        <p:nvSpPr>
          <p:cNvPr id="3" name="TextBox 55">
            <a:extLst>
              <a:ext uri="{FF2B5EF4-FFF2-40B4-BE49-F238E27FC236}">
                <a16:creationId xmlns:a16="http://schemas.microsoft.com/office/drawing/2014/main" id="{12AF9BC7-132E-B152-3FE2-CFC1D8C869B0}"/>
              </a:ext>
            </a:extLst>
          </p:cNvPr>
          <p:cNvSpPr txBox="1"/>
          <p:nvPr/>
        </p:nvSpPr>
        <p:spPr>
          <a:xfrm>
            <a:off x="304800" y="628329"/>
            <a:ext cx="7865668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dirty="0">
                <a:solidFill>
                  <a:srgbClr val="55B8AD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55B8AD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</a:t>
            </a:r>
            <a:r>
              <a:rPr lang="es-ES" sz="1700" b="1" dirty="0">
                <a:solidFill>
                  <a:srgbClr val="3660AA"/>
                </a:solidFill>
                <a:latin typeface="Montserrat"/>
              </a:rPr>
              <a:t>Resumen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  |  Posescucha |  Más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7BD3-563C-2234-079D-7A86EEDA8C72}"/>
              </a:ext>
            </a:extLst>
          </p:cNvPr>
          <p:cNvSpPr txBox="1">
            <a:spLocks/>
          </p:cNvSpPr>
          <p:nvPr/>
        </p:nvSpPr>
        <p:spPr>
          <a:xfrm>
            <a:off x="990599" y="2812803"/>
            <a:ext cx="9220201" cy="360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¿Cómo fue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que las experiencias de voluntariado de </a:t>
            </a:r>
            <a:r>
              <a:rPr lang="es-ES" sz="2200" dirty="0" err="1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Deepak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 te inspiraron e influyeron en tu profesión?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¿Cómo han servido de inspiración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las interacciones con otras personas? ¿Qué has aprendido de esas interacciones?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ES" sz="22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¿Alguna vez participaste </a:t>
            </a:r>
            <a:r>
              <a:rPr lang="es-ES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en un voluntariado? ¿Cómo podrías participar?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65549-69CB-AB4C-A9FE-1C87F16A9A9F}"/>
              </a:ext>
            </a:extLst>
          </p:cNvPr>
          <p:cNvSpPr txBox="1">
            <a:spLocks/>
          </p:cNvSpPr>
          <p:nvPr/>
        </p:nvSpPr>
        <p:spPr>
          <a:xfrm>
            <a:off x="1072823" y="6972300"/>
            <a:ext cx="9137977" cy="2001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¿Cómo crees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que la capacidad de Deepak para sumergirse en su trabajo lo ayuda a tener éxito?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¿Cuándo fue la última vez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que</a:t>
            </a: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sentiste que te "sumergías" en algo? ¿En qué actividades sientes que te sumerges?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Montserrat" pitchFamily="2" charset="77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0" name="TextBox 55">
            <a:extLst>
              <a:ext uri="{FF2B5EF4-FFF2-40B4-BE49-F238E27FC236}">
                <a16:creationId xmlns:a16="http://schemas.microsoft.com/office/drawing/2014/main" id="{02C642FA-7DA0-BDF0-EAB4-CA2CB1865A79}"/>
              </a:ext>
            </a:extLst>
          </p:cNvPr>
          <p:cNvSpPr txBox="1"/>
          <p:nvPr/>
        </p:nvSpPr>
        <p:spPr>
          <a:xfrm>
            <a:off x="457200" y="715598"/>
            <a:ext cx="8229600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dirty="0">
                <a:solidFill>
                  <a:srgbClr val="55B8AD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55B8AD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</a:t>
            </a:r>
            <a:r>
              <a:rPr lang="es-ES" sz="1700" b="1" dirty="0">
                <a:solidFill>
                  <a:srgbClr val="3660AA"/>
                </a:solidFill>
                <a:latin typeface="Montserrat"/>
              </a:rPr>
              <a:t>Resumen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  |  Posescucha |  Más Información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22CB7-4F14-D655-7A08-622ABBAA44A1}"/>
              </a:ext>
            </a:extLst>
          </p:cNvPr>
          <p:cNvSpPr txBox="1"/>
          <p:nvPr/>
        </p:nvSpPr>
        <p:spPr>
          <a:xfrm>
            <a:off x="1752600" y="2160219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05:50 – 09:20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C66803-7F11-6316-E3D4-F7C2859FA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823" y="1713303"/>
            <a:ext cx="859826" cy="9816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FA56CA-5133-68DF-3F51-8F9664E958E4}"/>
              </a:ext>
            </a:extLst>
          </p:cNvPr>
          <p:cNvSpPr txBox="1"/>
          <p:nvPr/>
        </p:nvSpPr>
        <p:spPr>
          <a:xfrm>
            <a:off x="1752600" y="6308833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9:20 – 10:45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C9BB6-0C0F-B3BB-363C-7B2E36772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823" y="5861917"/>
            <a:ext cx="859826" cy="98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B2D3E-0974-D799-0351-F8E5EE3C5282}"/>
              </a:ext>
            </a:extLst>
          </p:cNvPr>
          <p:cNvSpPr txBox="1">
            <a:spLocks/>
          </p:cNvSpPr>
          <p:nvPr/>
        </p:nvSpPr>
        <p:spPr>
          <a:xfrm>
            <a:off x="1072823" y="3467100"/>
            <a:ext cx="7849837" cy="360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s-ES" sz="24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¿Tienes una </a:t>
            </a:r>
            <a:r>
              <a:rPr lang="es-ES" sz="24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idea clara de adónde te gustaría llegar con tu profesión? ¿Qué tan dispuesta estás a probar cosas nuevas?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s-ES" sz="24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¿Quiénes son sus mentores? </a:t>
            </a:r>
            <a:r>
              <a:rPr lang="es-ES" sz="24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¿Cómo te dan apoyo y qué has aprendido de ellos?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s-ES" sz="24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¿Cuán importante crees </a:t>
            </a:r>
            <a:r>
              <a:rPr lang="es-ES" sz="24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que es celebrar cuando las cosas salen bien?</a:t>
            </a:r>
          </a:p>
        </p:txBody>
      </p:sp>
      <p:sp>
        <p:nvSpPr>
          <p:cNvPr id="9" name="TextBox 55">
            <a:extLst>
              <a:ext uri="{FF2B5EF4-FFF2-40B4-BE49-F238E27FC236}">
                <a16:creationId xmlns:a16="http://schemas.microsoft.com/office/drawing/2014/main" id="{B7BFC213-BA75-E916-BEC9-D82DB8F3C139}"/>
              </a:ext>
            </a:extLst>
          </p:cNvPr>
          <p:cNvSpPr txBox="1"/>
          <p:nvPr/>
        </p:nvSpPr>
        <p:spPr>
          <a:xfrm>
            <a:off x="457200" y="715598"/>
            <a:ext cx="8153400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dirty="0">
                <a:solidFill>
                  <a:srgbClr val="55B8AD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55B8AD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</a:t>
            </a:r>
            <a:r>
              <a:rPr lang="es-ES" sz="1700" b="1" dirty="0">
                <a:solidFill>
                  <a:srgbClr val="3660AA"/>
                </a:solidFill>
                <a:latin typeface="Montserrat"/>
              </a:rPr>
              <a:t>Resumen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  |  Posescucha |  Más Información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31D73-594D-9E02-5315-B4ADC4EF13D6}"/>
              </a:ext>
            </a:extLst>
          </p:cNvPr>
          <p:cNvSpPr txBox="1"/>
          <p:nvPr/>
        </p:nvSpPr>
        <p:spPr>
          <a:xfrm>
            <a:off x="1752600" y="232410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10:45 – fin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E5690-7270-6E3F-B698-1A826B65B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823" y="1877184"/>
            <a:ext cx="859826" cy="981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5288D8-1F2B-00C7-D4FF-31A2477E3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F85352-77E5-898F-3507-B8ED362B2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1443005"/>
            <a:ext cx="9253929" cy="738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Posescucha: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1975891" y="8118026"/>
            <a:ext cx="4724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Envíe sus preguntas a Deepak </a:t>
            </a:r>
            <a:r>
              <a:rPr lang="es-ES" sz="2800" b="1" dirty="0">
                <a:solidFill>
                  <a:schemeClr val="bg1"/>
                </a:solidFill>
                <a:latin typeface="Montserrat Black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9049" y="7972082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1066800" y="2476500"/>
            <a:ext cx="16598795" cy="3019674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"Siempre tuve la motivación interna de intentar mejorar la vida de las personas de vecindarios de bajos ingresos o en situación de pobreza".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¿En qué medida ayudar a otras personas es un factor de motivación para ti? ¿Cómo podrías desarrollar una carrera que ayudara a hacerlo?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¿Dónde podrías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buscar programas y oportunidades que te dirigieran a experiencias nuevas?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¿A quién podrías acudir </a:t>
            </a:r>
            <a:r>
              <a:rPr lang="es-ES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en busca de consejos? ¿Qué le preguntarías?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¿Cuál consejo de </a:t>
            </a:r>
            <a:r>
              <a:rPr lang="es-ES" sz="2200" b="1" dirty="0" err="1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Deepak</a:t>
            </a: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te resultó más útil y </a:t>
            </a:r>
            <a:b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por qué?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¿Qué otras preguntas </a:t>
            </a:r>
            <a:r>
              <a:rPr lang="es-ES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le harías a Deepak para saber más sobre la salud pública o su profesión?*</a:t>
            </a:r>
          </a:p>
        </p:txBody>
      </p:sp>
      <p:sp>
        <p:nvSpPr>
          <p:cNvPr id="3" name="TextBox 55">
            <a:extLst>
              <a:ext uri="{FF2B5EF4-FFF2-40B4-BE49-F238E27FC236}">
                <a16:creationId xmlns:a16="http://schemas.microsoft.com/office/drawing/2014/main" id="{36E9B497-3D5F-C8F5-9539-8348B7BBAA37}"/>
              </a:ext>
            </a:extLst>
          </p:cNvPr>
          <p:cNvSpPr txBox="1"/>
          <p:nvPr/>
        </p:nvSpPr>
        <p:spPr>
          <a:xfrm>
            <a:off x="457200" y="715598"/>
            <a:ext cx="8153400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dirty="0">
                <a:solidFill>
                  <a:srgbClr val="55B8AD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55B8AD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Resumen  |  </a:t>
            </a:r>
            <a:r>
              <a:rPr lang="es-ES" sz="1700" b="1" dirty="0">
                <a:solidFill>
                  <a:srgbClr val="3660AA"/>
                </a:solidFill>
                <a:latin typeface="Montserrat"/>
              </a:rPr>
              <a:t>Posescucha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 |  Más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0"/>
            <a:ext cx="18264975" cy="102956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453108-A6D8-524E-D1F7-D53E64F41850}"/>
              </a:ext>
            </a:extLst>
          </p:cNvPr>
          <p:cNvSpPr/>
          <p:nvPr/>
        </p:nvSpPr>
        <p:spPr>
          <a:xfrm>
            <a:off x="10453372" y="6515100"/>
            <a:ext cx="7823116" cy="1539067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8"/>
          <p:cNvSpPr txBox="1"/>
          <p:nvPr/>
        </p:nvSpPr>
        <p:spPr>
          <a:xfrm>
            <a:off x="1031226" y="1529623"/>
            <a:ext cx="7620646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Más Información sobre el Trabajo de Deepak: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4560E-E6D6-4BBB-8B24-365545DF23FD}"/>
              </a:ext>
            </a:extLst>
          </p:cNvPr>
          <p:cNvSpPr txBox="1"/>
          <p:nvPr/>
        </p:nvSpPr>
        <p:spPr>
          <a:xfrm>
            <a:off x="13106400" y="9218619"/>
            <a:ext cx="5001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rgbClr val="3660AA"/>
                </a:solidFill>
                <a:latin typeface="Montserrat Medium" pitchFamily="2" charset="77"/>
              </a:rPr>
              <a:t>Inspiramos a la </a:t>
            </a:r>
          </a:p>
          <a:p>
            <a:pPr algn="r"/>
            <a:r>
              <a:rPr lang="es-ES" sz="2800" b="1" dirty="0">
                <a:solidFill>
                  <a:srgbClr val="3660AA"/>
                </a:solidFill>
                <a:latin typeface="Montserrat Black" pitchFamily="2" charset="77"/>
              </a:rPr>
              <a:t>Próxima Generación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A9CA-08E6-F93F-7E22-A335F4CBA4AB}"/>
              </a:ext>
            </a:extLst>
          </p:cNvPr>
          <p:cNvSpPr txBox="1"/>
          <p:nvPr/>
        </p:nvSpPr>
        <p:spPr>
          <a:xfrm>
            <a:off x="10591800" y="5920984"/>
            <a:ext cx="7834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Vea la </a:t>
            </a:r>
            <a:r>
              <a:rPr lang="es-ES" sz="2800" b="1" u="sng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animación</a:t>
            </a:r>
            <a:r>
              <a:rPr lang="es-ES" sz="2800" b="1" dirty="0">
                <a:latin typeface="Montserrat SemiBold" pitchFamily="2" charset="77"/>
              </a:rPr>
              <a:t> de Deepak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spc="-20" dirty="0">
                <a:latin typeface="Montserrat SemiBold" pitchFamily="2" charset="77"/>
              </a:rPr>
              <a:t>Descargue la </a:t>
            </a:r>
            <a:r>
              <a:rPr lang="es-ES" sz="2800" b="1" u="sng" spc="-20" dirty="0"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presentación de las carreras </a:t>
            </a:r>
            <a:r>
              <a:rPr lang="es-ES" sz="2800" b="1" spc="-20" dirty="0">
                <a:latin typeface="Montserrat SemiBold" pitchFamily="2" charset="77"/>
              </a:rPr>
              <a:t>de Deepak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Lea los recursos de Deepak en </a:t>
            </a:r>
            <a:r>
              <a:rPr lang="es-ES" sz="2800" b="1" u="sng" dirty="0"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inglés</a:t>
            </a:r>
            <a:endParaRPr lang="es-ES" sz="2800" b="1" u="sng" dirty="0">
              <a:latin typeface="Montserrat SemiBold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55">
            <a:extLst>
              <a:ext uri="{FF2B5EF4-FFF2-40B4-BE49-F238E27FC236}">
                <a16:creationId xmlns:a16="http://schemas.microsoft.com/office/drawing/2014/main" id="{374CD1E1-CB7A-B46F-824F-0AAA54A75451}"/>
              </a:ext>
            </a:extLst>
          </p:cNvPr>
          <p:cNvSpPr txBox="1"/>
          <p:nvPr/>
        </p:nvSpPr>
        <p:spPr>
          <a:xfrm>
            <a:off x="152400" y="705504"/>
            <a:ext cx="8194672" cy="2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s-ES" sz="1700" dirty="0">
                <a:solidFill>
                  <a:srgbClr val="55B8AD"/>
                </a:solidFill>
                <a:latin typeface="Montserrat" pitchFamily="2" charset="0"/>
              </a:rPr>
              <a:t>Preescucha</a:t>
            </a:r>
            <a:r>
              <a:rPr lang="es-ES" sz="1700" dirty="0">
                <a:solidFill>
                  <a:srgbClr val="55B8AD"/>
                </a:solidFill>
                <a:latin typeface="Montserrat Bold"/>
              </a:rPr>
              <a:t> </a:t>
            </a:r>
            <a:r>
              <a:rPr lang="es-E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s-ES" sz="1700" dirty="0">
                <a:solidFill>
                  <a:srgbClr val="55B8AD"/>
                </a:solidFill>
                <a:latin typeface="Montserrat"/>
              </a:rPr>
              <a:t>|  Resumen  |  Posescucha |  </a:t>
            </a:r>
            <a:r>
              <a:rPr lang="es-ES" sz="1700" b="1" dirty="0">
                <a:solidFill>
                  <a:srgbClr val="3660AA"/>
                </a:solidFill>
                <a:latin typeface="Montserrat"/>
              </a:rPr>
              <a:t>Más Información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A1B59-AB45-558B-89E6-2425D576DC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2242358"/>
            <a:ext cx="4114800" cy="1986742"/>
          </a:xfrm>
          <a:prstGeom prst="rect">
            <a:avLst/>
          </a:prstGeom>
          <a:ln w="28575">
            <a:noFill/>
          </a:ln>
          <a:effectLst>
            <a:softEdge rad="12700"/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CF320F5-FDB1-80BD-7F76-256FD6232D51}"/>
              </a:ext>
            </a:extLst>
          </p:cNvPr>
          <p:cNvSpPr txBox="1"/>
          <p:nvPr/>
        </p:nvSpPr>
        <p:spPr>
          <a:xfrm>
            <a:off x="4419600" y="4457700"/>
            <a:ext cx="5655230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5588" indent="-255588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Lea el </a:t>
            </a:r>
            <a:r>
              <a:rPr lang="es-ES" sz="2800" b="1" u="sng" dirty="0">
                <a:solidFill>
                  <a:schemeClr val="bg1"/>
                </a:solidFill>
                <a:latin typeface="Montserrat SemiBold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artículo</a:t>
            </a: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 de Deepak</a:t>
            </a:r>
          </a:p>
          <a:p>
            <a:pPr marL="255588" indent="-2555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Descargue la </a:t>
            </a:r>
            <a:r>
              <a:rPr lang="es-ES" sz="2800" b="1" u="sng" dirty="0">
                <a:solidFill>
                  <a:schemeClr val="bg1"/>
                </a:solidFill>
                <a:latin typeface="Montserrat SemiBold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hoja de actividades</a:t>
            </a: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de Deepak</a:t>
            </a:r>
          </a:p>
          <a:p>
            <a:pPr marL="255588" indent="-255588"/>
            <a:endParaRPr lang="en-US" sz="2800" u="sng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DF7EC-9EA5-72AE-B782-CCA36412DC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43" y="5920984"/>
            <a:ext cx="2679258" cy="3802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CCDE210-582C-51E7-7569-214364D72C4F}"/>
              </a:ext>
            </a:extLst>
          </p:cNvPr>
          <p:cNvGrpSpPr/>
          <p:nvPr/>
        </p:nvGrpSpPr>
        <p:grpSpPr>
          <a:xfrm rot="-5400000">
            <a:off x="9607391" y="1606393"/>
            <a:ext cx="10287000" cy="7074218"/>
            <a:chOff x="0" y="0"/>
            <a:chExt cx="3130550" cy="2152833"/>
          </a:xfrm>
          <a:solidFill>
            <a:srgbClr val="3660A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995855-9CF1-9FFE-24B6-9A38EC6E5668}"/>
                </a:ext>
              </a:extLst>
            </p:cNvPr>
            <p:cNvSpPr/>
            <p:nvPr/>
          </p:nvSpPr>
          <p:spPr>
            <a:xfrm>
              <a:off x="0" y="0"/>
              <a:ext cx="3130550" cy="2152833"/>
            </a:xfrm>
            <a:custGeom>
              <a:avLst/>
              <a:gdLst/>
              <a:ahLst/>
              <a:cxnLst/>
              <a:rect l="l" t="t" r="r" b="b"/>
              <a:pathLst>
                <a:path w="3130550" h="2152833">
                  <a:moveTo>
                    <a:pt x="0" y="1123950"/>
                  </a:moveTo>
                  <a:lnTo>
                    <a:pt x="0" y="2152833"/>
                  </a:lnTo>
                  <a:lnTo>
                    <a:pt x="3130550" y="2152833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6" name="Picture 5" descr="A close-up of a signature&#10;&#10;Description automatically generated">
            <a:extLst>
              <a:ext uri="{FF2B5EF4-FFF2-40B4-BE49-F238E27FC236}">
                <a16:creationId xmlns:a16="http://schemas.microsoft.com/office/drawing/2014/main" id="{14290DDD-2EE6-416E-AED2-78950C44E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6" y="6913641"/>
            <a:ext cx="4784994" cy="1330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7B1AE-FD6F-023B-9D28-47DF476F614F}"/>
              </a:ext>
            </a:extLst>
          </p:cNvPr>
          <p:cNvSpPr txBox="1"/>
          <p:nvPr/>
        </p:nvSpPr>
        <p:spPr>
          <a:xfrm>
            <a:off x="366050" y="536727"/>
            <a:ext cx="10847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Montserrat" panose="00000500000000000000" pitchFamily="2" charset="0"/>
              </a:rPr>
              <a:t>Este material educativo fue producido por la </a:t>
            </a:r>
            <a:r>
              <a:rPr lang="es-ES" sz="2400" b="1" dirty="0">
                <a:latin typeface="Montserrat" panose="00000500000000000000" pitchFamily="2" charset="0"/>
              </a:rPr>
              <a:t>Facultad de Medicina de Universidad de Wake Forest</a:t>
            </a:r>
            <a:r>
              <a:rPr lang="es-ES" sz="2400" dirty="0">
                <a:latin typeface="Montserrat" panose="00000500000000000000" pitchFamily="2" charset="0"/>
              </a:rPr>
              <a:t> en asociación con </a:t>
            </a:r>
            <a:r>
              <a:rPr lang="es-ES" sz="2400" b="1" dirty="0">
                <a:latin typeface="Montserrat" panose="00000500000000000000" pitchFamily="2" charset="0"/>
              </a:rPr>
              <a:t>Futurum</a:t>
            </a:r>
            <a:r>
              <a:rPr lang="es-ES" sz="2400" dirty="0">
                <a:latin typeface="Montserrat" panose="00000500000000000000" pitchFamily="2" charset="0"/>
              </a:rPr>
              <a:t> y con el apoyo de subvenciones de </a:t>
            </a:r>
            <a:r>
              <a:rPr lang="es-ES" sz="2400" b="1" dirty="0">
                <a:latin typeface="Montserrat" panose="00000500000000000000" pitchFamily="2" charset="0"/>
              </a:rPr>
              <a:t>The Duke Endowment</a:t>
            </a:r>
            <a:r>
              <a:rPr lang="es-ES" sz="2400" dirty="0">
                <a:latin typeface="Montserrat" panose="00000500000000000000" pitchFamily="2" charset="0"/>
              </a:rPr>
              <a:t>. </a:t>
            </a:r>
          </a:p>
          <a:p>
            <a:pPr algn="ctr"/>
            <a:r>
              <a:rPr lang="es-ES" sz="2400" dirty="0">
                <a:latin typeface="Montserrat" panose="00000500000000000000" pitchFamily="2" charset="0"/>
              </a:rPr>
              <a:t>The Duke Endowment es una fundación privada que fortalece comunidades en Carolina del Norte y Carolina del Sur formando niños, promoviendo la salud, educando mentes y enriqueciendo el espíritu.</a:t>
            </a:r>
          </a:p>
        </p:txBody>
      </p:sp>
      <p:pic>
        <p:nvPicPr>
          <p:cNvPr id="3" name="Picture 2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A009037-C05E-EF09-4EF8-4068C1F10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48" y="3228247"/>
            <a:ext cx="2960324" cy="2960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2F683-3F6D-9B17-A3C1-1D62CE3ADD62}"/>
              </a:ext>
            </a:extLst>
          </p:cNvPr>
          <p:cNvSpPr txBox="1"/>
          <p:nvPr/>
        </p:nvSpPr>
        <p:spPr>
          <a:xfrm>
            <a:off x="1153097" y="3692822"/>
            <a:ext cx="6799073" cy="233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801" b="1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Comparta su opinión sobre este recurso educativo y profesional.</a:t>
            </a:r>
          </a:p>
          <a:p>
            <a:pPr algn="ctr">
              <a:spcAft>
                <a:spcPts val="1200"/>
              </a:spcAft>
            </a:pPr>
            <a:r>
              <a:rPr lang="es-ES" sz="2801" b="1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s-E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Para comentar, escanee el código QR o visite el siguiente enlace: </a:t>
            </a:r>
            <a:r>
              <a:rPr lang="es-E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redcap.link/dh5j1nes</a:t>
            </a:r>
            <a:r>
              <a:rPr lang="es-E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</a:p>
        </p:txBody>
      </p:sp>
      <p:pic>
        <p:nvPicPr>
          <p:cNvPr id="4" name="Picture 3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DDF8EC3-071D-1C82-9046-80F695239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6" y="7164468"/>
            <a:ext cx="6512292" cy="1080000"/>
          </a:xfrm>
          <a:prstGeom prst="rect">
            <a:avLst/>
          </a:prstGeom>
        </p:spPr>
      </p:pic>
      <p:pic>
        <p:nvPicPr>
          <p:cNvPr id="9" name="Picture 8" descr="A black and orange logo&#10;&#10;Description automatically generated">
            <a:extLst>
              <a:ext uri="{FF2B5EF4-FFF2-40B4-BE49-F238E27FC236}">
                <a16:creationId xmlns:a16="http://schemas.microsoft.com/office/drawing/2014/main" id="{10118615-ACCF-A4C9-9B1E-170632306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9" y="8830883"/>
            <a:ext cx="4614338" cy="10843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9" ma:contentTypeDescription="Create a new document." ma:contentTypeScope="" ma:versionID="bf83f35ff049bc7dd6924bae9cbaedf9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6cf61f82c6d0f8d8775c8253a80d8f72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B6358-8F5B-47AE-8A49-0318661178F9}">
  <ds:schemaRefs>
    <ds:schemaRef ds:uri="http://schemas.microsoft.com/office/2006/metadata/properties"/>
    <ds:schemaRef ds:uri="http://schemas.microsoft.com/office/infopath/2007/PartnerControls"/>
    <ds:schemaRef ds:uri="09e5eb4c-ad0d-4795-ae2e-baffe4a7a343"/>
    <ds:schemaRef ds:uri="4ef8ee0b-e025-4bd4-94a6-4c71df7778d2"/>
    <ds:schemaRef ds:uri="7769f898-c425-45df-bb24-0e03bce2d79a"/>
    <ds:schemaRef ds:uri="384239c3-0e94-410b-8651-0aeef5fe12ad"/>
  </ds:schemaRefs>
</ds:datastoreItem>
</file>

<file path=customXml/itemProps2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6B63A-661E-49AB-81CA-48145ADFF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715</Words>
  <Application>Microsoft Office PowerPoint</Application>
  <PresentationFormat>Custom</PresentationFormat>
  <Paragraphs>70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Calibri</vt:lpstr>
      <vt:lpstr>Montserrat Black</vt:lpstr>
      <vt:lpstr>Montserrat Extra-Bold Bold</vt:lpstr>
      <vt:lpstr>Montserrat</vt:lpstr>
      <vt:lpstr>Montserrat Medium</vt:lpstr>
      <vt:lpstr>Montserrat SemiBold</vt:lpstr>
      <vt:lpstr>Arial</vt:lpstr>
      <vt:lpstr>Montserrat Extra-Bold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joe aslett</dc:creator>
  <cp:lastModifiedBy>Joe Aslett</cp:lastModifiedBy>
  <cp:revision>26</cp:revision>
  <dcterms:created xsi:type="dcterms:W3CDTF">2006-08-16T00:00:00Z</dcterms:created>
  <dcterms:modified xsi:type="dcterms:W3CDTF">2025-09-30T15:38:15Z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