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300" r:id="rId12"/>
  </p:sldIdLst>
  <p:sldSz cx="18288000" cy="10287000"/>
  <p:notesSz cx="6858000" cy="9144000"/>
  <p:embeddedFontLst>
    <p:embeddedFont>
      <p:font typeface="Montserrat" panose="00000500000000000000" pitchFamily="2" charset="0"/>
      <p:regular r:id="rId14"/>
      <p:bold r:id="rId15"/>
      <p:italic r:id="rId16"/>
      <p:boldItalic r:id="rId17"/>
    </p:embeddedFont>
    <p:embeddedFont>
      <p:font typeface="Montserrat Black" panose="00000A00000000000000" pitchFamily="2" charset="0"/>
      <p:bold r:id="rId18"/>
      <p:italic r:id="rId19"/>
      <p:boldItalic r:id="rId20"/>
    </p:embeddedFont>
    <p:embeddedFont>
      <p:font typeface="Montserrat Bold" panose="00000800000000000000" charset="0"/>
      <p:regular r:id="rId21"/>
      <p:bold r:id="rId22"/>
      <p:italic r:id="rId23"/>
      <p:boldItalic r:id="rId24"/>
    </p:embeddedFont>
    <p:embeddedFont>
      <p:font typeface="Montserrat Extra-Bold" panose="020B0604020202020204" charset="0"/>
      <p:regular r:id="rId25"/>
      <p:bold r:id="rId26"/>
    </p:embeddedFont>
    <p:embeddedFont>
      <p:font typeface="Montserrat Extra-Bold Bold" panose="020B0604020202020204" charset="0"/>
      <p:regular r:id="rId27"/>
      <p:bold r:id="rId28"/>
    </p:embeddedFont>
    <p:embeddedFont>
      <p:font typeface="Montserrat Medium" panose="00000600000000000000" pitchFamily="2" charset="0"/>
      <p:regular r:id="rId29"/>
      <p:italic r:id="rId30"/>
    </p:embeddedFont>
    <p:embeddedFont>
      <p:font typeface="Montserrat SemiBold" panose="00000700000000000000" pitchFamily="2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C4D2F2-2767-CF06-CE67-E8818C0C2A5A}" name="Isla Foffa" initials="IF" userId="S::isla@futurumcareers.com::237bb2e1-a752-4b88-b59e-e8cd0f24625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e Aslett" initials="JA" lastIdx="1" clrIdx="0">
    <p:extLst>
      <p:ext uri="{19B8F6BF-5375-455C-9EA6-DF929625EA0E}">
        <p15:presenceInfo xmlns:p15="http://schemas.microsoft.com/office/powerpoint/2012/main" userId="S::joe@futurumcareers.com::7b6f269b-9023-4611-9a28-c55f9a45fd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8AD"/>
    <a:srgbClr val="3660AA"/>
    <a:srgbClr val="0066CC"/>
    <a:srgbClr val="ABB500"/>
    <a:srgbClr val="EC6D3A"/>
    <a:srgbClr val="55782C"/>
    <a:srgbClr val="145D8D"/>
    <a:srgbClr val="B76CA9"/>
    <a:srgbClr val="E732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46" autoAdjust="0"/>
    <p:restoredTop sz="94558" autoAdjust="0"/>
  </p:normalViewPr>
  <p:slideViewPr>
    <p:cSldViewPr>
      <p:cViewPr varScale="1">
        <p:scale>
          <a:sx n="39" d="100"/>
          <a:sy n="39" d="100"/>
        </p:scale>
        <p:origin x="90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9" Type="http://schemas.openxmlformats.org/officeDocument/2006/relationships/tableStyles" Target="tableStyles.xml"/><Relationship Id="rId21" Type="http://schemas.openxmlformats.org/officeDocument/2006/relationships/font" Target="fonts/font8.fntdata"/><Relationship Id="rId34" Type="http://schemas.openxmlformats.org/officeDocument/2006/relationships/font" Target="fonts/font2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E54068-8357-0E48-AACD-4BA6E40A7C97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7CBB8-ADE2-6C44-A825-86EAAF74A7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902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7CBB8-ADE2-6C44-A825-86EAAF74A7E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238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7CBB8-ADE2-6C44-A825-86EAAF74A7E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036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7CBB8-ADE2-6C44-A825-86EAAF74A7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17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7CBB8-ADE2-6C44-A825-86EAAF74A7E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070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hyperlink" Target="https://futurumcareers.com/public-health-research-with-dr-deepak-palakshappa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futurumcareers.com/Deepak-Palakshappa-Spanish-Article.pdf" TargetMode="External"/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uturumcareers.com/public-health-research-with-dr-deepak-palakshappa" TargetMode="External"/><Relationship Id="rId5" Type="http://schemas.openxmlformats.org/officeDocument/2006/relationships/hyperlink" Target="https://futurumcareers.com/public-health-research-with-dr-deepak-palakshappa" TargetMode="External"/><Relationship Id="rId10" Type="http://schemas.openxmlformats.org/officeDocument/2006/relationships/image" Target="../media/image17.png"/><Relationship Id="rId4" Type="http://schemas.openxmlformats.org/officeDocument/2006/relationships/hyperlink" Target="https://www.youtube.com/watch?v=0j-BzaMLOVs" TargetMode="External"/><Relationship Id="rId9" Type="http://schemas.openxmlformats.org/officeDocument/2006/relationships/hyperlink" Target="https://futurumcareers.com/Deepak-Palakshappa-Spanish-Activity-sheet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edcap.wakehealth.edu/redcap/surveys/?s=RP3XPRFPWX3NRWPK" TargetMode="External"/><Relationship Id="rId7" Type="http://schemas.openxmlformats.org/officeDocument/2006/relationships/image" Target="../media/image2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hyperlink" Target="https://redcap.school.wakehealth.edu/surveys/?s=NPK347RYHCR3FNDC" TargetMode="Externa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307851"/>
            <a:ext cx="6802509" cy="1986621"/>
            <a:chOff x="0" y="0"/>
            <a:chExt cx="1822422" cy="609600"/>
          </a:xfrm>
          <a:solidFill>
            <a:srgbClr val="55B8AD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1822422" cy="609600"/>
            </a:xfrm>
            <a:custGeom>
              <a:avLst/>
              <a:gdLst/>
              <a:ahLst/>
              <a:cxnLst/>
              <a:rect l="l" t="t" r="r" b="b"/>
              <a:pathLst>
                <a:path w="1822422" h="609600">
                  <a:moveTo>
                    <a:pt x="203200" y="0"/>
                  </a:moveTo>
                  <a:lnTo>
                    <a:pt x="1822422" y="0"/>
                  </a:lnTo>
                  <a:lnTo>
                    <a:pt x="1619222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15468" y="682666"/>
            <a:ext cx="16930314" cy="8921668"/>
            <a:chOff x="0" y="0"/>
            <a:chExt cx="4459013" cy="23497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459013" cy="2349740"/>
            </a:xfrm>
            <a:custGeom>
              <a:avLst/>
              <a:gdLst/>
              <a:ahLst/>
              <a:cxnLst/>
              <a:rect l="l" t="t" r="r" b="b"/>
              <a:pathLst>
                <a:path w="4459013" h="2349740">
                  <a:moveTo>
                    <a:pt x="0" y="0"/>
                  </a:moveTo>
                  <a:lnTo>
                    <a:pt x="4459013" y="0"/>
                  </a:lnTo>
                  <a:lnTo>
                    <a:pt x="4459013" y="2349740"/>
                  </a:lnTo>
                  <a:lnTo>
                    <a:pt x="0" y="2349740"/>
                  </a:lnTo>
                  <a:close/>
                </a:path>
              </a:pathLst>
            </a:custGeom>
            <a:solidFill>
              <a:srgbClr val="3660AA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402375" y="-144661"/>
            <a:ext cx="13885625" cy="7782055"/>
            <a:chOff x="0" y="-38100"/>
            <a:chExt cx="3657119" cy="20495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57119" cy="2011495"/>
            </a:xfrm>
            <a:custGeom>
              <a:avLst/>
              <a:gdLst/>
              <a:ahLst/>
              <a:cxnLst/>
              <a:rect l="l" t="t" r="r" b="b"/>
              <a:pathLst>
                <a:path w="3657119" h="2011495">
                  <a:moveTo>
                    <a:pt x="203200" y="0"/>
                  </a:moveTo>
                  <a:lnTo>
                    <a:pt x="3657119" y="0"/>
                  </a:lnTo>
                  <a:lnTo>
                    <a:pt x="3453919" y="2011495"/>
                  </a:lnTo>
                  <a:lnTo>
                    <a:pt x="0" y="201149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55B8AD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201900" y="56147"/>
            <a:ext cx="3086100" cy="7581247"/>
          </a:xfrm>
          <a:custGeom>
            <a:avLst/>
            <a:gdLst/>
            <a:ahLst/>
            <a:cxnLst/>
            <a:rect l="l" t="t" r="r" b="b"/>
            <a:pathLst>
              <a:path w="812800" h="2011495">
                <a:moveTo>
                  <a:pt x="0" y="0"/>
                </a:moveTo>
                <a:lnTo>
                  <a:pt x="812800" y="0"/>
                </a:lnTo>
                <a:lnTo>
                  <a:pt x="812800" y="2011495"/>
                </a:lnTo>
                <a:lnTo>
                  <a:pt x="0" y="2011495"/>
                </a:lnTo>
                <a:close/>
              </a:path>
            </a:pathLst>
          </a:custGeom>
          <a:solidFill>
            <a:srgbClr val="55B8AD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FC4E707-6232-5085-579A-C41D0A18B673}"/>
              </a:ext>
            </a:extLst>
          </p:cNvPr>
          <p:cNvSpPr/>
          <p:nvPr/>
        </p:nvSpPr>
        <p:spPr>
          <a:xfrm>
            <a:off x="0" y="8115300"/>
            <a:ext cx="715468" cy="2179172"/>
          </a:xfrm>
          <a:prstGeom prst="rect">
            <a:avLst/>
          </a:prstGeom>
          <a:solidFill>
            <a:srgbClr val="55B8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F25DDC04-D7CE-105D-F1CE-01A4F1187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3614" y="4461004"/>
            <a:ext cx="6969047" cy="452988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41542B7-CA50-72E1-7A57-9FE12DCDEF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22608" y="0"/>
            <a:ext cx="4152900" cy="28829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74DD90B-1A7C-DECA-C5D0-2039B3126CEB}"/>
              </a:ext>
            </a:extLst>
          </p:cNvPr>
          <p:cNvSpPr txBox="1"/>
          <p:nvPr/>
        </p:nvSpPr>
        <p:spPr>
          <a:xfrm>
            <a:off x="6572689" y="3032213"/>
            <a:ext cx="7177922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3600" dirty="0">
                <a:latin typeface="Montserrat"/>
              </a:rPr>
              <a:t>Conversación con el</a:t>
            </a:r>
          </a:p>
          <a:p>
            <a:r>
              <a:rPr lang="es-ES" sz="5400" b="1" dirty="0">
                <a:latin typeface="Montserrat"/>
              </a:rPr>
              <a:t>Dr. Deepak Palakshappa</a:t>
            </a:r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17E94809-598F-6B77-7AD5-1547B39F3B39}"/>
              </a:ext>
            </a:extLst>
          </p:cNvPr>
          <p:cNvSpPr>
            <a:spLocks noChangeAspect="1"/>
          </p:cNvSpPr>
          <p:nvPr/>
        </p:nvSpPr>
        <p:spPr>
          <a:xfrm>
            <a:off x="13136114" y="1942145"/>
            <a:ext cx="4510800" cy="4529881"/>
          </a:xfrm>
          <a:custGeom>
            <a:avLst/>
            <a:gdLst/>
            <a:ahLst/>
            <a:cxnLst/>
            <a:rect l="l" t="t" r="r" b="b"/>
            <a:pathLst>
              <a:path w="809173" h="812800">
                <a:moveTo>
                  <a:pt x="404587" y="0"/>
                </a:moveTo>
                <a:cubicBezTo>
                  <a:pt x="628326" y="1001"/>
                  <a:pt x="809174" y="182659"/>
                  <a:pt x="809174" y="406400"/>
                </a:cubicBezTo>
                <a:cubicBezTo>
                  <a:pt x="809174" y="630141"/>
                  <a:pt x="628326" y="811799"/>
                  <a:pt x="404587" y="812800"/>
                </a:cubicBezTo>
                <a:cubicBezTo>
                  <a:pt x="180848" y="811799"/>
                  <a:pt x="0" y="630141"/>
                  <a:pt x="0" y="406400"/>
                </a:cubicBezTo>
                <a:cubicBezTo>
                  <a:pt x="0" y="182659"/>
                  <a:pt x="180848" y="1001"/>
                  <a:pt x="404587" y="0"/>
                </a:cubicBez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980" r="-39905"/>
            </a:stretch>
          </a:blipFill>
        </p:spPr>
        <p:txBody>
          <a:bodyPr/>
          <a:lstStyle/>
          <a:p>
            <a:endParaRPr lang="en-US" dirty="0"/>
          </a:p>
        </p:txBody>
      </p:sp>
      <p:pic>
        <p:nvPicPr>
          <p:cNvPr id="24" name="Picture 2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8720F096-D8BE-BEDE-ED5A-BCDDEC2AA4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802" y="8344855"/>
            <a:ext cx="5529083" cy="91745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40806CD-F209-D1AE-1F00-F36BDBFC118E}"/>
              </a:ext>
            </a:extLst>
          </p:cNvPr>
          <p:cNvSpPr txBox="1"/>
          <p:nvPr/>
        </p:nvSpPr>
        <p:spPr>
          <a:xfrm>
            <a:off x="6438209" y="943713"/>
            <a:ext cx="2398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i="1" dirty="0">
                <a:latin typeface="Montserrat" pitchFamily="2" charset="77"/>
              </a:rPr>
              <a:t>FUTURUM</a:t>
            </a:r>
          </a:p>
          <a:p>
            <a:r>
              <a:rPr lang="es-ES" sz="3200" b="1" i="1" dirty="0">
                <a:latin typeface="Montserrat Black" pitchFamily="2" charset="77"/>
              </a:rPr>
              <a:t>PODCAST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E785720-E579-30B5-7147-597AAA493A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80376" y="1020868"/>
            <a:ext cx="421629" cy="736550"/>
          </a:xfrm>
          <a:prstGeom prst="rect">
            <a:avLst/>
          </a:prstGeom>
        </p:spPr>
      </p:pic>
      <p:sp>
        <p:nvSpPr>
          <p:cNvPr id="27" name="TextBox 34">
            <a:extLst>
              <a:ext uri="{FF2B5EF4-FFF2-40B4-BE49-F238E27FC236}">
                <a16:creationId xmlns:a16="http://schemas.microsoft.com/office/drawing/2014/main" id="{CAF35D44-DD43-266B-6C67-41F6A2DB62CB}"/>
              </a:ext>
            </a:extLst>
          </p:cNvPr>
          <p:cNvSpPr txBox="1"/>
          <p:nvPr/>
        </p:nvSpPr>
        <p:spPr>
          <a:xfrm>
            <a:off x="1201170" y="1143280"/>
            <a:ext cx="3407082" cy="659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19"/>
              </a:lnSpc>
            </a:pPr>
            <a:r>
              <a:rPr lang="es-ES" sz="2599" dirty="0">
                <a:solidFill>
                  <a:srgbClr val="FFFFFF"/>
                </a:solidFill>
                <a:latin typeface="Montserrat" panose="00000500000000000000" pitchFamily="2" charset="0"/>
              </a:rPr>
              <a:t>Inspiramos a la </a:t>
            </a:r>
          </a:p>
          <a:p>
            <a:pPr>
              <a:lnSpc>
                <a:spcPts val="3639"/>
              </a:lnSpc>
            </a:pPr>
            <a:r>
              <a:rPr lang="es-ES" sz="2599" dirty="0">
                <a:solidFill>
                  <a:srgbClr val="FFFFFF"/>
                </a:solidFill>
                <a:latin typeface="Montserrat" panose="00000500000000000000" pitchFamily="2" charset="0"/>
              </a:rPr>
              <a:t>Próxima Generación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3">
            <a:extLst>
              <a:ext uri="{FF2B5EF4-FFF2-40B4-BE49-F238E27FC236}">
                <a16:creationId xmlns:a16="http://schemas.microsoft.com/office/drawing/2014/main" id="{30CA7F4E-4CF1-47CD-C1B5-3195628DC3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0"/>
            <a:ext cx="18287998" cy="10299966"/>
          </a:xfrm>
          <a:prstGeom prst="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10503036" y="1047750"/>
            <a:ext cx="4203564" cy="17568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664"/>
              </a:lnSpc>
            </a:pPr>
            <a:r>
              <a:rPr lang="en-US" sz="4400" b="1" dirty="0" err="1">
                <a:solidFill>
                  <a:srgbClr val="000000"/>
                </a:solidFill>
                <a:latin typeface="Montserrat Extra-Bold Bold"/>
              </a:rPr>
              <a:t>Conozca</a:t>
            </a:r>
            <a:r>
              <a:rPr lang="en-US" sz="4400" b="1" dirty="0">
                <a:solidFill>
                  <a:srgbClr val="000000"/>
                </a:solidFill>
                <a:latin typeface="Montserrat Extra-Bold Bold"/>
              </a:rPr>
              <a:t> </a:t>
            </a:r>
            <a:r>
              <a:rPr lang="en-US" sz="4400" dirty="0">
                <a:solidFill>
                  <a:srgbClr val="000000"/>
                </a:solidFill>
                <a:latin typeface="Montserrat Bold" panose="00000800000000000000" charset="0"/>
                <a:cs typeface="Montserrat Bold" panose="00000800000000000000" charset="0"/>
              </a:rPr>
              <a:t>a la</a:t>
            </a:r>
          </a:p>
          <a:p>
            <a:pPr>
              <a:lnSpc>
                <a:spcPts val="4012"/>
              </a:lnSpc>
            </a:pPr>
            <a:r>
              <a:rPr lang="es-ES" sz="3400" dirty="0">
                <a:solidFill>
                  <a:srgbClr val="000000"/>
                </a:solidFill>
                <a:latin typeface="Montserrat Bold"/>
              </a:rPr>
              <a:t>Dr. Deepak Palakshappa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503036" y="4715357"/>
            <a:ext cx="2118132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66"/>
              </a:lnSpc>
            </a:pPr>
            <a:r>
              <a:rPr lang="es-ES" sz="3700" dirty="0">
                <a:solidFill>
                  <a:srgbClr val="000000"/>
                </a:solidFill>
                <a:latin typeface="Montserrat Extra-Bold"/>
              </a:rPr>
              <a:t>Perfil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58572" y="2112816"/>
            <a:ext cx="7616012" cy="738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135"/>
              </a:lnSpc>
            </a:pPr>
            <a:r>
              <a:rPr lang="es-ES" sz="4400" dirty="0">
                <a:solidFill>
                  <a:srgbClr val="55B8AD"/>
                </a:solidFill>
                <a:latin typeface="Montserrat Extra-Bold"/>
              </a:rPr>
              <a:t>Preescucha: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403644" y="8349468"/>
            <a:ext cx="6771791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ES" sz="2400" dirty="0">
                <a:latin typeface="Montserrat" panose="00000500000000000000" pitchFamily="2" charset="0"/>
              </a:rPr>
              <a:t>"Me encanta hablar con las personas, escuchar sus historias y encontrar formas de mejorar su salud".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3794973" y="1937532"/>
            <a:ext cx="3722401" cy="3739368"/>
            <a:chOff x="1813" y="0"/>
            <a:chExt cx="809112" cy="812800"/>
          </a:xfrm>
        </p:grpSpPr>
        <p:sp>
          <p:nvSpPr>
            <p:cNvPr id="27" name="Freeform 27"/>
            <p:cNvSpPr/>
            <p:nvPr/>
          </p:nvSpPr>
          <p:spPr>
            <a:xfrm>
              <a:off x="1813" y="0"/>
              <a:ext cx="809112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72534" t="-15" r="-140232" b="-96287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2B7B4-B3FF-0F56-6C33-1C53CEEAD37D}"/>
              </a:ext>
            </a:extLst>
          </p:cNvPr>
          <p:cNvSpPr txBox="1">
            <a:spLocks/>
          </p:cNvSpPr>
          <p:nvPr/>
        </p:nvSpPr>
        <p:spPr>
          <a:xfrm>
            <a:off x="990599" y="2880183"/>
            <a:ext cx="7683985" cy="6147132"/>
          </a:xfrm>
          <a:prstGeom prst="rect">
            <a:avLst/>
          </a:prstGeom>
        </p:spPr>
        <p:txBody>
          <a:bodyPr numCol="1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200" dirty="0">
                <a:latin typeface="Montserrat" pitchFamily="2" charset="0"/>
              </a:rPr>
              <a:t>En este podcast, el Dr. Deepak Palakshappa habla de su pasión por conectarse con las personas y hace recomendaciones con respecto a cómo manejarse los altibajos de una profesión en los campos de la ciencia, la tecnología, la ingeniería y las matemáticas.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s-ES" sz="2200" b="1" dirty="0">
                <a:latin typeface="Montserrat" pitchFamily="2" charset="0"/>
              </a:rPr>
              <a:t>¿Qué piensas </a:t>
            </a:r>
            <a:r>
              <a:rPr lang="es-ES" sz="2200" dirty="0">
                <a:latin typeface="Montserrat" pitchFamily="2" charset="0"/>
              </a:rPr>
              <a:t>que una profesión de investigación de salud pública supone?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s-ES" sz="2200" b="1" dirty="0">
                <a:latin typeface="Montserrat" pitchFamily="2" charset="0"/>
              </a:rPr>
              <a:t>¿Por qué crees </a:t>
            </a:r>
            <a:r>
              <a:rPr lang="es-ES" sz="2200" dirty="0">
                <a:latin typeface="Montserrat" pitchFamily="2" charset="0"/>
              </a:rPr>
              <a:t>que es importante tener mentores que te brinden apoyo a lo largo de la vida?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s-ES" sz="2200" b="1" dirty="0">
                <a:latin typeface="Montserrat" pitchFamily="2" charset="0"/>
              </a:rPr>
              <a:t>¿Cómo crees </a:t>
            </a:r>
            <a:r>
              <a:rPr lang="es-ES" sz="2200" dirty="0">
                <a:latin typeface="Montserrat" pitchFamily="2" charset="0"/>
              </a:rPr>
              <a:t>que conectarte con las personas y hablar con ellas podría inspirarte?</a:t>
            </a:r>
          </a:p>
        </p:txBody>
      </p:sp>
      <p:sp>
        <p:nvSpPr>
          <p:cNvPr id="4" name="TextBox 35">
            <a:extLst>
              <a:ext uri="{FF2B5EF4-FFF2-40B4-BE49-F238E27FC236}">
                <a16:creationId xmlns:a16="http://schemas.microsoft.com/office/drawing/2014/main" id="{232BF716-C9AC-505C-A199-DD5665901D0B}"/>
              </a:ext>
            </a:extLst>
          </p:cNvPr>
          <p:cNvSpPr txBox="1"/>
          <p:nvPr/>
        </p:nvSpPr>
        <p:spPr>
          <a:xfrm>
            <a:off x="10503037" y="5459863"/>
            <a:ext cx="4736964" cy="2601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s-ES" sz="2400" dirty="0">
                <a:solidFill>
                  <a:srgbClr val="000000"/>
                </a:solidFill>
                <a:latin typeface="Montserrat" panose="00000500000000000000" pitchFamily="2" charset="0"/>
              </a:rPr>
              <a:t>Facultad de Medicina de </a:t>
            </a:r>
          </a:p>
          <a:p>
            <a:pPr>
              <a:lnSpc>
                <a:spcPct val="120000"/>
              </a:lnSpc>
            </a:pPr>
            <a:r>
              <a:rPr lang="es-ES" sz="2400" dirty="0">
                <a:solidFill>
                  <a:srgbClr val="000000"/>
                </a:solidFill>
                <a:latin typeface="Montserrat" panose="00000500000000000000" pitchFamily="2" charset="0"/>
              </a:rPr>
              <a:t>Universidad de Wake Forest, EE. UU.</a:t>
            </a:r>
          </a:p>
          <a:p>
            <a:pPr>
              <a:lnSpc>
                <a:spcPts val="2800"/>
              </a:lnSpc>
            </a:pPr>
            <a:endParaRPr lang="en-US" sz="2400" dirty="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s-ES" sz="2400" b="1" dirty="0">
                <a:solidFill>
                  <a:srgbClr val="000000"/>
                </a:solidFill>
                <a:latin typeface="Montserrat" panose="00000500000000000000" pitchFamily="2" charset="0"/>
              </a:rPr>
              <a:t>Campo de Investigación</a:t>
            </a:r>
          </a:p>
          <a:p>
            <a:pPr>
              <a:lnSpc>
                <a:spcPts val="2800"/>
              </a:lnSpc>
            </a:pPr>
            <a:r>
              <a:rPr lang="es-ES" sz="2400" dirty="0">
                <a:solidFill>
                  <a:srgbClr val="000000"/>
                </a:solidFill>
                <a:latin typeface="Montserrat" panose="00000500000000000000" pitchFamily="2" charset="0"/>
              </a:rPr>
              <a:t>Investigación de salud pública</a:t>
            </a:r>
          </a:p>
        </p:txBody>
      </p:sp>
      <p:sp>
        <p:nvSpPr>
          <p:cNvPr id="2" name="TextBox 55">
            <a:extLst>
              <a:ext uri="{FF2B5EF4-FFF2-40B4-BE49-F238E27FC236}">
                <a16:creationId xmlns:a16="http://schemas.microsoft.com/office/drawing/2014/main" id="{6D7169F6-B4F0-2CCE-96D7-658FAAF406EA}"/>
              </a:ext>
            </a:extLst>
          </p:cNvPr>
          <p:cNvSpPr txBox="1"/>
          <p:nvPr/>
        </p:nvSpPr>
        <p:spPr>
          <a:xfrm>
            <a:off x="152400" y="653181"/>
            <a:ext cx="8217385" cy="2846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s-ES" sz="1700" b="1" dirty="0">
                <a:solidFill>
                  <a:srgbClr val="3660AA"/>
                </a:solidFill>
                <a:latin typeface="Montserrat" pitchFamily="2" charset="0"/>
              </a:rPr>
              <a:t>Preescucha</a:t>
            </a:r>
            <a:r>
              <a:rPr lang="es-ES" sz="1700" dirty="0">
                <a:solidFill>
                  <a:srgbClr val="3660AA"/>
                </a:solidFill>
                <a:latin typeface="Montserrat Bold"/>
              </a:rPr>
              <a:t> </a:t>
            </a:r>
            <a:r>
              <a:rPr lang="es-ES" sz="1700" dirty="0">
                <a:solidFill>
                  <a:srgbClr val="3660AA"/>
                </a:solidFill>
                <a:latin typeface="Montserrat"/>
              </a:rPr>
              <a:t> </a:t>
            </a:r>
            <a:r>
              <a:rPr lang="es-ES" sz="1700" dirty="0">
                <a:solidFill>
                  <a:srgbClr val="55B8AD"/>
                </a:solidFill>
                <a:latin typeface="Montserrat"/>
              </a:rPr>
              <a:t>|  Resumen  |  Posescucha |  Más Información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9732" y="1466425"/>
            <a:ext cx="8322867" cy="15084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135"/>
              </a:lnSpc>
            </a:pPr>
            <a:r>
              <a:rPr lang="es-ES" sz="4400" dirty="0">
                <a:solidFill>
                  <a:srgbClr val="55B8AD"/>
                </a:solidFill>
                <a:latin typeface="Montserrat Extra-Bold"/>
              </a:rPr>
              <a:t>Resumen de la Conversación con Deepak: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B1E9455F-C122-33A9-00CA-E748F6F676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72600" y="0"/>
            <a:ext cx="8915399" cy="10309821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AA8134-E568-BC47-ED49-B684404FDB7F}"/>
              </a:ext>
            </a:extLst>
          </p:cNvPr>
          <p:cNvSpPr txBox="1">
            <a:spLocks/>
          </p:cNvSpPr>
          <p:nvPr/>
        </p:nvSpPr>
        <p:spPr>
          <a:xfrm>
            <a:off x="990600" y="4788584"/>
            <a:ext cx="8094268" cy="49335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s-ES" sz="2200" b="1" dirty="0">
                <a:latin typeface="Montserrat" panose="00000500000000000000" pitchFamily="2" charset="0"/>
              </a:rPr>
              <a:t>¿Cuál es el foco </a:t>
            </a:r>
            <a:r>
              <a:rPr lang="es-ES" sz="2200" dirty="0">
                <a:latin typeface="Montserrat" panose="00000500000000000000" pitchFamily="2" charset="0"/>
              </a:rPr>
              <a:t>de la investigación de Deepak?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AutoNum type="arabicPeriod"/>
            </a:pPr>
            <a:r>
              <a:rPr lang="es-ES" sz="2200" b="1" dirty="0">
                <a:latin typeface="Montserrat" panose="00000500000000000000" pitchFamily="2" charset="0"/>
              </a:rPr>
              <a:t>¿Cómo han cambiado </a:t>
            </a:r>
            <a:r>
              <a:rPr lang="es-ES" sz="2200" dirty="0">
                <a:latin typeface="Montserrat" panose="00000500000000000000" pitchFamily="2" charset="0"/>
              </a:rPr>
              <a:t>las actitudes con respecto al vínculo de la inseguridad alimentaria con la atención médica en los últimos años?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AutoNum type="arabicPeriod"/>
            </a:pPr>
            <a:r>
              <a:rPr lang="es-ES" sz="2200" b="1" dirty="0">
                <a:latin typeface="Montserrat" panose="00000500000000000000" pitchFamily="2" charset="0"/>
              </a:rPr>
              <a:t>¿De qué maneras </a:t>
            </a:r>
            <a:r>
              <a:rPr lang="es-ES" sz="2200" dirty="0">
                <a:latin typeface="Montserrat" panose="00000500000000000000" pitchFamily="2" charset="0"/>
              </a:rPr>
              <a:t>podría la pobreza afectar la educación, la salud y las relaciones sociales de una persona?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AutoNum type="arabicPeriod"/>
            </a:pPr>
            <a:r>
              <a:rPr lang="es-ES" sz="2200" b="1" dirty="0">
                <a:latin typeface="Montserrat" panose="00000500000000000000" pitchFamily="2" charset="0"/>
              </a:rPr>
              <a:t>¿Cómo piensas </a:t>
            </a:r>
            <a:r>
              <a:rPr lang="es-ES" sz="2200" dirty="0">
                <a:latin typeface="Montserrat" panose="00000500000000000000" pitchFamily="2" charset="0"/>
              </a:rPr>
              <a:t>que tomarte un año libre antes o después de la universidad podría beneficiarte? ¿Cuáles podrían ser las dificultades?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GB" sz="2000" dirty="0">
              <a:latin typeface="Montserrat" panose="00000500000000000000" pitchFamily="2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AutoNum type="arabicPeriod"/>
            </a:pPr>
            <a:endParaRPr lang="en-GB" sz="2000" dirty="0">
              <a:latin typeface="Montserrat" panose="00000500000000000000" pitchFamily="2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AutoNum type="arabicPeriod"/>
            </a:pPr>
            <a:endParaRPr lang="en-GB" sz="2000" dirty="0">
              <a:latin typeface="Montserrat" panose="00000500000000000000" pitchFamily="2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GB" sz="1800" dirty="0">
              <a:latin typeface="Montserrat" pitchFamily="2" charset="77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800" b="1" dirty="0">
              <a:latin typeface="Montserrat" pitchFamily="2" charset="77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600" dirty="0">
              <a:solidFill>
                <a:srgbClr val="145D8D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9261F7-FCBE-40C2-FAC7-0983D2834D45}"/>
              </a:ext>
            </a:extLst>
          </p:cNvPr>
          <p:cNvSpPr txBox="1"/>
          <p:nvPr/>
        </p:nvSpPr>
        <p:spPr>
          <a:xfrm>
            <a:off x="1730593" y="3846284"/>
            <a:ext cx="42130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3660AA"/>
                </a:solidFill>
                <a:latin typeface="Montserrat Black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Hasta 05:50 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2F84F4-C6B8-83C1-192C-4AC6BBCFC5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6800" y="3390900"/>
            <a:ext cx="859826" cy="981635"/>
          </a:xfrm>
          <a:prstGeom prst="rect">
            <a:avLst/>
          </a:prstGeom>
        </p:spPr>
      </p:pic>
      <p:sp>
        <p:nvSpPr>
          <p:cNvPr id="3" name="TextBox 55">
            <a:extLst>
              <a:ext uri="{FF2B5EF4-FFF2-40B4-BE49-F238E27FC236}">
                <a16:creationId xmlns:a16="http://schemas.microsoft.com/office/drawing/2014/main" id="{12AF9BC7-132E-B152-3FE2-CFC1D8C869B0}"/>
              </a:ext>
            </a:extLst>
          </p:cNvPr>
          <p:cNvSpPr txBox="1"/>
          <p:nvPr/>
        </p:nvSpPr>
        <p:spPr>
          <a:xfrm>
            <a:off x="304800" y="628329"/>
            <a:ext cx="7865668" cy="2846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s-ES" sz="1700" dirty="0">
                <a:solidFill>
                  <a:srgbClr val="55B8AD"/>
                </a:solidFill>
                <a:latin typeface="Montserrat" pitchFamily="2" charset="0"/>
              </a:rPr>
              <a:t>Preescucha</a:t>
            </a:r>
            <a:r>
              <a:rPr lang="es-ES" sz="1700" dirty="0">
                <a:solidFill>
                  <a:srgbClr val="55B8AD"/>
                </a:solidFill>
                <a:latin typeface="Montserrat Bold"/>
              </a:rPr>
              <a:t> </a:t>
            </a:r>
            <a:r>
              <a:rPr lang="es-ES" sz="1700" dirty="0">
                <a:solidFill>
                  <a:srgbClr val="3660AA"/>
                </a:solidFill>
                <a:latin typeface="Montserrat"/>
              </a:rPr>
              <a:t> </a:t>
            </a:r>
            <a:r>
              <a:rPr lang="es-ES" sz="1700" dirty="0">
                <a:solidFill>
                  <a:srgbClr val="55B8AD"/>
                </a:solidFill>
                <a:latin typeface="Montserrat"/>
              </a:rPr>
              <a:t>|  </a:t>
            </a:r>
            <a:r>
              <a:rPr lang="es-ES" sz="1700" b="1" dirty="0">
                <a:solidFill>
                  <a:srgbClr val="3660AA"/>
                </a:solidFill>
                <a:latin typeface="Montserrat"/>
              </a:rPr>
              <a:t>Resumen</a:t>
            </a:r>
            <a:r>
              <a:rPr lang="es-ES" sz="1700" dirty="0">
                <a:solidFill>
                  <a:srgbClr val="55B8AD"/>
                </a:solidFill>
                <a:latin typeface="Montserrat"/>
              </a:rPr>
              <a:t>  |  Posescucha |  Más Información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B450F3D4-CDBB-7808-977F-7982A780F7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50380" y="-5443"/>
            <a:ext cx="8337620" cy="1029244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F7BD3-563C-2234-079D-7A86EEDA8C72}"/>
              </a:ext>
            </a:extLst>
          </p:cNvPr>
          <p:cNvSpPr txBox="1">
            <a:spLocks/>
          </p:cNvSpPr>
          <p:nvPr/>
        </p:nvSpPr>
        <p:spPr>
          <a:xfrm>
            <a:off x="990599" y="2812803"/>
            <a:ext cx="9220201" cy="3608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5"/>
            </a:pPr>
            <a:r>
              <a:rPr lang="es-ES" sz="2200" b="1" dirty="0"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¿Cómo fue </a:t>
            </a:r>
            <a:r>
              <a:rPr lang="es-ES" sz="2200" dirty="0"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que las experiencias de voluntariado de </a:t>
            </a:r>
            <a:r>
              <a:rPr lang="es-ES" sz="2200" dirty="0" err="1"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Deepak</a:t>
            </a:r>
            <a:r>
              <a:rPr lang="es-ES" sz="2200" dirty="0"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 te inspiraron e influyeron en tu profesión?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5"/>
            </a:pPr>
            <a:r>
              <a:rPr lang="es-ES" sz="2200" b="1" dirty="0"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¿Cómo han servido de inspiración </a:t>
            </a:r>
            <a:r>
              <a:rPr lang="es-ES" sz="2200" dirty="0"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las interacciones con otras personas? ¿Qué has aprendido de esas interacciones? 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5"/>
            </a:pPr>
            <a:r>
              <a:rPr lang="es-ES" sz="2200" b="1" dirty="0">
                <a:latin typeface="Montserrat" pitchFamily="2" charset="77"/>
                <a:ea typeface="Times New Roman" panose="02020603050405020304" pitchFamily="18" charset="0"/>
                <a:cs typeface="Calibri Light" panose="020F0302020204030204" pitchFamily="34" charset="0"/>
              </a:rPr>
              <a:t>¿Alguna vez participaste </a:t>
            </a:r>
            <a:r>
              <a:rPr lang="es-ES" sz="2200" dirty="0">
                <a:latin typeface="Montserrat" pitchFamily="2" charset="77"/>
                <a:ea typeface="Times New Roman" panose="02020603050405020304" pitchFamily="18" charset="0"/>
                <a:cs typeface="Calibri Light" panose="020F0302020204030204" pitchFamily="34" charset="0"/>
              </a:rPr>
              <a:t>en un voluntariado? ¿Cómo podrías participar?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800" dirty="0">
              <a:latin typeface="Montserrat" pitchFamily="2" charset="77"/>
              <a:ea typeface="Times New Roman" panose="02020603050405020304" pitchFamily="18" charset="0"/>
              <a:cs typeface="Calibri Light" panose="020F03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800" dirty="0">
              <a:latin typeface="Montserrat" pitchFamily="2" charset="77"/>
              <a:ea typeface="Times New Roman" panose="02020603050405020304" pitchFamily="18" charset="0"/>
              <a:cs typeface="Calibri Light" panose="020F030202020403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D65549-69CB-AB4C-A9FE-1C87F16A9A9F}"/>
              </a:ext>
            </a:extLst>
          </p:cNvPr>
          <p:cNvSpPr txBox="1">
            <a:spLocks/>
          </p:cNvSpPr>
          <p:nvPr/>
        </p:nvSpPr>
        <p:spPr>
          <a:xfrm>
            <a:off x="1072823" y="6972300"/>
            <a:ext cx="9137977" cy="20013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8"/>
            </a:pPr>
            <a:r>
              <a:rPr lang="es-ES" sz="2200" b="1" dirty="0"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¿Cómo crees </a:t>
            </a:r>
            <a:r>
              <a:rPr lang="es-ES" sz="2200" dirty="0"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que la capacidad de Deepak para sumergirse en su trabajo lo ayuda a tener éxito?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8"/>
            </a:pPr>
            <a:r>
              <a:rPr lang="es-ES" sz="2200" b="1" dirty="0"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¿Cuándo fue la última vez </a:t>
            </a:r>
            <a:r>
              <a:rPr lang="es-ES" sz="2200" dirty="0"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que</a:t>
            </a:r>
            <a:r>
              <a:rPr lang="es-ES" sz="2200" b="1" dirty="0"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2200" dirty="0"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sentiste que te "sumergías" en algo? ¿En qué actividades sientes que te sumerges?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800" dirty="0">
              <a:latin typeface="Montserrat" pitchFamily="2" charset="77"/>
              <a:ea typeface="Times New Roman" panose="02020603050405020304" pitchFamily="18" charset="0"/>
              <a:cs typeface="Calibri Light" panose="020F03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800" dirty="0">
              <a:latin typeface="Montserrat" pitchFamily="2" charset="77"/>
              <a:ea typeface="Times New Roman" panose="02020603050405020304" pitchFamily="18" charset="0"/>
              <a:cs typeface="Calibri Light" panose="020F0302020204030204" pitchFamily="34" charset="0"/>
            </a:endParaRPr>
          </a:p>
        </p:txBody>
      </p:sp>
      <p:sp>
        <p:nvSpPr>
          <p:cNvPr id="10" name="TextBox 55">
            <a:extLst>
              <a:ext uri="{FF2B5EF4-FFF2-40B4-BE49-F238E27FC236}">
                <a16:creationId xmlns:a16="http://schemas.microsoft.com/office/drawing/2014/main" id="{02C642FA-7DA0-BDF0-EAB4-CA2CB1865A79}"/>
              </a:ext>
            </a:extLst>
          </p:cNvPr>
          <p:cNvSpPr txBox="1"/>
          <p:nvPr/>
        </p:nvSpPr>
        <p:spPr>
          <a:xfrm>
            <a:off x="457200" y="715598"/>
            <a:ext cx="8229600" cy="2846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s-ES" sz="1700" dirty="0">
                <a:solidFill>
                  <a:srgbClr val="55B8AD"/>
                </a:solidFill>
                <a:latin typeface="Montserrat" pitchFamily="2" charset="0"/>
              </a:rPr>
              <a:t>Preescucha</a:t>
            </a:r>
            <a:r>
              <a:rPr lang="es-ES" sz="1700" dirty="0">
                <a:solidFill>
                  <a:srgbClr val="55B8AD"/>
                </a:solidFill>
                <a:latin typeface="Montserrat Bold"/>
              </a:rPr>
              <a:t> </a:t>
            </a:r>
            <a:r>
              <a:rPr lang="es-ES" sz="1700" dirty="0">
                <a:solidFill>
                  <a:srgbClr val="3660AA"/>
                </a:solidFill>
                <a:latin typeface="Montserrat"/>
              </a:rPr>
              <a:t> </a:t>
            </a:r>
            <a:r>
              <a:rPr lang="es-ES" sz="1700" dirty="0">
                <a:solidFill>
                  <a:srgbClr val="55B8AD"/>
                </a:solidFill>
                <a:latin typeface="Montserrat"/>
              </a:rPr>
              <a:t>|  </a:t>
            </a:r>
            <a:r>
              <a:rPr lang="es-ES" sz="1700" b="1" dirty="0">
                <a:solidFill>
                  <a:srgbClr val="3660AA"/>
                </a:solidFill>
                <a:latin typeface="Montserrat"/>
              </a:rPr>
              <a:t>Resumen</a:t>
            </a:r>
            <a:r>
              <a:rPr lang="es-ES" sz="1700" dirty="0">
                <a:solidFill>
                  <a:srgbClr val="55B8AD"/>
                </a:solidFill>
                <a:latin typeface="Montserrat"/>
              </a:rPr>
              <a:t>  |  Posescucha |  Más Información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422CB7-4F14-D655-7A08-622ABBAA44A1}"/>
              </a:ext>
            </a:extLst>
          </p:cNvPr>
          <p:cNvSpPr txBox="1"/>
          <p:nvPr/>
        </p:nvSpPr>
        <p:spPr>
          <a:xfrm>
            <a:off x="1752600" y="2160219"/>
            <a:ext cx="2841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3660AA"/>
                </a:solidFill>
                <a:latin typeface="Montserrat Black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05:50 – 09:20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DC66803-7F11-6316-E3D4-F7C2859FAB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2823" y="1713303"/>
            <a:ext cx="859826" cy="98163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AFA56CA-5133-68DF-3F51-8F9664E958E4}"/>
              </a:ext>
            </a:extLst>
          </p:cNvPr>
          <p:cNvSpPr txBox="1"/>
          <p:nvPr/>
        </p:nvSpPr>
        <p:spPr>
          <a:xfrm>
            <a:off x="1752600" y="6308833"/>
            <a:ext cx="2841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3660AA"/>
                </a:solidFill>
                <a:latin typeface="Montserrat Black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9:20 – 10:45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04C9BB6-0C0F-B3BB-363C-7B2E367721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2823" y="5861917"/>
            <a:ext cx="859826" cy="981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9D5B3611-DDE5-917F-8C87-59DBE0132B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46632" y="1"/>
            <a:ext cx="8141367" cy="10291636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68B2D3E-0974-D799-0351-F8E5EE3C5282}"/>
              </a:ext>
            </a:extLst>
          </p:cNvPr>
          <p:cNvSpPr txBox="1">
            <a:spLocks/>
          </p:cNvSpPr>
          <p:nvPr/>
        </p:nvSpPr>
        <p:spPr>
          <a:xfrm>
            <a:off x="1072823" y="3467100"/>
            <a:ext cx="7849837" cy="3608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10"/>
            </a:pPr>
            <a:r>
              <a:rPr lang="es-ES" sz="2400" b="1" dirty="0">
                <a:latin typeface="Montserrat" pitchFamily="2" charset="77"/>
                <a:ea typeface="Times New Roman" panose="02020603050405020304" pitchFamily="18" charset="0"/>
                <a:cs typeface="Calibri Light" panose="020F0302020204030204" pitchFamily="34" charset="0"/>
              </a:rPr>
              <a:t>¿Tienes una </a:t>
            </a:r>
            <a:r>
              <a:rPr lang="es-ES" sz="2400" dirty="0">
                <a:latin typeface="Montserrat" pitchFamily="2" charset="77"/>
                <a:ea typeface="Times New Roman" panose="02020603050405020304" pitchFamily="18" charset="0"/>
                <a:cs typeface="Calibri Light" panose="020F0302020204030204" pitchFamily="34" charset="0"/>
              </a:rPr>
              <a:t>idea clara de adónde te gustaría llegar con tu profesión? ¿Qué tan dispuesta estás a probar cosas nuevas?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10"/>
            </a:pPr>
            <a:r>
              <a:rPr lang="es-ES" sz="2400" b="1" dirty="0">
                <a:latin typeface="Montserrat" pitchFamily="2" charset="77"/>
                <a:ea typeface="Times New Roman" panose="02020603050405020304" pitchFamily="18" charset="0"/>
                <a:cs typeface="Calibri Light" panose="020F0302020204030204" pitchFamily="34" charset="0"/>
              </a:rPr>
              <a:t>¿Quiénes son sus mentores? </a:t>
            </a:r>
            <a:r>
              <a:rPr lang="es-ES" sz="2400" dirty="0">
                <a:latin typeface="Montserrat" pitchFamily="2" charset="77"/>
                <a:ea typeface="Times New Roman" panose="02020603050405020304" pitchFamily="18" charset="0"/>
                <a:cs typeface="Calibri Light" panose="020F0302020204030204" pitchFamily="34" charset="0"/>
              </a:rPr>
              <a:t>¿Cómo te dan apoyo y qué has aprendido de ellos?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10"/>
            </a:pPr>
            <a:r>
              <a:rPr lang="es-ES" sz="2400" b="1" dirty="0">
                <a:latin typeface="Montserrat" pitchFamily="2" charset="77"/>
                <a:ea typeface="Times New Roman" panose="02020603050405020304" pitchFamily="18" charset="0"/>
                <a:cs typeface="Calibri Light" panose="020F0302020204030204" pitchFamily="34" charset="0"/>
              </a:rPr>
              <a:t>¿Cuán importante crees </a:t>
            </a:r>
            <a:r>
              <a:rPr lang="es-ES" sz="2400" dirty="0">
                <a:latin typeface="Montserrat" pitchFamily="2" charset="77"/>
                <a:ea typeface="Times New Roman" panose="02020603050405020304" pitchFamily="18" charset="0"/>
                <a:cs typeface="Calibri Light" panose="020F0302020204030204" pitchFamily="34" charset="0"/>
              </a:rPr>
              <a:t>que es celebrar cuando las cosas salen bien?</a:t>
            </a:r>
          </a:p>
        </p:txBody>
      </p:sp>
      <p:sp>
        <p:nvSpPr>
          <p:cNvPr id="9" name="TextBox 55">
            <a:extLst>
              <a:ext uri="{FF2B5EF4-FFF2-40B4-BE49-F238E27FC236}">
                <a16:creationId xmlns:a16="http://schemas.microsoft.com/office/drawing/2014/main" id="{B7BFC213-BA75-E916-BEC9-D82DB8F3C139}"/>
              </a:ext>
            </a:extLst>
          </p:cNvPr>
          <p:cNvSpPr txBox="1"/>
          <p:nvPr/>
        </p:nvSpPr>
        <p:spPr>
          <a:xfrm>
            <a:off x="457200" y="715598"/>
            <a:ext cx="8153400" cy="2846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s-ES" sz="1700" dirty="0">
                <a:solidFill>
                  <a:srgbClr val="55B8AD"/>
                </a:solidFill>
                <a:latin typeface="Montserrat" pitchFamily="2" charset="0"/>
              </a:rPr>
              <a:t>Preescucha</a:t>
            </a:r>
            <a:r>
              <a:rPr lang="es-ES" sz="1700" dirty="0">
                <a:solidFill>
                  <a:srgbClr val="55B8AD"/>
                </a:solidFill>
                <a:latin typeface="Montserrat Bold"/>
              </a:rPr>
              <a:t> </a:t>
            </a:r>
            <a:r>
              <a:rPr lang="es-ES" sz="1700" dirty="0">
                <a:solidFill>
                  <a:srgbClr val="3660AA"/>
                </a:solidFill>
                <a:latin typeface="Montserrat"/>
              </a:rPr>
              <a:t> </a:t>
            </a:r>
            <a:r>
              <a:rPr lang="es-ES" sz="1700" dirty="0">
                <a:solidFill>
                  <a:srgbClr val="55B8AD"/>
                </a:solidFill>
                <a:latin typeface="Montserrat"/>
              </a:rPr>
              <a:t>|  </a:t>
            </a:r>
            <a:r>
              <a:rPr lang="es-ES" sz="1700" b="1" dirty="0">
                <a:solidFill>
                  <a:srgbClr val="3660AA"/>
                </a:solidFill>
                <a:latin typeface="Montserrat"/>
              </a:rPr>
              <a:t>Resumen</a:t>
            </a:r>
            <a:r>
              <a:rPr lang="es-ES" sz="1700" dirty="0">
                <a:solidFill>
                  <a:srgbClr val="55B8AD"/>
                </a:solidFill>
                <a:latin typeface="Montserrat"/>
              </a:rPr>
              <a:t>  |  Posescucha |  Más Información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931D73-594D-9E02-5315-B4ADC4EF13D6}"/>
              </a:ext>
            </a:extLst>
          </p:cNvPr>
          <p:cNvSpPr txBox="1"/>
          <p:nvPr/>
        </p:nvSpPr>
        <p:spPr>
          <a:xfrm>
            <a:off x="1752600" y="2324100"/>
            <a:ext cx="2841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3660AA"/>
                </a:solidFill>
                <a:latin typeface="Montserrat Black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10:45 – fin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FAE5690-7270-6E3F-B698-1A826B65BF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2823" y="1877184"/>
            <a:ext cx="859826" cy="98163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F5288D8-1F2B-00C7-D4FF-31A2477E3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4F85352-77E5-898F-3507-B8ED362B2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66800" y="1443005"/>
            <a:ext cx="9253929" cy="738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35"/>
              </a:lnSpc>
            </a:pPr>
            <a:r>
              <a:rPr lang="es-ES" sz="4400" dirty="0">
                <a:solidFill>
                  <a:srgbClr val="55B8AD"/>
                </a:solidFill>
                <a:latin typeface="Montserrat Extra-Bold"/>
              </a:rPr>
              <a:t>Posescucha: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D7D0129-3015-1EA1-D0BC-18FA051576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89" y="5644185"/>
            <a:ext cx="18277108" cy="475441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F0BB14D-F682-CFF4-056F-4F38F170055A}"/>
              </a:ext>
            </a:extLst>
          </p:cNvPr>
          <p:cNvSpPr txBox="1"/>
          <p:nvPr/>
        </p:nvSpPr>
        <p:spPr>
          <a:xfrm>
            <a:off x="11975891" y="8118026"/>
            <a:ext cx="47244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*"/>
            </a:pPr>
            <a:r>
              <a:rPr lang="es-ES" sz="2800" b="1" dirty="0">
                <a:solidFill>
                  <a:schemeClr val="bg1"/>
                </a:solidFill>
                <a:latin typeface="Montserrat SemiBold" pitchFamily="2" charset="77"/>
              </a:rPr>
              <a:t>Envíe sus preguntas a Deepak </a:t>
            </a:r>
            <a:r>
              <a:rPr lang="es-ES" sz="2800" b="1" dirty="0">
                <a:solidFill>
                  <a:schemeClr val="bg1"/>
                </a:solidFill>
                <a:latin typeface="Montserrat Black" pitchFamily="2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aquí</a:t>
            </a:r>
          </a:p>
        </p:txBody>
      </p:sp>
      <p:pic>
        <p:nvPicPr>
          <p:cNvPr id="34" name="Picture 33" descr="Icon&#10;&#10;Description automatically generated">
            <a:extLst>
              <a:ext uri="{FF2B5EF4-FFF2-40B4-BE49-F238E27FC236}">
                <a16:creationId xmlns:a16="http://schemas.microsoft.com/office/drawing/2014/main" id="{0A10E188-0C0A-5EF7-4FE8-32A27056277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89049" y="7972082"/>
            <a:ext cx="1219200" cy="1245996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FC4CD32-D133-7D01-8591-CFE77DF0053C}"/>
              </a:ext>
            </a:extLst>
          </p:cNvPr>
          <p:cNvSpPr txBox="1">
            <a:spLocks/>
          </p:cNvSpPr>
          <p:nvPr/>
        </p:nvSpPr>
        <p:spPr>
          <a:xfrm>
            <a:off x="1066800" y="2476500"/>
            <a:ext cx="16598795" cy="3019674"/>
          </a:xfrm>
          <a:prstGeom prst="rect">
            <a:avLst/>
          </a:prstGeom>
        </p:spPr>
        <p:txBody>
          <a:bodyPr numCol="2" spcCol="36000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200" b="1" dirty="0"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"Siempre tuve la motivación interna de intentar mejorar la vida de las personas de vecindarios de bajos ingresos o en situación de pobreza". </a:t>
            </a:r>
            <a:r>
              <a:rPr lang="es-ES" sz="2200" dirty="0"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¿En qué medida ayudar a otras personas es un factor de motivación para ti? ¿Cómo podrías desarrollar una carrera que ayudara a hacerlo?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200" b="1" dirty="0"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¿Dónde podrías </a:t>
            </a:r>
            <a:r>
              <a:rPr lang="es-ES" sz="2200" dirty="0"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buscar programas y oportunidades que te dirigieran a experiencias nuevas?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200" b="1" dirty="0">
                <a:latin typeface="Montserrat" pitchFamily="2" charset="77"/>
                <a:ea typeface="Times New Roman" panose="02020603050405020304" pitchFamily="18" charset="0"/>
                <a:cs typeface="Calibri Light" panose="020F0302020204030204" pitchFamily="34" charset="0"/>
              </a:rPr>
              <a:t>¿A quién podrías acudir </a:t>
            </a:r>
            <a:r>
              <a:rPr lang="es-ES" sz="2200" dirty="0">
                <a:latin typeface="Montserrat" pitchFamily="2" charset="77"/>
                <a:ea typeface="Times New Roman" panose="02020603050405020304" pitchFamily="18" charset="0"/>
                <a:cs typeface="Calibri Light" panose="020F0302020204030204" pitchFamily="34" charset="0"/>
              </a:rPr>
              <a:t>en busca de consejos? ¿Qué le preguntarías?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200" b="1" dirty="0"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¿Cuál consejo de </a:t>
            </a:r>
            <a:r>
              <a:rPr lang="es-ES" sz="2200" b="1" dirty="0" err="1"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Deepak</a:t>
            </a:r>
            <a:r>
              <a:rPr lang="es-ES" sz="2200" b="1" dirty="0"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200" dirty="0"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te resultó más útil y </a:t>
            </a:r>
            <a:br>
              <a:rPr lang="es-ES" sz="2200" dirty="0"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2200" dirty="0"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por qué?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200" b="1" dirty="0">
                <a:latin typeface="Montserrat" pitchFamily="2" charset="77"/>
                <a:ea typeface="Times New Roman" panose="02020603050405020304" pitchFamily="18" charset="0"/>
                <a:cs typeface="Calibri Light" panose="020F0302020204030204" pitchFamily="34" charset="0"/>
              </a:rPr>
              <a:t>¿Qué otras preguntas </a:t>
            </a:r>
            <a:r>
              <a:rPr lang="es-ES" sz="2200" dirty="0">
                <a:latin typeface="Montserrat" pitchFamily="2" charset="77"/>
                <a:ea typeface="Times New Roman" panose="02020603050405020304" pitchFamily="18" charset="0"/>
                <a:cs typeface="Calibri Light" panose="020F0302020204030204" pitchFamily="34" charset="0"/>
              </a:rPr>
              <a:t>le harías a Deepak para saber más sobre la salud pública o su profesión?*</a:t>
            </a:r>
          </a:p>
        </p:txBody>
      </p:sp>
      <p:sp>
        <p:nvSpPr>
          <p:cNvPr id="3" name="TextBox 55">
            <a:extLst>
              <a:ext uri="{FF2B5EF4-FFF2-40B4-BE49-F238E27FC236}">
                <a16:creationId xmlns:a16="http://schemas.microsoft.com/office/drawing/2014/main" id="{36E9B497-3D5F-C8F5-9539-8348B7BBAA37}"/>
              </a:ext>
            </a:extLst>
          </p:cNvPr>
          <p:cNvSpPr txBox="1"/>
          <p:nvPr/>
        </p:nvSpPr>
        <p:spPr>
          <a:xfrm>
            <a:off x="457200" y="715598"/>
            <a:ext cx="8153400" cy="2846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s-ES" sz="1700" dirty="0">
                <a:solidFill>
                  <a:srgbClr val="55B8AD"/>
                </a:solidFill>
                <a:latin typeface="Montserrat" pitchFamily="2" charset="0"/>
              </a:rPr>
              <a:t>Preescucha</a:t>
            </a:r>
            <a:r>
              <a:rPr lang="es-ES" sz="1700" dirty="0">
                <a:solidFill>
                  <a:srgbClr val="55B8AD"/>
                </a:solidFill>
                <a:latin typeface="Montserrat Bold"/>
              </a:rPr>
              <a:t> </a:t>
            </a:r>
            <a:r>
              <a:rPr lang="es-ES" sz="1700" dirty="0">
                <a:solidFill>
                  <a:srgbClr val="3660AA"/>
                </a:solidFill>
                <a:latin typeface="Montserrat"/>
              </a:rPr>
              <a:t> </a:t>
            </a:r>
            <a:r>
              <a:rPr lang="es-ES" sz="1700" dirty="0">
                <a:solidFill>
                  <a:srgbClr val="55B8AD"/>
                </a:solidFill>
                <a:latin typeface="Montserrat"/>
              </a:rPr>
              <a:t>|  Resumen  |  </a:t>
            </a:r>
            <a:r>
              <a:rPr lang="es-ES" sz="1700" b="1" dirty="0">
                <a:solidFill>
                  <a:srgbClr val="3660AA"/>
                </a:solidFill>
                <a:latin typeface="Montserrat"/>
              </a:rPr>
              <a:t>Posescucha</a:t>
            </a:r>
            <a:r>
              <a:rPr lang="es-ES" sz="1700" dirty="0">
                <a:solidFill>
                  <a:srgbClr val="55B8AD"/>
                </a:solidFill>
                <a:latin typeface="Montserrat"/>
              </a:rPr>
              <a:t> |  Más Información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84F3F13D-1F73-0471-030F-D8DECFE45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12" y="0"/>
            <a:ext cx="18264975" cy="1029561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E453108-A6D8-524E-D1F7-D53E64F41850}"/>
              </a:ext>
            </a:extLst>
          </p:cNvPr>
          <p:cNvSpPr/>
          <p:nvPr/>
        </p:nvSpPr>
        <p:spPr>
          <a:xfrm>
            <a:off x="10453372" y="6515100"/>
            <a:ext cx="7823116" cy="1539067"/>
          </a:xfrm>
          <a:prstGeom prst="rect">
            <a:avLst/>
          </a:prstGeom>
          <a:solidFill>
            <a:srgbClr val="55B8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extBox 8"/>
          <p:cNvSpPr txBox="1"/>
          <p:nvPr/>
        </p:nvSpPr>
        <p:spPr>
          <a:xfrm>
            <a:off x="1031226" y="1529623"/>
            <a:ext cx="7620646" cy="1564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135"/>
              </a:lnSpc>
            </a:pPr>
            <a:r>
              <a:rPr lang="es-ES" sz="4400" dirty="0">
                <a:solidFill>
                  <a:srgbClr val="55B8AD"/>
                </a:solidFill>
                <a:latin typeface="Montserrat Extra-Bold"/>
              </a:rPr>
              <a:t>Más Información sobre el Trabajo de Deepak: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4A4560E-E6D6-4BBB-8B24-365545DF23FD}"/>
              </a:ext>
            </a:extLst>
          </p:cNvPr>
          <p:cNvSpPr txBox="1"/>
          <p:nvPr/>
        </p:nvSpPr>
        <p:spPr>
          <a:xfrm>
            <a:off x="13106400" y="9218619"/>
            <a:ext cx="50017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dirty="0">
                <a:solidFill>
                  <a:srgbClr val="3660AA"/>
                </a:solidFill>
                <a:latin typeface="Montserrat Medium" pitchFamily="2" charset="77"/>
              </a:rPr>
              <a:t>Inspiramos a la </a:t>
            </a:r>
          </a:p>
          <a:p>
            <a:pPr algn="r"/>
            <a:r>
              <a:rPr lang="es-ES" sz="2800" b="1" dirty="0">
                <a:solidFill>
                  <a:srgbClr val="3660AA"/>
                </a:solidFill>
                <a:latin typeface="Montserrat Black" pitchFamily="2" charset="77"/>
              </a:rPr>
              <a:t>Próxima Generación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B1A9CA-08E6-F93F-7E22-A335F4CBA4AB}"/>
              </a:ext>
            </a:extLst>
          </p:cNvPr>
          <p:cNvSpPr txBox="1"/>
          <p:nvPr/>
        </p:nvSpPr>
        <p:spPr>
          <a:xfrm>
            <a:off x="10591800" y="5920984"/>
            <a:ext cx="78346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b="1" dirty="0">
                <a:latin typeface="Montserrat SemiBold" pitchFamily="2" charset="77"/>
              </a:rPr>
              <a:t>Vea la </a:t>
            </a:r>
            <a:r>
              <a:rPr lang="es-ES" sz="2800" b="1" u="sng" dirty="0">
                <a:latin typeface="Montserrat SemiBold" pitchFamily="2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animación</a:t>
            </a:r>
            <a:r>
              <a:rPr lang="es-ES" sz="2800" b="1" dirty="0">
                <a:latin typeface="Montserrat SemiBold" pitchFamily="2" charset="77"/>
              </a:rPr>
              <a:t> de Deepak</a:t>
            </a:r>
          </a:p>
          <a:p>
            <a:pPr marL="182563" indent="-18256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b="1" spc="-20" dirty="0">
                <a:latin typeface="Montserrat SemiBold" pitchFamily="2" charset="77"/>
              </a:rPr>
              <a:t>Descargue la </a:t>
            </a:r>
            <a:r>
              <a:rPr lang="es-ES" sz="2800" b="1" u="sng" spc="-20" dirty="0">
                <a:latin typeface="Montserrat SemiBold" pitchFamily="2" charset="77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presentación de las carreras </a:t>
            </a:r>
            <a:r>
              <a:rPr lang="es-ES" sz="2800" b="1" spc="-20" dirty="0">
                <a:latin typeface="Montserrat SemiBold" pitchFamily="2" charset="77"/>
              </a:rPr>
              <a:t>de Deepak</a:t>
            </a:r>
          </a:p>
          <a:p>
            <a:pPr marL="182563" indent="-18256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b="1" dirty="0">
                <a:latin typeface="Montserrat SemiBold" pitchFamily="2" charset="77"/>
              </a:rPr>
              <a:t>Lea los recursos de Deepak en </a:t>
            </a:r>
            <a:r>
              <a:rPr lang="es-ES" sz="2800" b="1" u="sng" dirty="0">
                <a:latin typeface="Montserrat SemiBold" pitchFamily="2" charset="77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inglés</a:t>
            </a:r>
            <a:endParaRPr lang="es-ES" sz="2800" b="1" u="sng" dirty="0">
              <a:latin typeface="Montserrat SemiBold" pitchFamily="2" charset="77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5" name="TextBox 55">
            <a:extLst>
              <a:ext uri="{FF2B5EF4-FFF2-40B4-BE49-F238E27FC236}">
                <a16:creationId xmlns:a16="http://schemas.microsoft.com/office/drawing/2014/main" id="{374CD1E1-CB7A-B46F-824F-0AAA54A75451}"/>
              </a:ext>
            </a:extLst>
          </p:cNvPr>
          <p:cNvSpPr txBox="1"/>
          <p:nvPr/>
        </p:nvSpPr>
        <p:spPr>
          <a:xfrm>
            <a:off x="152400" y="705504"/>
            <a:ext cx="8194672" cy="2846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s-ES" sz="1700" dirty="0">
                <a:solidFill>
                  <a:srgbClr val="55B8AD"/>
                </a:solidFill>
                <a:latin typeface="Montserrat" pitchFamily="2" charset="0"/>
              </a:rPr>
              <a:t>Preescucha</a:t>
            </a:r>
            <a:r>
              <a:rPr lang="es-ES" sz="1700" dirty="0">
                <a:solidFill>
                  <a:srgbClr val="55B8AD"/>
                </a:solidFill>
                <a:latin typeface="Montserrat Bold"/>
              </a:rPr>
              <a:t> </a:t>
            </a:r>
            <a:r>
              <a:rPr lang="es-ES" sz="1700" dirty="0">
                <a:solidFill>
                  <a:srgbClr val="3660AA"/>
                </a:solidFill>
                <a:latin typeface="Montserrat"/>
              </a:rPr>
              <a:t> </a:t>
            </a:r>
            <a:r>
              <a:rPr lang="es-ES" sz="1700" dirty="0">
                <a:solidFill>
                  <a:srgbClr val="55B8AD"/>
                </a:solidFill>
                <a:latin typeface="Montserrat"/>
              </a:rPr>
              <a:t>|  Resumen  |  Posescucha |  </a:t>
            </a:r>
            <a:r>
              <a:rPr lang="es-ES" sz="1700" b="1" dirty="0">
                <a:solidFill>
                  <a:srgbClr val="3660AA"/>
                </a:solidFill>
                <a:latin typeface="Montserrat"/>
              </a:rPr>
              <a:t>Más Información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BA1B59-AB45-558B-89E6-2425D576DC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9600" y="2242358"/>
            <a:ext cx="4114800" cy="1986742"/>
          </a:xfrm>
          <a:prstGeom prst="rect">
            <a:avLst/>
          </a:prstGeom>
          <a:ln w="28575">
            <a:noFill/>
          </a:ln>
          <a:effectLst>
            <a:softEdge rad="12700"/>
          </a:effec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8CF320F5-FDB1-80BD-7F76-256FD6232D51}"/>
              </a:ext>
            </a:extLst>
          </p:cNvPr>
          <p:cNvSpPr txBox="1"/>
          <p:nvPr/>
        </p:nvSpPr>
        <p:spPr>
          <a:xfrm>
            <a:off x="4419600" y="4457700"/>
            <a:ext cx="5655230" cy="2209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5588" indent="-255588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chemeClr val="bg1"/>
                </a:solidFill>
                <a:latin typeface="Montserrat SemiBold" pitchFamily="2" charset="77"/>
              </a:rPr>
              <a:t>Lea el </a:t>
            </a:r>
            <a:r>
              <a:rPr lang="es-ES" sz="2800" b="1" u="sng" dirty="0">
                <a:solidFill>
                  <a:schemeClr val="bg1"/>
                </a:solidFill>
                <a:latin typeface="Montserrat SemiBold" pitchFamily="2" charset="77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artículo</a:t>
            </a:r>
            <a:r>
              <a:rPr lang="es-ES" sz="2800" b="1" dirty="0">
                <a:solidFill>
                  <a:schemeClr val="bg1"/>
                </a:solidFill>
                <a:latin typeface="Montserrat SemiBold" pitchFamily="2" charset="77"/>
              </a:rPr>
              <a:t> de Deepak</a:t>
            </a:r>
          </a:p>
          <a:p>
            <a:pPr marL="255588" indent="-25558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chemeClr val="bg1"/>
                </a:solidFill>
                <a:latin typeface="Montserrat SemiBold" pitchFamily="2" charset="77"/>
              </a:rPr>
              <a:t>Descargue la </a:t>
            </a:r>
            <a:r>
              <a:rPr lang="es-ES" sz="2800" b="1" u="sng" dirty="0">
                <a:solidFill>
                  <a:schemeClr val="bg1"/>
                </a:solidFill>
                <a:latin typeface="Montserrat SemiBold" pitchFamily="2" charset="77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hoja de actividades</a:t>
            </a:r>
            <a:r>
              <a:rPr lang="es-ES" sz="2800" b="1" dirty="0">
                <a:solidFill>
                  <a:schemeClr val="bg1"/>
                </a:solidFill>
                <a:latin typeface="Montserrat SemiBold" pitchFamily="2" charset="77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ES" sz="2800" b="1" dirty="0">
                <a:solidFill>
                  <a:schemeClr val="bg1"/>
                </a:solidFill>
                <a:latin typeface="Montserrat SemiBold" pitchFamily="2" charset="77"/>
              </a:rPr>
              <a:t>de Deepak</a:t>
            </a:r>
          </a:p>
          <a:p>
            <a:pPr marL="255588" indent="-255588"/>
            <a:endParaRPr lang="en-US" sz="2800" u="sng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DDF7EC-9EA5-72AE-B782-CCA36412DC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043" y="5920984"/>
            <a:ext cx="2679258" cy="38025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>
            <a:extLst>
              <a:ext uri="{FF2B5EF4-FFF2-40B4-BE49-F238E27FC236}">
                <a16:creationId xmlns:a16="http://schemas.microsoft.com/office/drawing/2014/main" id="{DCCDE210-582C-51E7-7569-214364D72C4F}"/>
              </a:ext>
            </a:extLst>
          </p:cNvPr>
          <p:cNvGrpSpPr/>
          <p:nvPr/>
        </p:nvGrpSpPr>
        <p:grpSpPr>
          <a:xfrm rot="-5400000">
            <a:off x="9607391" y="1606393"/>
            <a:ext cx="10287000" cy="7074218"/>
            <a:chOff x="0" y="0"/>
            <a:chExt cx="3130550" cy="2152833"/>
          </a:xfrm>
          <a:solidFill>
            <a:srgbClr val="3660AA"/>
          </a:solidFill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5B995855-9CF1-9FFE-24B6-9A38EC6E5668}"/>
                </a:ext>
              </a:extLst>
            </p:cNvPr>
            <p:cNvSpPr/>
            <p:nvPr/>
          </p:nvSpPr>
          <p:spPr>
            <a:xfrm>
              <a:off x="0" y="0"/>
              <a:ext cx="3130550" cy="2152833"/>
            </a:xfrm>
            <a:custGeom>
              <a:avLst/>
              <a:gdLst/>
              <a:ahLst/>
              <a:cxnLst/>
              <a:rect l="l" t="t" r="r" b="b"/>
              <a:pathLst>
                <a:path w="3130550" h="2152833">
                  <a:moveTo>
                    <a:pt x="0" y="1123950"/>
                  </a:moveTo>
                  <a:lnTo>
                    <a:pt x="0" y="2152833"/>
                  </a:lnTo>
                  <a:lnTo>
                    <a:pt x="3130550" y="2152833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pic>
        <p:nvPicPr>
          <p:cNvPr id="6" name="Picture 5" descr="A close-up of a signature&#10;&#10;Description automatically generated">
            <a:extLst>
              <a:ext uri="{FF2B5EF4-FFF2-40B4-BE49-F238E27FC236}">
                <a16:creationId xmlns:a16="http://schemas.microsoft.com/office/drawing/2014/main" id="{14290DDD-2EE6-416E-AED2-78950C44E5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526" y="6913641"/>
            <a:ext cx="4784994" cy="13308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E7B1AE-FD6F-023B-9D28-47DF476F614F}"/>
              </a:ext>
            </a:extLst>
          </p:cNvPr>
          <p:cNvSpPr txBox="1"/>
          <p:nvPr/>
        </p:nvSpPr>
        <p:spPr>
          <a:xfrm>
            <a:off x="366050" y="536727"/>
            <a:ext cx="108477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Montserrat" panose="00000500000000000000" pitchFamily="2" charset="0"/>
              </a:rPr>
              <a:t>Este material educativo fue producido por la </a:t>
            </a:r>
            <a:r>
              <a:rPr lang="es-ES" sz="2400" b="1" dirty="0">
                <a:latin typeface="Montserrat" panose="00000500000000000000" pitchFamily="2" charset="0"/>
              </a:rPr>
              <a:t>Facultad de Medicina de Universidad de Wake Forest</a:t>
            </a:r>
            <a:r>
              <a:rPr lang="es-ES" sz="2400" dirty="0">
                <a:latin typeface="Montserrat" panose="00000500000000000000" pitchFamily="2" charset="0"/>
              </a:rPr>
              <a:t> en asociación con </a:t>
            </a:r>
            <a:r>
              <a:rPr lang="es-ES" sz="2400" b="1" dirty="0">
                <a:latin typeface="Montserrat" panose="00000500000000000000" pitchFamily="2" charset="0"/>
              </a:rPr>
              <a:t>Futurum</a:t>
            </a:r>
            <a:r>
              <a:rPr lang="es-ES" sz="2400" dirty="0">
                <a:latin typeface="Montserrat" panose="00000500000000000000" pitchFamily="2" charset="0"/>
              </a:rPr>
              <a:t> y con el apoyo de subvenciones de </a:t>
            </a:r>
            <a:r>
              <a:rPr lang="es-ES" sz="2400" b="1" dirty="0">
                <a:latin typeface="Montserrat" panose="00000500000000000000" pitchFamily="2" charset="0"/>
              </a:rPr>
              <a:t>The Duke Endowment</a:t>
            </a:r>
            <a:r>
              <a:rPr lang="es-ES" sz="2400" dirty="0">
                <a:latin typeface="Montserrat" panose="00000500000000000000" pitchFamily="2" charset="0"/>
              </a:rPr>
              <a:t>. </a:t>
            </a:r>
          </a:p>
          <a:p>
            <a:pPr algn="ctr"/>
            <a:r>
              <a:rPr lang="es-ES" sz="2400" dirty="0">
                <a:latin typeface="Montserrat" panose="00000500000000000000" pitchFamily="2" charset="0"/>
              </a:rPr>
              <a:t>The Duke Endowment es una fundación privada que fortalece comunidades en Carolina del Norte y Carolina del Sur formando niños, promoviendo la salud, educando mentes y enriqueciendo el espíritu.</a:t>
            </a:r>
          </a:p>
        </p:txBody>
      </p:sp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5A009037-C05E-EF09-4EF8-4068C1F10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80348" y="3254101"/>
            <a:ext cx="2960324" cy="29086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82F683-3F6D-9B17-A3C1-1D62CE3ADD62}"/>
              </a:ext>
            </a:extLst>
          </p:cNvPr>
          <p:cNvSpPr txBox="1"/>
          <p:nvPr/>
        </p:nvSpPr>
        <p:spPr>
          <a:xfrm>
            <a:off x="1153097" y="3692822"/>
            <a:ext cx="6799073" cy="2647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ES" sz="2801" b="1" dirty="0"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Comparta su opinión sobre este recurso educativo y profesional.</a:t>
            </a:r>
          </a:p>
          <a:p>
            <a:pPr algn="ctr">
              <a:spcAft>
                <a:spcPts val="1200"/>
              </a:spcAft>
            </a:pPr>
            <a:r>
              <a:rPr lang="es-ES" sz="2801" b="1" dirty="0"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s-ES" sz="2400" dirty="0"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Para comentar, escanee el código QR o visite el siguiente enlace: </a:t>
            </a:r>
            <a:r>
              <a:rPr lang="en-US" sz="2400" u="sng" kern="100" dirty="0">
                <a:solidFill>
                  <a:srgbClr val="467886"/>
                </a:solidFill>
                <a:effectLst/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redcap.school.wakehealth.edu/surveys/?s=NPK347RYHCR3FNDC</a:t>
            </a:r>
            <a:r>
              <a:rPr lang="en-US" sz="2400" kern="100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GB" sz="1800" kern="100" dirty="0">
              <a:effectLst/>
              <a:latin typeface="Montserrat" panose="00000500000000000000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black background with yellow text&#10;&#10;Description automatically generated">
            <a:extLst>
              <a:ext uri="{FF2B5EF4-FFF2-40B4-BE49-F238E27FC236}">
                <a16:creationId xmlns:a16="http://schemas.microsoft.com/office/drawing/2014/main" id="{5DDF8EC3-071D-1C82-9046-80F6952398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16" y="7164468"/>
            <a:ext cx="6512292" cy="1080000"/>
          </a:xfrm>
          <a:prstGeom prst="rect">
            <a:avLst/>
          </a:prstGeom>
        </p:spPr>
      </p:pic>
      <p:pic>
        <p:nvPicPr>
          <p:cNvPr id="9" name="Picture 8" descr="A black and orange logo&#10;&#10;Description automatically generated">
            <a:extLst>
              <a:ext uri="{FF2B5EF4-FFF2-40B4-BE49-F238E27FC236}">
                <a16:creationId xmlns:a16="http://schemas.microsoft.com/office/drawing/2014/main" id="{10118615-ACCF-A4C9-9B1E-170632306D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239" y="8830883"/>
            <a:ext cx="4614338" cy="10843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9e5eb4c-ad0d-4795-ae2e-baffe4a7a343" xsi:nil="true"/>
    <lcf76f155ced4ddcb4097134ff3c332f xmlns="4ef8ee0b-e025-4bd4-94a6-4c71df7778d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CAB894FB2DAA46A83F7930F35AC280" ma:contentTypeVersion="19" ma:contentTypeDescription="Create a new document." ma:contentTypeScope="" ma:versionID="92774c4978b0496b0f20fa32f3f2b0be">
  <xsd:schema xmlns:xsd="http://www.w3.org/2001/XMLSchema" xmlns:xs="http://www.w3.org/2001/XMLSchema" xmlns:p="http://schemas.microsoft.com/office/2006/metadata/properties" xmlns:ns2="4ef8ee0b-e025-4bd4-94a6-4c71df7778d2" xmlns:ns3="09e5eb4c-ad0d-4795-ae2e-baffe4a7a343" targetNamespace="http://schemas.microsoft.com/office/2006/metadata/properties" ma:root="true" ma:fieldsID="1457492cf599239e3f08a612a755c80d" ns2:_="" ns3:_="">
    <xsd:import namespace="4ef8ee0b-e025-4bd4-94a6-4c71df7778d2"/>
    <xsd:import namespace="09e5eb4c-ad0d-4795-ae2e-baffe4a7a3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f8ee0b-e025-4bd4-94a6-4c71df7778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f782564-be43-449e-9829-86f2ca8ed8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e5eb4c-ad0d-4795-ae2e-baffe4a7a34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7e7737c-4f54-4668-836a-4369b242694b}" ma:internalName="TaxCatchAll" ma:showField="CatchAllData" ma:web="09e5eb4c-ad0d-4795-ae2e-baffe4a7a3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2B6358-8F5B-47AE-8A49-0318661178F9}">
  <ds:schemaRefs>
    <ds:schemaRef ds:uri="http://schemas.microsoft.com/office/2006/documentManagement/types"/>
    <ds:schemaRef ds:uri="http://purl.org/dc/elements/1.1/"/>
    <ds:schemaRef ds:uri="4ef8ee0b-e025-4bd4-94a6-4c71df7778d2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www.w3.org/XML/1998/namespace"/>
    <ds:schemaRef ds:uri="http://schemas.openxmlformats.org/package/2006/metadata/core-properties"/>
    <ds:schemaRef ds:uri="09e5eb4c-ad0d-4795-ae2e-baffe4a7a343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32B03F3-B0DB-491D-A879-09A349BDDD2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F83631-F0CB-415F-A009-1AA1DBA283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f8ee0b-e025-4bd4-94a6-4c71df7778d2"/>
    <ds:schemaRef ds:uri="09e5eb4c-ad0d-4795-ae2e-baffe4a7a3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1321</TotalTime>
  <Words>723</Words>
  <Application>Microsoft Office PowerPoint</Application>
  <PresentationFormat>Custom</PresentationFormat>
  <Paragraphs>70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Montserrat SemiBold</vt:lpstr>
      <vt:lpstr>Calibri</vt:lpstr>
      <vt:lpstr>Montserrat</vt:lpstr>
      <vt:lpstr>Montserrat Extra-Bold</vt:lpstr>
      <vt:lpstr>Montserrat Extra-Bold Bold</vt:lpstr>
      <vt:lpstr>Montserrat Medium</vt:lpstr>
      <vt:lpstr>Montserrat Black</vt:lpstr>
      <vt:lpstr>Arial</vt:lpstr>
      <vt:lpstr>Montserrat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FUTURUM PODCAST</dc:title>
  <dc:creator>joe aslett</dc:creator>
  <cp:lastModifiedBy>Gilliam, Shea</cp:lastModifiedBy>
  <cp:revision>33</cp:revision>
  <dcterms:created xsi:type="dcterms:W3CDTF">2006-08-16T00:00:00Z</dcterms:created>
  <dcterms:modified xsi:type="dcterms:W3CDTF">2026-10-14T18:22:47Z</dcterms:modified>
  <dc:identifier>DAFU7K6HS2U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0x010100F6CAB894FB2DAA46A83F7930F35AC280</vt:lpwstr>
  </property>
  <property fmtid="{D5CDD505-2E9C-101B-9397-08002B2CF9AE}" pid="3" name="MediaServiceImageTags">
    <vt:lpwstr/>
  </property>
</Properties>
</file>