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4"/>
  </p:sldMasterIdLst>
  <p:notesMasterIdLst>
    <p:notesMasterId r:id="rId17"/>
  </p:notesMasterIdLst>
  <p:sldIdLst>
    <p:sldId id="304" r:id="rId5"/>
    <p:sldId id="327" r:id="rId6"/>
    <p:sldId id="317" r:id="rId7"/>
    <p:sldId id="328" r:id="rId8"/>
    <p:sldId id="322" r:id="rId9"/>
    <p:sldId id="325" r:id="rId10"/>
    <p:sldId id="326"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C95"/>
    <a:srgbClr val="9E7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26"/>
    <p:restoredTop sz="86396"/>
  </p:normalViewPr>
  <p:slideViewPr>
    <p:cSldViewPr snapToGrid="0" snapToObjects="1">
      <p:cViewPr varScale="1">
        <p:scale>
          <a:sx n="128" d="100"/>
          <a:sy n="128" d="100"/>
        </p:scale>
        <p:origin x="1584" y="176"/>
      </p:cViewPr>
      <p:guideLst>
        <p:guide orient="horz" pos="2160"/>
        <p:guide pos="3840"/>
      </p:guideLst>
    </p:cSldViewPr>
  </p:slideViewPr>
  <p:outlineViewPr>
    <p:cViewPr>
      <p:scale>
        <a:sx n="33" d="100"/>
        <a:sy n="33" d="100"/>
      </p:scale>
      <p:origin x="0" y="-16344"/>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63" d="100"/>
          <a:sy n="163" d="100"/>
        </p:scale>
        <p:origin x="440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arget="NULL" TargetMode="External" Type="http://schemas.openxmlformats.org/officeDocument/2006/relationships/oleObject"/><Relationship Id="rId2" Target="colors1.xml" Type="http://schemas.microsoft.com/office/2011/relationships/chartColorStyle"/><Relationship Id="rId1" Target="style1.xml" Type="http://schemas.microsoft.com/office/2011/relationships/chartStyle"/></Relationships>
</file>

<file path=ppt/charts/_rels/chart2.xml.rels><?xml version="1.0" encoding="UTF-8" standalone="yes" ?><Relationships xmlns="http://schemas.openxmlformats.org/package/2006/relationships"><Relationship Id="rId3" Target="NULL" TargetMode="External" Type="http://schemas.openxmlformats.org/officeDocument/2006/relationships/oleObject"/><Relationship Id="rId2" Target="colors2.xml" Type="http://schemas.microsoft.com/office/2011/relationships/chartColorStyle"/><Relationship Id="rId1" Target="style2.xml" Type="http://schemas.microsoft.com/office/2011/relationships/chartStyle"/></Relationships>
</file>

<file path=ppt/charts/_rels/chart3.xml.rels><?xml version="1.0" encoding="UTF-8" standalone="yes" ?><Relationships xmlns="http://schemas.openxmlformats.org/package/2006/relationships"><Relationship Id="rId3" Target="NULL" TargetMode="External" Type="http://schemas.openxmlformats.org/officeDocument/2006/relationships/oleObject"/><Relationship Id="rId2" Target="colors3.xml" Type="http://schemas.microsoft.com/office/2011/relationships/chartColorStyle"/><Relationship Id="rId1" Target="style3.xml" Type="http://schemas.microsoft.com/office/2011/relationships/chartStyle"/></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Ethnicity</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dk1">
                  <a:tint val="885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A0D-324A-B14C-B40025973E7B}"/>
              </c:ext>
            </c:extLst>
          </c:dPt>
          <c:dPt>
            <c:idx val="1"/>
            <c:bubble3D val="0"/>
            <c:spPr>
              <a:solidFill>
                <a:schemeClr val="dk1">
                  <a:tint val="5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A0D-324A-B14C-B40025973E7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Hispanic</c:v>
                </c:pt>
                <c:pt idx="1">
                  <c:v>Non-Hispanic</c:v>
                </c:pt>
              </c:strCache>
            </c:strRef>
          </c:cat>
          <c:val>
            <c:numRef>
              <c:f>Sheet1!$B$2:$B$3</c:f>
              <c:numCache>
                <c:formatCode>General</c:formatCode>
                <c:ptCount val="2"/>
                <c:pt idx="0">
                  <c:v>70</c:v>
                </c:pt>
                <c:pt idx="1">
                  <c:v>32</c:v>
                </c:pt>
              </c:numCache>
            </c:numRef>
          </c:val>
          <c:extLst>
            <c:ext xmlns:c16="http://schemas.microsoft.com/office/drawing/2014/chart" uri="{C3380CC4-5D6E-409C-BE32-E72D297353CC}">
              <c16:uniqueId val="{00000000-D10B-3C42-8824-C6DEDE26D37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Education of Hispanic Respondents</c:v>
                </c:pt>
              </c:strCache>
            </c:strRef>
          </c:tx>
          <c:dPt>
            <c:idx val="0"/>
            <c:bubble3D val="0"/>
            <c:spPr>
              <a:solidFill>
                <a:schemeClr val="dk1">
                  <a:tint val="885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F53-9649-97B6-4A32A5CD1105}"/>
              </c:ext>
            </c:extLst>
          </c:dPt>
          <c:dPt>
            <c:idx val="1"/>
            <c:bubble3D val="0"/>
            <c:spPr>
              <a:solidFill>
                <a:schemeClr val="dk1">
                  <a:tint val="5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F53-9649-97B6-4A32A5CD110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Bachelors Degree</c:v>
                </c:pt>
                <c:pt idx="1">
                  <c:v>PhD</c:v>
                </c:pt>
              </c:strCache>
            </c:strRef>
          </c:cat>
          <c:val>
            <c:numRef>
              <c:f>Sheet1!$B$2:$B$3</c:f>
              <c:numCache>
                <c:formatCode>General</c:formatCode>
                <c:ptCount val="2"/>
                <c:pt idx="0">
                  <c:v>20</c:v>
                </c:pt>
                <c:pt idx="1">
                  <c:v>50</c:v>
                </c:pt>
              </c:numCache>
            </c:numRef>
          </c:val>
          <c:extLst>
            <c:ext xmlns:c16="http://schemas.microsoft.com/office/drawing/2014/chart" uri="{C3380CC4-5D6E-409C-BE32-E72D297353CC}">
              <c16:uniqueId val="{00000000-9A95-484B-BDC3-9B45125AA8C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layout>
        <c:manualLayout>
          <c:xMode val="edge"/>
          <c:yMode val="edge"/>
          <c:x val="7.3710875984251953E-2"/>
          <c:y val="2.2885714388687129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Healthcare Experiences of PhD Respondents</c:v>
                </c:pt>
              </c:strCache>
            </c:strRef>
          </c:tx>
          <c:dPt>
            <c:idx val="0"/>
            <c:bubble3D val="0"/>
            <c:spPr>
              <a:solidFill>
                <a:schemeClr val="dk1">
                  <a:tint val="885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53D-304F-8F65-9C376F15DDD5}"/>
              </c:ext>
            </c:extLst>
          </c:dPt>
          <c:dPt>
            <c:idx val="1"/>
            <c:bubble3D val="0"/>
            <c:spPr>
              <a:solidFill>
                <a:schemeClr val="dk1">
                  <a:tint val="5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53D-304F-8F65-9C376F15DDD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Negative</c:v>
                </c:pt>
                <c:pt idx="1">
                  <c:v>Postive</c:v>
                </c:pt>
              </c:strCache>
            </c:strRef>
          </c:cat>
          <c:val>
            <c:numRef>
              <c:f>Sheet1!$B$2:$B$3</c:f>
              <c:numCache>
                <c:formatCode>General</c:formatCode>
                <c:ptCount val="2"/>
                <c:pt idx="0">
                  <c:v>26</c:v>
                </c:pt>
                <c:pt idx="1">
                  <c:v>24</c:v>
                </c:pt>
              </c:numCache>
            </c:numRef>
          </c:val>
          <c:extLst>
            <c:ext xmlns:c16="http://schemas.microsoft.com/office/drawing/2014/chart" uri="{C3380CC4-5D6E-409C-BE32-E72D297353CC}">
              <c16:uniqueId val="{00000000-C11F-924A-A68C-4CEC8F604AB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FEE4B-6BEC-BF4F-9F96-4FFC58684FF1}" type="datetimeFigureOut">
              <a:rPr lang="en-US" smtClean="0"/>
              <a:t>9/8/22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A4016-1B2F-7F4B-A08A-DFE1F0F70081}" type="slidenum">
              <a:rPr lang="en-US" smtClean="0"/>
              <a:t>‹#›</a:t>
            </a:fld>
            <a:endParaRPr lang="en-US"/>
          </a:p>
        </p:txBody>
      </p:sp>
    </p:spTree>
    <p:extLst>
      <p:ext uri="{BB962C8B-B14F-4D97-AF65-F5344CB8AC3E}">
        <p14:creationId xmlns:p14="http://schemas.microsoft.com/office/powerpoint/2010/main" val="4226831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(Agency for Healthcare Research and Quality, 2005) </a:t>
            </a:r>
          </a:p>
        </p:txBody>
      </p:sp>
      <p:sp>
        <p:nvSpPr>
          <p:cNvPr id="4" name="Slide Number Placeholder 3"/>
          <p:cNvSpPr>
            <a:spLocks noGrp="1"/>
          </p:cNvSpPr>
          <p:nvPr>
            <p:ph type="sldNum" sz="quarter" idx="5"/>
          </p:nvPr>
        </p:nvSpPr>
        <p:spPr/>
        <p:txBody>
          <a:bodyPr/>
          <a:lstStyle/>
          <a:p>
            <a:fld id="{729A4016-1B2F-7F4B-A08A-DFE1F0F70081}" type="slidenum">
              <a:rPr lang="en-US" smtClean="0"/>
              <a:t>2</a:t>
            </a:fld>
            <a:endParaRPr lang="en-US"/>
          </a:p>
        </p:txBody>
      </p:sp>
    </p:spTree>
    <p:extLst>
      <p:ext uri="{BB962C8B-B14F-4D97-AF65-F5344CB8AC3E}">
        <p14:creationId xmlns:p14="http://schemas.microsoft.com/office/powerpoint/2010/main" val="4021697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A4016-1B2F-7F4B-A08A-DFE1F0F70081}" type="slidenum">
              <a:rPr lang="en-US" smtClean="0"/>
              <a:t>11</a:t>
            </a:fld>
            <a:endParaRPr lang="en-US"/>
          </a:p>
        </p:txBody>
      </p:sp>
    </p:spTree>
    <p:extLst>
      <p:ext uri="{BB962C8B-B14F-4D97-AF65-F5344CB8AC3E}">
        <p14:creationId xmlns:p14="http://schemas.microsoft.com/office/powerpoint/2010/main" val="3753485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A4016-1B2F-7F4B-A08A-DFE1F0F70081}" type="slidenum">
              <a:rPr lang="en-US" smtClean="0"/>
              <a:t>12</a:t>
            </a:fld>
            <a:endParaRPr lang="en-US"/>
          </a:p>
        </p:txBody>
      </p:sp>
    </p:spTree>
    <p:extLst>
      <p:ext uri="{BB962C8B-B14F-4D97-AF65-F5344CB8AC3E}">
        <p14:creationId xmlns:p14="http://schemas.microsoft.com/office/powerpoint/2010/main" val="3884475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A4016-1B2F-7F4B-A08A-DFE1F0F70081}" type="slidenum">
              <a:rPr lang="en-US" smtClean="0"/>
              <a:t>3</a:t>
            </a:fld>
            <a:endParaRPr lang="en-US"/>
          </a:p>
        </p:txBody>
      </p:sp>
    </p:spTree>
    <p:extLst>
      <p:ext uri="{BB962C8B-B14F-4D97-AF65-F5344CB8AC3E}">
        <p14:creationId xmlns:p14="http://schemas.microsoft.com/office/powerpoint/2010/main" val="2976219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A4016-1B2F-7F4B-A08A-DFE1F0F70081}" type="slidenum">
              <a:rPr lang="en-US" smtClean="0"/>
              <a:t>4</a:t>
            </a:fld>
            <a:endParaRPr lang="en-US"/>
          </a:p>
        </p:txBody>
      </p:sp>
    </p:spTree>
    <p:extLst>
      <p:ext uri="{BB962C8B-B14F-4D97-AF65-F5344CB8AC3E}">
        <p14:creationId xmlns:p14="http://schemas.microsoft.com/office/powerpoint/2010/main" val="572550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A4016-1B2F-7F4B-A08A-DFE1F0F70081}" type="slidenum">
              <a:rPr lang="en-US" smtClean="0"/>
              <a:t>5</a:t>
            </a:fld>
            <a:endParaRPr lang="en-US"/>
          </a:p>
        </p:txBody>
      </p:sp>
    </p:spTree>
    <p:extLst>
      <p:ext uri="{BB962C8B-B14F-4D97-AF65-F5344CB8AC3E}">
        <p14:creationId xmlns:p14="http://schemas.microsoft.com/office/powerpoint/2010/main" val="6485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A4016-1B2F-7F4B-A08A-DFE1F0F70081}" type="slidenum">
              <a:rPr lang="en-US" smtClean="0"/>
              <a:t>6</a:t>
            </a:fld>
            <a:endParaRPr lang="en-US"/>
          </a:p>
        </p:txBody>
      </p:sp>
    </p:spTree>
    <p:extLst>
      <p:ext uri="{BB962C8B-B14F-4D97-AF65-F5344CB8AC3E}">
        <p14:creationId xmlns:p14="http://schemas.microsoft.com/office/powerpoint/2010/main" val="978902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A4016-1B2F-7F4B-A08A-DFE1F0F70081}" type="slidenum">
              <a:rPr lang="en-US" smtClean="0"/>
              <a:t>7</a:t>
            </a:fld>
            <a:endParaRPr lang="en-US"/>
          </a:p>
        </p:txBody>
      </p:sp>
    </p:spTree>
    <p:extLst>
      <p:ext uri="{BB962C8B-B14F-4D97-AF65-F5344CB8AC3E}">
        <p14:creationId xmlns:p14="http://schemas.microsoft.com/office/powerpoint/2010/main" val="2995084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A4016-1B2F-7F4B-A08A-DFE1F0F70081}" type="slidenum">
              <a:rPr lang="en-US" smtClean="0"/>
              <a:t>8</a:t>
            </a:fld>
            <a:endParaRPr lang="en-US"/>
          </a:p>
        </p:txBody>
      </p:sp>
    </p:spTree>
    <p:extLst>
      <p:ext uri="{BB962C8B-B14F-4D97-AF65-F5344CB8AC3E}">
        <p14:creationId xmlns:p14="http://schemas.microsoft.com/office/powerpoint/2010/main" val="3036580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IAT=implicit association tests</a:t>
            </a:r>
          </a:p>
        </p:txBody>
      </p:sp>
      <p:sp>
        <p:nvSpPr>
          <p:cNvPr id="4" name="Slide Number Placeholder 3"/>
          <p:cNvSpPr>
            <a:spLocks noGrp="1"/>
          </p:cNvSpPr>
          <p:nvPr>
            <p:ph type="sldNum" sz="quarter" idx="5"/>
          </p:nvPr>
        </p:nvSpPr>
        <p:spPr/>
        <p:txBody>
          <a:bodyPr/>
          <a:lstStyle/>
          <a:p>
            <a:fld id="{FA956989-E6D4-124F-A60B-9566A247DA7E}" type="slidenum">
              <a:rPr lang="en-US" smtClean="0"/>
              <a:t>9</a:t>
            </a:fld>
            <a:endParaRPr lang="en-US"/>
          </a:p>
        </p:txBody>
      </p:sp>
    </p:spTree>
    <p:extLst>
      <p:ext uri="{BB962C8B-B14F-4D97-AF65-F5344CB8AC3E}">
        <p14:creationId xmlns:p14="http://schemas.microsoft.com/office/powerpoint/2010/main" val="2029145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9A4016-1B2F-7F4B-A08A-DFE1F0F70081}" type="slidenum">
              <a:rPr lang="en-US" smtClean="0"/>
              <a:t>10</a:t>
            </a:fld>
            <a:endParaRPr lang="en-US"/>
          </a:p>
        </p:txBody>
      </p:sp>
    </p:spTree>
    <p:extLst>
      <p:ext uri="{BB962C8B-B14F-4D97-AF65-F5344CB8AC3E}">
        <p14:creationId xmlns:p14="http://schemas.microsoft.com/office/powerpoint/2010/main" val="200997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70A96EB7-FB10-3F45-BD93-041A362507D7}"/>
              </a:ext>
            </a:extLst>
          </p:cNvPr>
          <p:cNvPicPr>
            <a:picLocks noChangeAspect="1"/>
          </p:cNvPicPr>
          <p:nvPr userDrawn="1"/>
        </p:nvPicPr>
        <p:blipFill>
          <a:blip r:embed="rId3"/>
          <a:stretch>
            <a:fillRect/>
          </a:stretch>
        </p:blipFill>
        <p:spPr>
          <a:xfrm>
            <a:off x="1680115" y="4768642"/>
            <a:ext cx="2978870" cy="1222542"/>
          </a:xfrm>
          <a:prstGeom prst="rect">
            <a:avLst/>
          </a:prstGeom>
        </p:spPr>
      </p:pic>
      <p:grpSp>
        <p:nvGrpSpPr>
          <p:cNvPr id="6" name="Group 5">
            <a:extLst>
              <a:ext uri="{FF2B5EF4-FFF2-40B4-BE49-F238E27FC236}">
                <a16:creationId xmlns:a16="http://schemas.microsoft.com/office/drawing/2014/main" id="{5B3F904F-9606-414B-8EF1-4441884A67C9}"/>
              </a:ext>
            </a:extLst>
          </p:cNvPr>
          <p:cNvGrpSpPr/>
          <p:nvPr userDrawn="1"/>
        </p:nvGrpSpPr>
        <p:grpSpPr>
          <a:xfrm>
            <a:off x="8048370" y="5680888"/>
            <a:ext cx="3501213" cy="374592"/>
            <a:chOff x="9219717" y="5616592"/>
            <a:chExt cx="3501213" cy="374592"/>
          </a:xfrm>
        </p:grpSpPr>
        <p:pic>
          <p:nvPicPr>
            <p:cNvPr id="4" name="Picture 3">
              <a:extLst>
                <a:ext uri="{FF2B5EF4-FFF2-40B4-BE49-F238E27FC236}">
                  <a16:creationId xmlns:a16="http://schemas.microsoft.com/office/drawing/2014/main" id="{566AF1AA-F633-574C-9564-8800A9D2664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31715" y="5616592"/>
              <a:ext cx="1989215" cy="374592"/>
            </a:xfrm>
            <a:prstGeom prst="rect">
              <a:avLst/>
            </a:prstGeom>
          </p:spPr>
        </p:pic>
        <p:sp>
          <p:nvSpPr>
            <p:cNvPr id="5" name="TextBox 4">
              <a:extLst>
                <a:ext uri="{FF2B5EF4-FFF2-40B4-BE49-F238E27FC236}">
                  <a16:creationId xmlns:a16="http://schemas.microsoft.com/office/drawing/2014/main" id="{D182286F-56A4-4244-BD25-E520ADFA8591}"/>
                </a:ext>
              </a:extLst>
            </p:cNvPr>
            <p:cNvSpPr txBox="1"/>
            <p:nvPr userDrawn="1"/>
          </p:nvSpPr>
          <p:spPr>
            <a:xfrm>
              <a:off x="9219717" y="5713098"/>
              <a:ext cx="1598469" cy="2693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kern="1200" dirty="0">
                  <a:solidFill>
                    <a:schemeClr val="bg1"/>
                  </a:solidFill>
                  <a:effectLst/>
                  <a:latin typeface="+mn-lt"/>
                  <a:ea typeface="+mn-ea"/>
                  <a:cs typeface="+mn-cs"/>
                </a:rPr>
                <a:t>The academic core of</a:t>
              </a:r>
            </a:p>
          </p:txBody>
        </p:sp>
      </p:grpSp>
      <p:pic>
        <p:nvPicPr>
          <p:cNvPr id="10" name="Picture 9"/>
          <p:cNvPicPr>
            <a:picLocks noChangeAspect="1"/>
          </p:cNvPicPr>
          <p:nvPr userDrawn="1"/>
        </p:nvPicPr>
        <p:blipFill>
          <a:blip r:embed="rId5"/>
          <a:stretch>
            <a:fillRect/>
          </a:stretch>
        </p:blipFill>
        <p:spPr>
          <a:xfrm>
            <a:off x="-91977" y="-85649"/>
            <a:ext cx="12375953" cy="7029297"/>
          </a:xfrm>
          <a:prstGeom prst="rect">
            <a:avLst/>
          </a:prstGeom>
          <a:solidFill>
            <a:schemeClr val="bg1">
              <a:alpha val="0"/>
            </a:schemeClr>
          </a:solidFill>
          <a:ln>
            <a:noFill/>
          </a:ln>
        </p:spPr>
      </p:pic>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744673" y="1478087"/>
            <a:ext cx="4849755" cy="1709530"/>
          </a:xfrm>
          <a:prstGeom prst="rect">
            <a:avLst/>
          </a:prstGeom>
        </p:spPr>
        <p:txBody>
          <a:bodyPr anchor="b">
            <a:normAutofit/>
          </a:bodyPr>
          <a:lstStyle>
            <a:lvl1pPr algn="ctr">
              <a:defRPr sz="54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744672" y="3448820"/>
            <a:ext cx="4849756" cy="778406"/>
          </a:xfrm>
          <a:prstGeom prst="rect">
            <a:avLst/>
          </a:prstGeom>
        </p:spPr>
        <p:txBody>
          <a:bodyPr/>
          <a:lstStyle>
            <a:lvl1pPr marL="0" indent="0" algn="ctr">
              <a:buNone/>
              <a:defRPr sz="1600" cap="all" spc="200" baseline="0">
                <a:solidFill>
                  <a:schemeClr val="bg1"/>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744671" y="3289856"/>
            <a:ext cx="48497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54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Photo 1a">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6894747" y="-1"/>
            <a:ext cx="3854501" cy="6858001"/>
          </a:xfrm>
          <a:prstGeom prst="rect">
            <a:avLst/>
          </a:prstGeom>
          <a:solidFill>
            <a:schemeClr val="tx1">
              <a:alpha val="847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6894747" y="1478087"/>
            <a:ext cx="3854501" cy="1709530"/>
          </a:xfrm>
          <a:prstGeom prst="rect">
            <a:avLst/>
          </a:prstGeom>
        </p:spPr>
        <p:txBody>
          <a:bodyPr anchor="b">
            <a:normAutofit/>
          </a:bodyPr>
          <a:lstStyle>
            <a:lvl1pPr algn="ctr">
              <a:defRPr sz="4800">
                <a:solidFill>
                  <a:schemeClr val="bg1"/>
                </a:solidFill>
              </a:defRPr>
            </a:lvl1pPr>
          </a:lstStyle>
          <a:p>
            <a:r>
              <a:rPr lang="en-US" dirty="0"/>
              <a:t>Section </a:t>
            </a:r>
            <a:br>
              <a:rPr lang="en-US" dirty="0"/>
            </a:br>
            <a:r>
              <a:rPr lang="en-US" dirty="0"/>
              <a:t>Title 1a</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6925638" y="3448819"/>
            <a:ext cx="3792718" cy="502347"/>
          </a:xfrm>
          <a:prstGeom prst="rect">
            <a:avLst/>
          </a:prstGeom>
        </p:spPr>
        <p:txBody>
          <a:bodyPr>
            <a:noAutofit/>
          </a:bodyPr>
          <a:lstStyle>
            <a:lvl1pPr marL="0" indent="0" algn="ctr">
              <a:buNone/>
              <a:defRPr sz="1500" cap="all" spc="2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7317023" y="3289856"/>
            <a:ext cx="3009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5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Photo 1b">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1603219" y="-1"/>
            <a:ext cx="3854501" cy="6858001"/>
          </a:xfrm>
          <a:prstGeom prst="rect">
            <a:avLst/>
          </a:prstGeom>
          <a:solidFill>
            <a:schemeClr val="tx1">
              <a:alpha val="847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1603219" y="1478087"/>
            <a:ext cx="3854501" cy="1709530"/>
          </a:xfrm>
          <a:prstGeom prst="rect">
            <a:avLst/>
          </a:prstGeom>
        </p:spPr>
        <p:txBody>
          <a:bodyPr anchor="b">
            <a:normAutofit/>
          </a:bodyPr>
          <a:lstStyle>
            <a:lvl1pPr algn="ctr">
              <a:defRPr sz="4800">
                <a:solidFill>
                  <a:schemeClr val="bg1"/>
                </a:solidFill>
              </a:defRPr>
            </a:lvl1pPr>
          </a:lstStyle>
          <a:p>
            <a:r>
              <a:rPr lang="en-US" dirty="0"/>
              <a:t>Section </a:t>
            </a:r>
            <a:br>
              <a:rPr lang="en-US" dirty="0"/>
            </a:br>
            <a:r>
              <a:rPr lang="en-US" dirty="0"/>
              <a:t>Title 1b</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1634110" y="3448819"/>
            <a:ext cx="3792718" cy="502347"/>
          </a:xfrm>
          <a:prstGeom prst="rect">
            <a:avLst/>
          </a:prstGeom>
        </p:spPr>
        <p:txBody>
          <a:bodyPr>
            <a:noAutofit/>
          </a:bodyPr>
          <a:lstStyle>
            <a:lvl1pPr marL="0" indent="0" algn="ctr">
              <a:buNone/>
              <a:defRPr sz="1500" cap="all" spc="2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2025495" y="3289856"/>
            <a:ext cx="3009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342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Photo 2a">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5250730" y="2387177"/>
            <a:ext cx="6941270" cy="208364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5712642" y="2733853"/>
            <a:ext cx="5637229" cy="706660"/>
          </a:xfrm>
          <a:prstGeom prst="rect">
            <a:avLst/>
          </a:prstGeom>
        </p:spPr>
        <p:txBody>
          <a:bodyPr anchor="b">
            <a:noAutofit/>
          </a:bodyPr>
          <a:lstStyle>
            <a:lvl1pPr algn="ctr">
              <a:defRPr sz="4800">
                <a:solidFill>
                  <a:schemeClr val="bg1"/>
                </a:solidFill>
              </a:defRPr>
            </a:lvl1pPr>
          </a:lstStyle>
          <a:p>
            <a:r>
              <a:rPr lang="en-US" dirty="0"/>
              <a:t>Section Title 2a</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5547671" y="3820051"/>
            <a:ext cx="5967169" cy="302684"/>
          </a:xfrm>
          <a:prstGeom prst="rect">
            <a:avLst/>
          </a:prstGeom>
        </p:spPr>
        <p:txBody>
          <a:bodyPr/>
          <a:lstStyle>
            <a:lvl1pPr marL="0" indent="0" algn="ctr">
              <a:buNone/>
              <a:defRPr sz="1600" cap="all" spc="200" baseline="0">
                <a:solidFill>
                  <a:schemeClr val="bg1"/>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6493974" y="3600669"/>
            <a:ext cx="39143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117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 Photo 2b">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2"/>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5250730" y="2387177"/>
            <a:ext cx="6941270" cy="208364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5712642" y="2733853"/>
            <a:ext cx="5637229" cy="706660"/>
          </a:xfrm>
          <a:prstGeom prst="rect">
            <a:avLst/>
          </a:prstGeom>
        </p:spPr>
        <p:txBody>
          <a:bodyPr anchor="b">
            <a:noAutofit/>
          </a:bodyPr>
          <a:lstStyle>
            <a:lvl1pPr algn="ctr">
              <a:defRPr sz="4800">
                <a:solidFill>
                  <a:schemeClr val="bg1"/>
                </a:solidFill>
              </a:defRPr>
            </a:lvl1pPr>
          </a:lstStyle>
          <a:p>
            <a:r>
              <a:rPr lang="en-US" dirty="0"/>
              <a:t>Section Title 2b</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5547671" y="3820051"/>
            <a:ext cx="5967169" cy="302684"/>
          </a:xfrm>
          <a:prstGeom prst="rect">
            <a:avLst/>
          </a:prstGeom>
        </p:spPr>
        <p:txBody>
          <a:bodyPr/>
          <a:lstStyle>
            <a:lvl1pPr marL="0" indent="0" algn="ctr">
              <a:buNone/>
              <a:defRPr sz="1600" cap="all" spc="200" baseline="0">
                <a:solidFill>
                  <a:schemeClr val="bg1"/>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6493974" y="3600669"/>
            <a:ext cx="39143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51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317C-5FEB-5E4D-8D90-1A39CB3993DC}"/>
              </a:ext>
            </a:extLst>
          </p:cNvPr>
          <p:cNvSpPr>
            <a:spLocks noGrp="1"/>
          </p:cNvSpPr>
          <p:nvPr>
            <p:ph type="title" hasCustomPrompt="1"/>
          </p:nvPr>
        </p:nvSpPr>
        <p:spPr>
          <a:xfrm>
            <a:off x="822960" y="365760"/>
            <a:ext cx="6675120" cy="824863"/>
          </a:xfrm>
          <a:prstGeom prst="rect">
            <a:avLst/>
          </a:prstGeom>
        </p:spPr>
        <p:txBody>
          <a:bodyPr>
            <a:normAutofit/>
          </a:bodyPr>
          <a:lstStyle>
            <a:lvl1pPr>
              <a:defRPr sz="4000"/>
            </a:lvl1pPr>
          </a:lstStyle>
          <a:p>
            <a:r>
              <a:rPr lang="en-US" dirty="0"/>
              <a:t>Title - </a:t>
            </a:r>
            <a:r>
              <a:rPr lang="en-US" sz="4000" dirty="0"/>
              <a:t>Arial Bold 40pt</a:t>
            </a:r>
            <a:endParaRPr lang="en-US" dirty="0"/>
          </a:p>
        </p:txBody>
      </p:sp>
      <p:sp>
        <p:nvSpPr>
          <p:cNvPr id="3" name="Content Placeholder 2">
            <a:extLst>
              <a:ext uri="{FF2B5EF4-FFF2-40B4-BE49-F238E27FC236}">
                <a16:creationId xmlns:a16="http://schemas.microsoft.com/office/drawing/2014/main" id="{60304D90-FB9C-C841-946B-8D0B56579189}"/>
              </a:ext>
            </a:extLst>
          </p:cNvPr>
          <p:cNvSpPr>
            <a:spLocks noGrp="1"/>
          </p:cNvSpPr>
          <p:nvPr>
            <p:ph sz="half" idx="1" hasCustomPrompt="1"/>
          </p:nvPr>
        </p:nvSpPr>
        <p:spPr>
          <a:xfrm>
            <a:off x="822960" y="1371600"/>
            <a:ext cx="6387058" cy="4351338"/>
          </a:xfrm>
          <a:prstGeom prst="rect">
            <a:avLst/>
          </a:prstGeom>
        </p:spPr>
        <p:txBody>
          <a:bodyPr/>
          <a:lstStyle/>
          <a:p>
            <a:pPr marL="0" indent="0">
              <a:lnSpc>
                <a:spcPct val="70000"/>
              </a:lnSpc>
              <a:buNone/>
            </a:pPr>
            <a:r>
              <a:rPr lang="en-US" sz="2400" b="1" dirty="0"/>
              <a:t>Subhead, Arial Bold 24pt</a:t>
            </a:r>
          </a:p>
          <a:p>
            <a:pPr marL="342900" indent="-342900">
              <a:lnSpc>
                <a:spcPct val="100000"/>
              </a:lnSpc>
              <a:buSzPct val="110000"/>
            </a:pPr>
            <a:r>
              <a:rPr lang="en-US" sz="2000" dirty="0"/>
              <a:t>Use Two Column Content Slide</a:t>
            </a:r>
          </a:p>
          <a:p>
            <a:pPr marL="342900" indent="-342900">
              <a:lnSpc>
                <a:spcPct val="100000"/>
              </a:lnSpc>
              <a:buSzPct val="110000"/>
            </a:pPr>
            <a:r>
              <a:rPr lang="en-US" sz="2000" dirty="0"/>
              <a:t>Text is Arial at 20pt</a:t>
            </a:r>
          </a:p>
          <a:p>
            <a:pPr marL="342900" indent="-342900">
              <a:lnSpc>
                <a:spcPct val="100000"/>
              </a:lnSpc>
              <a:buSzPct val="110000"/>
            </a:pPr>
            <a:r>
              <a:rPr lang="en-US" sz="2000" dirty="0"/>
              <a:t>Character Spacing is Normal</a:t>
            </a:r>
          </a:p>
          <a:p>
            <a:pPr marL="342900" indent="-342900">
              <a:lnSpc>
                <a:spcPct val="100000"/>
              </a:lnSpc>
              <a:buSzPct val="110000"/>
            </a:pPr>
            <a:r>
              <a:rPr lang="en-US" sz="2000" dirty="0"/>
              <a:t>Gold Text Bullet</a:t>
            </a:r>
          </a:p>
          <a:p>
            <a:pPr marL="342900" indent="-342900">
              <a:lnSpc>
                <a:spcPct val="100000"/>
              </a:lnSpc>
              <a:buSzPct val="110000"/>
            </a:pPr>
            <a:r>
              <a:rPr lang="en-US" sz="2000" dirty="0"/>
              <a:t>Line Spacing is 1</a:t>
            </a:r>
          </a:p>
          <a:p>
            <a:pPr marL="342900" indent="-342900">
              <a:lnSpc>
                <a:spcPct val="100000"/>
              </a:lnSpc>
              <a:buSzPct val="110000"/>
            </a:pPr>
            <a:r>
              <a:rPr lang="en-US" sz="2000" dirty="0"/>
              <a:t>How to Treat Sub-Bullet Points</a:t>
            </a:r>
          </a:p>
          <a:p>
            <a:pPr lvl="1">
              <a:lnSpc>
                <a:spcPct val="100000"/>
              </a:lnSpc>
              <a:buSzPct val="110000"/>
            </a:pPr>
            <a:r>
              <a:rPr lang="en-US" sz="1600" dirty="0"/>
              <a:t>Sub-Bullet Indent once, Arial at 16pt </a:t>
            </a:r>
          </a:p>
          <a:p>
            <a:pPr lvl="1">
              <a:lnSpc>
                <a:spcPct val="100000"/>
              </a:lnSpc>
              <a:buSzPct val="110000"/>
            </a:pPr>
            <a:r>
              <a:rPr lang="en-US" sz="1600" dirty="0"/>
              <a:t>Sub-Bullet Indent once, Arial at 16pt </a:t>
            </a:r>
            <a:endParaRPr lang="en-US" sz="2000" dirty="0"/>
          </a:p>
        </p:txBody>
      </p:sp>
      <p:sp>
        <p:nvSpPr>
          <p:cNvPr id="5" name="Slide Number Placeholder 4">
            <a:extLst>
              <a:ext uri="{FF2B5EF4-FFF2-40B4-BE49-F238E27FC236}">
                <a16:creationId xmlns:a16="http://schemas.microsoft.com/office/drawing/2014/main" id="{31FE9714-E321-4E4D-AB37-E0FDCF5A60FE}"/>
              </a:ext>
            </a:extLst>
          </p:cNvPr>
          <p:cNvSpPr>
            <a:spLocks noGrp="1"/>
          </p:cNvSpPr>
          <p:nvPr>
            <p:ph type="sldNum" sz="quarter" idx="10"/>
          </p:nvPr>
        </p:nvSpPr>
        <p:spPr/>
        <p:txBody>
          <a:bodyPr/>
          <a:lstStyle/>
          <a:p>
            <a:fld id="{0E109EA1-A30D-9743-9DCC-41793B4C74E6}" type="slidenum">
              <a:rPr lang="en-US" smtClean="0"/>
              <a:pPr/>
              <a:t>‹#›</a:t>
            </a:fld>
            <a:endParaRPr lang="en-US" dirty="0"/>
          </a:p>
        </p:txBody>
      </p:sp>
      <p:sp>
        <p:nvSpPr>
          <p:cNvPr id="6" name="Content Placeholder 2">
            <a:extLst>
              <a:ext uri="{FF2B5EF4-FFF2-40B4-BE49-F238E27FC236}">
                <a16:creationId xmlns:a16="http://schemas.microsoft.com/office/drawing/2014/main" id="{6776896A-6C81-A262-EB47-27F3AC968434}"/>
              </a:ext>
            </a:extLst>
          </p:cNvPr>
          <p:cNvSpPr>
            <a:spLocks noGrp="1"/>
          </p:cNvSpPr>
          <p:nvPr>
            <p:ph sz="half" idx="11" hasCustomPrompt="1"/>
          </p:nvPr>
        </p:nvSpPr>
        <p:spPr>
          <a:xfrm>
            <a:off x="7570032" y="0"/>
            <a:ext cx="4610065" cy="6176963"/>
          </a:xfrm>
          <a:prstGeom prst="rect">
            <a:avLst/>
          </a:prstGeom>
        </p:spPr>
        <p:txBody>
          <a:bodyPr anchor="ctr" anchorCtr="0"/>
          <a:lstStyle>
            <a:lvl1pPr algn="ctr">
              <a:defRPr/>
            </a:lvl1pPr>
          </a:lstStyle>
          <a:p>
            <a:pPr marL="0" indent="0">
              <a:lnSpc>
                <a:spcPct val="70000"/>
              </a:lnSpc>
              <a:buNone/>
            </a:pPr>
            <a:r>
              <a:rPr lang="en-US" sz="2000" dirty="0"/>
              <a:t>Picture here</a:t>
            </a:r>
          </a:p>
        </p:txBody>
      </p:sp>
    </p:spTree>
    <p:extLst>
      <p:ext uri="{BB962C8B-B14F-4D97-AF65-F5344CB8AC3E}">
        <p14:creationId xmlns:p14="http://schemas.microsoft.com/office/powerpoint/2010/main" val="149871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copy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317C-5FEB-5E4D-8D90-1A39CB3993DC}"/>
              </a:ext>
            </a:extLst>
          </p:cNvPr>
          <p:cNvSpPr>
            <a:spLocks noGrp="1"/>
          </p:cNvSpPr>
          <p:nvPr>
            <p:ph type="title" hasCustomPrompt="1"/>
          </p:nvPr>
        </p:nvSpPr>
        <p:spPr>
          <a:xfrm>
            <a:off x="822960" y="365760"/>
            <a:ext cx="6675120" cy="822960"/>
          </a:xfrm>
          <a:prstGeom prst="rect">
            <a:avLst/>
          </a:prstGeom>
        </p:spPr>
        <p:txBody>
          <a:bodyPr>
            <a:normAutofit/>
          </a:bodyPr>
          <a:lstStyle>
            <a:lvl1pPr>
              <a:defRPr sz="4000"/>
            </a:lvl1pPr>
          </a:lstStyle>
          <a:p>
            <a:r>
              <a:rPr lang="en-US" dirty="0"/>
              <a:t>Title - </a:t>
            </a:r>
            <a:r>
              <a:rPr lang="en-US" sz="4000" dirty="0"/>
              <a:t>Arial Bold 40pt</a:t>
            </a:r>
            <a:endParaRPr lang="en-US" dirty="0"/>
          </a:p>
        </p:txBody>
      </p:sp>
      <p:sp>
        <p:nvSpPr>
          <p:cNvPr id="5" name="Slide Number Placeholder 4">
            <a:extLst>
              <a:ext uri="{FF2B5EF4-FFF2-40B4-BE49-F238E27FC236}">
                <a16:creationId xmlns:a16="http://schemas.microsoft.com/office/drawing/2014/main" id="{31FE9714-E321-4E4D-AB37-E0FDCF5A60FE}"/>
              </a:ext>
            </a:extLst>
          </p:cNvPr>
          <p:cNvSpPr>
            <a:spLocks noGrp="1"/>
          </p:cNvSpPr>
          <p:nvPr>
            <p:ph type="sldNum" sz="quarter" idx="10"/>
          </p:nvPr>
        </p:nvSpPr>
        <p:spPr/>
        <p:txBody>
          <a:bodyPr/>
          <a:lstStyle/>
          <a:p>
            <a:fld id="{0E109EA1-A30D-9743-9DCC-41793B4C74E6}" type="slidenum">
              <a:rPr lang="en-US" smtClean="0"/>
              <a:pPr/>
              <a:t>‹#›</a:t>
            </a:fld>
            <a:endParaRPr lang="en-US" dirty="0"/>
          </a:p>
        </p:txBody>
      </p:sp>
      <p:sp>
        <p:nvSpPr>
          <p:cNvPr id="6" name="Content Placeholder 2">
            <a:extLst>
              <a:ext uri="{FF2B5EF4-FFF2-40B4-BE49-F238E27FC236}">
                <a16:creationId xmlns:a16="http://schemas.microsoft.com/office/drawing/2014/main" id="{6776896A-6C81-A262-EB47-27F3AC968434}"/>
              </a:ext>
            </a:extLst>
          </p:cNvPr>
          <p:cNvSpPr>
            <a:spLocks noGrp="1"/>
          </p:cNvSpPr>
          <p:nvPr>
            <p:ph sz="half" idx="11" hasCustomPrompt="1"/>
          </p:nvPr>
        </p:nvSpPr>
        <p:spPr>
          <a:xfrm>
            <a:off x="7570032" y="0"/>
            <a:ext cx="4610065" cy="6176963"/>
          </a:xfrm>
          <a:prstGeom prst="rect">
            <a:avLst/>
          </a:prstGeom>
        </p:spPr>
        <p:txBody>
          <a:bodyPr anchor="ctr" anchorCtr="0"/>
          <a:lstStyle>
            <a:lvl1pPr algn="ctr">
              <a:defRPr/>
            </a:lvl1pPr>
          </a:lstStyle>
          <a:p>
            <a:pPr marL="0" indent="0">
              <a:lnSpc>
                <a:spcPct val="70000"/>
              </a:lnSpc>
              <a:buNone/>
            </a:pPr>
            <a:r>
              <a:rPr lang="en-US" sz="2000" dirty="0"/>
              <a:t>Picture here</a:t>
            </a:r>
          </a:p>
        </p:txBody>
      </p:sp>
      <p:sp>
        <p:nvSpPr>
          <p:cNvPr id="7" name="Content Placeholder 2">
            <a:extLst>
              <a:ext uri="{FF2B5EF4-FFF2-40B4-BE49-F238E27FC236}">
                <a16:creationId xmlns:a16="http://schemas.microsoft.com/office/drawing/2014/main" id="{5B3E1637-45E8-5BE3-1920-6EAC1311DCC0}"/>
              </a:ext>
            </a:extLst>
          </p:cNvPr>
          <p:cNvSpPr>
            <a:spLocks noGrp="1"/>
          </p:cNvSpPr>
          <p:nvPr>
            <p:ph sz="half" idx="1" hasCustomPrompt="1"/>
          </p:nvPr>
        </p:nvSpPr>
        <p:spPr>
          <a:xfrm>
            <a:off x="822960" y="1371600"/>
            <a:ext cx="6675120" cy="4389120"/>
          </a:xfrm>
          <a:prstGeom prst="rect">
            <a:avLst/>
          </a:prstGeom>
        </p:spPr>
        <p:txBody>
          <a:bodyPr wrap="square">
            <a:noAutofit/>
          </a:bodyPr>
          <a:lstStyle>
            <a:lvl1pPr marL="14288" marR="0" indent="0" algn="l" defTabSz="914400" rtl="0" eaLnBrk="1" fontAlgn="auto" latinLnBrk="0" hangingPunct="1">
              <a:lnSpc>
                <a:spcPct val="100000"/>
              </a:lnSpc>
              <a:spcBef>
                <a:spcPts val="1000"/>
              </a:spcBef>
              <a:spcAft>
                <a:spcPts val="0"/>
              </a:spcAft>
              <a:buClr>
                <a:srgbClr val="9E7E38"/>
              </a:buClr>
              <a:buSzPct val="110000"/>
              <a:buFontTx/>
              <a:buNone/>
              <a:tabLst/>
              <a:defRPr sz="2000"/>
            </a:lvl1pPr>
            <a:lvl2pPr marL="14288" indent="0">
              <a:buFontTx/>
              <a:buNone/>
              <a:tabLst/>
              <a:defRPr sz="2000"/>
            </a:lvl2pPr>
            <a:lvl3pPr marL="14288" indent="0">
              <a:buFontTx/>
              <a:buNone/>
              <a:tabLst/>
              <a:defRPr sz="2000"/>
            </a:lvl3pPr>
            <a:lvl4pPr marL="14288" indent="0">
              <a:buFontTx/>
              <a:buNone/>
              <a:tabLst/>
              <a:defRPr sz="2000"/>
            </a:lvl4pPr>
            <a:lvl5pPr marL="14288" indent="0">
              <a:buFontTx/>
              <a:buNone/>
              <a:tabLst/>
              <a:defRPr sz="2000"/>
            </a:lvl5p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a:t>
            </a:r>
          </a:p>
          <a:p>
            <a:pPr marL="342900" indent="-342900">
              <a:lnSpc>
                <a:spcPct val="100000"/>
              </a:lnSpc>
              <a:buSzPct val="110000"/>
            </a:pPr>
            <a:endParaRPr lang="en-US" sz="2000" dirty="0"/>
          </a:p>
        </p:txBody>
      </p:sp>
    </p:spTree>
    <p:extLst>
      <p:ext uri="{BB962C8B-B14F-4D97-AF65-F5344CB8AC3E}">
        <p14:creationId xmlns:p14="http://schemas.microsoft.com/office/powerpoint/2010/main" val="82877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515600" cy="822960"/>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515600" cy="438912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marL="342900" indent="-342900">
              <a:lnSpc>
                <a:spcPct val="100000"/>
              </a:lnSpc>
              <a:buSzPct val="110000"/>
            </a:pPr>
            <a:r>
              <a:rPr lang="en-US" sz="2000" dirty="0"/>
              <a:t>Use Two Column Content Slide</a:t>
            </a:r>
          </a:p>
          <a:p>
            <a:pPr marL="342900" indent="-342900">
              <a:lnSpc>
                <a:spcPct val="100000"/>
              </a:lnSpc>
              <a:buSzPct val="110000"/>
            </a:pPr>
            <a:r>
              <a:rPr lang="en-US" sz="2000" dirty="0"/>
              <a:t>Text is Arial at 20pt</a:t>
            </a:r>
          </a:p>
          <a:p>
            <a:pPr marL="342900" indent="-342900">
              <a:lnSpc>
                <a:spcPct val="100000"/>
              </a:lnSpc>
              <a:buSzPct val="110000"/>
            </a:pPr>
            <a:r>
              <a:rPr lang="en-US" sz="2000" dirty="0"/>
              <a:t>Character Spacing is Normal</a:t>
            </a:r>
          </a:p>
          <a:p>
            <a:pPr marL="342900" indent="-342900">
              <a:lnSpc>
                <a:spcPct val="100000"/>
              </a:lnSpc>
              <a:buSzPct val="110000"/>
            </a:pPr>
            <a:r>
              <a:rPr lang="en-US" sz="2000" dirty="0"/>
              <a:t>Gold Text Bullet</a:t>
            </a:r>
          </a:p>
          <a:p>
            <a:pPr marL="342900" indent="-342900">
              <a:lnSpc>
                <a:spcPct val="100000"/>
              </a:lnSpc>
              <a:buSzPct val="110000"/>
            </a:pPr>
            <a:r>
              <a:rPr lang="en-US" sz="2000" dirty="0"/>
              <a:t>Line Spacing is 1</a:t>
            </a:r>
          </a:p>
          <a:p>
            <a:pPr marL="342900" indent="-342900">
              <a:lnSpc>
                <a:spcPct val="100000"/>
              </a:lnSpc>
              <a:buSzPct val="110000"/>
            </a:pPr>
            <a:r>
              <a:rPr lang="en-US" sz="2000" dirty="0"/>
              <a:t>How to Treat Sub-Bullet Points</a:t>
            </a:r>
          </a:p>
          <a:p>
            <a:pPr lvl="1">
              <a:lnSpc>
                <a:spcPct val="100000"/>
              </a:lnSpc>
              <a:buSzPct val="110000"/>
            </a:pPr>
            <a:r>
              <a:rPr lang="en-US" sz="1600" dirty="0"/>
              <a:t>Sub-Bullet Indent once, Arial at 16pt </a:t>
            </a:r>
          </a:p>
          <a:p>
            <a:pPr lvl="1">
              <a:lnSpc>
                <a:spcPct val="100000"/>
              </a:lnSpc>
              <a:buSzPct val="110000"/>
            </a:pPr>
            <a:r>
              <a:rPr lang="en-US" sz="1600" dirty="0"/>
              <a:t>Sub-Bullet Indent once, Arial at 16pt </a:t>
            </a:r>
            <a:endParaRPr lang="en-US" sz="2000" dirty="0"/>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2884361657"/>
      </p:ext>
    </p:extLst>
  </p:cSld>
  <p:clrMapOvr>
    <a:masterClrMapping/>
  </p:clrMapOvr>
  <p:extLst>
    <p:ext uri="{DCECCB84-F9BA-43D5-87BE-67443E8EF086}">
      <p15:sldGuideLst xmlns:p15="http://schemas.microsoft.com/office/powerpoint/2012/main">
        <p15:guide id="1" orient="horz" pos="864"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ne column text only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629275" cy="877266"/>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629276" cy="4775546"/>
          </a:xfrm>
          <a:prstGeom prst="rect">
            <a:avLst/>
          </a:prstGeom>
        </p:spPr>
        <p:txBody>
          <a:bodyPr/>
          <a:lstStyle>
            <a:lvl1pPr marL="0" indent="0">
              <a:lnSpc>
                <a:spcPct val="100000"/>
              </a:lnSpc>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 Body copy text is Arial 20pt left justified. Body copy text is Arial 20pt left justified.</a:t>
            </a:r>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140525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Shi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629275" cy="877266"/>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629276" cy="4775546"/>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marL="342900" indent="-342900">
              <a:lnSpc>
                <a:spcPct val="100000"/>
              </a:lnSpc>
              <a:buSzPct val="110000"/>
            </a:pPr>
            <a:r>
              <a:rPr lang="en-US" sz="2000" dirty="0"/>
              <a:t>Use Two Column Content Slide</a:t>
            </a:r>
          </a:p>
          <a:p>
            <a:pPr marL="342900" indent="-342900">
              <a:lnSpc>
                <a:spcPct val="100000"/>
              </a:lnSpc>
              <a:buSzPct val="110000"/>
            </a:pPr>
            <a:r>
              <a:rPr lang="en-US" sz="2000" dirty="0"/>
              <a:t>Text is Arial at 20pt</a:t>
            </a:r>
          </a:p>
          <a:p>
            <a:pPr marL="342900" indent="-342900">
              <a:lnSpc>
                <a:spcPct val="100000"/>
              </a:lnSpc>
              <a:buSzPct val="110000"/>
            </a:pPr>
            <a:r>
              <a:rPr lang="en-US" sz="2000" dirty="0"/>
              <a:t>Character Spacing is Normal</a:t>
            </a:r>
          </a:p>
          <a:p>
            <a:pPr marL="342900" indent="-342900">
              <a:lnSpc>
                <a:spcPct val="100000"/>
              </a:lnSpc>
              <a:buSzPct val="110000"/>
            </a:pPr>
            <a:r>
              <a:rPr lang="en-US" sz="2000" dirty="0"/>
              <a:t>Gold Text Bullet</a:t>
            </a:r>
          </a:p>
          <a:p>
            <a:pPr marL="342900" indent="-342900">
              <a:lnSpc>
                <a:spcPct val="100000"/>
              </a:lnSpc>
              <a:buSzPct val="110000"/>
            </a:pPr>
            <a:r>
              <a:rPr lang="en-US" sz="2000" dirty="0"/>
              <a:t>Line Spacing is 1</a:t>
            </a:r>
          </a:p>
          <a:p>
            <a:pPr marL="342900" indent="-342900">
              <a:lnSpc>
                <a:spcPct val="100000"/>
              </a:lnSpc>
              <a:buSzPct val="110000"/>
            </a:pPr>
            <a:r>
              <a:rPr lang="en-US" sz="2000" dirty="0"/>
              <a:t>How to Treat Sub-Bullet Points</a:t>
            </a:r>
          </a:p>
          <a:p>
            <a:pPr lvl="1">
              <a:lnSpc>
                <a:spcPct val="100000"/>
              </a:lnSpc>
              <a:buSzPct val="110000"/>
            </a:pPr>
            <a:r>
              <a:rPr lang="en-US" sz="1600" dirty="0"/>
              <a:t>Sub-Bullet Indent once, Arial at 16pt </a:t>
            </a:r>
          </a:p>
          <a:p>
            <a:pPr lvl="1">
              <a:lnSpc>
                <a:spcPct val="100000"/>
              </a:lnSpc>
              <a:buSzPct val="110000"/>
            </a:pPr>
            <a:r>
              <a:rPr lang="en-US" sz="1600" dirty="0"/>
              <a:t>Sub-Bullet Indent once, Arial at 16pt </a:t>
            </a:r>
            <a:endParaRPr lang="en-US" sz="2000" dirty="0"/>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pic>
        <p:nvPicPr>
          <p:cNvPr id="5" name="Picture 4">
            <a:extLst>
              <a:ext uri="{FF2B5EF4-FFF2-40B4-BE49-F238E27FC236}">
                <a16:creationId xmlns:a16="http://schemas.microsoft.com/office/drawing/2014/main" id="{CB275CD5-F16B-3B7E-4E55-435CF96033BB}"/>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1031" r="13297"/>
          <a:stretch/>
        </p:blipFill>
        <p:spPr>
          <a:xfrm>
            <a:off x="7129448" y="344765"/>
            <a:ext cx="5062552" cy="5770286"/>
          </a:xfrm>
          <a:prstGeom prst="rect">
            <a:avLst/>
          </a:prstGeom>
        </p:spPr>
      </p:pic>
    </p:spTree>
    <p:extLst>
      <p:ext uri="{BB962C8B-B14F-4D97-AF65-F5344CB8AC3E}">
        <p14:creationId xmlns:p14="http://schemas.microsoft.com/office/powerpoint/2010/main" val="1273739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body copy - Shi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629275" cy="877266"/>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629276" cy="4775546"/>
          </a:xfrm>
          <a:prstGeom prst="rect">
            <a:avLst/>
          </a:prstGeom>
        </p:spPr>
        <p:txBody>
          <a:bodyPr/>
          <a:lstStyle>
            <a:lvl1pPr marL="0" indent="0">
              <a:lnSpc>
                <a:spcPct val="100000"/>
              </a:lnSpc>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 Body copy text is Arial 20pt left justified. Body copy text is Arial 20pt left justified.</a:t>
            </a:r>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pic>
        <p:nvPicPr>
          <p:cNvPr id="5" name="Picture 4">
            <a:extLst>
              <a:ext uri="{FF2B5EF4-FFF2-40B4-BE49-F238E27FC236}">
                <a16:creationId xmlns:a16="http://schemas.microsoft.com/office/drawing/2014/main" id="{CADA0DEF-CAB8-560F-7B3F-D38A387A3413}"/>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1031" r="13297"/>
          <a:stretch/>
        </p:blipFill>
        <p:spPr>
          <a:xfrm>
            <a:off x="7129448" y="344765"/>
            <a:ext cx="5062552" cy="5770286"/>
          </a:xfrm>
          <a:prstGeom prst="rect">
            <a:avLst/>
          </a:prstGeom>
        </p:spPr>
      </p:pic>
    </p:spTree>
    <p:extLst>
      <p:ext uri="{BB962C8B-B14F-4D97-AF65-F5344CB8AC3E}">
        <p14:creationId xmlns:p14="http://schemas.microsoft.com/office/powerpoint/2010/main" val="298257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9F4-9B84-184C-8BB3-7A38D9094590}"/>
              </a:ext>
            </a:extLst>
          </p:cNvPr>
          <p:cNvSpPr>
            <a:spLocks noGrp="1"/>
          </p:cNvSpPr>
          <p:nvPr>
            <p:ph type="title" hasCustomPrompt="1"/>
          </p:nvPr>
        </p:nvSpPr>
        <p:spPr>
          <a:xfrm>
            <a:off x="822960" y="365760"/>
            <a:ext cx="9892748" cy="877266"/>
          </a:xfrm>
          <a:prstGeom prst="rect">
            <a:avLst/>
          </a:prstGeom>
        </p:spPr>
        <p:txBody>
          <a:bodyPr/>
          <a:lstStyle/>
          <a:p>
            <a:r>
              <a:rPr lang="en-US" dirty="0"/>
              <a:t>Title – Arial Bold 40 </a:t>
            </a:r>
            <a:r>
              <a:rPr lang="en-US" dirty="0" err="1"/>
              <a:t>pt</a:t>
            </a:r>
            <a:endParaRPr lang="en-US" dirty="0"/>
          </a:p>
        </p:txBody>
      </p:sp>
      <p:sp>
        <p:nvSpPr>
          <p:cNvPr id="3" name="Slide Number Placeholder 2">
            <a:extLst>
              <a:ext uri="{FF2B5EF4-FFF2-40B4-BE49-F238E27FC236}">
                <a16:creationId xmlns:a16="http://schemas.microsoft.com/office/drawing/2014/main" id="{5565B34D-C2D9-9842-8A76-C94BA6B57B35}"/>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135102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 Shi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9F4-9B84-184C-8BB3-7A38D9094590}"/>
              </a:ext>
            </a:extLst>
          </p:cNvPr>
          <p:cNvSpPr>
            <a:spLocks noGrp="1"/>
          </p:cNvSpPr>
          <p:nvPr>
            <p:ph type="title" hasCustomPrompt="1"/>
          </p:nvPr>
        </p:nvSpPr>
        <p:spPr>
          <a:xfrm>
            <a:off x="822960" y="365760"/>
            <a:ext cx="10204174" cy="877266"/>
          </a:xfrm>
          <a:prstGeom prst="rect">
            <a:avLst/>
          </a:prstGeom>
        </p:spPr>
        <p:txBody>
          <a:bodyPr/>
          <a:lstStyle/>
          <a:p>
            <a:r>
              <a:rPr lang="en-US" dirty="0"/>
              <a:t>Title – Arial Bold 40 </a:t>
            </a:r>
            <a:r>
              <a:rPr lang="en-US" dirty="0" err="1"/>
              <a:t>pt</a:t>
            </a:r>
            <a:endParaRPr lang="en-US" dirty="0"/>
          </a:p>
        </p:txBody>
      </p:sp>
      <p:pic>
        <p:nvPicPr>
          <p:cNvPr id="18" name="Picture 17">
            <a:extLst>
              <a:ext uri="{FF2B5EF4-FFF2-40B4-BE49-F238E27FC236}">
                <a16:creationId xmlns:a16="http://schemas.microsoft.com/office/drawing/2014/main" id="{E81EA6F9-9853-994E-9691-56DDAEFB6460}"/>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1031" r="15894"/>
          <a:stretch/>
        </p:blipFill>
        <p:spPr>
          <a:xfrm>
            <a:off x="7285343" y="344765"/>
            <a:ext cx="4906657" cy="5763142"/>
          </a:xfrm>
          <a:prstGeom prst="rect">
            <a:avLst/>
          </a:prstGeom>
        </p:spPr>
      </p:pic>
      <p:sp>
        <p:nvSpPr>
          <p:cNvPr id="3" name="Slide Number Placeholder 2">
            <a:extLst>
              <a:ext uri="{FF2B5EF4-FFF2-40B4-BE49-F238E27FC236}">
                <a16:creationId xmlns:a16="http://schemas.microsoft.com/office/drawing/2014/main" id="{B956321F-BCFD-A544-9480-FBBD0CC0E9BE}"/>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211257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BBD74F-7B47-B54E-B53C-498ADC112666}"/>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9615A8F3-B2CF-C645-AA8E-4D2F7A4B656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0" i="0" baseline="0">
                <a:solidFill>
                  <a:schemeClr val="bg1">
                    <a:lumMod val="50000"/>
                  </a:schemeClr>
                </a:solidFill>
                <a:latin typeface="Arial" panose="020B0604020202020204" pitchFamily="34" charset="0"/>
                <a:cs typeface="Arial" panose="020B0604020202020204" pitchFamily="34" charset="0"/>
              </a:defRPr>
            </a:lvl1pPr>
          </a:lstStyle>
          <a:p>
            <a:fld id="{0E109EA1-A30D-9743-9DCC-41793B4C74E6}" type="slidenum">
              <a:rPr lang="en-US" smtClean="0"/>
              <a:pPr/>
              <a:t>‹#›</a:t>
            </a:fld>
            <a:endParaRPr lang="en-US" dirty="0"/>
          </a:p>
        </p:txBody>
      </p:sp>
      <p:pic>
        <p:nvPicPr>
          <p:cNvPr id="16" name="Picture 15">
            <a:extLst>
              <a:ext uri="{FF2B5EF4-FFF2-40B4-BE49-F238E27FC236}">
                <a16:creationId xmlns:a16="http://schemas.microsoft.com/office/drawing/2014/main" id="{80B361CF-46BA-CC45-9442-12472E0807C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042381" y="6355765"/>
            <a:ext cx="2024974" cy="335168"/>
          </a:xfrm>
          <a:prstGeom prst="rect">
            <a:avLst/>
          </a:prstGeom>
        </p:spPr>
      </p:pic>
      <p:cxnSp>
        <p:nvCxnSpPr>
          <p:cNvPr id="17" name="Straight Connector 16">
            <a:extLst>
              <a:ext uri="{FF2B5EF4-FFF2-40B4-BE49-F238E27FC236}">
                <a16:creationId xmlns:a16="http://schemas.microsoft.com/office/drawing/2014/main" id="{4B126E66-B8E5-0645-84E7-4016D9391A29}"/>
              </a:ext>
            </a:extLst>
          </p:cNvPr>
          <p:cNvCxnSpPr/>
          <p:nvPr userDrawn="1"/>
        </p:nvCxnSpPr>
        <p:spPr>
          <a:xfrm>
            <a:off x="0" y="6179237"/>
            <a:ext cx="12192000" cy="0"/>
          </a:xfrm>
          <a:prstGeom prst="line">
            <a:avLst/>
          </a:prstGeom>
          <a:ln w="9525">
            <a:solidFill>
              <a:srgbClr val="9E7E38"/>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37CBF91-3D9D-5744-BE72-E29313CE4B99}"/>
              </a:ext>
            </a:extLst>
          </p:cNvPr>
          <p:cNvSpPr txBox="1"/>
          <p:nvPr userDrawn="1"/>
        </p:nvSpPr>
        <p:spPr>
          <a:xfrm>
            <a:off x="10314072" y="6368238"/>
            <a:ext cx="12566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i="0" kern="1200" dirty="0">
                <a:solidFill>
                  <a:schemeClr val="bg1">
                    <a:lumMod val="50000"/>
                  </a:schemeClr>
                </a:solidFill>
                <a:effectLst/>
                <a:latin typeface="Arial" panose="020B0604020202020204" pitchFamily="34" charset="0"/>
                <a:ea typeface="+mn-ea"/>
                <a:cs typeface="Arial" panose="020B0604020202020204" pitchFamily="34" charset="0"/>
              </a:rPr>
              <a:t>The academic core of Atrium Health</a:t>
            </a:r>
          </a:p>
        </p:txBody>
      </p:sp>
      <p:cxnSp>
        <p:nvCxnSpPr>
          <p:cNvPr id="4" name="Straight Connector 3">
            <a:extLst>
              <a:ext uri="{FF2B5EF4-FFF2-40B4-BE49-F238E27FC236}">
                <a16:creationId xmlns:a16="http://schemas.microsoft.com/office/drawing/2014/main" id="{86F45DA8-F4E0-A940-87D6-72934959BB43}"/>
              </a:ext>
            </a:extLst>
          </p:cNvPr>
          <p:cNvCxnSpPr>
            <a:cxnSpLocks/>
          </p:cNvCxnSpPr>
          <p:nvPr userDrawn="1"/>
        </p:nvCxnSpPr>
        <p:spPr>
          <a:xfrm>
            <a:off x="10249623" y="6382146"/>
            <a:ext cx="0" cy="322695"/>
          </a:xfrm>
          <a:prstGeom prst="line">
            <a:avLst/>
          </a:prstGeom>
          <a:ln w="9525"/>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userDrawn="1"/>
        </p:nvPicPr>
        <p:blipFill>
          <a:blip r:embed="rId16"/>
          <a:stretch>
            <a:fillRect/>
          </a:stretch>
        </p:blipFill>
        <p:spPr>
          <a:xfrm>
            <a:off x="-91977" y="-85649"/>
            <a:ext cx="12375953" cy="7029297"/>
          </a:xfrm>
          <a:prstGeom prst="rect">
            <a:avLst/>
          </a:prstGeom>
          <a:solidFill>
            <a:schemeClr val="bg1">
              <a:alpha val="0"/>
            </a:schemeClr>
          </a:solidFill>
        </p:spPr>
      </p:pic>
      <p:sp>
        <p:nvSpPr>
          <p:cNvPr id="9" name="Title Placeholder 1">
            <a:extLst>
              <a:ext uri="{FF2B5EF4-FFF2-40B4-BE49-F238E27FC236}">
                <a16:creationId xmlns:a16="http://schemas.microsoft.com/office/drawing/2014/main" id="{0AC5FA14-28EB-EC48-A23B-53FA6634936B}"/>
              </a:ext>
            </a:extLst>
          </p:cNvPr>
          <p:cNvSpPr>
            <a:spLocks noGrp="1"/>
          </p:cNvSpPr>
          <p:nvPr>
            <p:ph type="title"/>
          </p:nvPr>
        </p:nvSpPr>
        <p:spPr>
          <a:xfrm>
            <a:off x="822960" y="365760"/>
            <a:ext cx="10515600" cy="822960"/>
          </a:xfrm>
          <a:prstGeom prst="rect">
            <a:avLst/>
          </a:prstGeom>
        </p:spPr>
        <p:txBody>
          <a:bodyPr vert="horz" lIns="91440" tIns="45720" rIns="91440" bIns="45720" rtlCol="0" anchor="t" anchorCtr="0">
            <a:normAutofit/>
          </a:bodyPr>
          <a:lstStyle/>
          <a:p>
            <a:r>
              <a:rPr lang="en-US" dirty="0"/>
              <a:t>Title – Arial Bold 40pt</a:t>
            </a:r>
          </a:p>
        </p:txBody>
      </p:sp>
      <p:sp>
        <p:nvSpPr>
          <p:cNvPr id="11" name="Text Placeholder 2">
            <a:extLst>
              <a:ext uri="{FF2B5EF4-FFF2-40B4-BE49-F238E27FC236}">
                <a16:creationId xmlns:a16="http://schemas.microsoft.com/office/drawing/2014/main" id="{7982A3E0-C71D-634A-9871-F5B8FB720C8C}"/>
              </a:ext>
            </a:extLst>
          </p:cNvPr>
          <p:cNvSpPr>
            <a:spLocks noGrp="1"/>
          </p:cNvSpPr>
          <p:nvPr>
            <p:ph type="body" idx="1"/>
          </p:nvPr>
        </p:nvSpPr>
        <p:spPr>
          <a:xfrm>
            <a:off x="822960" y="1371600"/>
            <a:ext cx="10515600" cy="4389120"/>
          </a:xfrm>
          <a:prstGeom prst="rect">
            <a:avLst/>
          </a:prstGeom>
        </p:spPr>
        <p:txBody>
          <a:bodyPr vert="horz" lIns="91440" tIns="45720" rIns="91440" bIns="45720" rtlCol="0">
            <a:normAutofit/>
          </a:body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 Body copy text is Arial 20pt left justified. Body copy text is Arial 20pt left justified.</a:t>
            </a:r>
          </a:p>
        </p:txBody>
      </p:sp>
    </p:spTree>
    <p:extLst>
      <p:ext uri="{BB962C8B-B14F-4D97-AF65-F5344CB8AC3E}">
        <p14:creationId xmlns:p14="http://schemas.microsoft.com/office/powerpoint/2010/main" val="1877498306"/>
      </p:ext>
    </p:extLst>
  </p:cSld>
  <p:clrMap bg1="lt1" tx1="dk1" bg2="lt2" tx2="dk2" accent1="accent1" accent2="accent2" accent3="accent3" accent4="accent4" accent5="accent5" accent6="accent6" hlink="hlink" folHlink="folHlink"/>
  <p:sldLayoutIdLst>
    <p:sldLayoutId id="2147483688" r:id="rId1"/>
    <p:sldLayoutId id="2147483692" r:id="rId2"/>
    <p:sldLayoutId id="2147483698" r:id="rId3"/>
    <p:sldLayoutId id="2147483690" r:id="rId4"/>
    <p:sldLayoutId id="2147483699" r:id="rId5"/>
    <p:sldLayoutId id="2147483700" r:id="rId6"/>
    <p:sldLayoutId id="2147483701" r:id="rId7"/>
    <p:sldLayoutId id="2147483693" r:id="rId8"/>
    <p:sldLayoutId id="2147483694" r:id="rId9"/>
    <p:sldLayoutId id="2147483696" r:id="rId10"/>
    <p:sldLayoutId id="2147483702" r:id="rId11"/>
    <p:sldLayoutId id="2147483697" r:id="rId12"/>
    <p:sldLayoutId id="2147483703" r:id="rId13"/>
  </p:sldLayoutIdLst>
  <p:hf hdr="0"/>
  <p:txStyles>
    <p:titleStyle>
      <a:lvl1pPr algn="l" defTabSz="914400" rtl="0" eaLnBrk="1" latinLnBrk="0" hangingPunct="1">
        <a:lnSpc>
          <a:spcPct val="90000"/>
        </a:lnSpc>
        <a:spcBef>
          <a:spcPct val="0"/>
        </a:spcBef>
        <a:buNone/>
        <a:defRPr sz="4000" b="1"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9E7E38"/>
        </a:buClr>
        <a:buFont typeface="Arial" panose="020B06040202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E7E38"/>
        </a:buClr>
        <a:buFont typeface="Arial" panose="020B06040202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E7E38"/>
        </a:buClr>
        <a:buFont typeface="Arial" panose="020B0604020202020204" pitchFamily="34" charset="0"/>
        <a:buChar char="•"/>
        <a:defRPr sz="1800" kern="1200" baseline="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E7E38"/>
        </a:buClr>
        <a:buFont typeface="Arial" panose="020B0604020202020204" pitchFamily="34" charset="0"/>
        <a:buChar char="•"/>
        <a:defRPr sz="1600" kern="1200" baseline="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E7E38"/>
        </a:buClr>
        <a:buFont typeface="Arial" panose="020B0604020202020204" pitchFamily="34" charset="0"/>
        <a:buChar char="•"/>
        <a:defRPr sz="1400" kern="1200" baseline="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s://www.ncbi.nlm.nih.gov/books/NBK19910/" TargetMode="External"/><Relationship Id="rId13" Type="http://schemas.openxmlformats.org/officeDocument/2006/relationships/hyperlink" Target="https://journals.sagepub.com/doi/abs/10.1177/1077558709333995?casa_token=52SgnAUsZKQAAAAA%3A17CY_wmi7LN-9fg_WIqNRvY5UiWMDz4WdnWHv2y4z7HPhSV-jpxkDWre8jPm6Z6qVTpCuw1pPTFQyw&amp;" TargetMode="External"/><Relationship Id="rId3" Type="http://schemas.openxmlformats.org/officeDocument/2006/relationships/hyperlink" Target="https://www.pewresearch.org/science/2022/06/14/hispanic-americans-experiences-with-health-care/" TargetMode="External"/><Relationship Id="rId7" Type="http://schemas.openxmlformats.org/officeDocument/2006/relationships/hyperlink" Target="https://www.ncbi.nlm.nih.gov/pmc/articles/PMC6181223/" TargetMode="External"/><Relationship Id="rId12" Type="http://schemas.openxmlformats.org/officeDocument/2006/relationships/hyperlink" Target="https://aspe.hhs.gov/sites/default/files/documents/68c78e2fb15209dd191cf9b0b1380fb8/ASPE_Latino_Health_Coverage_IB.pdf" TargetMode="External"/><Relationship Id="rId17" Type="http://schemas.openxmlformats.org/officeDocument/2006/relationships/hyperlink" Target="https://pubmed.ncbi.nlm.nih.gov/31688009/" TargetMode="External"/><Relationship Id="rId2" Type="http://schemas.openxmlformats.org/officeDocument/2006/relationships/notesSlide" Target="../notesSlides/notesSlide11.xml"/><Relationship Id="rId16" Type="http://schemas.openxmlformats.org/officeDocument/2006/relationships/hyperlink" Target="https://pubmed.ncbi.nlm.nih.gov/16936481/" TargetMode="External"/><Relationship Id="rId1" Type="http://schemas.openxmlformats.org/officeDocument/2006/relationships/slideLayout" Target="../slideLayouts/slideLayout4.xml"/><Relationship Id="rId6" Type="http://schemas.openxmlformats.org/officeDocument/2006/relationships/hyperlink" Target="https://www.theatlantic.com/health/archive/2014/05/why-many-latinos-dread-going-to-the-doctor/361547/" TargetMode="External"/><Relationship Id="rId11" Type="http://schemas.openxmlformats.org/officeDocument/2006/relationships/hyperlink" Target="https://www.pbs.org/newshour/health/hispanic-americans-still-arent-signing-obamacare" TargetMode="External"/><Relationship Id="rId5" Type="http://schemas.openxmlformats.org/officeDocument/2006/relationships/hyperlink" Target="https://jamanetwork.com/journals/jamanetworkopen/fullarticle/2749233" TargetMode="External"/><Relationship Id="rId15" Type="http://schemas.openxmlformats.org/officeDocument/2006/relationships/hyperlink" Target="https://publichealthreviews.biomedcentral.com/articles/10.1186/s40985-016-0043-2" TargetMode="External"/><Relationship Id="rId10" Type="http://schemas.openxmlformats.org/officeDocument/2006/relationships/hyperlink" Target="https://www.census.gov/newsroom/releases/archives/health_care_insurance/cb12-185.html#:~:text=Visits%20to%20a%20medical%20provider%20or%20dentist&amp;text=Hispanics%20were%20the%20least%20likely,visited%20one%20during%20the%20year" TargetMode="External"/><Relationship Id="rId4" Type="http://schemas.openxmlformats.org/officeDocument/2006/relationships/hyperlink" Target="https://www.pewresearch.org/science/2022/06/14/a-brief-statistical-portrait-of-u-s-hispanics/" TargetMode="External"/><Relationship Id="rId9" Type="http://schemas.openxmlformats.org/officeDocument/2006/relationships/hyperlink" Target="https://www.jstor.org/stable/3767958#metadata_info_tab_contents" TargetMode="External"/><Relationship Id="rId14" Type="http://schemas.openxmlformats.org/officeDocument/2006/relationships/hyperlink" Target="https://jamanetwork.com/journals/jamapediatrics/article-abstract/481426"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arget="../media/image11.jpeg" Type="http://schemas.openxmlformats.org/officeDocument/2006/relationships/image"/><Relationship Id="rId2" Target="../notesSlides/notesSlide6.xml" Type="http://schemas.openxmlformats.org/officeDocument/2006/relationships/notesSlid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0F2B7-A4EE-5847-8B25-B6EBCA52BE5D}"/>
              </a:ext>
            </a:extLst>
          </p:cNvPr>
          <p:cNvSpPr>
            <a:spLocks noGrp="1"/>
          </p:cNvSpPr>
          <p:nvPr>
            <p:ph type="ctrTitle"/>
          </p:nvPr>
        </p:nvSpPr>
        <p:spPr/>
        <p:txBody>
          <a:bodyPr>
            <a:normAutofit/>
          </a:bodyPr>
          <a:lstStyle/>
          <a:p>
            <a:r>
              <a:rPr lang="en-US" sz="3200" dirty="0"/>
              <a:t>Healthcare Experiences And Disparities in Hispanic Populations</a:t>
            </a:r>
          </a:p>
        </p:txBody>
      </p:sp>
      <p:sp>
        <p:nvSpPr>
          <p:cNvPr id="3" name="Subtitle 2">
            <a:extLst>
              <a:ext uri="{FF2B5EF4-FFF2-40B4-BE49-F238E27FC236}">
                <a16:creationId xmlns:a16="http://schemas.microsoft.com/office/drawing/2014/main" id="{4ACA42BD-2ECF-664D-8C98-22A8B6A1E4AE}"/>
              </a:ext>
            </a:extLst>
          </p:cNvPr>
          <p:cNvSpPr>
            <a:spLocks noGrp="1"/>
          </p:cNvSpPr>
          <p:nvPr>
            <p:ph type="subTitle" idx="1"/>
          </p:nvPr>
        </p:nvSpPr>
        <p:spPr>
          <a:xfrm>
            <a:off x="744672" y="3448819"/>
            <a:ext cx="4849756" cy="520507"/>
          </a:xfrm>
        </p:spPr>
        <p:txBody>
          <a:bodyPr/>
          <a:lstStyle/>
          <a:p>
            <a:r>
              <a:rPr lang="en-US" dirty="0"/>
              <a:t>ALEXANDRA HUET-HUDSON MS2</a:t>
            </a:r>
          </a:p>
        </p:txBody>
      </p:sp>
    </p:spTree>
    <p:extLst>
      <p:ext uri="{BB962C8B-B14F-4D97-AF65-F5344CB8AC3E}">
        <p14:creationId xmlns:p14="http://schemas.microsoft.com/office/powerpoint/2010/main" val="4201210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DD7B-2108-7E1B-CB7A-72BE3E4462A4}"/>
              </a:ext>
            </a:extLst>
          </p:cNvPr>
          <p:cNvSpPr>
            <a:spLocks noGrp="1"/>
          </p:cNvSpPr>
          <p:nvPr>
            <p:ph type="title"/>
          </p:nvPr>
        </p:nvSpPr>
        <p:spPr/>
        <p:txBody>
          <a:bodyPr/>
          <a:lstStyle/>
          <a:p>
            <a:r>
              <a:rPr lang="en-US" dirty="0"/>
              <a:t>Literature Review Conclusion/Implications</a:t>
            </a:r>
          </a:p>
        </p:txBody>
      </p:sp>
      <p:sp>
        <p:nvSpPr>
          <p:cNvPr id="3" name="Content Placeholder 2">
            <a:extLst>
              <a:ext uri="{FF2B5EF4-FFF2-40B4-BE49-F238E27FC236}">
                <a16:creationId xmlns:a16="http://schemas.microsoft.com/office/drawing/2014/main" id="{15A3470E-00E5-8FD2-E34A-0310EE0FCEDB}"/>
              </a:ext>
            </a:extLst>
          </p:cNvPr>
          <p:cNvSpPr>
            <a:spLocks noGrp="1"/>
          </p:cNvSpPr>
          <p:nvPr>
            <p:ph idx="1"/>
          </p:nvPr>
        </p:nvSpPr>
        <p:spPr/>
        <p:txBody>
          <a:bodyPr>
            <a:normAutofit/>
          </a:bodyPr>
          <a:lstStyle/>
          <a:p>
            <a:r>
              <a:rPr lang="en-US" dirty="0"/>
              <a:t>An article on Racial and Ethnic Disparities in Healthcare showed that after accounting for access to healthcare and SES, racial and ethnic disparities in healthcare persist</a:t>
            </a:r>
          </a:p>
          <a:p>
            <a:pPr lvl="1"/>
            <a:r>
              <a:rPr lang="en-US" dirty="0"/>
              <a:t>Concluded that research on healthcare disparities independent of SES and insurance status are too few to draw definitive conclusions</a:t>
            </a:r>
          </a:p>
        </p:txBody>
      </p:sp>
    </p:spTree>
    <p:extLst>
      <p:ext uri="{BB962C8B-B14F-4D97-AF65-F5344CB8AC3E}">
        <p14:creationId xmlns:p14="http://schemas.microsoft.com/office/powerpoint/2010/main" val="2706002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B494D-1B0D-5FF1-2E22-A38FFB98F83B}"/>
              </a:ext>
            </a:extLst>
          </p:cNvPr>
          <p:cNvSpPr>
            <a:spLocks noGrp="1"/>
          </p:cNvSpPr>
          <p:nvPr>
            <p:ph type="title"/>
          </p:nvPr>
        </p:nvSpPr>
        <p:spPr/>
        <p:txBody>
          <a:bodyPr/>
          <a:lstStyle/>
          <a:p>
            <a:r>
              <a:rPr lang="en-US" dirty="0"/>
              <a:t>Main Points for Opinion Piece</a:t>
            </a:r>
          </a:p>
        </p:txBody>
      </p:sp>
      <p:sp>
        <p:nvSpPr>
          <p:cNvPr id="3" name="Content Placeholder 2">
            <a:extLst>
              <a:ext uri="{FF2B5EF4-FFF2-40B4-BE49-F238E27FC236}">
                <a16:creationId xmlns:a16="http://schemas.microsoft.com/office/drawing/2014/main" id="{D807C0F9-3DC1-63C2-250A-A3E1CB217AE8}"/>
              </a:ext>
            </a:extLst>
          </p:cNvPr>
          <p:cNvSpPr>
            <a:spLocks noGrp="1"/>
          </p:cNvSpPr>
          <p:nvPr>
            <p:ph idx="1"/>
          </p:nvPr>
        </p:nvSpPr>
        <p:spPr>
          <a:xfrm>
            <a:off x="822960" y="1326066"/>
            <a:ext cx="10043160" cy="3893820"/>
          </a:xfrm>
        </p:spPr>
        <p:txBody>
          <a:bodyPr>
            <a:normAutofit/>
          </a:bodyPr>
          <a:lstStyle/>
          <a:p>
            <a:r>
              <a:rPr lang="en-US" dirty="0"/>
              <a:t>There is more to healthcare disparities in Hispanic populations than SES, education, insurance status, access to care, and English fluency</a:t>
            </a:r>
          </a:p>
          <a:p>
            <a:r>
              <a:rPr lang="en-US" dirty="0"/>
              <a:t>Many Hispanic patients have had negative healthcare experiences</a:t>
            </a:r>
          </a:p>
          <a:p>
            <a:r>
              <a:rPr lang="en-US" dirty="0"/>
              <a:t>Healthcare utilization is low in Hispanic populations</a:t>
            </a:r>
          </a:p>
          <a:p>
            <a:r>
              <a:rPr lang="en-US" dirty="0"/>
              <a:t>Trust is a big part of the physician-patient relationship, especially in marginalized populations</a:t>
            </a:r>
          </a:p>
          <a:p>
            <a:pPr lvl="1"/>
            <a:r>
              <a:rPr lang="en-US" dirty="0"/>
              <a:t>Building trust is a good first step in improving healthcare experiences for Hispanic patients</a:t>
            </a:r>
          </a:p>
        </p:txBody>
      </p:sp>
    </p:spTree>
    <p:extLst>
      <p:ext uri="{BB962C8B-B14F-4D97-AF65-F5344CB8AC3E}">
        <p14:creationId xmlns:p14="http://schemas.microsoft.com/office/powerpoint/2010/main" val="3820722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E0EB-F010-F551-F0DB-C2011CE7BC19}"/>
              </a:ext>
            </a:extLst>
          </p:cNvPr>
          <p:cNvSpPr>
            <a:spLocks noGrp="1"/>
          </p:cNvSpPr>
          <p:nvPr>
            <p:ph type="title"/>
          </p:nvPr>
        </p:nvSpPr>
        <p:spPr>
          <a:xfrm>
            <a:off x="1295400" y="324556"/>
            <a:ext cx="9601200" cy="804333"/>
          </a:xfrm>
        </p:spPr>
        <p:txBody>
          <a:bodyPr/>
          <a:lstStyle/>
          <a:p>
            <a:r>
              <a:rPr lang="en-US" dirty="0"/>
              <a:t>Resources</a:t>
            </a:r>
          </a:p>
        </p:txBody>
      </p:sp>
      <p:sp>
        <p:nvSpPr>
          <p:cNvPr id="3" name="Content Placeholder 2">
            <a:extLst>
              <a:ext uri="{FF2B5EF4-FFF2-40B4-BE49-F238E27FC236}">
                <a16:creationId xmlns:a16="http://schemas.microsoft.com/office/drawing/2014/main" id="{AD1744EC-B9C1-4C42-5F0C-07ECF4BE44DA}"/>
              </a:ext>
            </a:extLst>
          </p:cNvPr>
          <p:cNvSpPr>
            <a:spLocks noGrp="1"/>
          </p:cNvSpPr>
          <p:nvPr>
            <p:ph idx="1"/>
          </p:nvPr>
        </p:nvSpPr>
        <p:spPr>
          <a:xfrm>
            <a:off x="1295400" y="1016000"/>
            <a:ext cx="10715978" cy="5610578"/>
          </a:xfrm>
        </p:spPr>
        <p:txBody>
          <a:bodyPr>
            <a:normAutofit fontScale="70000" lnSpcReduction="20000"/>
          </a:bodyPr>
          <a:lstStyle/>
          <a:p>
            <a:r>
              <a:rPr lang="en-US" sz="2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https://www.pewresearch.org/science/2022/06/14/hispanic-americans-experiences-with-health-care/</a:t>
            </a:r>
            <a:endParaRPr lang="en-US" sz="2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https://www.pewresearch.org/science/2022/06/14/a-brief-statistical-portrait-of-u-s-hispanics/</a:t>
            </a:r>
            <a:endParaRPr lang="en-US" sz="2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https://jamanetwork.com/journals/jamanetworkopen/fullarticle/2749233</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hlinkClick r:id="rId6"/>
              </a:rPr>
              <a:t>https://www.theatlantic.com/health/archive/2014/05/why-many-latinos-dread-going-to-the-doctor/361547/</a:t>
            </a:r>
            <a:endParaRPr lang="en-US" sz="22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https://www.ncbi.nlm.nih.gov/pmc/articles/PMC6181223/</a:t>
            </a:r>
            <a:endParaRPr lang="en-US" sz="2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https://jamanetwork.com/journals/jamanetworkopen/fullarticle/2749233</a:t>
            </a:r>
            <a:endParaRPr lang="en-US" sz="22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hlinkClick r:id="rId8"/>
              </a:rPr>
              <a:t>https://www.ncbi.nlm.nih.gov/books/NBK19910/</a:t>
            </a:r>
            <a:endParaRPr lang="en-US" sz="2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hlinkClick r:id="rId9"/>
              </a:rPr>
              <a:t>https://www.jstor.org/stable/3767958#metadata_info_tab_contents</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hlinkClick r:id="rId10"/>
              </a:rPr>
              <a:t>https://www.census.gov/newsroom/releases/archives/health_care_insurance/cb12-185.html#:~:text=Visits%20to%20a%20medical%20provider%20or%20dentist&amp;text=Hispanics%20were%20the%20least%20likely,visited%20one%20during%20the%20year</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hlinkClick r:id="rId11"/>
              </a:rPr>
              <a:t>https://www.pbs.org/newshour/health/hispanic-americans-still-arent-signing-obamacare</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hlinkClick r:id="rId12"/>
              </a:rPr>
              <a:t>https://aspe.hhs.gov/sites/default/files/documents/68c78e2fb15209dd191cf9b0b1380fb8/ASPE_Latino_Health_Coverage_IB.pdf</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hlinkClick r:id="rId13"/>
              </a:rPr>
              <a:t>https://journals.sagepub.com/doi/abs/10.1177/1077558709333995?casa_token=52SgnAUsZKQAAAAA%3A17CY_wmi7LN-9fg_WIqNRvY5UiWMDz4WdnWHv2y4z7HPhSV-jpxkDWre8jPm6Z6qVTpCuw1pPTFQyw&amp;</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hlinkClick r:id="rId14"/>
              </a:rPr>
              <a:t>https://jamanetwork.com/journals/jamapediatrics/article-abstract/481426</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hlinkClick r:id="rId15"/>
              </a:rPr>
              <a:t>https://publichealthreviews.biomedcentral.com/articles/10.1186/s40985-016-0043-2</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hlinkClick r:id="rId16"/>
              </a:rPr>
              <a:t>https://pubmed.ncbi.nlm.nih.gov/16936481/</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hlinkClick r:id="rId17"/>
              </a:rPr>
              <a:t>https://pubmed.ncbi.nlm.nih.gov/31688009/</a:t>
            </a:r>
            <a:endParaRPr lang="en-US" sz="2200" dirty="0">
              <a:latin typeface="Times New Roman" panose="02020603050405020304" pitchFamily="18" charset="0"/>
              <a:cs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3709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DFFA5-01A9-52DC-9CED-2C878C378C47}"/>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9E52A0E-77FB-C34F-33A2-C84449D25850}"/>
              </a:ext>
            </a:extLst>
          </p:cNvPr>
          <p:cNvSpPr>
            <a:spLocks noGrp="1"/>
          </p:cNvSpPr>
          <p:nvPr>
            <p:ph idx="1"/>
          </p:nvPr>
        </p:nvSpPr>
        <p:spPr/>
        <p:txBody>
          <a:bodyPr/>
          <a:lstStyle/>
          <a:p>
            <a:pPr marL="457200" indent="-457200">
              <a:buFont typeface="Arial" panose="020B0604020202020204" pitchFamily="34" charset="0"/>
              <a:buChar char="•"/>
            </a:pPr>
            <a:r>
              <a:rPr lang="en-US" dirty="0"/>
              <a:t>Research has shown that minority Americans have poorer health outcomes (compared to whites) from preventable and treatable conditions such as cardiovascular disease, diabetes, asthma, and cancer.</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The National Healthcare Disparities Report found that although health care disparities between U.S. minority groups and white people are narrowing, Latinos are falling farther behind. </a:t>
            </a:r>
          </a:p>
          <a:p>
            <a:endParaRPr lang="en-US" dirty="0"/>
          </a:p>
        </p:txBody>
      </p:sp>
      <p:sp>
        <p:nvSpPr>
          <p:cNvPr id="4" name="Slide Number Placeholder 3">
            <a:extLst>
              <a:ext uri="{FF2B5EF4-FFF2-40B4-BE49-F238E27FC236}">
                <a16:creationId xmlns:a16="http://schemas.microsoft.com/office/drawing/2014/main" id="{67303CD6-8176-9231-BA1E-A97F02EB019A}"/>
              </a:ext>
            </a:extLst>
          </p:cNvPr>
          <p:cNvSpPr>
            <a:spLocks noGrp="1"/>
          </p:cNvSpPr>
          <p:nvPr>
            <p:ph type="sldNum" sz="quarter" idx="10"/>
          </p:nvPr>
        </p:nvSpPr>
        <p:spPr/>
        <p:txBody>
          <a:bodyPr/>
          <a:lstStyle/>
          <a:p>
            <a:fld id="{0E109EA1-A30D-9743-9DCC-41793B4C74E6}" type="slidenum">
              <a:rPr lang="en-US" smtClean="0"/>
              <a:pPr/>
              <a:t>2</a:t>
            </a:fld>
            <a:endParaRPr lang="en-US" dirty="0"/>
          </a:p>
        </p:txBody>
      </p:sp>
    </p:spTree>
    <p:extLst>
      <p:ext uri="{BB962C8B-B14F-4D97-AF65-F5344CB8AC3E}">
        <p14:creationId xmlns:p14="http://schemas.microsoft.com/office/powerpoint/2010/main" val="578521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lstStyle/>
          <a:p>
            <a:pPr>
              <a:lnSpc>
                <a:spcPct val="70000"/>
              </a:lnSpc>
            </a:pPr>
            <a:r>
              <a:rPr lang="en-US" sz="2400" b="1" dirty="0"/>
              <a:t>Goal: </a:t>
            </a:r>
          </a:p>
          <a:p>
            <a:pPr>
              <a:lnSpc>
                <a:spcPct val="70000"/>
              </a:lnSpc>
            </a:pPr>
            <a:r>
              <a:rPr lang="en-US" dirty="0"/>
              <a:t>Write an Op-Ed about the experiences of Hispanics in the healthcare system and discuss the changes that could be made by medical providers to do better.</a:t>
            </a:r>
          </a:p>
          <a:p>
            <a:r>
              <a:rPr lang="en-US" sz="2400" b="1" dirty="0"/>
              <a:t>Project Plan Outline:</a:t>
            </a:r>
          </a:p>
          <a:p>
            <a:pPr lvl="1"/>
            <a:r>
              <a:rPr lang="en-US" dirty="0"/>
              <a:t>Background Literature Review</a:t>
            </a:r>
          </a:p>
          <a:p>
            <a:pPr lvl="1"/>
            <a:r>
              <a:rPr lang="en-US" dirty="0"/>
              <a:t>Survey</a:t>
            </a:r>
          </a:p>
          <a:p>
            <a:pPr lvl="1"/>
            <a:r>
              <a:rPr lang="en-US" dirty="0"/>
              <a:t>Focused Literature Review</a:t>
            </a:r>
          </a:p>
          <a:p>
            <a:pPr lvl="1"/>
            <a:r>
              <a:rPr lang="en-US" dirty="0"/>
              <a:t>Op-Ed Write-Up</a:t>
            </a:r>
          </a:p>
          <a:p>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3</a:t>
            </a:fld>
            <a:endParaRPr lang="en-US" dirty="0"/>
          </a:p>
        </p:txBody>
      </p:sp>
    </p:spTree>
    <p:extLst>
      <p:ext uri="{BB962C8B-B14F-4D97-AF65-F5344CB8AC3E}">
        <p14:creationId xmlns:p14="http://schemas.microsoft.com/office/powerpoint/2010/main" val="1954904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6FCF0-3532-142A-4C4C-0AE1D08FD7BD}"/>
              </a:ext>
            </a:extLst>
          </p:cNvPr>
          <p:cNvSpPr>
            <a:spLocks noGrp="1"/>
          </p:cNvSpPr>
          <p:nvPr>
            <p:ph type="title"/>
          </p:nvPr>
        </p:nvSpPr>
        <p:spPr/>
        <p:txBody>
          <a:bodyPr/>
          <a:lstStyle/>
          <a:p>
            <a:r>
              <a:rPr lang="en-US" dirty="0"/>
              <a:t>Background Literature Review</a:t>
            </a:r>
          </a:p>
        </p:txBody>
      </p:sp>
      <p:sp>
        <p:nvSpPr>
          <p:cNvPr id="3" name="Content Placeholder 2">
            <a:extLst>
              <a:ext uri="{FF2B5EF4-FFF2-40B4-BE49-F238E27FC236}">
                <a16:creationId xmlns:a16="http://schemas.microsoft.com/office/drawing/2014/main" id="{981E6CAF-CBB3-F8B3-E657-C90458F0178A}"/>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Language and cultural barriers, and higher levels of poverty, are major contributors to disparate health outcomes for Hispanic Americans. </a:t>
            </a:r>
          </a:p>
          <a:p>
            <a:pPr marL="457200" indent="-457200">
              <a:buFont typeface="Arial" panose="020B0604020202020204" pitchFamily="34" charset="0"/>
              <a:buChar char="•"/>
            </a:pPr>
            <a:r>
              <a:rPr lang="en-US" dirty="0"/>
              <a:t>Acculturation barriers and underinsured or uninsured status remain as major obstacles to health care access</a:t>
            </a:r>
          </a:p>
          <a:p>
            <a:pPr marL="457200" indent="-457200">
              <a:buFont typeface="Arial" panose="020B0604020202020204" pitchFamily="34" charset="0"/>
              <a:buChar char="•"/>
            </a:pPr>
            <a:r>
              <a:rPr lang="en-US" dirty="0"/>
              <a:t>An article reviewing disparities in healthcare for Hispanic patients in PM&amp;R indicate that a major cause of healthcare disparities is lack of access to care</a:t>
            </a:r>
          </a:p>
          <a:p>
            <a:pPr marL="457200" indent="-457200">
              <a:buFont typeface="Arial" panose="020B0604020202020204" pitchFamily="34" charset="0"/>
              <a:buChar char="•"/>
            </a:pPr>
            <a:r>
              <a:rPr lang="en-US" dirty="0"/>
              <a:t>An article in </a:t>
            </a:r>
            <a:r>
              <a:rPr lang="en-US" i="1" dirty="0"/>
              <a:t>Medical Care </a:t>
            </a:r>
            <a:r>
              <a:rPr lang="en-US" dirty="0"/>
              <a:t>on healthcare disparities in Hispanic populations indicates that ethnic disparities can be largely explained by differences in English Fluency</a:t>
            </a:r>
          </a:p>
          <a:p>
            <a:endParaRPr lang="en-US" dirty="0"/>
          </a:p>
        </p:txBody>
      </p:sp>
      <p:sp>
        <p:nvSpPr>
          <p:cNvPr id="4" name="Slide Number Placeholder 3">
            <a:extLst>
              <a:ext uri="{FF2B5EF4-FFF2-40B4-BE49-F238E27FC236}">
                <a16:creationId xmlns:a16="http://schemas.microsoft.com/office/drawing/2014/main" id="{302AF2B7-8C32-C9C7-B731-3742B0687A75}"/>
              </a:ext>
            </a:extLst>
          </p:cNvPr>
          <p:cNvSpPr>
            <a:spLocks noGrp="1"/>
          </p:cNvSpPr>
          <p:nvPr>
            <p:ph type="sldNum" sz="quarter" idx="10"/>
          </p:nvPr>
        </p:nvSpPr>
        <p:spPr/>
        <p:txBody>
          <a:bodyPr/>
          <a:lstStyle/>
          <a:p>
            <a:fld id="{0E109EA1-A30D-9743-9DCC-41793B4C74E6}" type="slidenum">
              <a:rPr lang="en-US" smtClean="0"/>
              <a:pPr/>
              <a:t>4</a:t>
            </a:fld>
            <a:endParaRPr lang="en-US" dirty="0"/>
          </a:p>
        </p:txBody>
      </p:sp>
    </p:spTree>
    <p:extLst>
      <p:ext uri="{BB962C8B-B14F-4D97-AF65-F5344CB8AC3E}">
        <p14:creationId xmlns:p14="http://schemas.microsoft.com/office/powerpoint/2010/main" val="241392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Community Organization and Objectives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lstStyle/>
          <a:p>
            <a:pPr>
              <a:lnSpc>
                <a:spcPct val="70000"/>
              </a:lnSpc>
            </a:pPr>
            <a:r>
              <a:rPr lang="en-US" sz="2400" b="1" dirty="0"/>
              <a:t>Survey</a:t>
            </a:r>
          </a:p>
          <a:p>
            <a:pPr marL="384048" lvl="0" indent="-384048">
              <a:lnSpc>
                <a:spcPct val="94000"/>
              </a:lnSpc>
              <a:spcAft>
                <a:spcPts val="200"/>
              </a:spcAft>
              <a:buClrTx/>
              <a:buFont typeface="Franklin Gothic Book" panose="020B0503020102020204" pitchFamily="34" charset="0"/>
              <a:buChar char="■"/>
            </a:pPr>
            <a:r>
              <a:rPr lang="en-US" dirty="0">
                <a:solidFill>
                  <a:srgbClr val="191B0E"/>
                </a:solidFill>
              </a:rPr>
              <a:t>Hispanic League</a:t>
            </a:r>
          </a:p>
          <a:p>
            <a:pPr marL="1069848" lvl="1" indent="-384048">
              <a:lnSpc>
                <a:spcPct val="94000"/>
              </a:lnSpc>
              <a:spcAft>
                <a:spcPts val="200"/>
              </a:spcAft>
              <a:buClrTx/>
              <a:buFont typeface="Franklin Gothic Book" panose="020B0503020102020204" pitchFamily="34" charset="0"/>
              <a:buChar char="■"/>
            </a:pPr>
            <a:r>
              <a:rPr lang="en-US" dirty="0">
                <a:solidFill>
                  <a:srgbClr val="191B0E"/>
                </a:solidFill>
              </a:rPr>
              <a:t>Winston Salem organization dedicated to diversity and fostering communication between Hispanic and Non-Hispanic communities</a:t>
            </a:r>
          </a:p>
          <a:p>
            <a:pPr marL="384048" lvl="0" indent="-384048">
              <a:lnSpc>
                <a:spcPct val="94000"/>
              </a:lnSpc>
              <a:spcAft>
                <a:spcPts val="200"/>
              </a:spcAft>
              <a:buClrTx/>
              <a:buFont typeface="Franklin Gothic Book" panose="020B0503020102020204" pitchFamily="34" charset="0"/>
              <a:buChar char="■"/>
            </a:pPr>
            <a:r>
              <a:rPr lang="en-US" dirty="0">
                <a:solidFill>
                  <a:srgbClr val="191B0E"/>
                </a:solidFill>
              </a:rPr>
              <a:t>Ford Foundation Diversity Fellows</a:t>
            </a:r>
          </a:p>
          <a:p>
            <a:pPr marL="1069848" lvl="1" indent="-384048">
              <a:lnSpc>
                <a:spcPct val="94000"/>
              </a:lnSpc>
              <a:spcAft>
                <a:spcPts val="200"/>
              </a:spcAft>
              <a:buClrTx/>
              <a:buFont typeface="Franklin Gothic Book" panose="020B0503020102020204" pitchFamily="34" charset="0"/>
              <a:buChar char="■"/>
            </a:pPr>
            <a:r>
              <a:rPr lang="en-US" dirty="0">
                <a:solidFill>
                  <a:srgbClr val="191B0E"/>
                </a:solidFill>
              </a:rPr>
              <a:t>Organization dedicated to empowering minorities in academia</a:t>
            </a:r>
          </a:p>
          <a:p>
            <a:pPr marL="384048" lvl="0" indent="-384048">
              <a:lnSpc>
                <a:spcPct val="94000"/>
              </a:lnSpc>
              <a:spcAft>
                <a:spcPts val="200"/>
              </a:spcAft>
              <a:buClrTx/>
              <a:buFont typeface="Franklin Gothic Book" panose="020B0503020102020204" pitchFamily="34" charset="0"/>
              <a:buChar char="■"/>
            </a:pPr>
            <a:r>
              <a:rPr lang="en-US" dirty="0">
                <a:solidFill>
                  <a:srgbClr val="191B0E"/>
                </a:solidFill>
              </a:rPr>
              <a:t>University of North Carolina at Charlotte Latinx/Hispanic Faculty/Staff Caucus</a:t>
            </a:r>
          </a:p>
          <a:p>
            <a:pPr marL="1069848" lvl="1" indent="-384048">
              <a:lnSpc>
                <a:spcPct val="94000"/>
              </a:lnSpc>
              <a:spcAft>
                <a:spcPts val="200"/>
              </a:spcAft>
              <a:buClrTx/>
              <a:buFont typeface="Franklin Gothic Book" panose="020B0503020102020204" pitchFamily="34" charset="0"/>
              <a:buChar char="■"/>
            </a:pPr>
            <a:r>
              <a:rPr lang="en-US" dirty="0"/>
              <a:t>Organization supporting Hispanic Faculty at UNC Charlotte</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5</a:t>
            </a:fld>
            <a:endParaRPr lang="en-US" dirty="0"/>
          </a:p>
        </p:txBody>
      </p:sp>
    </p:spTree>
    <p:extLst>
      <p:ext uri="{BB962C8B-B14F-4D97-AF65-F5344CB8AC3E}">
        <p14:creationId xmlns:p14="http://schemas.microsoft.com/office/powerpoint/2010/main" val="919870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a:xfrm>
            <a:off x="822960" y="1371600"/>
            <a:ext cx="6258064" cy="4775546"/>
          </a:xfrm>
        </p:spPr>
        <p:txBody>
          <a:bodyPr>
            <a:normAutofit/>
          </a:bodyPr>
          <a:lstStyle/>
          <a:p>
            <a:pPr>
              <a:lnSpc>
                <a:spcPct val="70000"/>
              </a:lnSpc>
            </a:pPr>
            <a:r>
              <a:rPr lang="en-US" sz="2400" b="1" dirty="0"/>
              <a:t>Survey</a:t>
            </a:r>
          </a:p>
          <a:p>
            <a:pPr marL="342900" indent="-342900">
              <a:buFont typeface="Arial" panose="020B0604020202020204" pitchFamily="34" charset="0"/>
              <a:buChar char="•"/>
            </a:pPr>
            <a:r>
              <a:rPr lang="en-US" dirty="0"/>
              <a:t>102 respondents (still getting responses)</a:t>
            </a:r>
          </a:p>
          <a:p>
            <a:pPr marL="342900" indent="-342900">
              <a:buFont typeface="Arial" panose="020B0604020202020204" pitchFamily="34" charset="0"/>
              <a:buChar char="•"/>
            </a:pPr>
            <a:r>
              <a:rPr lang="en-US" dirty="0"/>
              <a:t>70 were Hispanic</a:t>
            </a:r>
          </a:p>
          <a:p>
            <a:pPr marL="342900" indent="-342900">
              <a:buFont typeface="Arial" panose="020B0604020202020204" pitchFamily="34" charset="0"/>
              <a:buChar char="•"/>
            </a:pPr>
            <a:r>
              <a:rPr lang="en-US" dirty="0"/>
              <a:t>50 of those 70 had a PhD, and all 50 were insured, fluent in English, and had access to a provider</a:t>
            </a:r>
          </a:p>
          <a:p>
            <a:pPr lvl="1"/>
            <a:r>
              <a:rPr lang="en-US" dirty="0"/>
              <a:t>26 of those 50 reported negative experiences in healthcare </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6</a:t>
            </a:fld>
            <a:endParaRPr lang="en-US" dirty="0"/>
          </a:p>
        </p:txBody>
      </p:sp>
      <p:graphicFrame>
        <p:nvGraphicFramePr>
          <p:cNvPr id="5" name="Chart 4">
            <a:extLst>
              <a:ext uri="{FF2B5EF4-FFF2-40B4-BE49-F238E27FC236}">
                <a16:creationId xmlns:a16="http://schemas.microsoft.com/office/drawing/2014/main" id="{BAF28BD6-D1E2-B3D6-18E0-DEE963A69710}"/>
              </a:ext>
            </a:extLst>
          </p:cNvPr>
          <p:cNvGraphicFramePr/>
          <p:nvPr>
            <p:extLst>
              <p:ext uri="{D42A27DB-BD31-4B8C-83A1-F6EECF244321}">
                <p14:modId xmlns:p14="http://schemas.microsoft.com/office/powerpoint/2010/main" val="679255119"/>
              </p:ext>
            </p:extLst>
          </p:nvPr>
        </p:nvGraphicFramePr>
        <p:xfrm>
          <a:off x="6581698" y="197021"/>
          <a:ext cx="3268545" cy="26216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09F1B56-EF93-6AFF-FC4B-6AA0604D310B}"/>
              </a:ext>
            </a:extLst>
          </p:cNvPr>
          <p:cNvGraphicFramePr/>
          <p:nvPr>
            <p:extLst>
              <p:ext uri="{D42A27DB-BD31-4B8C-83A1-F6EECF244321}">
                <p14:modId xmlns:p14="http://schemas.microsoft.com/office/powerpoint/2010/main" val="412673184"/>
              </p:ext>
            </p:extLst>
          </p:nvPr>
        </p:nvGraphicFramePr>
        <p:xfrm>
          <a:off x="8923455" y="0"/>
          <a:ext cx="3268545" cy="28940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8412814B-7B02-0CBE-9FBF-D6DC5D278C6C}"/>
              </a:ext>
            </a:extLst>
          </p:cNvPr>
          <p:cNvGraphicFramePr/>
          <p:nvPr>
            <p:extLst>
              <p:ext uri="{D42A27DB-BD31-4B8C-83A1-F6EECF244321}">
                <p14:modId xmlns:p14="http://schemas.microsoft.com/office/powerpoint/2010/main" val="1819415528"/>
              </p:ext>
            </p:extLst>
          </p:nvPr>
        </p:nvGraphicFramePr>
        <p:xfrm>
          <a:off x="7661811" y="3015660"/>
          <a:ext cx="3790423" cy="30171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13306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a:xfrm>
            <a:off x="521119" y="276983"/>
            <a:ext cx="10229739" cy="824863"/>
          </a:xfrm>
        </p:spPr>
        <p:txBody>
          <a:bodyPr>
            <a:normAutofit/>
          </a:bodyPr>
          <a:lstStyle/>
          <a:p>
            <a:r>
              <a:rPr lang="en-US" dirty="0"/>
              <a:t>Objectives for the use of Survey Results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sz="half" idx="1"/>
          </p:nvPr>
        </p:nvSpPr>
        <p:spPr>
          <a:xfrm>
            <a:off x="521119" y="1253331"/>
            <a:ext cx="5421782" cy="4351338"/>
          </a:xfrm>
        </p:spPr>
        <p:txBody>
          <a:bodyPr>
            <a:normAutofit lnSpcReduction="10000"/>
          </a:bodyPr>
          <a:lstStyle/>
          <a:p>
            <a:pPr marL="0" indent="0">
              <a:buNone/>
            </a:pPr>
            <a:r>
              <a:rPr lang="en-US" sz="2000" b="1" dirty="0"/>
              <a:t>Provided Focus for Literature Review</a:t>
            </a:r>
          </a:p>
          <a:p>
            <a:pPr marL="0" indent="0">
              <a:buNone/>
            </a:pPr>
            <a:endParaRPr lang="en-US" dirty="0">
              <a:latin typeface="Times New Roman" panose="02020603050405020304" pitchFamily="18" charset="0"/>
              <a:ea typeface="Times New Roman" panose="02020603050405020304" pitchFamily="18" charset="0"/>
            </a:endParaRPr>
          </a:p>
          <a:p>
            <a:r>
              <a:rPr lang="en-US" dirty="0"/>
              <a:t>Over 70% of Hispanics in the US are proficient in English, 2/3rds are US born, 68% have a primary care provider, and 80% under age 65 are insured</a:t>
            </a:r>
            <a:endParaRPr lang="en-US" dirty="0">
              <a:ea typeface="Times New Roman" panose="02020603050405020304" pitchFamily="18" charset="0"/>
            </a:endParaRPr>
          </a:p>
          <a:p>
            <a:r>
              <a:rPr lang="en-US" dirty="0">
                <a:ea typeface="Times New Roman" panose="02020603050405020304" pitchFamily="18" charset="0"/>
              </a:rPr>
              <a:t>More 50% of Hispanics thought the health care system treats people unfairly based on their race or ethnicity, and thought Hispanics received lower quality of care than whites</a:t>
            </a:r>
            <a:r>
              <a:rPr lang="en-US" dirty="0"/>
              <a:t> </a:t>
            </a:r>
          </a:p>
          <a:p>
            <a:r>
              <a:rPr lang="en-US" dirty="0">
                <a:ea typeface="Times New Roman" panose="02020603050405020304" pitchFamily="18" charset="0"/>
              </a:rPr>
              <a:t>52% of Hispanic adults surveyed by Pew Research Center say they’ve had at least one of several negative experiences with health care providers at some point in their lives.</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7</a:t>
            </a:fld>
            <a:endParaRPr lang="en-US" dirty="0"/>
          </a:p>
        </p:txBody>
      </p:sp>
      <p:pic>
        <p:nvPicPr>
          <p:cNvPr id="7" name="Picture 6">
            <a:extLst>
              <a:ext uri="{FF2B5EF4-FFF2-40B4-BE49-F238E27FC236}">
                <a16:creationId xmlns:a16="http://schemas.microsoft.com/office/drawing/2014/main" id="{ADD280E2-6672-BCDA-779A-DCA292531690}"/>
              </a:ext>
            </a:extLst>
          </p:cNvPr>
          <p:cNvPicPr>
            <a:picLocks noChangeAspect="1"/>
          </p:cNvPicPr>
          <p:nvPr/>
        </p:nvPicPr>
        <p:blipFill>
          <a:blip r:embed="rId3"/>
          <a:stretch>
            <a:fillRect/>
          </a:stretch>
        </p:blipFill>
        <p:spPr>
          <a:xfrm>
            <a:off x="6316693" y="1572419"/>
            <a:ext cx="5761153" cy="3982561"/>
          </a:xfrm>
          <a:prstGeom prst="rect">
            <a:avLst/>
          </a:prstGeom>
        </p:spPr>
      </p:pic>
    </p:spTree>
    <p:extLst>
      <p:ext uri="{BB962C8B-B14F-4D97-AF65-F5344CB8AC3E}">
        <p14:creationId xmlns:p14="http://schemas.microsoft.com/office/powerpoint/2010/main" val="97736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D0A0B-87B6-EF70-56FA-E34D6FA1E39E}"/>
              </a:ext>
            </a:extLst>
          </p:cNvPr>
          <p:cNvSpPr>
            <a:spLocks noGrp="1"/>
          </p:cNvSpPr>
          <p:nvPr>
            <p:ph type="title"/>
          </p:nvPr>
        </p:nvSpPr>
        <p:spPr/>
        <p:txBody>
          <a:bodyPr>
            <a:normAutofit fontScale="90000"/>
          </a:bodyPr>
          <a:lstStyle/>
          <a:p>
            <a:r>
              <a:rPr lang="en-US" dirty="0"/>
              <a:t>Hispanics are More Reluctant to Visit the Doctor</a:t>
            </a:r>
          </a:p>
        </p:txBody>
      </p:sp>
      <p:sp>
        <p:nvSpPr>
          <p:cNvPr id="3" name="Content Placeholder 2">
            <a:extLst>
              <a:ext uri="{FF2B5EF4-FFF2-40B4-BE49-F238E27FC236}">
                <a16:creationId xmlns:a16="http://schemas.microsoft.com/office/drawing/2014/main" id="{6F4F98B7-3D12-7429-7396-016D65001D96}"/>
              </a:ext>
            </a:extLst>
          </p:cNvPr>
          <p:cNvSpPr>
            <a:spLocks noGrp="1"/>
          </p:cNvSpPr>
          <p:nvPr>
            <p:ph idx="1"/>
          </p:nvPr>
        </p:nvSpPr>
        <p:spPr>
          <a:xfrm>
            <a:off x="822960" y="1765796"/>
            <a:ext cx="10256108" cy="3581400"/>
          </a:xfrm>
        </p:spPr>
        <p:txBody>
          <a:bodyPr>
            <a:normAutofit fontScale="92500" lnSpcReduction="10000"/>
          </a:bodyPr>
          <a:lstStyle/>
          <a:p>
            <a:r>
              <a:rPr lang="en-US" sz="2000" dirty="0">
                <a:solidFill>
                  <a:srgbClr val="000000"/>
                </a:solidFill>
                <a:effectLst/>
                <a:ea typeface="Times New Roman" panose="02020603050405020304" pitchFamily="18" charset="0"/>
              </a:rPr>
              <a:t>According to the US Census Bureau Latinos are the racial and ethnic group least likely to visit the doctor.</a:t>
            </a:r>
            <a:endParaRPr lang="en-US" dirty="0">
              <a:effectLst/>
              <a:ea typeface="Times New Roman" panose="02020603050405020304" pitchFamily="18" charset="0"/>
            </a:endParaRPr>
          </a:p>
          <a:p>
            <a:r>
              <a:rPr lang="en-US" dirty="0">
                <a:effectLst/>
                <a:ea typeface="Times New Roman" panose="02020603050405020304" pitchFamily="18" charset="0"/>
              </a:rPr>
              <a:t>About 2/3</a:t>
            </a:r>
            <a:r>
              <a:rPr lang="en-US" baseline="30000" dirty="0">
                <a:effectLst/>
                <a:ea typeface="Times New Roman" panose="02020603050405020304" pitchFamily="18" charset="0"/>
              </a:rPr>
              <a:t>rd</a:t>
            </a:r>
            <a:r>
              <a:rPr lang="en-US" dirty="0">
                <a:effectLst/>
                <a:ea typeface="Times New Roman" panose="02020603050405020304" pitchFamily="18" charset="0"/>
              </a:rPr>
              <a:t>s of recent Hispanic immigrants say that they’d prefer to see a Hispanic healthcare provider</a:t>
            </a:r>
          </a:p>
          <a:p>
            <a:pPr lvl="1"/>
            <a:r>
              <a:rPr lang="en-US" dirty="0">
                <a:solidFill>
                  <a:srgbClr val="000000"/>
                </a:solidFill>
                <a:effectLst/>
                <a:ea typeface="Times New Roman" panose="02020603050405020304" pitchFamily="18" charset="0"/>
              </a:rPr>
              <a:t>“There’s a level of </a:t>
            </a:r>
            <a:r>
              <a:rPr lang="en-US" i="1" dirty="0" err="1">
                <a:solidFill>
                  <a:srgbClr val="000000"/>
                </a:solidFill>
                <a:effectLst/>
                <a:ea typeface="Times New Roman" panose="02020603050405020304" pitchFamily="18" charset="0"/>
              </a:rPr>
              <a:t>confianza</a:t>
            </a:r>
            <a:r>
              <a:rPr lang="en-US" dirty="0">
                <a:solidFill>
                  <a:srgbClr val="000000"/>
                </a:solidFill>
                <a:effectLst/>
                <a:ea typeface="Times New Roman" panose="02020603050405020304" pitchFamily="18" charset="0"/>
              </a:rPr>
              <a:t> or trust that you feel with someone Hispanic. It just gives you an instant feeling of, ‘Okay, I can tell this person what I really feel.’”</a:t>
            </a:r>
            <a:endParaRPr lang="en-US" dirty="0">
              <a:effectLst/>
              <a:ea typeface="Times New Roman" panose="02020603050405020304" pitchFamily="18" charset="0"/>
            </a:endParaRPr>
          </a:p>
          <a:p>
            <a:r>
              <a:rPr lang="en-US" dirty="0">
                <a:solidFill>
                  <a:srgbClr val="2A2A2A"/>
                </a:solidFill>
                <a:effectLst/>
                <a:ea typeface="Times New Roman" panose="02020603050405020304" pitchFamily="18" charset="0"/>
              </a:rPr>
              <a:t>Just 7% of all physicians and surgeons are Hispanic according to </a:t>
            </a:r>
            <a:r>
              <a:rPr lang="en-US" dirty="0">
                <a:effectLst/>
                <a:ea typeface="Times New Roman" panose="02020603050405020304" pitchFamily="18" charset="0"/>
              </a:rPr>
              <a:t>Center analysis </a:t>
            </a:r>
            <a:r>
              <a:rPr lang="en-US" dirty="0">
                <a:solidFill>
                  <a:srgbClr val="2A2A2A"/>
                </a:solidFill>
                <a:effectLst/>
                <a:ea typeface="Times New Roman" panose="02020603050405020304" pitchFamily="18" charset="0"/>
              </a:rPr>
              <a:t>of federal government data.</a:t>
            </a:r>
            <a:endParaRPr lang="en-US" dirty="0">
              <a:effectLst/>
              <a:ea typeface="Times New Roman" panose="02020603050405020304" pitchFamily="18" charset="0"/>
            </a:endParaRPr>
          </a:p>
          <a:p>
            <a:r>
              <a:rPr lang="en-US" dirty="0">
                <a:solidFill>
                  <a:srgbClr val="2A2A2A"/>
                </a:solidFill>
                <a:effectLst/>
                <a:ea typeface="Times New Roman" panose="02020603050405020304" pitchFamily="18" charset="0"/>
              </a:rPr>
              <a:t>The U.S. Hispanic population accounts for 19% of all Americans making it the nation’s second largest racial or ethnic group, behind White Americans</a:t>
            </a:r>
            <a:endParaRPr lang="en-US" dirty="0">
              <a:effectLst/>
              <a:ea typeface="Times New Roman" panose="02020603050405020304" pitchFamily="18" charset="0"/>
            </a:endParaRPr>
          </a:p>
          <a:p>
            <a:r>
              <a:rPr lang="en-US" dirty="0">
                <a:solidFill>
                  <a:srgbClr val="333333"/>
                </a:solidFill>
                <a:effectLst/>
                <a:ea typeface="Times New Roman" panose="02020603050405020304" pitchFamily="18" charset="0"/>
              </a:rPr>
              <a:t>Black, Hispanic, and AIAN students remain underrepresented among medical school matriculants compared with the US population. </a:t>
            </a:r>
            <a:endParaRPr lang="en-US"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3662698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BB84C-68E8-5A19-7D5E-43AF6C4C64E3}"/>
              </a:ext>
            </a:extLst>
          </p:cNvPr>
          <p:cNvSpPr>
            <a:spLocks noGrp="1"/>
          </p:cNvSpPr>
          <p:nvPr>
            <p:ph type="title"/>
          </p:nvPr>
        </p:nvSpPr>
        <p:spPr/>
        <p:txBody>
          <a:bodyPr/>
          <a:lstStyle/>
          <a:p>
            <a:r>
              <a:rPr lang="en-US" dirty="0"/>
              <a:t>Cultural Bias in Healthcare</a:t>
            </a:r>
          </a:p>
        </p:txBody>
      </p:sp>
      <p:sp>
        <p:nvSpPr>
          <p:cNvPr id="3" name="Content Placeholder 2">
            <a:extLst>
              <a:ext uri="{FF2B5EF4-FFF2-40B4-BE49-F238E27FC236}">
                <a16:creationId xmlns:a16="http://schemas.microsoft.com/office/drawing/2014/main" id="{CCE4D1DB-2AC5-4906-036A-037D100DB42A}"/>
              </a:ext>
            </a:extLst>
          </p:cNvPr>
          <p:cNvSpPr>
            <a:spLocks noGrp="1"/>
          </p:cNvSpPr>
          <p:nvPr>
            <p:ph idx="1"/>
          </p:nvPr>
        </p:nvSpPr>
        <p:spPr>
          <a:xfrm>
            <a:off x="822960" y="1426427"/>
            <a:ext cx="9601200" cy="3581400"/>
          </a:xfrm>
        </p:spPr>
        <p:txBody>
          <a:bodyPr>
            <a:normAutofit/>
          </a:bodyPr>
          <a:lstStyle/>
          <a:p>
            <a:r>
              <a:rPr lang="en-US" dirty="0"/>
              <a:t>An Institute of Medicine Report showed that non-Hispanic Blacks and Hispanics in medical, pharmacy and nursing schools had significantly higher cultural competency scores than non-Hispanic Whites</a:t>
            </a:r>
          </a:p>
          <a:p>
            <a:pPr lvl="1"/>
            <a:r>
              <a:rPr lang="en-US" dirty="0"/>
              <a:t>IAT scores showed that non-Hispanic Whites exhibit implicit race and skin tone biases preferring light over dark skin tones</a:t>
            </a:r>
          </a:p>
        </p:txBody>
      </p:sp>
    </p:spTree>
    <p:extLst>
      <p:ext uri="{BB962C8B-B14F-4D97-AF65-F5344CB8AC3E}">
        <p14:creationId xmlns:p14="http://schemas.microsoft.com/office/powerpoint/2010/main" val="1093537941"/>
      </p:ext>
    </p:extLst>
  </p:cSld>
  <p:clrMapOvr>
    <a:masterClrMapping/>
  </p:clrMapOvr>
</p:sld>
</file>

<file path=ppt/theme/theme1.xml><?xml version="1.0" encoding="utf-8"?>
<a:theme xmlns:a="http://schemas.openxmlformats.org/drawingml/2006/main" name="2_Master 1">
  <a:themeElements>
    <a:clrScheme name="Custom 4">
      <a:dk1>
        <a:srgbClr val="9D7E37"/>
      </a:dk1>
      <a:lt1>
        <a:srgbClr val="FFFFFF"/>
      </a:lt1>
      <a:dk2>
        <a:srgbClr val="000000"/>
      </a:dk2>
      <a:lt2>
        <a:srgbClr val="E7E6E6"/>
      </a:lt2>
      <a:accent1>
        <a:srgbClr val="5B9BD5"/>
      </a:accent1>
      <a:accent2>
        <a:srgbClr val="ED7D31"/>
      </a:accent2>
      <a:accent3>
        <a:srgbClr val="A5A5A5"/>
      </a:accent3>
      <a:accent4>
        <a:srgbClr val="FFC000"/>
      </a:accent4>
      <a:accent5>
        <a:srgbClr val="4472C4"/>
      </a:accent5>
      <a:accent6>
        <a:srgbClr val="70AD47"/>
      </a:accent6>
      <a:hlink>
        <a:srgbClr val="008B9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011692 WFUSOM Powerpoint_photo" id="{5ABA395D-2EBA-EF40-97D8-1FE425E7B4E4}" vid="{3353751E-3975-554F-ACBD-1A3CC0BC1B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75C8ED8263CB42BD24595BEBFFFC9C" ma:contentTypeVersion="6" ma:contentTypeDescription="Create a new document." ma:contentTypeScope="" ma:versionID="ab606320d87e2a752437834af68d6e5d">
  <xsd:schema xmlns:xsd="http://www.w3.org/2001/XMLSchema" xmlns:xs="http://www.w3.org/2001/XMLSchema" xmlns:p="http://schemas.microsoft.com/office/2006/metadata/properties" xmlns:ns2="cf0dd49f-50f7-49fa-8a72-4fd5f14aa89b" targetNamespace="http://schemas.microsoft.com/office/2006/metadata/properties" ma:root="true" ma:fieldsID="1105c7e8c780020cfdc3ebe073efad1c" ns2:_="">
    <xsd:import namespace="cf0dd49f-50f7-49fa-8a72-4fd5f14aa8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dd49f-50f7-49fa-8a72-4fd5f14aa8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44E2FF-DB37-444A-B477-0835674D53D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6753DF7-697B-4BAD-8F13-873C4C3BBF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dd49f-50f7-49fa-8a72-4fd5f14aa8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7F707D-9C47-478A-A326-CF92B3988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2266</TotalTime>
  <Words>1083</Words>
  <Application>Microsoft Macintosh PowerPoint</Application>
  <PresentationFormat>Widescreen</PresentationFormat>
  <Paragraphs>97</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Franklin Gothic Book</vt:lpstr>
      <vt:lpstr>Nunito Sans</vt:lpstr>
      <vt:lpstr>Times New Roman</vt:lpstr>
      <vt:lpstr>2_Master 1</vt:lpstr>
      <vt:lpstr>Healthcare Experiences And Disparities in Hispanic Populations</vt:lpstr>
      <vt:lpstr>Background</vt:lpstr>
      <vt:lpstr>Background</vt:lpstr>
      <vt:lpstr>Background Literature Review</vt:lpstr>
      <vt:lpstr>Community Organization and Objectives</vt:lpstr>
      <vt:lpstr>Results</vt:lpstr>
      <vt:lpstr>Objectives for the use of Survey Results</vt:lpstr>
      <vt:lpstr>Hispanics are More Reluctant to Visit the Doctor</vt:lpstr>
      <vt:lpstr>Cultural Bias in Healthcare</vt:lpstr>
      <vt:lpstr>Literature Review Conclusion/Implications</vt:lpstr>
      <vt:lpstr>Main Points for Opinion Piece</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Alice Faye Sanders</dc:creator>
  <cp:lastModifiedBy>Alexandra Catherine Huet-Hudson</cp:lastModifiedBy>
  <cp:revision>65</cp:revision>
  <dcterms:created xsi:type="dcterms:W3CDTF">2022-02-14T23:29:05Z</dcterms:created>
  <dcterms:modified xsi:type="dcterms:W3CDTF">2022-09-08T21:57:08Z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0x0101008F75C8ED8263CB42BD24595BEBFFFC9C</vt:lpwstr>
  </property>
  <property fmtid="{D5CDD505-2E9C-101B-9397-08002B2CF9AE}" name="NXPowerLiteLastOptimized" pid="3">
    <vt:lpwstr>3375445</vt:lpwstr>
  </property>
  <property fmtid="{D5CDD505-2E9C-101B-9397-08002B2CF9AE}" name="NXPowerLiteSettings" pid="4">
    <vt:lpwstr>F7000400038000</vt:lpwstr>
  </property>
  <property fmtid="{D5CDD505-2E9C-101B-9397-08002B2CF9AE}" name="NXPowerLiteVersion" pid="5">
    <vt:lpwstr>S9.2.0</vt:lpwstr>
  </property>
</Properties>
</file>