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4"/>
  </p:sldMasterIdLst>
  <p:notesMasterIdLst>
    <p:notesMasterId r:id="rId31"/>
  </p:notesMasterIdLst>
  <p:sldIdLst>
    <p:sldId id="358" r:id="rId5"/>
    <p:sldId id="317" r:id="rId6"/>
    <p:sldId id="357" r:id="rId7"/>
    <p:sldId id="333" r:id="rId8"/>
    <p:sldId id="334" r:id="rId9"/>
    <p:sldId id="335" r:id="rId10"/>
    <p:sldId id="337" r:id="rId11"/>
    <p:sldId id="359" r:id="rId12"/>
    <p:sldId id="336" r:id="rId13"/>
    <p:sldId id="339" r:id="rId14"/>
    <p:sldId id="348" r:id="rId15"/>
    <p:sldId id="361" r:id="rId16"/>
    <p:sldId id="356" r:id="rId17"/>
    <p:sldId id="338" r:id="rId18"/>
    <p:sldId id="365" r:id="rId19"/>
    <p:sldId id="364" r:id="rId20"/>
    <p:sldId id="372" r:id="rId21"/>
    <p:sldId id="373" r:id="rId22"/>
    <p:sldId id="368" r:id="rId23"/>
    <p:sldId id="346" r:id="rId24"/>
    <p:sldId id="367" r:id="rId25"/>
    <p:sldId id="349" r:id="rId26"/>
    <p:sldId id="352" r:id="rId27"/>
    <p:sldId id="369" r:id="rId28"/>
    <p:sldId id="371" r:id="rId29"/>
    <p:sldId id="35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C95"/>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9"/>
    <p:restoredTop sz="90340"/>
  </p:normalViewPr>
  <p:slideViewPr>
    <p:cSldViewPr snapToGrid="0" snapToObjects="1">
      <p:cViewPr varScale="1">
        <p:scale>
          <a:sx n="115" d="100"/>
          <a:sy n="115" d="100"/>
        </p:scale>
        <p:origin x="1312"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63" d="100"/>
          <a:sy n="163" d="100"/>
        </p:scale>
        <p:origin x="440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FEE4B-6BEC-BF4F-9F96-4FFC58684FF1}" type="datetimeFigureOut">
              <a:rPr lang="en-US" smtClean="0"/>
              <a:t>9/6/22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A4016-1B2F-7F4B-A08A-DFE1F0F70081}" type="slidenum">
              <a:rPr lang="en-US" smtClean="0"/>
              <a:t>‹#›</a:t>
            </a:fld>
            <a:endParaRPr lang="en-US"/>
          </a:p>
        </p:txBody>
      </p:sp>
    </p:spTree>
    <p:extLst>
      <p:ext uri="{BB962C8B-B14F-4D97-AF65-F5344CB8AC3E}">
        <p14:creationId xmlns:p14="http://schemas.microsoft.com/office/powerpoint/2010/main" val="4226831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week health intervention for Black men, black male clinicians presented info on various health topics; black men attended weekly presentations with Q&amp;A; 30 men completed the program; accountability partner attend online sessions</a:t>
            </a:r>
          </a:p>
        </p:txBody>
      </p:sp>
      <p:sp>
        <p:nvSpPr>
          <p:cNvPr id="4" name="Slide Number Placeholder 3"/>
          <p:cNvSpPr>
            <a:spLocks noGrp="1"/>
          </p:cNvSpPr>
          <p:nvPr>
            <p:ph type="sldNum" sz="quarter" idx="5"/>
          </p:nvPr>
        </p:nvSpPr>
        <p:spPr/>
        <p:txBody>
          <a:bodyPr/>
          <a:lstStyle/>
          <a:p>
            <a:fld id="{729A4016-1B2F-7F4B-A08A-DFE1F0F70081}" type="slidenum">
              <a:rPr lang="en-US" smtClean="0"/>
              <a:t>6</a:t>
            </a:fld>
            <a:endParaRPr lang="en-US"/>
          </a:p>
        </p:txBody>
      </p:sp>
    </p:spTree>
    <p:extLst>
      <p:ext uri="{BB962C8B-B14F-4D97-AF65-F5344CB8AC3E}">
        <p14:creationId xmlns:p14="http://schemas.microsoft.com/office/powerpoint/2010/main" val="111930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Robert Turner is keynote speaker; scientist and former NFL athlete; research focus on brain health among black men and athletes; men’s health across their lifespan with focus on brain and cardiovascular health; sponsored by AHA;</a:t>
            </a:r>
          </a:p>
          <a:p>
            <a:r>
              <a:rPr lang="en-US" dirty="0"/>
              <a:t>Also having health panel with 3 black male physicians –closed to men only</a:t>
            </a:r>
          </a:p>
        </p:txBody>
      </p:sp>
      <p:sp>
        <p:nvSpPr>
          <p:cNvPr id="4" name="Slide Number Placeholder 3"/>
          <p:cNvSpPr>
            <a:spLocks noGrp="1"/>
          </p:cNvSpPr>
          <p:nvPr>
            <p:ph type="sldNum" sz="quarter" idx="5"/>
          </p:nvPr>
        </p:nvSpPr>
        <p:spPr/>
        <p:txBody>
          <a:bodyPr/>
          <a:lstStyle/>
          <a:p>
            <a:fld id="{729A4016-1B2F-7F4B-A08A-DFE1F0F70081}" type="slidenum">
              <a:rPr lang="en-US" smtClean="0"/>
              <a:t>7</a:t>
            </a:fld>
            <a:endParaRPr lang="en-US"/>
          </a:p>
        </p:txBody>
      </p:sp>
    </p:spTree>
    <p:extLst>
      <p:ext uri="{BB962C8B-B14F-4D97-AF65-F5344CB8AC3E}">
        <p14:creationId xmlns:p14="http://schemas.microsoft.com/office/powerpoint/2010/main" val="2297704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my project to current efforts </a:t>
            </a:r>
            <a:r>
              <a:rPr lang="en-US" dirty="0" err="1"/>
              <a:t>fopr</a:t>
            </a:r>
            <a:r>
              <a:rPr lang="en-US" dirty="0"/>
              <a:t> black men</a:t>
            </a:r>
          </a:p>
        </p:txBody>
      </p:sp>
      <p:sp>
        <p:nvSpPr>
          <p:cNvPr id="4" name="Slide Number Placeholder 3"/>
          <p:cNvSpPr>
            <a:spLocks noGrp="1"/>
          </p:cNvSpPr>
          <p:nvPr>
            <p:ph type="sldNum" sz="quarter" idx="5"/>
          </p:nvPr>
        </p:nvSpPr>
        <p:spPr/>
        <p:txBody>
          <a:bodyPr/>
          <a:lstStyle/>
          <a:p>
            <a:fld id="{729A4016-1B2F-7F4B-A08A-DFE1F0F70081}" type="slidenum">
              <a:rPr lang="en-US" smtClean="0"/>
              <a:t>9</a:t>
            </a:fld>
            <a:endParaRPr lang="en-US"/>
          </a:p>
        </p:txBody>
      </p:sp>
    </p:spTree>
    <p:extLst>
      <p:ext uri="{BB962C8B-B14F-4D97-AF65-F5344CB8AC3E}">
        <p14:creationId xmlns:p14="http://schemas.microsoft.com/office/powerpoint/2010/main" val="140277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images</a:t>
            </a:r>
          </a:p>
        </p:txBody>
      </p:sp>
      <p:sp>
        <p:nvSpPr>
          <p:cNvPr id="4" name="Slide Number Placeholder 3"/>
          <p:cNvSpPr>
            <a:spLocks noGrp="1"/>
          </p:cNvSpPr>
          <p:nvPr>
            <p:ph type="sldNum" sz="quarter" idx="5"/>
          </p:nvPr>
        </p:nvSpPr>
        <p:spPr/>
        <p:txBody>
          <a:bodyPr/>
          <a:lstStyle/>
          <a:p>
            <a:fld id="{729A4016-1B2F-7F4B-A08A-DFE1F0F70081}" type="slidenum">
              <a:rPr lang="en-US" smtClean="0"/>
              <a:t>10</a:t>
            </a:fld>
            <a:endParaRPr lang="en-US"/>
          </a:p>
        </p:txBody>
      </p:sp>
    </p:spTree>
    <p:extLst>
      <p:ext uri="{BB962C8B-B14F-4D97-AF65-F5344CB8AC3E}">
        <p14:creationId xmlns:p14="http://schemas.microsoft.com/office/powerpoint/2010/main" val="3769324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70A96EB7-FB10-3F45-BD93-041A362507D7}"/>
              </a:ext>
            </a:extLst>
          </p:cNvPr>
          <p:cNvPicPr>
            <a:picLocks noChangeAspect="1"/>
          </p:cNvPicPr>
          <p:nvPr userDrawn="1"/>
        </p:nvPicPr>
        <p:blipFill>
          <a:blip r:embed="rId3"/>
          <a:stretch>
            <a:fillRect/>
          </a:stretch>
        </p:blipFill>
        <p:spPr>
          <a:xfrm>
            <a:off x="1680115" y="4768642"/>
            <a:ext cx="2978870" cy="1222542"/>
          </a:xfrm>
          <a:prstGeom prst="rect">
            <a:avLst/>
          </a:prstGeom>
        </p:spPr>
      </p:pic>
      <p:grpSp>
        <p:nvGrpSpPr>
          <p:cNvPr id="6" name="Group 5">
            <a:extLst>
              <a:ext uri="{FF2B5EF4-FFF2-40B4-BE49-F238E27FC236}">
                <a16:creationId xmlns:a16="http://schemas.microsoft.com/office/drawing/2014/main" id="{5B3F904F-9606-414B-8EF1-4441884A67C9}"/>
              </a:ext>
            </a:extLst>
          </p:cNvPr>
          <p:cNvGrpSpPr/>
          <p:nvPr userDrawn="1"/>
        </p:nvGrpSpPr>
        <p:grpSpPr>
          <a:xfrm>
            <a:off x="8048370" y="5680888"/>
            <a:ext cx="3501213" cy="374592"/>
            <a:chOff x="9219717" y="5616592"/>
            <a:chExt cx="3501213" cy="374592"/>
          </a:xfrm>
        </p:grpSpPr>
        <p:pic>
          <p:nvPicPr>
            <p:cNvPr id="4" name="Picture 3">
              <a:extLst>
                <a:ext uri="{FF2B5EF4-FFF2-40B4-BE49-F238E27FC236}">
                  <a16:creationId xmlns:a16="http://schemas.microsoft.com/office/drawing/2014/main" id="{566AF1AA-F633-574C-9564-8800A9D2664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31715" y="5616592"/>
              <a:ext cx="1989215" cy="374592"/>
            </a:xfrm>
            <a:prstGeom prst="rect">
              <a:avLst/>
            </a:prstGeom>
          </p:spPr>
        </p:pic>
        <p:sp>
          <p:nvSpPr>
            <p:cNvPr id="5" name="TextBox 4">
              <a:extLst>
                <a:ext uri="{FF2B5EF4-FFF2-40B4-BE49-F238E27FC236}">
                  <a16:creationId xmlns:a16="http://schemas.microsoft.com/office/drawing/2014/main" id="{D182286F-56A4-4244-BD25-E520ADFA8591}"/>
                </a:ext>
              </a:extLst>
            </p:cNvPr>
            <p:cNvSpPr txBox="1"/>
            <p:nvPr userDrawn="1"/>
          </p:nvSpPr>
          <p:spPr>
            <a:xfrm>
              <a:off x="9219717" y="5713098"/>
              <a:ext cx="1598469" cy="269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bg1"/>
                  </a:solidFill>
                  <a:effectLst/>
                  <a:latin typeface="+mn-lt"/>
                  <a:ea typeface="+mn-ea"/>
                  <a:cs typeface="+mn-cs"/>
                </a:rPr>
                <a:t>The academic core of</a:t>
              </a:r>
            </a:p>
          </p:txBody>
        </p:sp>
      </p:grpSp>
      <p:pic>
        <p:nvPicPr>
          <p:cNvPr id="10" name="Picture 9"/>
          <p:cNvPicPr>
            <a:picLocks noChangeAspect="1"/>
          </p:cNvPicPr>
          <p:nvPr userDrawn="1"/>
        </p:nvPicPr>
        <p:blipFill>
          <a:blip r:embed="rId5"/>
          <a:stretch>
            <a:fillRect/>
          </a:stretch>
        </p:blipFill>
        <p:spPr>
          <a:xfrm>
            <a:off x="-91977" y="-85649"/>
            <a:ext cx="12375953" cy="7029297"/>
          </a:xfrm>
          <a:prstGeom prst="rect">
            <a:avLst/>
          </a:prstGeom>
          <a:solidFill>
            <a:schemeClr val="bg1">
              <a:alpha val="0"/>
            </a:schemeClr>
          </a:solidFill>
          <a:ln>
            <a:noFill/>
          </a:ln>
        </p:spPr>
      </p:pic>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744673" y="1478087"/>
            <a:ext cx="4849755" cy="1709530"/>
          </a:xfrm>
          <a:prstGeom prst="rect">
            <a:avLst/>
          </a:prstGeom>
        </p:spPr>
        <p:txBody>
          <a:bodyPr anchor="b">
            <a:normAutofit/>
          </a:bodyPr>
          <a:lstStyle>
            <a:lvl1pPr algn="ctr">
              <a:defRPr sz="54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744672" y="3448820"/>
            <a:ext cx="4849756" cy="778406"/>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744671" y="3289856"/>
            <a:ext cx="48497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54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Photo 1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6894747" y="-1"/>
            <a:ext cx="3854501" cy="6858001"/>
          </a:xfrm>
          <a:prstGeom prst="rect">
            <a:avLst/>
          </a:prstGeom>
          <a:solidFill>
            <a:schemeClr val="tx1">
              <a:alpha val="847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6894747" y="1478087"/>
            <a:ext cx="3854501" cy="1709530"/>
          </a:xfrm>
          <a:prstGeom prst="rect">
            <a:avLst/>
          </a:prstGeom>
        </p:spPr>
        <p:txBody>
          <a:bodyPr anchor="b">
            <a:normAutofit/>
          </a:bodyPr>
          <a:lstStyle>
            <a:lvl1pPr algn="ctr">
              <a:defRPr sz="4800">
                <a:solidFill>
                  <a:schemeClr val="bg1"/>
                </a:solidFill>
              </a:defRPr>
            </a:lvl1pPr>
          </a:lstStyle>
          <a:p>
            <a:r>
              <a:rPr lang="en-US" dirty="0"/>
              <a:t>Section </a:t>
            </a:r>
            <a:br>
              <a:rPr lang="en-US" dirty="0"/>
            </a:br>
            <a:r>
              <a:rPr lang="en-US" dirty="0"/>
              <a:t>Title 1a</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6925638" y="3448819"/>
            <a:ext cx="3792718" cy="502347"/>
          </a:xfrm>
          <a:prstGeom prst="rect">
            <a:avLst/>
          </a:prstGeom>
        </p:spPr>
        <p:txBody>
          <a:bodyPr>
            <a:noAutofit/>
          </a:bodyPr>
          <a:lstStyle>
            <a:lvl1pPr marL="0" indent="0" algn="ctr">
              <a:buNone/>
              <a:defRPr sz="1500" cap="all" spc="2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7317023" y="3289856"/>
            <a:ext cx="3009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5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Photo 1b">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1603219" y="-1"/>
            <a:ext cx="3854501" cy="6858001"/>
          </a:xfrm>
          <a:prstGeom prst="rect">
            <a:avLst/>
          </a:prstGeom>
          <a:solidFill>
            <a:schemeClr val="tx1">
              <a:alpha val="847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1603219" y="1478087"/>
            <a:ext cx="3854501" cy="1709530"/>
          </a:xfrm>
          <a:prstGeom prst="rect">
            <a:avLst/>
          </a:prstGeom>
        </p:spPr>
        <p:txBody>
          <a:bodyPr anchor="b">
            <a:normAutofit/>
          </a:bodyPr>
          <a:lstStyle>
            <a:lvl1pPr algn="ctr">
              <a:defRPr sz="4800">
                <a:solidFill>
                  <a:schemeClr val="bg1"/>
                </a:solidFill>
              </a:defRPr>
            </a:lvl1pPr>
          </a:lstStyle>
          <a:p>
            <a:r>
              <a:rPr lang="en-US" dirty="0"/>
              <a:t>Section </a:t>
            </a:r>
            <a:br>
              <a:rPr lang="en-US" dirty="0"/>
            </a:br>
            <a:r>
              <a:rPr lang="en-US" dirty="0"/>
              <a:t>Title 1b</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1634110" y="3448819"/>
            <a:ext cx="3792718" cy="502347"/>
          </a:xfrm>
          <a:prstGeom prst="rect">
            <a:avLst/>
          </a:prstGeom>
        </p:spPr>
        <p:txBody>
          <a:bodyPr>
            <a:noAutofit/>
          </a:bodyPr>
          <a:lstStyle>
            <a:lvl1pPr marL="0" indent="0" algn="ctr">
              <a:buNone/>
              <a:defRPr sz="1500" cap="all" spc="2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2025495" y="3289856"/>
            <a:ext cx="3009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342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Photo 2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5250730" y="2387177"/>
            <a:ext cx="6941270" cy="208364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5712642" y="2733853"/>
            <a:ext cx="5637229" cy="706660"/>
          </a:xfrm>
          <a:prstGeom prst="rect">
            <a:avLst/>
          </a:prstGeom>
        </p:spPr>
        <p:txBody>
          <a:bodyPr anchor="b">
            <a:noAutofit/>
          </a:bodyPr>
          <a:lstStyle>
            <a:lvl1pPr algn="ctr">
              <a:defRPr sz="4800">
                <a:solidFill>
                  <a:schemeClr val="bg1"/>
                </a:solidFill>
              </a:defRPr>
            </a:lvl1pPr>
          </a:lstStyle>
          <a:p>
            <a:r>
              <a:rPr lang="en-US" dirty="0"/>
              <a:t>Section Title 2a</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5547671" y="3820051"/>
            <a:ext cx="5967169" cy="302684"/>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6493974" y="3600669"/>
            <a:ext cx="3914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117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 Photo 2b">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2"/>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5250730" y="2387177"/>
            <a:ext cx="6941270" cy="208364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5712642" y="2733853"/>
            <a:ext cx="5637229" cy="706660"/>
          </a:xfrm>
          <a:prstGeom prst="rect">
            <a:avLst/>
          </a:prstGeom>
        </p:spPr>
        <p:txBody>
          <a:bodyPr anchor="b">
            <a:noAutofit/>
          </a:bodyPr>
          <a:lstStyle>
            <a:lvl1pPr algn="ctr">
              <a:defRPr sz="4800">
                <a:solidFill>
                  <a:schemeClr val="bg1"/>
                </a:solidFill>
              </a:defRPr>
            </a:lvl1pPr>
          </a:lstStyle>
          <a:p>
            <a:r>
              <a:rPr lang="en-US" dirty="0"/>
              <a:t>Section Title 2b</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5547671" y="3820051"/>
            <a:ext cx="5967169" cy="302684"/>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6493974" y="3600669"/>
            <a:ext cx="3914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51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317C-5FEB-5E4D-8D90-1A39CB3993DC}"/>
              </a:ext>
            </a:extLst>
          </p:cNvPr>
          <p:cNvSpPr>
            <a:spLocks noGrp="1"/>
          </p:cNvSpPr>
          <p:nvPr>
            <p:ph type="title" hasCustomPrompt="1"/>
          </p:nvPr>
        </p:nvSpPr>
        <p:spPr>
          <a:xfrm>
            <a:off x="822960" y="365760"/>
            <a:ext cx="6675120" cy="824863"/>
          </a:xfrm>
          <a:prstGeom prst="rect">
            <a:avLst/>
          </a:prstGeom>
        </p:spPr>
        <p:txBody>
          <a:bodyPr>
            <a:normAutofit/>
          </a:bodyPr>
          <a:lstStyle>
            <a:lvl1pPr>
              <a:defRPr sz="4000"/>
            </a:lvl1pPr>
          </a:lstStyle>
          <a:p>
            <a:r>
              <a:rPr lang="en-US" dirty="0"/>
              <a:t>Title - </a:t>
            </a:r>
            <a:r>
              <a:rPr lang="en-US" sz="4000" dirty="0"/>
              <a:t>Arial Bold 40pt</a:t>
            </a:r>
            <a:endParaRPr lang="en-US" dirty="0"/>
          </a:p>
        </p:txBody>
      </p:sp>
      <p:sp>
        <p:nvSpPr>
          <p:cNvPr id="3" name="Content Placeholder 2">
            <a:extLst>
              <a:ext uri="{FF2B5EF4-FFF2-40B4-BE49-F238E27FC236}">
                <a16:creationId xmlns:a16="http://schemas.microsoft.com/office/drawing/2014/main" id="{60304D90-FB9C-C841-946B-8D0B56579189}"/>
              </a:ext>
            </a:extLst>
          </p:cNvPr>
          <p:cNvSpPr>
            <a:spLocks noGrp="1"/>
          </p:cNvSpPr>
          <p:nvPr>
            <p:ph sz="half" idx="1" hasCustomPrompt="1"/>
          </p:nvPr>
        </p:nvSpPr>
        <p:spPr>
          <a:xfrm>
            <a:off x="822960" y="1371600"/>
            <a:ext cx="6387058" cy="4351338"/>
          </a:xfrm>
          <a:prstGeom prst="rect">
            <a:avLst/>
          </a:prstGeom>
        </p:spPr>
        <p:txBody>
          <a:bodyPr/>
          <a:lstStyle/>
          <a:p>
            <a:pPr marL="0" indent="0">
              <a:lnSpc>
                <a:spcPct val="70000"/>
              </a:lnSpc>
              <a:buNone/>
            </a:pPr>
            <a:r>
              <a:rPr lang="en-US" sz="2400" b="1" dirty="0"/>
              <a:t>Subhead, Arial Bold 24pt</a:t>
            </a:r>
          </a:p>
          <a:p>
            <a:pPr marL="342900" indent="-342900">
              <a:lnSpc>
                <a:spcPct val="100000"/>
              </a:lnSpc>
              <a:buSzPct val="110000"/>
            </a:pPr>
            <a:r>
              <a:rPr lang="en-US" sz="2000" dirty="0"/>
              <a:t>Use Two Column Content Slide</a:t>
            </a:r>
          </a:p>
          <a:p>
            <a:pPr marL="342900" indent="-342900">
              <a:lnSpc>
                <a:spcPct val="100000"/>
              </a:lnSpc>
              <a:buSzPct val="110000"/>
            </a:pPr>
            <a:r>
              <a:rPr lang="en-US" sz="2000" dirty="0"/>
              <a:t>Text is Arial at 20pt</a:t>
            </a:r>
          </a:p>
          <a:p>
            <a:pPr marL="342900" indent="-342900">
              <a:lnSpc>
                <a:spcPct val="100000"/>
              </a:lnSpc>
              <a:buSzPct val="110000"/>
            </a:pPr>
            <a:r>
              <a:rPr lang="en-US" sz="2000" dirty="0"/>
              <a:t>Character Spacing is Normal</a:t>
            </a:r>
          </a:p>
          <a:p>
            <a:pPr marL="342900" indent="-342900">
              <a:lnSpc>
                <a:spcPct val="100000"/>
              </a:lnSpc>
              <a:buSzPct val="110000"/>
            </a:pPr>
            <a:r>
              <a:rPr lang="en-US" sz="2000" dirty="0"/>
              <a:t>Gold Text Bullet</a:t>
            </a:r>
          </a:p>
          <a:p>
            <a:pPr marL="342900" indent="-342900">
              <a:lnSpc>
                <a:spcPct val="100000"/>
              </a:lnSpc>
              <a:buSzPct val="110000"/>
            </a:pPr>
            <a:r>
              <a:rPr lang="en-US" sz="2000" dirty="0"/>
              <a:t>Line Spacing is 1</a:t>
            </a:r>
          </a:p>
          <a:p>
            <a:pPr marL="342900" indent="-342900">
              <a:lnSpc>
                <a:spcPct val="100000"/>
              </a:lnSpc>
              <a:buSzPct val="110000"/>
            </a:pPr>
            <a:r>
              <a:rPr lang="en-US" sz="2000" dirty="0"/>
              <a:t>How to Treat Sub-Bullet Points</a:t>
            </a:r>
          </a:p>
          <a:p>
            <a:pPr lvl="1">
              <a:lnSpc>
                <a:spcPct val="100000"/>
              </a:lnSpc>
              <a:buSzPct val="110000"/>
            </a:pPr>
            <a:r>
              <a:rPr lang="en-US" sz="1600" dirty="0"/>
              <a:t>Sub-Bullet Indent once, Arial at 16pt </a:t>
            </a:r>
          </a:p>
          <a:p>
            <a:pPr lvl="1">
              <a:lnSpc>
                <a:spcPct val="100000"/>
              </a:lnSpc>
              <a:buSzPct val="110000"/>
            </a:pPr>
            <a:r>
              <a:rPr lang="en-US" sz="1600" dirty="0"/>
              <a:t>Sub-Bullet Indent once, Arial at 16pt </a:t>
            </a:r>
            <a:endParaRPr lang="en-US" sz="2000" dirty="0"/>
          </a:p>
        </p:txBody>
      </p:sp>
      <p:sp>
        <p:nvSpPr>
          <p:cNvPr id="5" name="Slide Number Placeholder 4">
            <a:extLst>
              <a:ext uri="{FF2B5EF4-FFF2-40B4-BE49-F238E27FC236}">
                <a16:creationId xmlns:a16="http://schemas.microsoft.com/office/drawing/2014/main" id="{31FE9714-E321-4E4D-AB37-E0FDCF5A60F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
        <p:nvSpPr>
          <p:cNvPr id="6" name="Content Placeholder 2">
            <a:extLst>
              <a:ext uri="{FF2B5EF4-FFF2-40B4-BE49-F238E27FC236}">
                <a16:creationId xmlns:a16="http://schemas.microsoft.com/office/drawing/2014/main" id="{6776896A-6C81-A262-EB47-27F3AC968434}"/>
              </a:ext>
            </a:extLst>
          </p:cNvPr>
          <p:cNvSpPr>
            <a:spLocks noGrp="1"/>
          </p:cNvSpPr>
          <p:nvPr>
            <p:ph sz="half" idx="11" hasCustomPrompt="1"/>
          </p:nvPr>
        </p:nvSpPr>
        <p:spPr>
          <a:xfrm>
            <a:off x="7570032" y="0"/>
            <a:ext cx="4610065" cy="6176963"/>
          </a:xfrm>
          <a:prstGeom prst="rect">
            <a:avLst/>
          </a:prstGeom>
        </p:spPr>
        <p:txBody>
          <a:bodyPr anchor="ctr" anchorCtr="0"/>
          <a:lstStyle>
            <a:lvl1pPr algn="ctr">
              <a:defRPr/>
            </a:lvl1pPr>
          </a:lstStyle>
          <a:p>
            <a:pPr marL="0" indent="0">
              <a:lnSpc>
                <a:spcPct val="70000"/>
              </a:lnSpc>
              <a:buNone/>
            </a:pPr>
            <a:r>
              <a:rPr lang="en-US" sz="2000" dirty="0"/>
              <a:t>Picture here</a:t>
            </a:r>
          </a:p>
        </p:txBody>
      </p:sp>
    </p:spTree>
    <p:extLst>
      <p:ext uri="{BB962C8B-B14F-4D97-AF65-F5344CB8AC3E}">
        <p14:creationId xmlns:p14="http://schemas.microsoft.com/office/powerpoint/2010/main" val="149871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copy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317C-5FEB-5E4D-8D90-1A39CB3993DC}"/>
              </a:ext>
            </a:extLst>
          </p:cNvPr>
          <p:cNvSpPr>
            <a:spLocks noGrp="1"/>
          </p:cNvSpPr>
          <p:nvPr>
            <p:ph type="title" hasCustomPrompt="1"/>
          </p:nvPr>
        </p:nvSpPr>
        <p:spPr>
          <a:xfrm>
            <a:off x="822960" y="365760"/>
            <a:ext cx="6675120" cy="822960"/>
          </a:xfrm>
          <a:prstGeom prst="rect">
            <a:avLst/>
          </a:prstGeom>
        </p:spPr>
        <p:txBody>
          <a:bodyPr>
            <a:normAutofit/>
          </a:bodyPr>
          <a:lstStyle>
            <a:lvl1pPr>
              <a:defRPr sz="4000"/>
            </a:lvl1pPr>
          </a:lstStyle>
          <a:p>
            <a:r>
              <a:rPr lang="en-US" dirty="0"/>
              <a:t>Title - </a:t>
            </a:r>
            <a:r>
              <a:rPr lang="en-US" sz="4000" dirty="0"/>
              <a:t>Arial Bold 40pt</a:t>
            </a:r>
            <a:endParaRPr lang="en-US" dirty="0"/>
          </a:p>
        </p:txBody>
      </p:sp>
      <p:sp>
        <p:nvSpPr>
          <p:cNvPr id="5" name="Slide Number Placeholder 4">
            <a:extLst>
              <a:ext uri="{FF2B5EF4-FFF2-40B4-BE49-F238E27FC236}">
                <a16:creationId xmlns:a16="http://schemas.microsoft.com/office/drawing/2014/main" id="{31FE9714-E321-4E4D-AB37-E0FDCF5A60F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
        <p:nvSpPr>
          <p:cNvPr id="6" name="Content Placeholder 2">
            <a:extLst>
              <a:ext uri="{FF2B5EF4-FFF2-40B4-BE49-F238E27FC236}">
                <a16:creationId xmlns:a16="http://schemas.microsoft.com/office/drawing/2014/main" id="{6776896A-6C81-A262-EB47-27F3AC968434}"/>
              </a:ext>
            </a:extLst>
          </p:cNvPr>
          <p:cNvSpPr>
            <a:spLocks noGrp="1"/>
          </p:cNvSpPr>
          <p:nvPr>
            <p:ph sz="half" idx="11" hasCustomPrompt="1"/>
          </p:nvPr>
        </p:nvSpPr>
        <p:spPr>
          <a:xfrm>
            <a:off x="7570032" y="0"/>
            <a:ext cx="4610065" cy="6176963"/>
          </a:xfrm>
          <a:prstGeom prst="rect">
            <a:avLst/>
          </a:prstGeom>
        </p:spPr>
        <p:txBody>
          <a:bodyPr anchor="ctr" anchorCtr="0"/>
          <a:lstStyle>
            <a:lvl1pPr algn="ctr">
              <a:defRPr/>
            </a:lvl1pPr>
          </a:lstStyle>
          <a:p>
            <a:pPr marL="0" indent="0">
              <a:lnSpc>
                <a:spcPct val="70000"/>
              </a:lnSpc>
              <a:buNone/>
            </a:pPr>
            <a:r>
              <a:rPr lang="en-US" sz="2000" dirty="0"/>
              <a:t>Picture here</a:t>
            </a:r>
          </a:p>
        </p:txBody>
      </p:sp>
      <p:sp>
        <p:nvSpPr>
          <p:cNvPr id="7" name="Content Placeholder 2">
            <a:extLst>
              <a:ext uri="{FF2B5EF4-FFF2-40B4-BE49-F238E27FC236}">
                <a16:creationId xmlns:a16="http://schemas.microsoft.com/office/drawing/2014/main" id="{5B3E1637-45E8-5BE3-1920-6EAC1311DCC0}"/>
              </a:ext>
            </a:extLst>
          </p:cNvPr>
          <p:cNvSpPr>
            <a:spLocks noGrp="1"/>
          </p:cNvSpPr>
          <p:nvPr>
            <p:ph sz="half" idx="1" hasCustomPrompt="1"/>
          </p:nvPr>
        </p:nvSpPr>
        <p:spPr>
          <a:xfrm>
            <a:off x="822960" y="1371600"/>
            <a:ext cx="6675120" cy="4389120"/>
          </a:xfrm>
          <a:prstGeom prst="rect">
            <a:avLst/>
          </a:prstGeom>
        </p:spPr>
        <p:txBody>
          <a:bodyPr wrap="square">
            <a:noAutofit/>
          </a:bodyPr>
          <a:lstStyle>
            <a:lvl1pPr marL="14288" marR="0" indent="0" algn="l" defTabSz="914400" rtl="0" eaLnBrk="1" fontAlgn="auto" latinLnBrk="0" hangingPunct="1">
              <a:lnSpc>
                <a:spcPct val="100000"/>
              </a:lnSpc>
              <a:spcBef>
                <a:spcPts val="1000"/>
              </a:spcBef>
              <a:spcAft>
                <a:spcPts val="0"/>
              </a:spcAft>
              <a:buClr>
                <a:srgbClr val="9E7E38"/>
              </a:buClr>
              <a:buSzPct val="110000"/>
              <a:buFontTx/>
              <a:buNone/>
              <a:tabLst/>
              <a:defRPr sz="2000"/>
            </a:lvl1pPr>
            <a:lvl2pPr marL="14288" indent="0">
              <a:buFontTx/>
              <a:buNone/>
              <a:tabLst/>
              <a:defRPr sz="2000"/>
            </a:lvl2pPr>
            <a:lvl3pPr marL="14288" indent="0">
              <a:buFontTx/>
              <a:buNone/>
              <a:tabLst/>
              <a:defRPr sz="2000"/>
            </a:lvl3pPr>
            <a:lvl4pPr marL="14288" indent="0">
              <a:buFontTx/>
              <a:buNone/>
              <a:tabLst/>
              <a:defRPr sz="2000"/>
            </a:lvl4pPr>
            <a:lvl5pPr marL="14288" indent="0">
              <a:buFontTx/>
              <a:buNone/>
              <a:tabLst/>
              <a:defRPr sz="2000"/>
            </a:lvl5p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a:t>
            </a:r>
          </a:p>
          <a:p>
            <a:pPr marL="342900" indent="-342900">
              <a:lnSpc>
                <a:spcPct val="100000"/>
              </a:lnSpc>
              <a:buSzPct val="110000"/>
            </a:pPr>
            <a:endParaRPr lang="en-US" sz="2000" dirty="0"/>
          </a:p>
        </p:txBody>
      </p:sp>
    </p:spTree>
    <p:extLst>
      <p:ext uri="{BB962C8B-B14F-4D97-AF65-F5344CB8AC3E}">
        <p14:creationId xmlns:p14="http://schemas.microsoft.com/office/powerpoint/2010/main" val="82877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515600" cy="822960"/>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515600" cy="438912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marL="342900" indent="-342900">
              <a:lnSpc>
                <a:spcPct val="100000"/>
              </a:lnSpc>
              <a:buSzPct val="110000"/>
            </a:pPr>
            <a:r>
              <a:rPr lang="en-US" sz="2000" dirty="0"/>
              <a:t>Use Two Column Content Slide</a:t>
            </a:r>
          </a:p>
          <a:p>
            <a:pPr marL="342900" indent="-342900">
              <a:lnSpc>
                <a:spcPct val="100000"/>
              </a:lnSpc>
              <a:buSzPct val="110000"/>
            </a:pPr>
            <a:r>
              <a:rPr lang="en-US" sz="2000" dirty="0"/>
              <a:t>Text is Arial at 20pt</a:t>
            </a:r>
          </a:p>
          <a:p>
            <a:pPr marL="342900" indent="-342900">
              <a:lnSpc>
                <a:spcPct val="100000"/>
              </a:lnSpc>
              <a:buSzPct val="110000"/>
            </a:pPr>
            <a:r>
              <a:rPr lang="en-US" sz="2000" dirty="0"/>
              <a:t>Character Spacing is Normal</a:t>
            </a:r>
          </a:p>
          <a:p>
            <a:pPr marL="342900" indent="-342900">
              <a:lnSpc>
                <a:spcPct val="100000"/>
              </a:lnSpc>
              <a:buSzPct val="110000"/>
            </a:pPr>
            <a:r>
              <a:rPr lang="en-US" sz="2000" dirty="0"/>
              <a:t>Gold Text Bullet</a:t>
            </a:r>
          </a:p>
          <a:p>
            <a:pPr marL="342900" indent="-342900">
              <a:lnSpc>
                <a:spcPct val="100000"/>
              </a:lnSpc>
              <a:buSzPct val="110000"/>
            </a:pPr>
            <a:r>
              <a:rPr lang="en-US" sz="2000" dirty="0"/>
              <a:t>Line Spacing is 1</a:t>
            </a:r>
          </a:p>
          <a:p>
            <a:pPr marL="342900" indent="-342900">
              <a:lnSpc>
                <a:spcPct val="100000"/>
              </a:lnSpc>
              <a:buSzPct val="110000"/>
            </a:pPr>
            <a:r>
              <a:rPr lang="en-US" sz="2000" dirty="0"/>
              <a:t>How to Treat Sub-Bullet Points</a:t>
            </a:r>
          </a:p>
          <a:p>
            <a:pPr lvl="1">
              <a:lnSpc>
                <a:spcPct val="100000"/>
              </a:lnSpc>
              <a:buSzPct val="110000"/>
            </a:pPr>
            <a:r>
              <a:rPr lang="en-US" sz="1600" dirty="0"/>
              <a:t>Sub-Bullet Indent once, Arial at 16pt </a:t>
            </a:r>
          </a:p>
          <a:p>
            <a:pPr lvl="1">
              <a:lnSpc>
                <a:spcPct val="100000"/>
              </a:lnSpc>
              <a:buSzPct val="110000"/>
            </a:pPr>
            <a:r>
              <a:rPr lang="en-US" sz="1600" dirty="0"/>
              <a:t>Sub-Bullet Indent once, Arial at 16pt </a:t>
            </a:r>
            <a:endParaRPr lang="en-US" sz="2000" dirty="0"/>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2884361657"/>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ne column text only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629275" cy="877266"/>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629276" cy="4775546"/>
          </a:xfrm>
          <a:prstGeom prst="rect">
            <a:avLst/>
          </a:prstGeom>
        </p:spPr>
        <p:txBody>
          <a:bodyPr/>
          <a:lstStyle>
            <a:lvl1pPr marL="0" indent="0">
              <a:lnSpc>
                <a:spcPct val="100000"/>
              </a:lnSpc>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 Body copy text is Arial 20pt left justified. Body copy text is Arial 20pt left justified.</a:t>
            </a:r>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140525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629275" cy="877266"/>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629276" cy="4775546"/>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marL="342900" indent="-342900">
              <a:lnSpc>
                <a:spcPct val="100000"/>
              </a:lnSpc>
              <a:buSzPct val="110000"/>
            </a:pPr>
            <a:r>
              <a:rPr lang="en-US" sz="2000" dirty="0"/>
              <a:t>Use Two Column Content Slide</a:t>
            </a:r>
          </a:p>
          <a:p>
            <a:pPr marL="342900" indent="-342900">
              <a:lnSpc>
                <a:spcPct val="100000"/>
              </a:lnSpc>
              <a:buSzPct val="110000"/>
            </a:pPr>
            <a:r>
              <a:rPr lang="en-US" sz="2000" dirty="0"/>
              <a:t>Text is Arial at 20pt</a:t>
            </a:r>
          </a:p>
          <a:p>
            <a:pPr marL="342900" indent="-342900">
              <a:lnSpc>
                <a:spcPct val="100000"/>
              </a:lnSpc>
              <a:buSzPct val="110000"/>
            </a:pPr>
            <a:r>
              <a:rPr lang="en-US" sz="2000" dirty="0"/>
              <a:t>Character Spacing is Normal</a:t>
            </a:r>
          </a:p>
          <a:p>
            <a:pPr marL="342900" indent="-342900">
              <a:lnSpc>
                <a:spcPct val="100000"/>
              </a:lnSpc>
              <a:buSzPct val="110000"/>
            </a:pPr>
            <a:r>
              <a:rPr lang="en-US" sz="2000" dirty="0"/>
              <a:t>Gold Text Bullet</a:t>
            </a:r>
          </a:p>
          <a:p>
            <a:pPr marL="342900" indent="-342900">
              <a:lnSpc>
                <a:spcPct val="100000"/>
              </a:lnSpc>
              <a:buSzPct val="110000"/>
            </a:pPr>
            <a:r>
              <a:rPr lang="en-US" sz="2000" dirty="0"/>
              <a:t>Line Spacing is 1</a:t>
            </a:r>
          </a:p>
          <a:p>
            <a:pPr marL="342900" indent="-342900">
              <a:lnSpc>
                <a:spcPct val="100000"/>
              </a:lnSpc>
              <a:buSzPct val="110000"/>
            </a:pPr>
            <a:r>
              <a:rPr lang="en-US" sz="2000" dirty="0"/>
              <a:t>How to Treat Sub-Bullet Points</a:t>
            </a:r>
          </a:p>
          <a:p>
            <a:pPr lvl="1">
              <a:lnSpc>
                <a:spcPct val="100000"/>
              </a:lnSpc>
              <a:buSzPct val="110000"/>
            </a:pPr>
            <a:r>
              <a:rPr lang="en-US" sz="1600" dirty="0"/>
              <a:t>Sub-Bullet Indent once, Arial at 16pt </a:t>
            </a:r>
          </a:p>
          <a:p>
            <a:pPr lvl="1">
              <a:lnSpc>
                <a:spcPct val="100000"/>
              </a:lnSpc>
              <a:buSzPct val="110000"/>
            </a:pPr>
            <a:r>
              <a:rPr lang="en-US" sz="1600" dirty="0"/>
              <a:t>Sub-Bullet Indent once, Arial at 16pt </a:t>
            </a:r>
            <a:endParaRPr lang="en-US" sz="2000" dirty="0"/>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pic>
        <p:nvPicPr>
          <p:cNvPr id="5" name="Picture 4">
            <a:extLst>
              <a:ext uri="{FF2B5EF4-FFF2-40B4-BE49-F238E27FC236}">
                <a16:creationId xmlns:a16="http://schemas.microsoft.com/office/drawing/2014/main" id="{CB275CD5-F16B-3B7E-4E55-435CF96033BB}"/>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3297"/>
          <a:stretch/>
        </p:blipFill>
        <p:spPr>
          <a:xfrm>
            <a:off x="7129448" y="344765"/>
            <a:ext cx="5062552" cy="5770286"/>
          </a:xfrm>
          <a:prstGeom prst="rect">
            <a:avLst/>
          </a:prstGeom>
        </p:spPr>
      </p:pic>
    </p:spTree>
    <p:extLst>
      <p:ext uri="{BB962C8B-B14F-4D97-AF65-F5344CB8AC3E}">
        <p14:creationId xmlns:p14="http://schemas.microsoft.com/office/powerpoint/2010/main" val="127373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body copy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629275" cy="877266"/>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629276" cy="4775546"/>
          </a:xfrm>
          <a:prstGeom prst="rect">
            <a:avLst/>
          </a:prstGeom>
        </p:spPr>
        <p:txBody>
          <a:bodyPr/>
          <a:lstStyle>
            <a:lvl1pPr marL="0" indent="0">
              <a:lnSpc>
                <a:spcPct val="100000"/>
              </a:lnSpc>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 Body copy text is Arial 20pt left justified. Body copy text is Arial 20pt left justified.</a:t>
            </a:r>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pic>
        <p:nvPicPr>
          <p:cNvPr id="5" name="Picture 4">
            <a:extLst>
              <a:ext uri="{FF2B5EF4-FFF2-40B4-BE49-F238E27FC236}">
                <a16:creationId xmlns:a16="http://schemas.microsoft.com/office/drawing/2014/main" id="{CADA0DEF-CAB8-560F-7B3F-D38A387A3413}"/>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3297"/>
          <a:stretch/>
        </p:blipFill>
        <p:spPr>
          <a:xfrm>
            <a:off x="7129448" y="344765"/>
            <a:ext cx="5062552" cy="5770286"/>
          </a:xfrm>
          <a:prstGeom prst="rect">
            <a:avLst/>
          </a:prstGeom>
        </p:spPr>
      </p:pic>
    </p:spTree>
    <p:extLst>
      <p:ext uri="{BB962C8B-B14F-4D97-AF65-F5344CB8AC3E}">
        <p14:creationId xmlns:p14="http://schemas.microsoft.com/office/powerpoint/2010/main" val="298257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9F4-9B84-184C-8BB3-7A38D9094590}"/>
              </a:ext>
            </a:extLst>
          </p:cNvPr>
          <p:cNvSpPr>
            <a:spLocks noGrp="1"/>
          </p:cNvSpPr>
          <p:nvPr>
            <p:ph type="title" hasCustomPrompt="1"/>
          </p:nvPr>
        </p:nvSpPr>
        <p:spPr>
          <a:xfrm>
            <a:off x="822960" y="365760"/>
            <a:ext cx="9892748" cy="877266"/>
          </a:xfrm>
          <a:prstGeom prst="rect">
            <a:avLst/>
          </a:prstGeom>
        </p:spPr>
        <p:txBody>
          <a:bodyPr/>
          <a:lstStyle/>
          <a:p>
            <a:r>
              <a:rPr lang="en-US" dirty="0"/>
              <a:t>Title – Arial Bold 40 </a:t>
            </a:r>
            <a:r>
              <a:rPr lang="en-US" dirty="0" err="1"/>
              <a:t>pt</a:t>
            </a:r>
            <a:endParaRPr lang="en-US" dirty="0"/>
          </a:p>
        </p:txBody>
      </p:sp>
      <p:sp>
        <p:nvSpPr>
          <p:cNvPr id="3" name="Slide Number Placeholder 2">
            <a:extLst>
              <a:ext uri="{FF2B5EF4-FFF2-40B4-BE49-F238E27FC236}">
                <a16:creationId xmlns:a16="http://schemas.microsoft.com/office/drawing/2014/main" id="{5565B34D-C2D9-9842-8A76-C94BA6B57B35}"/>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135102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9F4-9B84-184C-8BB3-7A38D9094590}"/>
              </a:ext>
            </a:extLst>
          </p:cNvPr>
          <p:cNvSpPr>
            <a:spLocks noGrp="1"/>
          </p:cNvSpPr>
          <p:nvPr>
            <p:ph type="title" hasCustomPrompt="1"/>
          </p:nvPr>
        </p:nvSpPr>
        <p:spPr>
          <a:xfrm>
            <a:off x="822960" y="365760"/>
            <a:ext cx="10204174" cy="877266"/>
          </a:xfrm>
          <a:prstGeom prst="rect">
            <a:avLst/>
          </a:prstGeom>
        </p:spPr>
        <p:txBody>
          <a:bodyPr/>
          <a:lstStyle/>
          <a:p>
            <a:r>
              <a:rPr lang="en-US" dirty="0"/>
              <a:t>Title – Arial Bold 40 </a:t>
            </a:r>
            <a:r>
              <a:rPr lang="en-US" dirty="0" err="1"/>
              <a:t>pt</a:t>
            </a:r>
            <a:endParaRPr lang="en-US" dirty="0"/>
          </a:p>
        </p:txBody>
      </p:sp>
      <p:pic>
        <p:nvPicPr>
          <p:cNvPr id="18" name="Picture 17">
            <a:extLst>
              <a:ext uri="{FF2B5EF4-FFF2-40B4-BE49-F238E27FC236}">
                <a16:creationId xmlns:a16="http://schemas.microsoft.com/office/drawing/2014/main" id="{E81EA6F9-9853-994E-9691-56DDAEFB6460}"/>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5894"/>
          <a:stretch/>
        </p:blipFill>
        <p:spPr>
          <a:xfrm>
            <a:off x="7285343" y="344765"/>
            <a:ext cx="4906657" cy="5763142"/>
          </a:xfrm>
          <a:prstGeom prst="rect">
            <a:avLst/>
          </a:prstGeom>
        </p:spPr>
      </p:pic>
      <p:sp>
        <p:nvSpPr>
          <p:cNvPr id="3" name="Slide Number Placeholder 2">
            <a:extLst>
              <a:ext uri="{FF2B5EF4-FFF2-40B4-BE49-F238E27FC236}">
                <a16:creationId xmlns:a16="http://schemas.microsoft.com/office/drawing/2014/main" id="{B956321F-BCFD-A544-9480-FBBD0CC0E9B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211257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BBD74F-7B47-B54E-B53C-498ADC112666}"/>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9615A8F3-B2CF-C645-AA8E-4D2F7A4B656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0" i="0" baseline="0">
                <a:solidFill>
                  <a:schemeClr val="bg1">
                    <a:lumMod val="50000"/>
                  </a:schemeClr>
                </a:solidFill>
                <a:latin typeface="Arial" panose="020B0604020202020204" pitchFamily="34" charset="0"/>
                <a:cs typeface="Arial" panose="020B0604020202020204" pitchFamily="34" charset="0"/>
              </a:defRPr>
            </a:lvl1pPr>
          </a:lstStyle>
          <a:p>
            <a:fld id="{0E109EA1-A30D-9743-9DCC-41793B4C74E6}" type="slidenum">
              <a:rPr lang="en-US" smtClean="0"/>
              <a:pPr/>
              <a:t>‹#›</a:t>
            </a:fld>
            <a:endParaRPr lang="en-US" dirty="0"/>
          </a:p>
        </p:txBody>
      </p:sp>
      <p:pic>
        <p:nvPicPr>
          <p:cNvPr id="16" name="Picture 15">
            <a:extLst>
              <a:ext uri="{FF2B5EF4-FFF2-40B4-BE49-F238E27FC236}">
                <a16:creationId xmlns:a16="http://schemas.microsoft.com/office/drawing/2014/main" id="{80B361CF-46BA-CC45-9442-12472E0807C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042381" y="6355765"/>
            <a:ext cx="2024974" cy="335168"/>
          </a:xfrm>
          <a:prstGeom prst="rect">
            <a:avLst/>
          </a:prstGeom>
        </p:spPr>
      </p:pic>
      <p:cxnSp>
        <p:nvCxnSpPr>
          <p:cNvPr id="17" name="Straight Connector 16">
            <a:extLst>
              <a:ext uri="{FF2B5EF4-FFF2-40B4-BE49-F238E27FC236}">
                <a16:creationId xmlns:a16="http://schemas.microsoft.com/office/drawing/2014/main" id="{4B126E66-B8E5-0645-84E7-4016D9391A29}"/>
              </a:ext>
            </a:extLst>
          </p:cNvPr>
          <p:cNvCxnSpPr/>
          <p:nvPr userDrawn="1"/>
        </p:nvCxnSpPr>
        <p:spPr>
          <a:xfrm>
            <a:off x="0" y="6179237"/>
            <a:ext cx="12192000" cy="0"/>
          </a:xfrm>
          <a:prstGeom prst="line">
            <a:avLst/>
          </a:prstGeom>
          <a:ln w="9525">
            <a:solidFill>
              <a:srgbClr val="9E7E38"/>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37CBF91-3D9D-5744-BE72-E29313CE4B99}"/>
              </a:ext>
            </a:extLst>
          </p:cNvPr>
          <p:cNvSpPr txBox="1"/>
          <p:nvPr userDrawn="1"/>
        </p:nvSpPr>
        <p:spPr>
          <a:xfrm>
            <a:off x="10314072" y="6368238"/>
            <a:ext cx="12566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i="0" kern="1200" dirty="0">
                <a:solidFill>
                  <a:schemeClr val="bg1">
                    <a:lumMod val="50000"/>
                  </a:schemeClr>
                </a:solidFill>
                <a:effectLst/>
                <a:latin typeface="Arial" panose="020B0604020202020204" pitchFamily="34" charset="0"/>
                <a:ea typeface="+mn-ea"/>
                <a:cs typeface="Arial" panose="020B0604020202020204" pitchFamily="34" charset="0"/>
              </a:rPr>
              <a:t>The academic core of Atrium Health</a:t>
            </a:r>
          </a:p>
        </p:txBody>
      </p:sp>
      <p:cxnSp>
        <p:nvCxnSpPr>
          <p:cNvPr id="4" name="Straight Connector 3">
            <a:extLst>
              <a:ext uri="{FF2B5EF4-FFF2-40B4-BE49-F238E27FC236}">
                <a16:creationId xmlns:a16="http://schemas.microsoft.com/office/drawing/2014/main" id="{86F45DA8-F4E0-A940-87D6-72934959BB43}"/>
              </a:ext>
            </a:extLst>
          </p:cNvPr>
          <p:cNvCxnSpPr>
            <a:cxnSpLocks/>
          </p:cNvCxnSpPr>
          <p:nvPr userDrawn="1"/>
        </p:nvCxnSpPr>
        <p:spPr>
          <a:xfrm>
            <a:off x="10249623" y="6382146"/>
            <a:ext cx="0" cy="322695"/>
          </a:xfrm>
          <a:prstGeom prst="line">
            <a:avLst/>
          </a:prstGeom>
          <a:ln w="9525"/>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userDrawn="1"/>
        </p:nvPicPr>
        <p:blipFill>
          <a:blip r:embed="rId16"/>
          <a:stretch>
            <a:fillRect/>
          </a:stretch>
        </p:blipFill>
        <p:spPr>
          <a:xfrm>
            <a:off x="-91977" y="-85649"/>
            <a:ext cx="12375953" cy="7029297"/>
          </a:xfrm>
          <a:prstGeom prst="rect">
            <a:avLst/>
          </a:prstGeom>
          <a:solidFill>
            <a:schemeClr val="bg1">
              <a:alpha val="0"/>
            </a:schemeClr>
          </a:solidFill>
        </p:spPr>
      </p:pic>
      <p:sp>
        <p:nvSpPr>
          <p:cNvPr id="9" name="Title Placeholder 1">
            <a:extLst>
              <a:ext uri="{FF2B5EF4-FFF2-40B4-BE49-F238E27FC236}">
                <a16:creationId xmlns:a16="http://schemas.microsoft.com/office/drawing/2014/main" id="{0AC5FA14-28EB-EC48-A23B-53FA6634936B}"/>
              </a:ext>
            </a:extLst>
          </p:cNvPr>
          <p:cNvSpPr>
            <a:spLocks noGrp="1"/>
          </p:cNvSpPr>
          <p:nvPr>
            <p:ph type="title"/>
          </p:nvPr>
        </p:nvSpPr>
        <p:spPr>
          <a:xfrm>
            <a:off x="822960" y="365760"/>
            <a:ext cx="10515600" cy="822960"/>
          </a:xfrm>
          <a:prstGeom prst="rect">
            <a:avLst/>
          </a:prstGeom>
        </p:spPr>
        <p:txBody>
          <a:bodyPr vert="horz" lIns="91440" tIns="45720" rIns="91440" bIns="45720" rtlCol="0" anchor="t" anchorCtr="0">
            <a:normAutofit/>
          </a:bodyPr>
          <a:lstStyle/>
          <a:p>
            <a:r>
              <a:rPr lang="en-US" dirty="0"/>
              <a:t>Title – Arial Bold 40pt</a:t>
            </a:r>
          </a:p>
        </p:txBody>
      </p:sp>
      <p:sp>
        <p:nvSpPr>
          <p:cNvPr id="11" name="Text Placeholder 2">
            <a:extLst>
              <a:ext uri="{FF2B5EF4-FFF2-40B4-BE49-F238E27FC236}">
                <a16:creationId xmlns:a16="http://schemas.microsoft.com/office/drawing/2014/main" id="{7982A3E0-C71D-634A-9871-F5B8FB720C8C}"/>
              </a:ext>
            </a:extLst>
          </p:cNvPr>
          <p:cNvSpPr>
            <a:spLocks noGrp="1"/>
          </p:cNvSpPr>
          <p:nvPr>
            <p:ph type="body" idx="1"/>
          </p:nvPr>
        </p:nvSpPr>
        <p:spPr>
          <a:xfrm>
            <a:off x="822960" y="1371600"/>
            <a:ext cx="10515600" cy="4389120"/>
          </a:xfrm>
          <a:prstGeom prst="rect">
            <a:avLst/>
          </a:prstGeom>
        </p:spPr>
        <p:txBody>
          <a:bodyPr vert="horz" lIns="91440" tIns="45720" rIns="91440" bIns="45720" rtlCol="0">
            <a:normAutofit/>
          </a:body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 Body copy text is Arial 20pt left justified. Body copy text is Arial 20pt left justified.</a:t>
            </a:r>
          </a:p>
        </p:txBody>
      </p:sp>
    </p:spTree>
    <p:extLst>
      <p:ext uri="{BB962C8B-B14F-4D97-AF65-F5344CB8AC3E}">
        <p14:creationId xmlns:p14="http://schemas.microsoft.com/office/powerpoint/2010/main" val="1877498306"/>
      </p:ext>
    </p:extLst>
  </p:cSld>
  <p:clrMap bg1="lt1" tx1="dk1" bg2="lt2" tx2="dk2" accent1="accent1" accent2="accent2" accent3="accent3" accent4="accent4" accent5="accent5" accent6="accent6" hlink="hlink" folHlink="folHlink"/>
  <p:sldLayoutIdLst>
    <p:sldLayoutId id="2147483688" r:id="rId1"/>
    <p:sldLayoutId id="2147483692" r:id="rId2"/>
    <p:sldLayoutId id="2147483698" r:id="rId3"/>
    <p:sldLayoutId id="2147483690" r:id="rId4"/>
    <p:sldLayoutId id="2147483699" r:id="rId5"/>
    <p:sldLayoutId id="2147483700" r:id="rId6"/>
    <p:sldLayoutId id="2147483701" r:id="rId7"/>
    <p:sldLayoutId id="2147483693" r:id="rId8"/>
    <p:sldLayoutId id="2147483694" r:id="rId9"/>
    <p:sldLayoutId id="2147483696" r:id="rId10"/>
    <p:sldLayoutId id="2147483702" r:id="rId11"/>
    <p:sldLayoutId id="2147483697" r:id="rId12"/>
    <p:sldLayoutId id="2147483703" r:id="rId13"/>
  </p:sldLayoutIdLst>
  <p:hf hdr="0"/>
  <p:txStyles>
    <p:titleStyle>
      <a:lvl1pPr algn="l" defTabSz="914400" rtl="0" eaLnBrk="1" latinLnBrk="0" hangingPunct="1">
        <a:lnSpc>
          <a:spcPct val="90000"/>
        </a:lnSpc>
        <a:spcBef>
          <a:spcPct val="0"/>
        </a:spcBef>
        <a:buNone/>
        <a:defRPr sz="4000" b="1"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E7E38"/>
        </a:buClr>
        <a:buFont typeface="Arial" panose="020B06040202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E7E38"/>
        </a:buClr>
        <a:buFont typeface="Arial" panose="020B06040202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E7E38"/>
        </a:buClr>
        <a:buFont typeface="Arial" panose="020B0604020202020204" pitchFamily="34" charset="0"/>
        <a:buChar char="•"/>
        <a:defRPr sz="1800" kern="1200" baseline="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E7E38"/>
        </a:buClr>
        <a:buFont typeface="Arial" panose="020B0604020202020204" pitchFamily="34" charset="0"/>
        <a:buChar char="•"/>
        <a:defRPr sz="1600" kern="1200" baseline="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E7E38"/>
        </a:buClr>
        <a:buFont typeface="Arial" panose="020B0604020202020204" pitchFamily="34" charset="0"/>
        <a:buChar char="•"/>
        <a:defRPr sz="1400" kern="1200" baseline="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arget="../media/image19.jpeg" Type="http://schemas.openxmlformats.org/officeDocument/2006/relationships/image"/><Relationship Id="rId1" Target="../slideLayouts/slideLayout5.xml" Type="http://schemas.openxmlformats.org/officeDocument/2006/relationships/slideLayout"/></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https://lh4.googleusercontent.com/kUnNMA0g5JWVKNeJL5RzIVLxwHLNwGxvLVbKDBm9SGEQC_pWQiANJeHYTCHIxqdat6m-IkBnAuKvMdS281AIgaxOCO_FK4VdhjwA7bwzadXqHhZrEs65vozEY6gt4z-qsOagLLp8770XaQ-6DkMRvQ" TargetMode="External"/><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arget="../media/image23.jpeg" Type="http://schemas.openxmlformats.org/officeDocument/2006/relationships/image"/><Relationship Id="rId1" Target="../slideLayouts/slideLayout5.xml" Type="http://schemas.openxmlformats.org/officeDocument/2006/relationships/slideLayout"/></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arget="../media/image12.jpeg" Type="http://schemas.openxmlformats.org/officeDocument/2006/relationships/image"/><Relationship Id="rId2" Target="../media/image11.jpeg" Type="http://schemas.openxmlformats.org/officeDocument/2006/relationships/image"/><Relationship Id="rId1" Target="../slideLayouts/slideLayout5.xml" Type="http://schemas.openxmlformats.org/officeDocument/2006/relationships/slideLayout"/></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nchs/data/vsrr/VSRR10-508.pdf" TargetMode="External"/><Relationship Id="rId2" Type="http://schemas.openxmlformats.org/officeDocument/2006/relationships/hyperlink" Target="https://www.cdc.gov/healthequity/lcod/men/2018/byrace-hispanic/index.htm" TargetMode="External"/><Relationship Id="rId1" Type="http://schemas.openxmlformats.org/officeDocument/2006/relationships/slideLayout" Target="../slideLayouts/slideLayout5.xml"/><Relationship Id="rId6" Type="http://schemas.openxmlformats.org/officeDocument/2006/relationships/image" Target="cid:image001.png@01D8BBB7.26FEED40" TargetMode="External"/><Relationship Id="rId5" Type="http://schemas.openxmlformats.org/officeDocument/2006/relationships/image" Target="../media/image13.png"/><Relationship Id="rId4" Type="http://schemas.openxmlformats.org/officeDocument/2006/relationships/hyperlink" Target="https://www.ncbi.nlm.nih.gov/pmc/articles/PMC6531286" TargetMode="External"/></Relationships>
</file>

<file path=ppt/slides/_rels/slide6.xml.rels><?xml version="1.0" encoding="UTF-8" standalone="yes" ?><Relationships xmlns="http://schemas.openxmlformats.org/package/2006/relationships"><Relationship Id="rId3" Target="../media/image14.jpeg" Type="http://schemas.openxmlformats.org/officeDocument/2006/relationships/image"/><Relationship Id="rId2" Target="../notesSlides/notesSlide1.xml" Type="http://schemas.openxmlformats.org/officeDocument/2006/relationships/notesSlide"/><Relationship Id="rId1" Target="../slideLayouts/slideLayout5.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15.jpg" Type="http://schemas.openxmlformats.org/officeDocument/2006/relationships/image"/><Relationship Id="rId2" Target="../notesSlides/notesSlide2.xml" Type="http://schemas.openxmlformats.org/officeDocument/2006/relationships/notesSlide"/><Relationship Id="rId1" Target="../slideLayouts/slideLayout5.xml" Type="http://schemas.openxmlformats.org/officeDocument/2006/relationships/slideLayout"/><Relationship Id="rId4" Target="../media/image16.jpeg" Type="http://schemas.openxmlformats.org/officeDocument/2006/relationships/image"/></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alz.org/aaic/downloads2020/2020_Race_and_Ethnicity_Fact_Sheet.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hyperlink" Target="https://www.alz.org/media/Documents/african-americans-silent-epidemic-r.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10D714-416D-59B6-1272-A3E6B6C61570}"/>
              </a:ext>
            </a:extLst>
          </p:cNvPr>
          <p:cNvSpPr/>
          <p:nvPr/>
        </p:nvSpPr>
        <p:spPr>
          <a:xfrm>
            <a:off x="5715000" y="0"/>
            <a:ext cx="3746500" cy="6858000"/>
          </a:xfrm>
          <a:prstGeom prst="rect">
            <a:avLst/>
          </a:prstGeom>
          <a:pattFill prst="pct70">
            <a:fgClr>
              <a:schemeClr val="tx1"/>
            </a:fgClr>
            <a:bgClr>
              <a:schemeClr val="bg1"/>
            </a:bgClr>
          </a:patt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9CFF8-88DC-97BF-D439-3AF95BBC7F1F}"/>
              </a:ext>
            </a:extLst>
          </p:cNvPr>
          <p:cNvSpPr>
            <a:spLocks noGrp="1"/>
          </p:cNvSpPr>
          <p:nvPr>
            <p:ph type="ctrTitle"/>
          </p:nvPr>
        </p:nvSpPr>
        <p:spPr>
          <a:xfrm>
            <a:off x="240633" y="1478087"/>
            <a:ext cx="5474367" cy="1709530"/>
          </a:xfrm>
        </p:spPr>
        <p:txBody>
          <a:bodyPr>
            <a:noAutofit/>
          </a:bodyPr>
          <a:lstStyle/>
          <a:p>
            <a:r>
              <a:rPr lang="en-US" sz="4000" dirty="0"/>
              <a:t>Examining the Needs of Black Male Caregivers of Patients with Alzheimer’s Disease</a:t>
            </a:r>
          </a:p>
        </p:txBody>
      </p:sp>
      <p:sp>
        <p:nvSpPr>
          <p:cNvPr id="3" name="Subtitle 2">
            <a:extLst>
              <a:ext uri="{FF2B5EF4-FFF2-40B4-BE49-F238E27FC236}">
                <a16:creationId xmlns:a16="http://schemas.microsoft.com/office/drawing/2014/main" id="{BB598672-7ED8-2E3F-CB69-1D6C33208636}"/>
              </a:ext>
            </a:extLst>
          </p:cNvPr>
          <p:cNvSpPr>
            <a:spLocks noGrp="1"/>
          </p:cNvSpPr>
          <p:nvPr>
            <p:ph type="subTitle" idx="1"/>
          </p:nvPr>
        </p:nvSpPr>
        <p:spPr/>
        <p:txBody>
          <a:bodyPr/>
          <a:lstStyle/>
          <a:p>
            <a:r>
              <a:rPr lang="en-US" dirty="0"/>
              <a:t>Alexandrea Adams, MA</a:t>
            </a:r>
          </a:p>
          <a:p>
            <a:r>
              <a:rPr lang="en-US" dirty="0"/>
              <a:t>Wake Forest School of medicine</a:t>
            </a:r>
          </a:p>
          <a:p>
            <a:endParaRPr lang="en-US" dirty="0"/>
          </a:p>
        </p:txBody>
      </p:sp>
    </p:spTree>
    <p:extLst>
      <p:ext uri="{BB962C8B-B14F-4D97-AF65-F5344CB8AC3E}">
        <p14:creationId xmlns:p14="http://schemas.microsoft.com/office/powerpoint/2010/main" val="2226525439"/>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normAutofit/>
          </a:bodyPr>
          <a:lstStyle/>
          <a:p>
            <a:r>
              <a:rPr dirty="0" lang="en-US"/>
              <a:t>Black Male Caregivers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a:xfrm>
            <a:off x="822960" y="1371600"/>
            <a:ext cx="6142044" cy="4775546"/>
          </a:xfrm>
        </p:spPr>
        <p:txBody>
          <a:bodyPr/>
          <a:lstStyle/>
          <a:p>
            <a:pPr indent="-342900" marL="342900">
              <a:buFont charset="0" panose="020B0604020202020204" pitchFamily="34" typeface="Arial"/>
              <a:buChar char="•"/>
            </a:pPr>
            <a:r>
              <a:rPr dirty="0" lang="en-US"/>
              <a:t>Black caregivers account for 20% of all caregivers and more than 15% of those are men</a:t>
            </a:r>
          </a:p>
          <a:p>
            <a:pPr indent="-342900" marL="342900">
              <a:buFont charset="0" panose="020B0604020202020204" pitchFamily="34" typeface="Arial"/>
              <a:buChar char="•"/>
            </a:pPr>
            <a:r>
              <a:rPr dirty="0" lang="en-US"/>
              <a:t>The average Black male caregiver is 48 years old and belongs to the “sandwich generation” </a:t>
            </a:r>
          </a:p>
          <a:p>
            <a:pPr indent="-342900" marL="342900">
              <a:buFont charset="0" panose="020B0604020202020204" pitchFamily="34" typeface="Arial"/>
              <a:buChar char="•"/>
            </a:pPr>
            <a:r>
              <a:rPr dirty="0" lang="en-US"/>
              <a:t>69% of Black male caregivers are employed </a:t>
            </a:r>
          </a:p>
          <a:p>
            <a:pPr indent="-342900" marL="342900">
              <a:buFont charset="0" panose="020B0604020202020204" pitchFamily="34" typeface="Arial"/>
              <a:buChar char="•"/>
            </a:pPr>
            <a:r>
              <a:rPr dirty="0" lang="en-US"/>
              <a:t>Black male caregivers experience a great financial burden and are more likely to care for patients with the lowest rated health  </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idx="10" sz="quarter" type="sldNum"/>
          </p:nvPr>
        </p:nvSpPr>
        <p:spPr/>
        <p:txBody>
          <a:bodyPr/>
          <a:lstStyle/>
          <a:p>
            <a:fld id="{0E109EA1-A30D-9743-9DCC-41793B4C74E6}" type="slidenum">
              <a:rPr lang="en-US" smtClean="0"/>
              <a:pPr/>
              <a:t>10</a:t>
            </a:fld>
            <a:endParaRPr dirty="0" lang="en-US"/>
          </a:p>
        </p:txBody>
      </p:sp>
      <p:sp>
        <p:nvSpPr>
          <p:cNvPr id="5" name="Rectangle 5">
            <a:extLst>
              <a:ext uri="{FF2B5EF4-FFF2-40B4-BE49-F238E27FC236}">
                <a16:creationId xmlns:a16="http://schemas.microsoft.com/office/drawing/2014/main" id="{7F62DD31-FA10-4468-80B1-0D1FFA385173}"/>
              </a:ext>
            </a:extLst>
          </p:cNvPr>
          <p:cNvSpPr>
            <a:spLocks noChangeArrowheads="1"/>
          </p:cNvSpPr>
          <p:nvPr/>
        </p:nvSpPr>
        <p:spPr bwMode="auto">
          <a:xfrm>
            <a:off x="0" y="5706092"/>
            <a:ext cx="64508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none">
            <a:prstTxWarp prst="textNoShape">
              <a:avLst/>
            </a:prstTxWarp>
            <a:spAutoFit/>
          </a:bodyPr>
          <a:lstStyle>
            <a:lvl1pPr eaLnBrk="0" fontAlgn="base" hangingPunct="0">
              <a:spcBef>
                <a:spcPct val="0"/>
              </a:spcBef>
              <a:spcAft>
                <a:spcPct val="0"/>
              </a:spcAft>
              <a:defRPr>
                <a:solidFill>
                  <a:schemeClr val="tx1"/>
                </a:solidFill>
                <a:latin charset="0" panose="020B0604020202020204" pitchFamily="34" typeface="Arial"/>
              </a:defRPr>
            </a:lvl1pPr>
            <a:lvl2pPr eaLnBrk="0" fontAlgn="base" hangingPunct="0">
              <a:spcBef>
                <a:spcPct val="0"/>
              </a:spcBef>
              <a:spcAft>
                <a:spcPct val="0"/>
              </a:spcAft>
              <a:defRPr>
                <a:solidFill>
                  <a:schemeClr val="tx1"/>
                </a:solidFill>
                <a:latin charset="0" panose="020B0604020202020204" pitchFamily="34" typeface="Arial"/>
              </a:defRPr>
            </a:lvl2pPr>
            <a:lvl3pPr eaLnBrk="0" fontAlgn="base" hangingPunct="0">
              <a:spcBef>
                <a:spcPct val="0"/>
              </a:spcBef>
              <a:spcAft>
                <a:spcPct val="0"/>
              </a:spcAft>
              <a:defRPr>
                <a:solidFill>
                  <a:schemeClr val="tx1"/>
                </a:solidFill>
                <a:latin charset="0" panose="020B0604020202020204" pitchFamily="34" typeface="Arial"/>
              </a:defRPr>
            </a:lvl3pPr>
            <a:lvl4pPr eaLnBrk="0" fontAlgn="base" hangingPunct="0">
              <a:spcBef>
                <a:spcPct val="0"/>
              </a:spcBef>
              <a:spcAft>
                <a:spcPct val="0"/>
              </a:spcAft>
              <a:defRPr>
                <a:solidFill>
                  <a:schemeClr val="tx1"/>
                </a:solidFill>
                <a:latin charset="0" panose="020B0604020202020204" pitchFamily="34" typeface="Arial"/>
              </a:defRPr>
            </a:lvl4pPr>
            <a:lvl5pPr eaLnBrk="0" fontAlgn="base" hangingPunct="0">
              <a:spcBef>
                <a:spcPct val="0"/>
              </a:spcBef>
              <a:spcAft>
                <a:spcPct val="0"/>
              </a:spcAft>
              <a:defRPr>
                <a:solidFill>
                  <a:schemeClr val="tx1"/>
                </a:solidFill>
                <a:latin charset="0" panose="020B0604020202020204" pitchFamily="34" typeface="Arial"/>
              </a:defRPr>
            </a:lvl5pPr>
            <a:lvl6pPr eaLnBrk="0" fontAlgn="base" hangingPunct="0">
              <a:spcBef>
                <a:spcPct val="0"/>
              </a:spcBef>
              <a:spcAft>
                <a:spcPct val="0"/>
              </a:spcAft>
              <a:defRPr>
                <a:solidFill>
                  <a:schemeClr val="tx1"/>
                </a:solidFill>
                <a:latin charset="0" panose="020B0604020202020204" pitchFamily="34" typeface="Arial"/>
              </a:defRPr>
            </a:lvl6pPr>
            <a:lvl7pPr eaLnBrk="0" fontAlgn="base" hangingPunct="0">
              <a:spcBef>
                <a:spcPct val="0"/>
              </a:spcBef>
              <a:spcAft>
                <a:spcPct val="0"/>
              </a:spcAft>
              <a:defRPr>
                <a:solidFill>
                  <a:schemeClr val="tx1"/>
                </a:solidFill>
                <a:latin charset="0" panose="020B0604020202020204" pitchFamily="34" typeface="Arial"/>
              </a:defRPr>
            </a:lvl7pPr>
            <a:lvl8pPr eaLnBrk="0" fontAlgn="base" hangingPunct="0">
              <a:spcBef>
                <a:spcPct val="0"/>
              </a:spcBef>
              <a:spcAft>
                <a:spcPct val="0"/>
              </a:spcAft>
              <a:defRPr>
                <a:solidFill>
                  <a:schemeClr val="tx1"/>
                </a:solidFill>
                <a:latin charset="0" panose="020B0604020202020204" pitchFamily="34" typeface="Arial"/>
              </a:defRPr>
            </a:lvl8pPr>
            <a:lvl9pPr eaLnBrk="0" fontAlgn="base" hangingPunct="0">
              <a:spcBef>
                <a:spcPct val="0"/>
              </a:spcBef>
              <a:spcAft>
                <a:spcPct val="0"/>
              </a:spcAft>
              <a:defRPr>
                <a:solidFill>
                  <a:schemeClr val="tx1"/>
                </a:solidFill>
                <a:latin charset="0" panose="020B0604020202020204" pitchFamily="34" typeface="Arial"/>
              </a:defRPr>
            </a:lvl9pPr>
          </a:lstStyle>
          <a:p>
            <a:r>
              <a:rPr altLang="en-US" b="0" baseline="0" cap="none" dirty="0" i="0" kumimoji="0" lang="en-US" normalizeH="0" strike="noStrike" sz="800" u="none">
                <a:ln>
                  <a:noFill/>
                </a:ln>
                <a:solidFill>
                  <a:schemeClr val="tx1"/>
                </a:solidFill>
                <a:effectLst/>
                <a:ea charset="0" panose="020F0502020204030204" pitchFamily="34" typeface="Calibri"/>
              </a:rPr>
              <a:t>Black Caregiver </a:t>
            </a:r>
            <a:r>
              <a:rPr altLang="en-US" dirty="0" lang="en-US" sz="800">
                <a:ea charset="0" panose="020F0502020204030204" pitchFamily="34" typeface="Calibri"/>
              </a:rPr>
              <a:t>statistics - </a:t>
            </a:r>
            <a:r>
              <a:rPr altLang="en-US" dirty="0" lang="en-US" sz="800">
                <a:solidFill>
                  <a:schemeClr val="tx2"/>
                </a:solidFill>
                <a:ea charset="0" panose="020F0502020204030204" pitchFamily="34" typeface="Calibri"/>
              </a:rPr>
              <a:t>https://</a:t>
            </a:r>
            <a:r>
              <a:rPr altLang="en-US" dirty="0" err="1" lang="en-US" sz="800">
                <a:solidFill>
                  <a:schemeClr val="tx2"/>
                </a:solidFill>
                <a:ea charset="0" panose="020F0502020204030204" pitchFamily="34" typeface="Calibri"/>
              </a:rPr>
              <a:t>www.caregiver.org</a:t>
            </a:r>
            <a:r>
              <a:rPr altLang="en-US" dirty="0" lang="en-US" sz="800">
                <a:solidFill>
                  <a:schemeClr val="tx2"/>
                </a:solidFill>
                <a:ea charset="0" panose="020F0502020204030204" pitchFamily="34" typeface="Calibri"/>
              </a:rPr>
              <a:t>/resource/caregiver-statistics-demographics/</a:t>
            </a:r>
            <a:endParaRPr altLang="en-US" b="0" baseline="0" cap="none" dirty="0" i="0" kumimoji="0" lang="en-US" normalizeH="0" strike="noStrike" sz="800" u="none">
              <a:ln>
                <a:noFill/>
              </a:ln>
              <a:solidFill>
                <a:schemeClr val="tx2"/>
              </a:solidFill>
              <a:effectLst/>
            </a:endParaRPr>
          </a:p>
          <a:p>
            <a:r>
              <a:rPr altLang="en-US" b="0" baseline="0" cap="none" dirty="0" i="0" kumimoji="0" lang="en-US" normalizeH="0" strike="noStrike" sz="800" u="none">
                <a:ln>
                  <a:noFill/>
                </a:ln>
                <a:solidFill>
                  <a:schemeClr val="tx1"/>
                </a:solidFill>
                <a:effectLst/>
                <a:ea charset="0" panose="020F0502020204030204" pitchFamily="34" typeface="Calibri"/>
              </a:rPr>
              <a:t>Black </a:t>
            </a:r>
            <a:r>
              <a:rPr altLang="en-US" dirty="0" lang="en-US" sz="800">
                <a:ea charset="0" panose="020F0502020204030204" pitchFamily="34" typeface="Calibri"/>
              </a:rPr>
              <a:t>male caregiver statistics -  </a:t>
            </a:r>
            <a:r>
              <a:rPr altLang="en-US" dirty="0" lang="en-US" sz="800">
                <a:solidFill>
                  <a:schemeClr val="tx2"/>
                </a:solidFill>
                <a:ea charset="0" panose="020F0502020204030204" pitchFamily="34" typeface="Calibri"/>
              </a:rPr>
              <a:t>https://</a:t>
            </a:r>
            <a:r>
              <a:rPr altLang="en-US" dirty="0" err="1" lang="en-US" sz="800">
                <a:solidFill>
                  <a:schemeClr val="tx2"/>
                </a:solidFill>
                <a:ea charset="0" panose="020F0502020204030204" pitchFamily="34" typeface="Calibri"/>
              </a:rPr>
              <a:t>www.nextavenue.org</a:t>
            </a:r>
            <a:r>
              <a:rPr altLang="en-US" dirty="0" lang="en-US" sz="800">
                <a:solidFill>
                  <a:schemeClr val="tx2"/>
                </a:solidFill>
                <a:ea charset="0" panose="020F0502020204030204" pitchFamily="34" typeface="Calibri"/>
              </a:rPr>
              <a:t>/2-3-million-black-men-are-family-caregivers/ </a:t>
            </a:r>
          </a:p>
          <a:p>
            <a:r>
              <a:rPr altLang="en-US" b="0" baseline="0" cap="none" dirty="0" i="0" kumimoji="0" lang="en-US" normalizeH="0" strike="noStrike" sz="800" u="none">
                <a:ln>
                  <a:noFill/>
                </a:ln>
                <a:solidFill>
                  <a:schemeClr val="tx2"/>
                </a:solidFill>
                <a:effectLst/>
                <a:ea charset="0" panose="020F0502020204030204" pitchFamily="34" typeface="Calibri"/>
              </a:rPr>
              <a:t>	</a:t>
            </a:r>
            <a:r>
              <a:rPr altLang="en-US" dirty="0" lang="en-US" sz="800">
                <a:solidFill>
                  <a:schemeClr val="tx2"/>
                </a:solidFill>
                <a:ea charset="0" panose="020F0502020204030204" pitchFamily="34" typeface="Calibri"/>
              </a:rPr>
              <a:t>https://www.aarp.org/content/dam/aarp/ppi/2017-01/Breaking-  Stereotypes-Spotlight-on-Male-Family-Caregivers.pdf </a:t>
            </a:r>
            <a:endParaRPr altLang="en-US" b="0" baseline="0" cap="none" dirty="0" i="0" kumimoji="0" lang="en-US" normalizeH="0" strike="noStrike" sz="800" u="none">
              <a:ln>
                <a:noFill/>
              </a:ln>
              <a:solidFill>
                <a:schemeClr val="tx2"/>
              </a:solidFill>
              <a:effectLst/>
              <a:ea charset="0" panose="020F0502020204030204" pitchFamily="34" typeface="Calibri"/>
            </a:endParaRPr>
          </a:p>
        </p:txBody>
      </p:sp>
      <p:grpSp>
        <p:nvGrpSpPr>
          <p:cNvPr id="6" name="Group 5">
            <a:extLst>
              <a:ext uri="{FF2B5EF4-FFF2-40B4-BE49-F238E27FC236}">
                <a16:creationId xmlns:a16="http://schemas.microsoft.com/office/drawing/2014/main" id="{7959A8CB-7F95-2492-B46C-CEA9BCF56A28}"/>
              </a:ext>
            </a:extLst>
          </p:cNvPr>
          <p:cNvGrpSpPr/>
          <p:nvPr/>
        </p:nvGrpSpPr>
        <p:grpSpPr>
          <a:xfrm>
            <a:off x="7016521" y="804393"/>
            <a:ext cx="5116950" cy="4184393"/>
            <a:chOff x="7972452" y="2985926"/>
            <a:chExt cx="5116950" cy="4184393"/>
          </a:xfrm>
        </p:grpSpPr>
        <p:pic>
          <p:nvPicPr>
            <p:cNvPr descr="A picture containing person, outdoor, person&#10;&#10;Description automatically generated" id="7" name="Picture 6">
              <a:extLst>
                <a:ext uri="{FF2B5EF4-FFF2-40B4-BE49-F238E27FC236}">
                  <a16:creationId xmlns:a16="http://schemas.microsoft.com/office/drawing/2014/main" id="{B9799E4E-EB08-D519-76F6-BE1277257316}"/>
                </a:ext>
              </a:extLst>
            </p:cNvPr>
            <p:cNvPicPr>
              <a:picLocks noChangeAspect="1"/>
            </p:cNvPicPr>
            <p:nvPr/>
          </p:nvPicPr>
          <p:blipFill rotWithShape="1">
            <a:blip r:embed="rId3"/>
            <a:srcRect l="302" r="48"/>
            <a:stretch/>
          </p:blipFill>
          <p:spPr>
            <a:xfrm>
              <a:off x="7972452" y="2985926"/>
              <a:ext cx="5116950" cy="4011687"/>
            </a:xfrm>
            <a:prstGeom prst="rect">
              <a:avLst/>
            </a:prstGeom>
          </p:spPr>
        </p:pic>
        <p:sp>
          <p:nvSpPr>
            <p:cNvPr id="8" name="TextBox 7">
              <a:extLst>
                <a:ext uri="{FF2B5EF4-FFF2-40B4-BE49-F238E27FC236}">
                  <a16:creationId xmlns:a16="http://schemas.microsoft.com/office/drawing/2014/main" id="{04A4EA43-D0C6-480E-266F-FFF3D80B4FDF}"/>
                </a:ext>
              </a:extLst>
            </p:cNvPr>
            <p:cNvSpPr txBox="1"/>
            <p:nvPr/>
          </p:nvSpPr>
          <p:spPr>
            <a:xfrm>
              <a:off x="8039100" y="6954875"/>
              <a:ext cx="4652065" cy="215444"/>
            </a:xfrm>
            <a:prstGeom prst="rect">
              <a:avLst/>
            </a:prstGeom>
            <a:noFill/>
          </p:spPr>
          <p:txBody>
            <a:bodyPr rtlCol="0" wrap="square">
              <a:spAutoFit/>
            </a:bodyPr>
            <a:lstStyle/>
            <a:p>
              <a:r>
                <a:rPr dirty="0" lang="en-US" sz="800">
                  <a:solidFill>
                    <a:schemeClr val="tx2"/>
                  </a:solidFill>
                </a:rPr>
                <a:t>https://</a:t>
              </a:r>
              <a:r>
                <a:rPr dirty="0" err="1" lang="en-US" sz="800">
                  <a:solidFill>
                    <a:schemeClr val="tx2"/>
                  </a:solidFill>
                </a:rPr>
                <a:t>www.alz.org</a:t>
              </a:r>
              <a:r>
                <a:rPr dirty="0" lang="en-US" sz="800">
                  <a:solidFill>
                    <a:schemeClr val="tx2"/>
                  </a:solidFill>
                </a:rPr>
                <a:t>/help-support/resources/black-</a:t>
              </a:r>
              <a:r>
                <a:rPr dirty="0" err="1" lang="en-US" sz="800">
                  <a:solidFill>
                    <a:schemeClr val="tx2"/>
                  </a:solidFill>
                </a:rPr>
                <a:t>americans</a:t>
              </a:r>
              <a:r>
                <a:rPr dirty="0" lang="en-US" sz="800">
                  <a:solidFill>
                    <a:schemeClr val="tx2"/>
                  </a:solidFill>
                </a:rPr>
                <a:t>-and-</a:t>
              </a:r>
              <a:r>
                <a:rPr dirty="0" err="1" lang="en-US" sz="800">
                  <a:solidFill>
                    <a:schemeClr val="tx2"/>
                  </a:solidFill>
                </a:rPr>
                <a:t>alzheimers</a:t>
              </a:r>
              <a:endParaRPr dirty="0" lang="en-US" sz="800">
                <a:solidFill>
                  <a:schemeClr val="tx2"/>
                </a:solidFill>
              </a:endParaRPr>
            </a:p>
          </p:txBody>
        </p:sp>
      </p:grpSp>
    </p:spTree>
    <p:extLst>
      <p:ext uri="{BB962C8B-B14F-4D97-AF65-F5344CB8AC3E}">
        <p14:creationId xmlns:p14="http://schemas.microsoft.com/office/powerpoint/2010/main" val="1578754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Study Objectives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lstStyle/>
          <a:p>
            <a:pPr marL="342900" lvl="0" indent="-342900" fontAlgn="base">
              <a:buFont typeface="Arial" panose="020B0604020202020204" pitchFamily="34" charset="0"/>
              <a:buChar char="•"/>
            </a:pPr>
            <a:r>
              <a:rPr lang="en-US" dirty="0"/>
              <a:t>Assess caregiver burden experienced by Black male caregivers of AD patients.</a:t>
            </a:r>
          </a:p>
          <a:p>
            <a:pPr marL="342900" lvl="0" indent="-342900" fontAlgn="base">
              <a:buFont typeface="Arial" panose="020B0604020202020204" pitchFamily="34" charset="0"/>
              <a:buChar char="•"/>
            </a:pPr>
            <a:r>
              <a:rPr lang="en-US" dirty="0"/>
              <a:t>Identify health, social, and environmental needs of Black male caregivers of AD patients to ensure well-being.</a:t>
            </a:r>
          </a:p>
          <a:p>
            <a:pPr marL="342900" lvl="0" indent="-342900" fontAlgn="base">
              <a:buFont typeface="Arial" panose="020B0604020202020204" pitchFamily="34" charset="0"/>
              <a:buChar char="•"/>
            </a:pPr>
            <a:r>
              <a:rPr lang="en-US" dirty="0"/>
              <a:t>Examine perspectives of Black male caregivers of AD patients about: </a:t>
            </a:r>
          </a:p>
          <a:p>
            <a:r>
              <a:rPr lang="en-US" dirty="0"/>
              <a:t>	1) the inclusivity of AD caregiver support groups and resources</a:t>
            </a:r>
          </a:p>
          <a:p>
            <a:r>
              <a:rPr lang="en-US" dirty="0"/>
              <a:t>	2) the types of spaces in which Black male caregivers of AD patients feel most 	  	supported and comfortable sharing experiences</a:t>
            </a:r>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11</a:t>
            </a:fld>
            <a:endParaRPr lang="en-US" dirty="0"/>
          </a:p>
        </p:txBody>
      </p:sp>
    </p:spTree>
    <p:extLst>
      <p:ext uri="{BB962C8B-B14F-4D97-AF65-F5344CB8AC3E}">
        <p14:creationId xmlns:p14="http://schemas.microsoft.com/office/powerpoint/2010/main" val="3725749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16B51-CF29-D206-EF02-78D5A94CCBF5}"/>
              </a:ext>
            </a:extLst>
          </p:cNvPr>
          <p:cNvSpPr>
            <a:spLocks noGrp="1"/>
          </p:cNvSpPr>
          <p:nvPr>
            <p:ph type="ctrTitle"/>
          </p:nvPr>
        </p:nvSpPr>
        <p:spPr/>
        <p:txBody>
          <a:bodyPr>
            <a:normAutofit fontScale="90000"/>
          </a:bodyPr>
          <a:lstStyle/>
          <a:p>
            <a:r>
              <a:rPr lang="en-US" sz="3900" b="0" i="1" dirty="0"/>
              <a:t>Capstone Project </a:t>
            </a:r>
            <a:r>
              <a:rPr lang="en-US" dirty="0"/>
              <a:t>Methods</a:t>
            </a:r>
          </a:p>
        </p:txBody>
      </p:sp>
      <p:sp>
        <p:nvSpPr>
          <p:cNvPr id="3" name="Subtitle 2">
            <a:extLst>
              <a:ext uri="{FF2B5EF4-FFF2-40B4-BE49-F238E27FC236}">
                <a16:creationId xmlns:a16="http://schemas.microsoft.com/office/drawing/2014/main" id="{3DE52F11-E6EB-7AE4-EE45-15DCABCD1CE1}"/>
              </a:ext>
            </a:extLst>
          </p:cNvPr>
          <p:cNvSpPr>
            <a:spLocks noGrp="1"/>
          </p:cNvSpPr>
          <p:nvPr>
            <p:ph type="subTitle" idx="1"/>
          </p:nvPr>
        </p:nvSpPr>
        <p:spPr/>
        <p:txBody>
          <a:bodyPr/>
          <a:lstStyle/>
          <a:p>
            <a:r>
              <a:rPr lang="en-US" dirty="0"/>
              <a:t>Protocol Design</a:t>
            </a:r>
          </a:p>
        </p:txBody>
      </p:sp>
    </p:spTree>
    <p:extLst>
      <p:ext uri="{BB962C8B-B14F-4D97-AF65-F5344CB8AC3E}">
        <p14:creationId xmlns:p14="http://schemas.microsoft.com/office/powerpoint/2010/main" val="3890864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4D203-D74B-A80E-B3DD-FFB280CAEF80}"/>
              </a:ext>
            </a:extLst>
          </p:cNvPr>
          <p:cNvSpPr>
            <a:spLocks noGrp="1"/>
          </p:cNvSpPr>
          <p:nvPr>
            <p:ph type="title"/>
          </p:nvPr>
        </p:nvSpPr>
        <p:spPr/>
        <p:txBody>
          <a:bodyPr/>
          <a:lstStyle/>
          <a:p>
            <a:r>
              <a:rPr lang="en-US" dirty="0"/>
              <a:t>Design and Setting</a:t>
            </a:r>
          </a:p>
        </p:txBody>
      </p:sp>
      <p:sp>
        <p:nvSpPr>
          <p:cNvPr id="3" name="Content Placeholder 2">
            <a:extLst>
              <a:ext uri="{FF2B5EF4-FFF2-40B4-BE49-F238E27FC236}">
                <a16:creationId xmlns:a16="http://schemas.microsoft.com/office/drawing/2014/main" id="{8D94582C-2BA3-9749-2EC5-9D59D053AD8D}"/>
              </a:ext>
            </a:extLst>
          </p:cNvPr>
          <p:cNvSpPr>
            <a:spLocks noGrp="1"/>
          </p:cNvSpPr>
          <p:nvPr>
            <p:ph idx="1"/>
          </p:nvPr>
        </p:nvSpPr>
        <p:spPr>
          <a:xfrm>
            <a:off x="822960" y="1371600"/>
            <a:ext cx="8680963" cy="4775546"/>
          </a:xfrm>
        </p:spPr>
        <p:txBody>
          <a:bodyPr/>
          <a:lstStyle/>
          <a:p>
            <a:pPr marL="342900" indent="-342900">
              <a:buFont typeface="Arial" panose="020B0604020202020204" pitchFamily="34" charset="0"/>
              <a:buChar char="•"/>
            </a:pPr>
            <a:r>
              <a:rPr lang="en-US" sz="2600" b="1" dirty="0"/>
              <a:t>Design</a:t>
            </a:r>
          </a:p>
          <a:p>
            <a:r>
              <a:rPr lang="en-US" sz="2600" dirty="0"/>
              <a:t>	Multi-method cross-sectional design consisting of a 	quantitative survey and qualitative semi-structured 	interview.</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b="1" dirty="0"/>
              <a:t>Setting</a:t>
            </a:r>
          </a:p>
          <a:p>
            <a:r>
              <a:rPr lang="en-US" sz="2600" dirty="0"/>
              <a:t>	General community</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352AAFA-9756-CD63-D729-C79F085043E4}"/>
              </a:ext>
            </a:extLst>
          </p:cNvPr>
          <p:cNvSpPr>
            <a:spLocks noGrp="1"/>
          </p:cNvSpPr>
          <p:nvPr>
            <p:ph type="sldNum" sz="quarter" idx="10"/>
          </p:nvPr>
        </p:nvSpPr>
        <p:spPr/>
        <p:txBody>
          <a:bodyPr/>
          <a:lstStyle/>
          <a:p>
            <a:fld id="{0E109EA1-A30D-9743-9DCC-41793B4C74E6}" type="slidenum">
              <a:rPr lang="en-US" smtClean="0"/>
              <a:pPr/>
              <a:t>13</a:t>
            </a:fld>
            <a:endParaRPr lang="en-US" dirty="0"/>
          </a:p>
        </p:txBody>
      </p:sp>
    </p:spTree>
    <p:extLst>
      <p:ext uri="{BB962C8B-B14F-4D97-AF65-F5344CB8AC3E}">
        <p14:creationId xmlns:p14="http://schemas.microsoft.com/office/powerpoint/2010/main" val="81920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Sample</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a:xfrm>
            <a:off x="838200" y="1110695"/>
            <a:ext cx="7245485" cy="4775546"/>
          </a:xfrm>
        </p:spPr>
        <p:txBody>
          <a:bodyPr>
            <a:normAutofit fontScale="77500" lnSpcReduction="20000"/>
          </a:bodyPr>
          <a:lstStyle/>
          <a:p>
            <a:r>
              <a:rPr lang="en-US" b="1" dirty="0"/>
              <a:t>Inclusion Criteria</a:t>
            </a:r>
          </a:p>
          <a:p>
            <a:pPr marL="342900" indent="-342900">
              <a:buFont typeface="Arial" panose="020B0604020202020204" pitchFamily="34" charset="0"/>
              <a:buChar char="•"/>
            </a:pPr>
            <a:r>
              <a:rPr lang="en-US" dirty="0"/>
              <a:t>18 years of age or older</a:t>
            </a:r>
          </a:p>
          <a:p>
            <a:pPr marL="342900" indent="-342900">
              <a:buFont typeface="Arial" panose="020B0604020202020204" pitchFamily="34" charset="0"/>
              <a:buChar char="•"/>
            </a:pPr>
            <a:r>
              <a:rPr lang="en-US" dirty="0"/>
              <a:t>Self-identifies as Black or African American</a:t>
            </a:r>
          </a:p>
          <a:p>
            <a:pPr marL="342900" indent="-342900">
              <a:buFont typeface="Arial" panose="020B0604020202020204" pitchFamily="34" charset="0"/>
              <a:buChar char="•"/>
            </a:pPr>
            <a:r>
              <a:rPr lang="en-US" dirty="0"/>
              <a:t>Self-identifies as a male</a:t>
            </a:r>
          </a:p>
          <a:p>
            <a:pPr marL="342900" indent="-342900">
              <a:buFont typeface="Arial" panose="020B0604020202020204" pitchFamily="34" charset="0"/>
              <a:buChar char="•"/>
            </a:pPr>
            <a:r>
              <a:rPr lang="en-US" dirty="0"/>
              <a:t>Caregiver to a person with ADRD</a:t>
            </a:r>
          </a:p>
          <a:p>
            <a:pPr marL="342900" indent="-342900">
              <a:buFont typeface="Arial" panose="020B0604020202020204" pitchFamily="34" charset="0"/>
              <a:buChar char="•"/>
            </a:pPr>
            <a:endParaRPr lang="en-US" dirty="0"/>
          </a:p>
          <a:p>
            <a:r>
              <a:rPr lang="en-US" b="1" dirty="0"/>
              <a:t>Sample Size</a:t>
            </a:r>
          </a:p>
          <a:p>
            <a:pPr marL="342900" indent="-342900">
              <a:buFont typeface="Arial" panose="020B0604020202020204" pitchFamily="34" charset="0"/>
              <a:buChar char="•"/>
            </a:pPr>
            <a:r>
              <a:rPr lang="en-US" dirty="0"/>
              <a:t>15-20 Black male caregivers</a:t>
            </a:r>
          </a:p>
          <a:p>
            <a:pPr marL="342900" indent="-342900">
              <a:buFont typeface="Arial" panose="020B0604020202020204" pitchFamily="34" charset="0"/>
              <a:buChar char="•"/>
            </a:pPr>
            <a:endParaRPr lang="en-US" dirty="0"/>
          </a:p>
          <a:p>
            <a:r>
              <a:rPr lang="en-US" b="1" dirty="0"/>
              <a:t>Recruitment Plan</a:t>
            </a:r>
          </a:p>
          <a:p>
            <a:pPr marL="1028700" lvl="1" indent="-342900"/>
            <a:r>
              <a:rPr lang="en-US" dirty="0"/>
              <a:t>MACHE community listserv</a:t>
            </a:r>
          </a:p>
          <a:p>
            <a:pPr marL="1028700" lvl="1" indent="-342900"/>
            <a:r>
              <a:rPr lang="en-US" dirty="0"/>
              <a:t>MACHE men’s forum events</a:t>
            </a:r>
          </a:p>
          <a:p>
            <a:pPr marL="1028700" lvl="1" indent="-342900"/>
            <a:r>
              <a:rPr lang="en-US" dirty="0"/>
              <a:t>Pastor Triad Networks </a:t>
            </a:r>
            <a:r>
              <a:rPr lang="en-US" dirty="0" err="1"/>
              <a:t>listerv</a:t>
            </a:r>
            <a:endParaRPr lang="en-US" dirty="0"/>
          </a:p>
          <a:p>
            <a:pPr marL="1028700" lvl="1" indent="-342900"/>
            <a:r>
              <a:rPr lang="en-US" dirty="0"/>
              <a:t>Local health centers</a:t>
            </a:r>
          </a:p>
          <a:p>
            <a:pPr marL="1028700" lvl="1" indent="-342900"/>
            <a:r>
              <a:rPr lang="en-US" dirty="0"/>
              <a:t>Community Outreach Events</a:t>
            </a:r>
          </a:p>
          <a:p>
            <a:pPr marL="1028700" lvl="1" indent="-342900"/>
            <a:r>
              <a:rPr lang="en-US" dirty="0"/>
              <a:t>Flyers</a:t>
            </a:r>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8083685" y="0"/>
            <a:ext cx="4108315" cy="6162473"/>
          </a:xfrm>
          <a:prstGeom prst="rect">
            <a:avLst/>
          </a:prstGeom>
        </p:spPr>
      </p:pic>
    </p:spTree>
    <p:extLst>
      <p:ext uri="{BB962C8B-B14F-4D97-AF65-F5344CB8AC3E}">
        <p14:creationId xmlns:p14="http://schemas.microsoft.com/office/powerpoint/2010/main" val="388647514"/>
      </p:ext>
    </p:extLst>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1B255-BFBF-4BB9-51B5-218353AFEFFB}"/>
              </a:ext>
            </a:extLst>
          </p:cNvPr>
          <p:cNvSpPr>
            <a:spLocks noGrp="1"/>
          </p:cNvSpPr>
          <p:nvPr>
            <p:ph type="title"/>
          </p:nvPr>
        </p:nvSpPr>
        <p:spPr>
          <a:xfrm>
            <a:off x="838200" y="208003"/>
            <a:ext cx="10629275" cy="877266"/>
          </a:xfrm>
        </p:spPr>
        <p:txBody>
          <a:bodyPr/>
          <a:lstStyle/>
          <a:p>
            <a:r>
              <a:rPr dirty="0" lang="en-US"/>
              <a:t>Measures</a:t>
            </a:r>
          </a:p>
        </p:txBody>
      </p:sp>
      <p:sp>
        <p:nvSpPr>
          <p:cNvPr id="4" name="Slide Number Placeholder 3">
            <a:extLst>
              <a:ext uri="{FF2B5EF4-FFF2-40B4-BE49-F238E27FC236}">
                <a16:creationId xmlns:a16="http://schemas.microsoft.com/office/drawing/2014/main" id="{C4400E25-AA03-057A-B50B-414BA7A52740}"/>
              </a:ext>
            </a:extLst>
          </p:cNvPr>
          <p:cNvSpPr>
            <a:spLocks noGrp="1"/>
          </p:cNvSpPr>
          <p:nvPr>
            <p:ph idx="10" sz="quarter" type="sldNum"/>
          </p:nvPr>
        </p:nvSpPr>
        <p:spPr/>
        <p:txBody>
          <a:bodyPr/>
          <a:lstStyle/>
          <a:p>
            <a:fld id="{0E109EA1-A30D-9743-9DCC-41793B4C74E6}" type="slidenum">
              <a:rPr lang="en-US" smtClean="0"/>
              <a:pPr/>
              <a:t>15</a:t>
            </a:fld>
            <a:endParaRPr dirty="0" lang="en-US"/>
          </a:p>
        </p:txBody>
      </p:sp>
      <p:pic>
        <p:nvPicPr>
          <p:cNvPr descr="Table&#10;&#10;Description automatically generated" id="5" name="Content Placeholder 4">
            <a:extLst>
              <a:ext uri="{FF2B5EF4-FFF2-40B4-BE49-F238E27FC236}">
                <a16:creationId xmlns:a16="http://schemas.microsoft.com/office/drawing/2014/main" id="{9B73B1D8-CB40-A23E-7627-7928D65DA1A9}"/>
              </a:ext>
            </a:extLst>
          </p:cNvPr>
          <p:cNvPicPr>
            <a:picLocks noChangeAspect="1" noGrp="1"/>
          </p:cNvPicPr>
          <p:nvPr>
            <p:ph idx="1"/>
          </p:nvPr>
        </p:nvPicPr>
        <p:blipFill rotWithShape="1">
          <a:blip r:embed="rId2"/>
          <a:srcRect b="125" l="141" r="249" t="202"/>
          <a:stretch/>
        </p:blipFill>
        <p:spPr>
          <a:xfrm>
            <a:off x="6599935" y="42017"/>
            <a:ext cx="5345631" cy="6144774"/>
          </a:xfrm>
          <a:prstGeom prst="rect">
            <a:avLst/>
          </a:prstGeom>
        </p:spPr>
      </p:pic>
      <p:sp>
        <p:nvSpPr>
          <p:cNvPr id="6" name="Content Placeholder 2">
            <a:extLst>
              <a:ext uri="{FF2B5EF4-FFF2-40B4-BE49-F238E27FC236}">
                <a16:creationId xmlns:a16="http://schemas.microsoft.com/office/drawing/2014/main" id="{163B5217-CE26-6E15-0619-480F16B5C5A0}"/>
              </a:ext>
            </a:extLst>
          </p:cNvPr>
          <p:cNvSpPr txBox="1">
            <a:spLocks/>
          </p:cNvSpPr>
          <p:nvPr/>
        </p:nvSpPr>
        <p:spPr>
          <a:xfrm>
            <a:off x="802208" y="1227925"/>
            <a:ext cx="5558384" cy="3065220"/>
          </a:xfrm>
          <a:prstGeom prst="rect">
            <a:avLst/>
          </a:prstGeom>
        </p:spPr>
        <p:txBody>
          <a:bodyPr bIns="45720" lIns="91440" rIns="91440" rtlCol="0" tIns="45720" vert="horz">
            <a:normAutofit/>
          </a:bodyPr>
          <a:lstStyle>
            <a:lvl1pPr algn="l" defTabSz="914400" eaLnBrk="1" hangingPunct="1" indent="0" latinLnBrk="0" marL="0" rtl="0">
              <a:lnSpc>
                <a:spcPct val="100000"/>
              </a:lnSpc>
              <a:spcBef>
                <a:spcPts val="1000"/>
              </a:spcBef>
              <a:buClr>
                <a:srgbClr val="9E7E38"/>
              </a:buClr>
              <a:buFont charset="0" panose="020B0604020202020204" pitchFamily="34" typeface="Arial"/>
              <a:buNone/>
              <a:defRPr baseline="0" kern="1200" sz="2000">
                <a:solidFill>
                  <a:schemeClr val="tx2"/>
                </a:solidFill>
                <a:latin charset="0" panose="020B0604020202020204" pitchFamily="34" typeface="Arial"/>
                <a:ea typeface="+mn-ea"/>
                <a:cs charset="0" panose="020B0604020202020204" pitchFamily="34" typeface="Arial"/>
              </a:defRPr>
            </a:lvl1pPr>
            <a:lvl2pPr algn="l" defTabSz="914400" eaLnBrk="1" hangingPunct="1" indent="-228600" latinLnBrk="0" marL="685800" rtl="0">
              <a:lnSpc>
                <a:spcPct val="90000"/>
              </a:lnSpc>
              <a:spcBef>
                <a:spcPts val="500"/>
              </a:spcBef>
              <a:buClr>
                <a:srgbClr val="9E7E38"/>
              </a:buClr>
              <a:buFont charset="0" panose="020B0604020202020204" pitchFamily="34" typeface="Arial"/>
              <a:buChar char="•"/>
              <a:defRPr baseline="0" kern="1200" sz="2000">
                <a:solidFill>
                  <a:schemeClr val="tx2"/>
                </a:solidFill>
                <a:latin charset="0" panose="020B0604020202020204" pitchFamily="34" typeface="Arial"/>
                <a:ea typeface="+mn-ea"/>
                <a:cs charset="0" panose="020B0604020202020204" pitchFamily="34" typeface="Arial"/>
              </a:defRPr>
            </a:lvl2pPr>
            <a:lvl3pPr algn="l" defTabSz="914400" eaLnBrk="1" hangingPunct="1" indent="-228600" latinLnBrk="0" marL="1143000" rtl="0">
              <a:lnSpc>
                <a:spcPct val="90000"/>
              </a:lnSpc>
              <a:spcBef>
                <a:spcPts val="500"/>
              </a:spcBef>
              <a:buClr>
                <a:srgbClr val="9E7E38"/>
              </a:buClr>
              <a:buFont charset="0" panose="020B0604020202020204" pitchFamily="34" typeface="Arial"/>
              <a:buChar char="•"/>
              <a:defRPr baseline="0" kern="1200" sz="1800">
                <a:solidFill>
                  <a:schemeClr val="tx2"/>
                </a:solidFill>
                <a:latin charset="0" panose="020B0604020202020204" pitchFamily="34" typeface="Arial"/>
                <a:ea typeface="+mn-ea"/>
                <a:cs charset="0" panose="020B0604020202020204" pitchFamily="34" typeface="Arial"/>
              </a:defRPr>
            </a:lvl3pPr>
            <a:lvl4pPr algn="l" defTabSz="914400" eaLnBrk="1" hangingPunct="1" indent="-228600" latinLnBrk="0" marL="1600200" rtl="0">
              <a:lnSpc>
                <a:spcPct val="90000"/>
              </a:lnSpc>
              <a:spcBef>
                <a:spcPts val="500"/>
              </a:spcBef>
              <a:buClr>
                <a:srgbClr val="9E7E38"/>
              </a:buClr>
              <a:buFont charset="0" panose="020B0604020202020204" pitchFamily="34" typeface="Arial"/>
              <a:buChar char="•"/>
              <a:defRPr baseline="0" kern="1200" sz="1600">
                <a:solidFill>
                  <a:schemeClr val="tx2"/>
                </a:solidFill>
                <a:latin charset="0" panose="020B0604020202020204" pitchFamily="34" typeface="Arial"/>
                <a:ea typeface="+mn-ea"/>
                <a:cs charset="0" panose="020B0604020202020204" pitchFamily="34" typeface="Arial"/>
              </a:defRPr>
            </a:lvl4pPr>
            <a:lvl5pPr algn="l" defTabSz="914400" eaLnBrk="1" hangingPunct="1" indent="-228600" latinLnBrk="0" marL="2057400" rtl="0">
              <a:lnSpc>
                <a:spcPct val="90000"/>
              </a:lnSpc>
              <a:spcBef>
                <a:spcPts val="500"/>
              </a:spcBef>
              <a:buClr>
                <a:srgbClr val="9E7E38"/>
              </a:buClr>
              <a:buFont charset="0" panose="020B0604020202020204" pitchFamily="34" typeface="Arial"/>
              <a:buChar char="•"/>
              <a:defRPr baseline="0" kern="1200" sz="1400">
                <a:solidFill>
                  <a:schemeClr val="tx2"/>
                </a:solidFill>
                <a:latin charset="0" panose="020B0604020202020204" pitchFamily="34" typeface="Arial"/>
                <a:ea typeface="+mn-ea"/>
                <a:cs charset="0" panose="020B0604020202020204" pitchFamily="34" typeface="Arial"/>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dirty="0" lang="en-US"/>
              <a:t>Quantitative Questions</a:t>
            </a:r>
          </a:p>
          <a:p>
            <a:pPr indent="-342900" marL="342900">
              <a:buFont charset="0" panose="020B0604020202020204" pitchFamily="34" typeface="Arial"/>
              <a:buChar char="•"/>
            </a:pPr>
            <a:r>
              <a:rPr dirty="0" lang="en-US"/>
              <a:t>Sociodemographic data</a:t>
            </a:r>
          </a:p>
          <a:p>
            <a:pPr indent="-342900" marL="342900">
              <a:buFont charset="0" panose="020B0604020202020204" pitchFamily="34" typeface="Arial"/>
              <a:buChar char="•"/>
            </a:pPr>
            <a:r>
              <a:rPr dirty="0" lang="en-US"/>
              <a:t>Caregiver Status</a:t>
            </a:r>
          </a:p>
          <a:p>
            <a:pPr indent="-342900" marL="342900">
              <a:buFont charset="0" panose="020B0604020202020204" pitchFamily="34" typeface="Arial"/>
              <a:buChar char="•"/>
            </a:pPr>
            <a:endParaRPr dirty="0" lang="en-US"/>
          </a:p>
          <a:p>
            <a:pPr indent="-342900" marL="342900">
              <a:buFont charset="0" panose="020B0604020202020204" pitchFamily="34" typeface="Arial"/>
              <a:buChar char="•"/>
            </a:pPr>
            <a:endParaRPr dirty="0" lang="en-US"/>
          </a:p>
          <a:p>
            <a:endParaRPr dirty="0" lang="en-US"/>
          </a:p>
        </p:txBody>
      </p:sp>
    </p:spTree>
    <p:extLst>
      <p:ext uri="{BB962C8B-B14F-4D97-AF65-F5344CB8AC3E}">
        <p14:creationId xmlns:p14="http://schemas.microsoft.com/office/powerpoint/2010/main" val="13951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B194-601C-FF28-C7AE-39C60241B2C3}"/>
              </a:ext>
            </a:extLst>
          </p:cNvPr>
          <p:cNvSpPr>
            <a:spLocks noGrp="1"/>
          </p:cNvSpPr>
          <p:nvPr>
            <p:ph type="title"/>
          </p:nvPr>
        </p:nvSpPr>
        <p:spPr/>
        <p:txBody>
          <a:bodyPr/>
          <a:lstStyle/>
          <a:p>
            <a:r>
              <a:rPr lang="en-US" dirty="0"/>
              <a:t>Measures</a:t>
            </a:r>
          </a:p>
        </p:txBody>
      </p:sp>
      <p:sp>
        <p:nvSpPr>
          <p:cNvPr id="4" name="Slide Number Placeholder 3">
            <a:extLst>
              <a:ext uri="{FF2B5EF4-FFF2-40B4-BE49-F238E27FC236}">
                <a16:creationId xmlns:a16="http://schemas.microsoft.com/office/drawing/2014/main" id="{B95DC560-B9BB-9281-74FF-80C20D354C5A}"/>
              </a:ext>
            </a:extLst>
          </p:cNvPr>
          <p:cNvSpPr>
            <a:spLocks noGrp="1"/>
          </p:cNvSpPr>
          <p:nvPr>
            <p:ph type="sldNum" sz="quarter" idx="10"/>
          </p:nvPr>
        </p:nvSpPr>
        <p:spPr/>
        <p:txBody>
          <a:bodyPr/>
          <a:lstStyle/>
          <a:p>
            <a:fld id="{0E109EA1-A30D-9743-9DCC-41793B4C74E6}" type="slidenum">
              <a:rPr lang="en-US" smtClean="0"/>
              <a:pPr/>
              <a:t>16</a:t>
            </a:fld>
            <a:endParaRPr lang="en-US" dirty="0"/>
          </a:p>
        </p:txBody>
      </p:sp>
      <p:pic>
        <p:nvPicPr>
          <p:cNvPr id="5" name="Picture 1" descr="Table&#10;&#10;Description automatically generated">
            <a:extLst>
              <a:ext uri="{FF2B5EF4-FFF2-40B4-BE49-F238E27FC236}">
                <a16:creationId xmlns:a16="http://schemas.microsoft.com/office/drawing/2014/main" id="{3C751BBC-AE12-6076-E79B-FF1A43DD0E72}"/>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2764" r="8353" b="3413"/>
          <a:stretch/>
        </p:blipFill>
        <p:spPr bwMode="auto">
          <a:xfrm>
            <a:off x="6498078" y="56385"/>
            <a:ext cx="5107020" cy="6081768"/>
          </a:xfrm>
          <a:prstGeom prst="rect">
            <a:avLst/>
          </a:prstGeom>
          <a:solidFill>
            <a:srgbClr val="FFFFFF"/>
          </a:solidFill>
        </p:spPr>
      </p:pic>
      <p:grpSp>
        <p:nvGrpSpPr>
          <p:cNvPr id="9" name="Group 8">
            <a:extLst>
              <a:ext uri="{FF2B5EF4-FFF2-40B4-BE49-F238E27FC236}">
                <a16:creationId xmlns:a16="http://schemas.microsoft.com/office/drawing/2014/main" id="{364F5A40-DE63-0AB2-E1DB-7856F9AFF748}"/>
              </a:ext>
            </a:extLst>
          </p:cNvPr>
          <p:cNvGrpSpPr/>
          <p:nvPr/>
        </p:nvGrpSpPr>
        <p:grpSpPr>
          <a:xfrm>
            <a:off x="351682" y="2324911"/>
            <a:ext cx="5669740" cy="3577701"/>
            <a:chOff x="711605" y="1968500"/>
            <a:chExt cx="5143500" cy="3136444"/>
          </a:xfrm>
        </p:grpSpPr>
        <p:pic>
          <p:nvPicPr>
            <p:cNvPr id="7" name="Picture 6" descr="A picture containing text, vector graphics&#10;&#10;Description automatically generated">
              <a:extLst>
                <a:ext uri="{FF2B5EF4-FFF2-40B4-BE49-F238E27FC236}">
                  <a16:creationId xmlns:a16="http://schemas.microsoft.com/office/drawing/2014/main" id="{926E2613-9074-02E6-DCBC-E77928C3EB1F}"/>
                </a:ext>
              </a:extLst>
            </p:cNvPr>
            <p:cNvPicPr>
              <a:picLocks noChangeAspect="1"/>
            </p:cNvPicPr>
            <p:nvPr/>
          </p:nvPicPr>
          <p:blipFill>
            <a:blip r:embed="rId4"/>
            <a:stretch>
              <a:fillRect/>
            </a:stretch>
          </p:blipFill>
          <p:spPr>
            <a:xfrm>
              <a:off x="711605" y="1968500"/>
              <a:ext cx="5143500" cy="2921000"/>
            </a:xfrm>
            <a:prstGeom prst="rect">
              <a:avLst/>
            </a:prstGeom>
          </p:spPr>
        </p:pic>
        <p:sp>
          <p:nvSpPr>
            <p:cNvPr id="8" name="TextBox 7">
              <a:extLst>
                <a:ext uri="{FF2B5EF4-FFF2-40B4-BE49-F238E27FC236}">
                  <a16:creationId xmlns:a16="http://schemas.microsoft.com/office/drawing/2014/main" id="{BF2C2B0D-91BC-DD91-5C1B-63A3E3154073}"/>
                </a:ext>
              </a:extLst>
            </p:cNvPr>
            <p:cNvSpPr txBox="1"/>
            <p:nvPr/>
          </p:nvSpPr>
          <p:spPr>
            <a:xfrm>
              <a:off x="1416455" y="4889500"/>
              <a:ext cx="3733800" cy="215444"/>
            </a:xfrm>
            <a:prstGeom prst="rect">
              <a:avLst/>
            </a:prstGeom>
            <a:noFill/>
          </p:spPr>
          <p:txBody>
            <a:bodyPr wrap="square" rtlCol="0">
              <a:spAutoFit/>
            </a:bodyPr>
            <a:lstStyle/>
            <a:p>
              <a:pPr algn="ctr"/>
              <a:r>
                <a:rPr lang="en-US" sz="800" dirty="0">
                  <a:solidFill>
                    <a:schemeClr val="tx2"/>
                  </a:solidFill>
                </a:rPr>
                <a:t>https://</a:t>
              </a:r>
              <a:r>
                <a:rPr lang="en-US" sz="800" dirty="0" err="1">
                  <a:solidFill>
                    <a:schemeClr val="tx2"/>
                  </a:solidFill>
                </a:rPr>
                <a:t>www.theseniorlist.com</a:t>
              </a:r>
              <a:r>
                <a:rPr lang="en-US" sz="800" dirty="0">
                  <a:solidFill>
                    <a:schemeClr val="tx2"/>
                  </a:solidFill>
                </a:rPr>
                <a:t>/caregiving/caregiver-burnout/</a:t>
              </a:r>
            </a:p>
          </p:txBody>
        </p:sp>
      </p:grpSp>
      <p:sp>
        <p:nvSpPr>
          <p:cNvPr id="10" name="Content Placeholder 2">
            <a:extLst>
              <a:ext uri="{FF2B5EF4-FFF2-40B4-BE49-F238E27FC236}">
                <a16:creationId xmlns:a16="http://schemas.microsoft.com/office/drawing/2014/main" id="{163B5217-CE26-6E15-0619-480F16B5C5A0}"/>
              </a:ext>
            </a:extLst>
          </p:cNvPr>
          <p:cNvSpPr txBox="1">
            <a:spLocks/>
          </p:cNvSpPr>
          <p:nvPr/>
        </p:nvSpPr>
        <p:spPr>
          <a:xfrm>
            <a:off x="802208" y="1227925"/>
            <a:ext cx="5558384" cy="306522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rgbClr val="9E7E38"/>
              </a:buClr>
              <a:buFont typeface="Arial" panose="020B0604020202020204" pitchFamily="34" charset="0"/>
              <a:buNone/>
              <a:defRPr sz="2000" kern="1200" baseline="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E7E38"/>
              </a:buClr>
              <a:buFont typeface="Arial" panose="020B06040202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E7E38"/>
              </a:buClr>
              <a:buFont typeface="Arial" panose="020B0604020202020204" pitchFamily="34" charset="0"/>
              <a:buChar char="•"/>
              <a:defRPr sz="1800" kern="1200" baseline="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E7E38"/>
              </a:buClr>
              <a:buFont typeface="Arial" panose="020B0604020202020204" pitchFamily="34" charset="0"/>
              <a:buChar char="•"/>
              <a:defRPr sz="1600" kern="1200" baseline="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E7E38"/>
              </a:buClr>
              <a:buFont typeface="Arial" panose="020B0604020202020204" pitchFamily="34" charset="0"/>
              <a:buChar char="•"/>
              <a:defRPr sz="1400" kern="1200" baseline="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Quantitative Questions</a:t>
            </a:r>
            <a:endParaRPr lang="en-US" dirty="0"/>
          </a:p>
          <a:p>
            <a:pPr marL="342900" indent="-342900">
              <a:buFont typeface="Arial" panose="020B0604020202020204" pitchFamily="34" charset="0"/>
              <a:buChar char="•"/>
            </a:pPr>
            <a:r>
              <a:rPr lang="en-US" dirty="0"/>
              <a:t>Caregiver burden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87785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2838-821B-0524-18B7-33D437CA6D29}"/>
              </a:ext>
            </a:extLst>
          </p:cNvPr>
          <p:cNvSpPr>
            <a:spLocks noGrp="1"/>
          </p:cNvSpPr>
          <p:nvPr>
            <p:ph type="title"/>
          </p:nvPr>
        </p:nvSpPr>
        <p:spPr/>
        <p:txBody>
          <a:bodyPr/>
          <a:lstStyle/>
          <a:p>
            <a:r>
              <a:rPr lang="en-US" dirty="0"/>
              <a:t>Measures</a:t>
            </a:r>
          </a:p>
        </p:txBody>
      </p:sp>
      <p:sp>
        <p:nvSpPr>
          <p:cNvPr id="3" name="Content Placeholder 2">
            <a:extLst>
              <a:ext uri="{FF2B5EF4-FFF2-40B4-BE49-F238E27FC236}">
                <a16:creationId xmlns:a16="http://schemas.microsoft.com/office/drawing/2014/main" id="{A1C33857-1B4E-534B-DE1F-875419B2F34C}"/>
              </a:ext>
            </a:extLst>
          </p:cNvPr>
          <p:cNvSpPr>
            <a:spLocks noGrp="1"/>
          </p:cNvSpPr>
          <p:nvPr>
            <p:ph idx="1"/>
          </p:nvPr>
        </p:nvSpPr>
        <p:spPr>
          <a:xfrm>
            <a:off x="822959" y="1371600"/>
            <a:ext cx="11024483" cy="4075043"/>
          </a:xfrm>
        </p:spPr>
        <p:txBody>
          <a:bodyPr>
            <a:normAutofit fontScale="40000" lnSpcReduction="20000"/>
          </a:bodyPr>
          <a:lstStyle/>
          <a:p>
            <a:pPr marR="0" lvl="0" fontAlgn="base">
              <a:lnSpc>
                <a:spcPct val="115000"/>
              </a:lnSpc>
              <a:spcBef>
                <a:spcPts val="0"/>
              </a:spcBef>
              <a:spcAft>
                <a:spcPts val="0"/>
              </a:spcAft>
              <a:tabLst>
                <a:tab pos="457200" algn="l"/>
              </a:tabLst>
            </a:pPr>
            <a:r>
              <a:rPr lang="en-US" sz="4000" b="1" dirty="0">
                <a:solidFill>
                  <a:srgbClr val="000000"/>
                </a:solidFill>
                <a:ea typeface="Times New Roman" panose="02020603050405020304" pitchFamily="18" charset="0"/>
              </a:rPr>
              <a:t>Qualitative Interview Questions</a:t>
            </a:r>
          </a:p>
          <a:p>
            <a:pPr marR="0" lvl="0" fontAlgn="base">
              <a:lnSpc>
                <a:spcPct val="115000"/>
              </a:lnSpc>
              <a:spcBef>
                <a:spcPts val="0"/>
              </a:spcBef>
              <a:spcAft>
                <a:spcPts val="0"/>
              </a:spcAft>
              <a:tabLst>
                <a:tab pos="457200" algn="l"/>
              </a:tabLst>
            </a:pPr>
            <a:endParaRPr lang="en-US" sz="4000" dirty="0">
              <a:solidFill>
                <a:srgbClr val="000000"/>
              </a:solidFill>
              <a:ea typeface="Times New Roman" panose="02020603050405020304" pitchFamily="18" charset="0"/>
            </a:endParaRPr>
          </a:p>
          <a:p>
            <a:pPr marR="0" lvl="0" fontAlgn="base">
              <a:lnSpc>
                <a:spcPct val="115000"/>
              </a:lnSpc>
              <a:spcBef>
                <a:spcPts val="0"/>
              </a:spcBef>
              <a:spcAft>
                <a:spcPts val="0"/>
              </a:spcAft>
              <a:tabLst>
                <a:tab pos="457200" algn="l"/>
              </a:tabLst>
            </a:pPr>
            <a:r>
              <a:rPr lang="en-US" sz="4000" dirty="0">
                <a:solidFill>
                  <a:srgbClr val="000000"/>
                </a:solidFill>
                <a:ea typeface="Times New Roman" panose="02020603050405020304" pitchFamily="18" charset="0"/>
              </a:rPr>
              <a:t>Caregiver Burden</a:t>
            </a:r>
          </a:p>
          <a:p>
            <a:pPr marR="0" lvl="0" fontAlgn="base">
              <a:lnSpc>
                <a:spcPct val="115000"/>
              </a:lnSpc>
              <a:spcBef>
                <a:spcPts val="0"/>
              </a:spcBef>
              <a:spcAft>
                <a:spcPts val="0"/>
              </a:spcAft>
              <a:tabLst>
                <a:tab pos="457200" algn="l"/>
              </a:tabLst>
            </a:pPr>
            <a:endParaRPr lang="en-US" sz="4000" dirty="0">
              <a:solidFill>
                <a:srgbClr val="000000"/>
              </a:solidFill>
              <a:ea typeface="Times New Roman" panose="02020603050405020304" pitchFamily="18" charset="0"/>
            </a:endParaRPr>
          </a:p>
          <a:p>
            <a:pPr marL="342900" marR="0" lvl="0" indent="-342900" fontAlgn="base">
              <a:lnSpc>
                <a:spcPct val="115000"/>
              </a:lnSpc>
              <a:spcBef>
                <a:spcPts val="0"/>
              </a:spcBef>
              <a:spcAft>
                <a:spcPts val="0"/>
              </a:spcAft>
              <a:buFont typeface="+mj-lt"/>
              <a:buAutoNum type="arabicPeriod"/>
              <a:tabLst>
                <a:tab pos="457200" algn="l"/>
              </a:tabLst>
            </a:pPr>
            <a:r>
              <a:rPr lang="en-US" sz="4000" dirty="0">
                <a:solidFill>
                  <a:srgbClr val="000000"/>
                </a:solidFill>
                <a:ea typeface="Times New Roman" panose="02020603050405020304" pitchFamily="18" charset="0"/>
              </a:rPr>
              <a:t>Do you feel that the quality of your life has changed since you became a caregiver for your loved one?</a:t>
            </a:r>
          </a:p>
          <a:p>
            <a:pPr marL="342900" marR="0" lvl="0" indent="-342900" fontAlgn="base">
              <a:lnSpc>
                <a:spcPct val="115000"/>
              </a:lnSpc>
              <a:spcBef>
                <a:spcPts val="0"/>
              </a:spcBef>
              <a:spcAft>
                <a:spcPts val="0"/>
              </a:spcAft>
              <a:buFont typeface="+mj-lt"/>
              <a:buAutoNum type="arabicPeriod"/>
              <a:tabLst>
                <a:tab pos="457200" algn="l"/>
              </a:tabLst>
            </a:pPr>
            <a:r>
              <a:rPr lang="en-US" sz="4000" dirty="0">
                <a:solidFill>
                  <a:srgbClr val="000000"/>
                </a:solidFill>
                <a:ea typeface="Times New Roman" panose="02020603050405020304" pitchFamily="18" charset="0"/>
              </a:rPr>
              <a:t>What new household roles have you had to take on due to your caregiver status?</a:t>
            </a:r>
          </a:p>
          <a:p>
            <a:pPr marL="342900" marR="0" lvl="0" indent="-342900" fontAlgn="base">
              <a:lnSpc>
                <a:spcPct val="115000"/>
              </a:lnSpc>
              <a:spcBef>
                <a:spcPts val="0"/>
              </a:spcBef>
              <a:spcAft>
                <a:spcPts val="0"/>
              </a:spcAft>
              <a:buFont typeface="+mj-lt"/>
              <a:buAutoNum type="arabicPeriod"/>
              <a:tabLst>
                <a:tab pos="457200" algn="l"/>
              </a:tabLst>
            </a:pPr>
            <a:r>
              <a:rPr lang="en-US" sz="4000" dirty="0">
                <a:solidFill>
                  <a:srgbClr val="000000"/>
                </a:solidFill>
                <a:ea typeface="Times New Roman" panose="02020603050405020304" pitchFamily="18" charset="0"/>
              </a:rPr>
              <a:t>Have you had to give up activities in your life due to caregiving? What types of activities have you had to give up since becoming a caregiver?</a:t>
            </a:r>
          </a:p>
          <a:p>
            <a:pPr marL="342900" marR="0" lvl="0" indent="-342900" fontAlgn="base">
              <a:lnSpc>
                <a:spcPct val="115000"/>
              </a:lnSpc>
              <a:spcBef>
                <a:spcPts val="0"/>
              </a:spcBef>
              <a:spcAft>
                <a:spcPts val="0"/>
              </a:spcAft>
              <a:buFont typeface="+mj-lt"/>
              <a:buAutoNum type="arabicPeriod"/>
              <a:tabLst>
                <a:tab pos="457200" algn="l"/>
              </a:tabLst>
            </a:pPr>
            <a:r>
              <a:rPr lang="en-US" sz="4000" dirty="0">
                <a:solidFill>
                  <a:srgbClr val="000000"/>
                </a:solidFill>
                <a:ea typeface="Times New Roman" panose="02020603050405020304" pitchFamily="18" charset="0"/>
              </a:rPr>
              <a:t>What do you do when you are feeling overwhelmed by your caregiving tasks?</a:t>
            </a:r>
          </a:p>
          <a:p>
            <a:pPr marL="342900" marR="0" lvl="0" indent="-342900" fontAlgn="base">
              <a:lnSpc>
                <a:spcPct val="115000"/>
              </a:lnSpc>
              <a:spcBef>
                <a:spcPts val="0"/>
              </a:spcBef>
              <a:spcAft>
                <a:spcPts val="0"/>
              </a:spcAft>
              <a:buFont typeface="+mj-lt"/>
              <a:buAutoNum type="arabicPeriod"/>
              <a:tabLst>
                <a:tab pos="457200" algn="l"/>
              </a:tabLst>
            </a:pPr>
            <a:r>
              <a:rPr lang="en-US" sz="4000" dirty="0">
                <a:solidFill>
                  <a:srgbClr val="000000"/>
                </a:solidFill>
                <a:ea typeface="Times New Roman" panose="02020603050405020304" pitchFamily="18" charset="0"/>
              </a:rPr>
              <a:t>Do you engage in “self-care”? If so, what do you do to take care of yourself? How often do you engage in these activities? </a:t>
            </a:r>
          </a:p>
          <a:p>
            <a:pPr marL="342900" marR="0" lvl="0" indent="-342900" fontAlgn="base">
              <a:lnSpc>
                <a:spcPct val="115000"/>
              </a:lnSpc>
              <a:spcBef>
                <a:spcPts val="0"/>
              </a:spcBef>
              <a:spcAft>
                <a:spcPts val="0"/>
              </a:spcAft>
              <a:buFont typeface="+mj-lt"/>
              <a:buAutoNum type="arabicPeriod"/>
              <a:tabLst>
                <a:tab pos="457200" algn="l"/>
              </a:tabLst>
            </a:pPr>
            <a:r>
              <a:rPr lang="en-US" sz="4000" dirty="0">
                <a:solidFill>
                  <a:srgbClr val="000000"/>
                </a:solidFill>
                <a:ea typeface="Times New Roman" panose="02020603050405020304" pitchFamily="18" charset="0"/>
              </a:rPr>
              <a:t>Who is your support system? Who do you usually confide in when you are feeling frustrated about your caregiving tasks?</a:t>
            </a:r>
          </a:p>
          <a:p>
            <a:pPr marL="342900" marR="0" lvl="0" indent="-342900" fontAlgn="base">
              <a:lnSpc>
                <a:spcPct val="115000"/>
              </a:lnSpc>
              <a:spcBef>
                <a:spcPts val="0"/>
              </a:spcBef>
              <a:spcAft>
                <a:spcPts val="0"/>
              </a:spcAft>
              <a:buFont typeface="+mj-lt"/>
              <a:buAutoNum type="arabicPeriod"/>
              <a:tabLst>
                <a:tab pos="457200" algn="l"/>
              </a:tabLst>
            </a:pPr>
            <a:r>
              <a:rPr lang="en-US" sz="4000" dirty="0">
                <a:solidFill>
                  <a:srgbClr val="000000"/>
                </a:solidFill>
                <a:ea typeface="Times New Roman" panose="02020603050405020304" pitchFamily="18" charset="0"/>
              </a:rPr>
              <a:t>Have you considered enrolling your loved one into an assisted living or nursing care facility? If not, what are your hesitations? If so, what was your motivating factor(s)?</a:t>
            </a:r>
          </a:p>
          <a:p>
            <a:pPr marL="342900" marR="0" lvl="0" indent="-342900" fontAlgn="base">
              <a:lnSpc>
                <a:spcPct val="115000"/>
              </a:lnSpc>
              <a:spcBef>
                <a:spcPts val="0"/>
              </a:spcBef>
              <a:spcAft>
                <a:spcPts val="0"/>
              </a:spcAft>
              <a:buFont typeface="+mj-lt"/>
              <a:buAutoNum type="arabicPeriod"/>
              <a:tabLst>
                <a:tab pos="457200" algn="l"/>
              </a:tabLst>
            </a:pPr>
            <a:r>
              <a:rPr lang="en-US" sz="4000" dirty="0">
                <a:solidFill>
                  <a:srgbClr val="000000"/>
                </a:solidFill>
                <a:ea typeface="Times New Roman" panose="02020603050405020304" pitchFamily="18" charset="0"/>
              </a:rPr>
              <a:t>Do you have a plan for when your loved ones’ disease progresses?</a:t>
            </a:r>
          </a:p>
          <a:p>
            <a:endParaRPr lang="en-US" dirty="0"/>
          </a:p>
        </p:txBody>
      </p:sp>
      <p:sp>
        <p:nvSpPr>
          <p:cNvPr id="4" name="Slide Number Placeholder 3">
            <a:extLst>
              <a:ext uri="{FF2B5EF4-FFF2-40B4-BE49-F238E27FC236}">
                <a16:creationId xmlns:a16="http://schemas.microsoft.com/office/drawing/2014/main" id="{324AB13D-4783-6DEE-F92F-FC5DBA6E691E}"/>
              </a:ext>
            </a:extLst>
          </p:cNvPr>
          <p:cNvSpPr>
            <a:spLocks noGrp="1"/>
          </p:cNvSpPr>
          <p:nvPr>
            <p:ph type="sldNum" sz="quarter" idx="10"/>
          </p:nvPr>
        </p:nvSpPr>
        <p:spPr/>
        <p:txBody>
          <a:bodyPr/>
          <a:lstStyle/>
          <a:p>
            <a:fld id="{0E109EA1-A30D-9743-9DCC-41793B4C74E6}" type="slidenum">
              <a:rPr lang="en-US" smtClean="0"/>
              <a:pPr/>
              <a:t>17</a:t>
            </a:fld>
            <a:endParaRPr lang="en-US" dirty="0"/>
          </a:p>
        </p:txBody>
      </p:sp>
    </p:spTree>
    <p:extLst>
      <p:ext uri="{BB962C8B-B14F-4D97-AF65-F5344CB8AC3E}">
        <p14:creationId xmlns:p14="http://schemas.microsoft.com/office/powerpoint/2010/main" val="5048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2838-821B-0524-18B7-33D437CA6D29}"/>
              </a:ext>
            </a:extLst>
          </p:cNvPr>
          <p:cNvSpPr>
            <a:spLocks noGrp="1"/>
          </p:cNvSpPr>
          <p:nvPr>
            <p:ph type="title"/>
          </p:nvPr>
        </p:nvSpPr>
        <p:spPr/>
        <p:txBody>
          <a:bodyPr/>
          <a:lstStyle/>
          <a:p>
            <a:r>
              <a:rPr lang="en-US" dirty="0"/>
              <a:t>Measures</a:t>
            </a:r>
          </a:p>
        </p:txBody>
      </p:sp>
      <p:sp>
        <p:nvSpPr>
          <p:cNvPr id="3" name="Content Placeholder 2">
            <a:extLst>
              <a:ext uri="{FF2B5EF4-FFF2-40B4-BE49-F238E27FC236}">
                <a16:creationId xmlns:a16="http://schemas.microsoft.com/office/drawing/2014/main" id="{A1C33857-1B4E-534B-DE1F-875419B2F34C}"/>
              </a:ext>
            </a:extLst>
          </p:cNvPr>
          <p:cNvSpPr>
            <a:spLocks noGrp="1"/>
          </p:cNvSpPr>
          <p:nvPr>
            <p:ph idx="1"/>
          </p:nvPr>
        </p:nvSpPr>
        <p:spPr>
          <a:xfrm>
            <a:off x="822959" y="1040860"/>
            <a:ext cx="11024483" cy="5068110"/>
          </a:xfrm>
        </p:spPr>
        <p:txBody>
          <a:bodyPr>
            <a:normAutofit fontScale="32500" lnSpcReduction="20000"/>
          </a:bodyPr>
          <a:lstStyle/>
          <a:p>
            <a:pPr marR="0" lvl="0" fontAlgn="base">
              <a:lnSpc>
                <a:spcPct val="115000"/>
              </a:lnSpc>
              <a:spcBef>
                <a:spcPts val="0"/>
              </a:spcBef>
              <a:spcAft>
                <a:spcPts val="0"/>
              </a:spcAft>
              <a:tabLst>
                <a:tab pos="457200" algn="l"/>
              </a:tabLst>
            </a:pPr>
            <a:r>
              <a:rPr lang="en-US" sz="4900" b="1" dirty="0">
                <a:solidFill>
                  <a:srgbClr val="000000"/>
                </a:solidFill>
                <a:ea typeface="Times New Roman" panose="02020603050405020304" pitchFamily="18" charset="0"/>
              </a:rPr>
              <a:t>Qualitative Interview Questions</a:t>
            </a:r>
          </a:p>
          <a:p>
            <a:pPr marR="0" lvl="0" fontAlgn="base">
              <a:lnSpc>
                <a:spcPct val="115000"/>
              </a:lnSpc>
              <a:spcBef>
                <a:spcPts val="0"/>
              </a:spcBef>
              <a:spcAft>
                <a:spcPts val="0"/>
              </a:spcAft>
              <a:tabLst>
                <a:tab pos="457200" algn="l"/>
              </a:tabLst>
            </a:pPr>
            <a:endParaRPr lang="en-US" sz="4000" dirty="0">
              <a:solidFill>
                <a:srgbClr val="000000"/>
              </a:solidFill>
              <a:ea typeface="Times New Roman" panose="02020603050405020304" pitchFamily="18" charset="0"/>
            </a:endParaRPr>
          </a:p>
          <a:p>
            <a:pPr fontAlgn="base">
              <a:lnSpc>
                <a:spcPct val="115000"/>
              </a:lnSpc>
              <a:spcBef>
                <a:spcPts val="0"/>
              </a:spcBef>
            </a:pPr>
            <a:r>
              <a:rPr lang="en-US" sz="4900" dirty="0">
                <a:solidFill>
                  <a:srgbClr val="000000"/>
                </a:solidFill>
                <a:ea typeface="Times New Roman" panose="02020603050405020304" pitchFamily="18" charset="0"/>
              </a:rPr>
              <a:t>Health Resources</a:t>
            </a:r>
          </a:p>
          <a:p>
            <a:pPr fontAlgn="base">
              <a:lnSpc>
                <a:spcPct val="115000"/>
              </a:lnSpc>
              <a:spcBef>
                <a:spcPts val="0"/>
              </a:spcBef>
            </a:pPr>
            <a:endParaRPr lang="en-US" sz="4900" dirty="0">
              <a:ea typeface="Arial" panose="020B0604020202020204" pitchFamily="34" charset="0"/>
            </a:endParaRPr>
          </a:p>
          <a:p>
            <a:pPr marL="342900" marR="0" lvl="0" indent="-342900" fontAlgn="base">
              <a:lnSpc>
                <a:spcPct val="115000"/>
              </a:lnSpc>
              <a:spcBef>
                <a:spcPts val="0"/>
              </a:spcBef>
              <a:spcAft>
                <a:spcPts val="0"/>
              </a:spcAft>
              <a:buFont typeface="+mj-lt"/>
              <a:buAutoNum type="arabicPeriod"/>
              <a:tabLst>
                <a:tab pos="457200" algn="l"/>
              </a:tabLst>
            </a:pPr>
            <a:r>
              <a:rPr lang="en-US" sz="4900" dirty="0">
                <a:solidFill>
                  <a:srgbClr val="000000"/>
                </a:solidFill>
                <a:ea typeface="Times New Roman" panose="02020603050405020304" pitchFamily="18" charset="0"/>
              </a:rPr>
              <a:t>How long after your loved started showing signs of dementia did you reach out for help for a) your loved one and b) yourself?</a:t>
            </a:r>
            <a:endParaRPr lang="en-US" sz="4900" dirty="0">
              <a:solidFill>
                <a:srgbClr val="000000"/>
              </a:solidFill>
              <a:ea typeface="Arial" panose="020B0604020202020204" pitchFamily="34" charset="0"/>
            </a:endParaRPr>
          </a:p>
          <a:p>
            <a:pPr marL="342900" marR="0" lvl="0" indent="-342900" fontAlgn="base">
              <a:lnSpc>
                <a:spcPct val="115000"/>
              </a:lnSpc>
              <a:spcBef>
                <a:spcPts val="0"/>
              </a:spcBef>
              <a:spcAft>
                <a:spcPts val="0"/>
              </a:spcAft>
              <a:buFont typeface="+mj-lt"/>
              <a:buAutoNum type="arabicPeriod"/>
              <a:tabLst>
                <a:tab pos="457200" algn="l"/>
              </a:tabLst>
            </a:pPr>
            <a:r>
              <a:rPr lang="en-US" sz="4900" dirty="0">
                <a:solidFill>
                  <a:srgbClr val="000000"/>
                </a:solidFill>
                <a:ea typeface="Times New Roman" panose="02020603050405020304" pitchFamily="18" charset="0"/>
              </a:rPr>
              <a:t>What types of resources have you utilized for your loved one? Which ones were helpful and which ones weren’t? Why?</a:t>
            </a:r>
            <a:endParaRPr lang="en-US" sz="4900" dirty="0">
              <a:solidFill>
                <a:srgbClr val="000000"/>
              </a:solidFill>
              <a:ea typeface="Arial" panose="020B0604020202020204" pitchFamily="34" charset="0"/>
            </a:endParaRPr>
          </a:p>
          <a:p>
            <a:pPr marL="342900" marR="0" lvl="0" indent="-342900" fontAlgn="base">
              <a:lnSpc>
                <a:spcPct val="115000"/>
              </a:lnSpc>
              <a:spcBef>
                <a:spcPts val="0"/>
              </a:spcBef>
              <a:spcAft>
                <a:spcPts val="0"/>
              </a:spcAft>
              <a:buFont typeface="+mj-lt"/>
              <a:buAutoNum type="arabicPeriod"/>
              <a:tabLst>
                <a:tab pos="457200" algn="l"/>
              </a:tabLst>
            </a:pPr>
            <a:r>
              <a:rPr lang="en-US" sz="4900" dirty="0">
                <a:solidFill>
                  <a:srgbClr val="000000"/>
                </a:solidFill>
                <a:ea typeface="Times New Roman" panose="02020603050405020304" pitchFamily="18" charset="0"/>
              </a:rPr>
              <a:t>What types of resources have you utilized for your yourself? Which ones were helpful and which ones weren’t? Why?</a:t>
            </a:r>
            <a:endParaRPr lang="en-US" sz="4900" dirty="0">
              <a:solidFill>
                <a:srgbClr val="000000"/>
              </a:solidFill>
              <a:ea typeface="Arial" panose="020B0604020202020204" pitchFamily="34" charset="0"/>
            </a:endParaRPr>
          </a:p>
          <a:p>
            <a:pPr marL="342900" marR="0" lvl="0" indent="-342900" fontAlgn="base">
              <a:lnSpc>
                <a:spcPct val="115000"/>
              </a:lnSpc>
              <a:spcBef>
                <a:spcPts val="0"/>
              </a:spcBef>
              <a:spcAft>
                <a:spcPts val="0"/>
              </a:spcAft>
              <a:buFont typeface="+mj-lt"/>
              <a:buAutoNum type="arabicPeriod"/>
              <a:tabLst>
                <a:tab pos="457200" algn="l"/>
              </a:tabLst>
            </a:pPr>
            <a:r>
              <a:rPr lang="en-US" sz="4900" dirty="0">
                <a:solidFill>
                  <a:srgbClr val="000000"/>
                </a:solidFill>
                <a:ea typeface="Times New Roman" panose="02020603050405020304" pitchFamily="18" charset="0"/>
              </a:rPr>
              <a:t>Has your loved one’s health care provider suggested any resources for caregivers? If so, have you utilized any and how often? Did you find them useful?</a:t>
            </a:r>
            <a:r>
              <a:rPr lang="en-US" sz="4900" dirty="0">
                <a:solidFill>
                  <a:srgbClr val="000000"/>
                </a:solidFill>
                <a:ea typeface="Arial" panose="020B0604020202020204" pitchFamily="34" charset="0"/>
              </a:rPr>
              <a:t> </a:t>
            </a:r>
          </a:p>
          <a:p>
            <a:pPr marL="342900" marR="0" lvl="0" indent="-342900" fontAlgn="base">
              <a:lnSpc>
                <a:spcPct val="115000"/>
              </a:lnSpc>
              <a:spcBef>
                <a:spcPts val="0"/>
              </a:spcBef>
              <a:spcAft>
                <a:spcPts val="0"/>
              </a:spcAft>
              <a:buFont typeface="+mj-lt"/>
              <a:buAutoNum type="arabicPeriod"/>
              <a:tabLst>
                <a:tab pos="457200" algn="l"/>
              </a:tabLst>
            </a:pPr>
            <a:r>
              <a:rPr lang="en-US" sz="4900" dirty="0">
                <a:solidFill>
                  <a:srgbClr val="000000"/>
                </a:solidFill>
                <a:ea typeface="Times New Roman" panose="02020603050405020304" pitchFamily="18" charset="0"/>
              </a:rPr>
              <a:t>Have you participated in a support group? If so, was it all male? Did you feel the group was helpful? If not, what has been your hesitation in joining one?</a:t>
            </a:r>
            <a:endParaRPr lang="en-US" sz="4900" dirty="0">
              <a:solidFill>
                <a:srgbClr val="000000"/>
              </a:solidFill>
              <a:ea typeface="Arial" panose="020B0604020202020204" pitchFamily="34" charset="0"/>
            </a:endParaRPr>
          </a:p>
          <a:p>
            <a:pPr marL="342900" marR="0" lvl="0" indent="-342900" fontAlgn="base">
              <a:lnSpc>
                <a:spcPct val="115000"/>
              </a:lnSpc>
              <a:spcBef>
                <a:spcPts val="0"/>
              </a:spcBef>
              <a:spcAft>
                <a:spcPts val="0"/>
              </a:spcAft>
              <a:buFont typeface="+mj-lt"/>
              <a:buAutoNum type="arabicPeriod"/>
              <a:tabLst>
                <a:tab pos="457200" algn="l"/>
              </a:tabLst>
            </a:pPr>
            <a:r>
              <a:rPr lang="en-US" sz="4900" dirty="0">
                <a:solidFill>
                  <a:srgbClr val="000000"/>
                </a:solidFill>
                <a:ea typeface="Times New Roman" panose="02020603050405020304" pitchFamily="18" charset="0"/>
              </a:rPr>
              <a:t>Have you used online resources to learn about ADRD and caregiving (ex: NIH, Alzheimers.org, Medicare.gov, MedlinePlus, Administration for Community Living, Administration on Eldercare, etc.)? If so, have you found any of these resources useful?</a:t>
            </a:r>
            <a:r>
              <a:rPr lang="en-US" sz="4900" dirty="0">
                <a:solidFill>
                  <a:srgbClr val="000000"/>
                </a:solidFill>
                <a:ea typeface="Arial" panose="020B0604020202020204" pitchFamily="34" charset="0"/>
              </a:rPr>
              <a:t> </a:t>
            </a:r>
          </a:p>
          <a:p>
            <a:pPr marL="342900" marR="0" lvl="0" indent="-342900" fontAlgn="base">
              <a:lnSpc>
                <a:spcPct val="115000"/>
              </a:lnSpc>
              <a:spcBef>
                <a:spcPts val="0"/>
              </a:spcBef>
              <a:spcAft>
                <a:spcPts val="0"/>
              </a:spcAft>
              <a:buFont typeface="+mj-lt"/>
              <a:buAutoNum type="arabicPeriod"/>
              <a:tabLst>
                <a:tab pos="457200" algn="l"/>
              </a:tabLst>
            </a:pPr>
            <a:r>
              <a:rPr lang="en-US" sz="4900" dirty="0">
                <a:solidFill>
                  <a:srgbClr val="000000"/>
                </a:solidFill>
                <a:ea typeface="Times New Roman" panose="02020603050405020304" pitchFamily="18" charset="0"/>
              </a:rPr>
              <a:t>Do you feel the resources available to caregivers have been readily accessible and inclusive of your needs? </a:t>
            </a:r>
            <a:endParaRPr lang="en-US" sz="4900" dirty="0">
              <a:solidFill>
                <a:srgbClr val="000000"/>
              </a:solidFill>
              <a:ea typeface="Arial" panose="020B0604020202020204" pitchFamily="34" charset="0"/>
            </a:endParaRPr>
          </a:p>
          <a:p>
            <a:pPr marL="342900" marR="0" lvl="0" indent="-342900" fontAlgn="base">
              <a:lnSpc>
                <a:spcPct val="115000"/>
              </a:lnSpc>
              <a:spcBef>
                <a:spcPts val="0"/>
              </a:spcBef>
              <a:spcAft>
                <a:spcPts val="0"/>
              </a:spcAft>
              <a:buFont typeface="+mj-lt"/>
              <a:buAutoNum type="arabicPeriod"/>
              <a:tabLst>
                <a:tab pos="457200" algn="l"/>
              </a:tabLst>
            </a:pPr>
            <a:r>
              <a:rPr lang="en-US" sz="4900" dirty="0">
                <a:solidFill>
                  <a:srgbClr val="000000"/>
                </a:solidFill>
                <a:ea typeface="Times New Roman" panose="02020603050405020304" pitchFamily="18" charset="0"/>
              </a:rPr>
              <a:t>What resources would be beneficial to help improve your quality of life?</a:t>
            </a:r>
            <a:endParaRPr lang="en-US" sz="4900" dirty="0">
              <a:solidFill>
                <a:srgbClr val="000000"/>
              </a:solidFill>
              <a:ea typeface="Arial" panose="020B0604020202020204" pitchFamily="34" charset="0"/>
            </a:endParaRPr>
          </a:p>
          <a:p>
            <a:pPr>
              <a:lnSpc>
                <a:spcPct val="115000"/>
              </a:lnSpc>
              <a:spcBef>
                <a:spcPts val="0"/>
              </a:spcBef>
            </a:pPr>
            <a:r>
              <a:rPr lang="en-US" sz="2400" dirty="0">
                <a:ea typeface="Arial" panose="020B0604020202020204" pitchFamily="34" charset="0"/>
              </a:rPr>
              <a:t> </a:t>
            </a:r>
            <a:endParaRPr lang="en-US" dirty="0"/>
          </a:p>
        </p:txBody>
      </p:sp>
      <p:sp>
        <p:nvSpPr>
          <p:cNvPr id="4" name="Slide Number Placeholder 3">
            <a:extLst>
              <a:ext uri="{FF2B5EF4-FFF2-40B4-BE49-F238E27FC236}">
                <a16:creationId xmlns:a16="http://schemas.microsoft.com/office/drawing/2014/main" id="{324AB13D-4783-6DEE-F92F-FC5DBA6E691E}"/>
              </a:ext>
            </a:extLst>
          </p:cNvPr>
          <p:cNvSpPr>
            <a:spLocks noGrp="1"/>
          </p:cNvSpPr>
          <p:nvPr>
            <p:ph type="sldNum" sz="quarter" idx="10"/>
          </p:nvPr>
        </p:nvSpPr>
        <p:spPr/>
        <p:txBody>
          <a:bodyPr/>
          <a:lstStyle/>
          <a:p>
            <a:fld id="{0E109EA1-A30D-9743-9DCC-41793B4C74E6}" type="slidenum">
              <a:rPr lang="en-US" smtClean="0"/>
              <a:pPr/>
              <a:t>18</a:t>
            </a:fld>
            <a:endParaRPr lang="en-US" dirty="0"/>
          </a:p>
        </p:txBody>
      </p:sp>
    </p:spTree>
    <p:extLst>
      <p:ext uri="{BB962C8B-B14F-4D97-AF65-F5344CB8AC3E}">
        <p14:creationId xmlns:p14="http://schemas.microsoft.com/office/powerpoint/2010/main" val="320497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18D3-ADE1-27FB-DCD6-7A68E2BBB9E6}"/>
              </a:ext>
            </a:extLst>
          </p:cNvPr>
          <p:cNvSpPr>
            <a:spLocks noGrp="1"/>
          </p:cNvSpPr>
          <p:nvPr>
            <p:ph type="ctrTitle"/>
          </p:nvPr>
        </p:nvSpPr>
        <p:spPr/>
        <p:txBody>
          <a:bodyPr>
            <a:normAutofit fontScale="90000"/>
          </a:bodyPr>
          <a:lstStyle/>
          <a:p>
            <a:r>
              <a:rPr lang="en-US" sz="3900" b="0" i="1" dirty="0"/>
              <a:t>Capstone Project</a:t>
            </a:r>
            <a:br>
              <a:rPr lang="en-US" dirty="0"/>
            </a:br>
            <a:r>
              <a:rPr lang="en-US" dirty="0"/>
              <a:t>Analytical Plan</a:t>
            </a:r>
          </a:p>
        </p:txBody>
      </p:sp>
    </p:spTree>
    <p:extLst>
      <p:ext uri="{BB962C8B-B14F-4D97-AF65-F5344CB8AC3E}">
        <p14:creationId xmlns:p14="http://schemas.microsoft.com/office/powerpoint/2010/main" val="150948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lstStyle/>
          <a:p>
            <a:pPr marL="342900" indent="-342900">
              <a:buFont typeface="Arial" panose="020B0604020202020204" pitchFamily="34" charset="0"/>
              <a:buChar char="•"/>
            </a:pPr>
            <a:r>
              <a:rPr lang="en-US" dirty="0"/>
              <a:t>Community Organization: The Maya Angelou Center for Health Equity (MACHE)</a:t>
            </a:r>
          </a:p>
          <a:p>
            <a:pPr marL="342900" indent="-342900">
              <a:buFont typeface="Arial" panose="020B0604020202020204" pitchFamily="34" charset="0"/>
              <a:buChar char="•"/>
            </a:pPr>
            <a:r>
              <a:rPr lang="en-US" dirty="0"/>
              <a:t>Black Men’s Health</a:t>
            </a:r>
          </a:p>
          <a:p>
            <a:pPr marL="342900" indent="-342900">
              <a:buFont typeface="Arial" panose="020B0604020202020204" pitchFamily="34" charset="0"/>
              <a:buChar char="•"/>
            </a:pPr>
            <a:r>
              <a:rPr lang="en-US" dirty="0"/>
              <a:t>Capstone Project</a:t>
            </a:r>
          </a:p>
          <a:p>
            <a:pPr marL="1028700" lvl="1" indent="-342900"/>
            <a:r>
              <a:rPr lang="en-US" dirty="0"/>
              <a:t>Background</a:t>
            </a:r>
          </a:p>
          <a:p>
            <a:pPr marL="1028700" lvl="1" indent="-342900"/>
            <a:r>
              <a:rPr lang="en-US" dirty="0"/>
              <a:t>Methods</a:t>
            </a:r>
          </a:p>
          <a:p>
            <a:pPr marL="1028700" lvl="1" indent="-342900"/>
            <a:r>
              <a:rPr lang="en-US" dirty="0"/>
              <a:t>Analytical Plan</a:t>
            </a:r>
          </a:p>
          <a:p>
            <a:pPr marL="1028700" lvl="1" indent="-342900"/>
            <a:r>
              <a:rPr lang="en-US" dirty="0"/>
              <a:t>Public Health Implications</a:t>
            </a:r>
          </a:p>
          <a:p>
            <a:pPr marL="342900" indent="-342900">
              <a:buFont typeface="Arial" panose="020B0604020202020204" pitchFamily="34" charset="0"/>
              <a:buChar char="•"/>
            </a:pPr>
            <a:r>
              <a:rPr lang="en-US" dirty="0"/>
              <a:t>Acknowledgements</a:t>
            </a:r>
          </a:p>
          <a:p>
            <a:pPr marL="342900" indent="-342900">
              <a:buFont typeface="Arial" panose="020B0604020202020204" pitchFamily="34" charset="0"/>
              <a:buChar char="•"/>
            </a:pPr>
            <a:r>
              <a:rPr lang="en-US" dirty="0"/>
              <a:t>Questions</a:t>
            </a:r>
          </a:p>
          <a:p>
            <a:pPr marL="342900" indent="-342900">
              <a:buFont typeface="Arial" panose="020B0604020202020204" pitchFamily="34" charset="0"/>
              <a:buChar char="•"/>
            </a:pPr>
            <a:r>
              <a:rPr lang="en-US" dirty="0"/>
              <a:t>References</a:t>
            </a:r>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2</a:t>
            </a:fld>
            <a:endParaRPr lang="en-US" dirty="0"/>
          </a:p>
        </p:txBody>
      </p:sp>
    </p:spTree>
    <p:extLst>
      <p:ext uri="{BB962C8B-B14F-4D97-AF65-F5344CB8AC3E}">
        <p14:creationId xmlns:p14="http://schemas.microsoft.com/office/powerpoint/2010/main" val="1954904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Data Analysis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a:xfrm>
            <a:off x="838200" y="1429967"/>
            <a:ext cx="10629276" cy="3452584"/>
          </a:xfrm>
        </p:spPr>
        <p:txBody>
          <a:bodyPr>
            <a:normAutofit fontScale="92500"/>
          </a:bodyPr>
          <a:lstStyle/>
          <a:p>
            <a:pPr marL="342900" indent="-342900">
              <a:buFont typeface="Arial" panose="020B0604020202020204" pitchFamily="34" charset="0"/>
              <a:buChar char="•"/>
            </a:pPr>
            <a:r>
              <a:rPr lang="en-US" dirty="0"/>
              <a:t>Descriptive statistics (frequencies and percentages) will be calculated for sociodemographic information. </a:t>
            </a:r>
          </a:p>
          <a:p>
            <a:endParaRPr lang="en-US" dirty="0"/>
          </a:p>
          <a:p>
            <a:pPr marL="342900" indent="-342900">
              <a:buFont typeface="Arial" panose="020B0604020202020204" pitchFamily="34" charset="0"/>
              <a:buChar char="•"/>
            </a:pPr>
            <a:r>
              <a:rPr lang="en-US" dirty="0"/>
              <a:t>The </a:t>
            </a:r>
            <a:r>
              <a:rPr lang="en-US" dirty="0" err="1"/>
              <a:t>Zarit</a:t>
            </a:r>
            <a:r>
              <a:rPr lang="en-US" dirty="0"/>
              <a:t> Burden Interview will be scored based on a 5-point Likert scale to access caregiver burden (0-Never, 1-Rarely, 2-Sometimes, 3-Quite Frequently, 4-Nearly Always)</a:t>
            </a:r>
          </a:p>
          <a:p>
            <a:pPr marL="1028700" lvl="1" indent="-342900">
              <a:buFont typeface="Courier New" panose="02070309020205020404" pitchFamily="49" charset="0"/>
              <a:buChar char="o"/>
            </a:pPr>
            <a:r>
              <a:rPr lang="en-US" dirty="0"/>
              <a:t>Scores range from 0 to 48. </a:t>
            </a:r>
          </a:p>
          <a:p>
            <a:pPr lvl="1" indent="0">
              <a:buNone/>
            </a:pPr>
            <a:endParaRPr lang="en-US" dirty="0"/>
          </a:p>
          <a:p>
            <a:pPr marL="342900" indent="-342900">
              <a:buFont typeface="Arial" panose="020B0604020202020204" pitchFamily="34" charset="0"/>
              <a:buChar char="•"/>
            </a:pPr>
            <a:r>
              <a:rPr lang="en-US" dirty="0"/>
              <a:t>Qualitative interviews will be analyzed using phenomenological theory.</a:t>
            </a:r>
          </a:p>
          <a:p>
            <a:pPr marL="1028700" lvl="1" indent="-342900">
              <a:buFont typeface="Courier New" panose="02070309020205020404" pitchFamily="49" charset="0"/>
              <a:buChar char="o"/>
            </a:pPr>
            <a:r>
              <a:rPr lang="en-US" dirty="0"/>
              <a:t>The research team will analyze the qualitative data using thematic analysis approach to identify, analyze, describe, and report themes found within the given data set</a:t>
            </a:r>
          </a:p>
          <a:p>
            <a:pPr marL="342900" indent="-342900">
              <a:buFont typeface="Arial" panose="020B0604020202020204" pitchFamily="34" charset="0"/>
              <a:buChar char="•"/>
            </a:pPr>
            <a:endParaRPr lang="en-US" dirty="0"/>
          </a:p>
          <a:p>
            <a:pPr lvl="1" indent="0">
              <a:buNone/>
            </a:pPr>
            <a:endParaRPr lang="en-US" dirty="0"/>
          </a:p>
          <a:p>
            <a:pPr marL="1028700" lvl="1" indent="-342900"/>
            <a:endParaRPr lang="en-US" dirty="0"/>
          </a:p>
          <a:p>
            <a:pPr marL="1028700" lvl="1" indent="-342900"/>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20</a:t>
            </a:fld>
            <a:endParaRPr lang="en-US" dirty="0"/>
          </a:p>
        </p:txBody>
      </p:sp>
    </p:spTree>
    <p:extLst>
      <p:ext uri="{BB962C8B-B14F-4D97-AF65-F5344CB8AC3E}">
        <p14:creationId xmlns:p14="http://schemas.microsoft.com/office/powerpoint/2010/main" val="1320679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9F9A8-1476-6A79-177C-FA1A5A63AF81}"/>
              </a:ext>
            </a:extLst>
          </p:cNvPr>
          <p:cNvSpPr>
            <a:spLocks noGrp="1"/>
          </p:cNvSpPr>
          <p:nvPr>
            <p:ph type="ctrTitle"/>
          </p:nvPr>
        </p:nvSpPr>
        <p:spPr/>
        <p:txBody>
          <a:bodyPr>
            <a:normAutofit fontScale="90000"/>
          </a:bodyPr>
          <a:lstStyle/>
          <a:p>
            <a:r>
              <a:rPr lang="en-US" sz="3900" b="0" i="1" dirty="0"/>
              <a:t>Capstone Project </a:t>
            </a:r>
            <a:br>
              <a:rPr lang="en-US" dirty="0"/>
            </a:br>
            <a:r>
              <a:rPr lang="en-US" dirty="0"/>
              <a:t>Public Health Implications</a:t>
            </a:r>
          </a:p>
        </p:txBody>
      </p:sp>
    </p:spTree>
    <p:extLst>
      <p:ext uri="{BB962C8B-B14F-4D97-AF65-F5344CB8AC3E}">
        <p14:creationId xmlns:p14="http://schemas.microsoft.com/office/powerpoint/2010/main" val="3001101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Public Health Implications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a:xfrm>
            <a:off x="822960" y="1580804"/>
            <a:ext cx="10299970" cy="4775546"/>
          </a:xfrm>
        </p:spPr>
        <p:txBody>
          <a:bodyPr/>
          <a:lstStyle/>
          <a:p>
            <a:pPr marL="342900" indent="-342900">
              <a:buFont typeface="Arial" panose="020B0604020202020204" pitchFamily="34" charset="0"/>
              <a:buChar char="•"/>
            </a:pPr>
            <a:r>
              <a:rPr lang="en-US" dirty="0"/>
              <a:t>There is a paucity of literature about the unique needs of Black male caregivers and how their burden differs from other demographics.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This capstone project aims to identify the needs of Black male caregivers to inform the development and enhancement of caregiving resources to provide Black male caregivers with necessary support.</a:t>
            </a:r>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22</a:t>
            </a:fld>
            <a:endParaRPr lang="en-US" dirty="0"/>
          </a:p>
        </p:txBody>
      </p:sp>
    </p:spTree>
    <p:extLst>
      <p:ext uri="{BB962C8B-B14F-4D97-AF65-F5344CB8AC3E}">
        <p14:creationId xmlns:p14="http://schemas.microsoft.com/office/powerpoint/2010/main" val="3430852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822960" y="1371600"/>
            <a:ext cx="6939712" cy="4775546"/>
          </a:xfrm>
        </p:spPr>
        <p:txBody>
          <a:bodyPr/>
          <a:lstStyle/>
          <a:p>
            <a:pPr marL="342900" indent="-342900">
              <a:buFont typeface="Arial" panose="020B0604020202020204" pitchFamily="34" charset="0"/>
              <a:buChar char="•"/>
            </a:pPr>
            <a:r>
              <a:rPr lang="en-US" dirty="0"/>
              <a:t>MACHE Team will continue to develop the proposed project. </a:t>
            </a:r>
          </a:p>
          <a:p>
            <a:pPr marL="342900" indent="-342900">
              <a:buFont typeface="Arial" panose="020B0604020202020204" pitchFamily="34" charset="0"/>
              <a:buChar char="•"/>
            </a:pPr>
            <a:r>
              <a:rPr lang="en-US" dirty="0"/>
              <a:t>The proposal will be submitted to for grant funding.</a:t>
            </a:r>
          </a:p>
        </p:txBody>
      </p:sp>
      <p:sp>
        <p:nvSpPr>
          <p:cNvPr id="4" name="Slide Number Placeholder 3"/>
          <p:cNvSpPr>
            <a:spLocks noGrp="1"/>
          </p:cNvSpPr>
          <p:nvPr>
            <p:ph type="sldNum" sz="quarter" idx="10"/>
          </p:nvPr>
        </p:nvSpPr>
        <p:spPr/>
        <p:txBody>
          <a:bodyPr/>
          <a:lstStyle/>
          <a:p>
            <a:fld id="{0E109EA1-A30D-9743-9DCC-41793B4C74E6}" type="slidenum">
              <a:rPr lang="en-US" smtClean="0"/>
              <a:pPr/>
              <a:t>23</a:t>
            </a:fld>
            <a:endParaRPr lang="en-US" dirty="0"/>
          </a:p>
        </p:txBody>
      </p:sp>
      <p:pic>
        <p:nvPicPr>
          <p:cNvPr id="5" name="Picture 4"/>
          <p:cNvPicPr>
            <a:picLocks noChangeAspect="1"/>
          </p:cNvPicPr>
          <p:nvPr/>
        </p:nvPicPr>
        <p:blipFill>
          <a:blip r:embed="rId2"/>
          <a:stretch>
            <a:fillRect/>
          </a:stretch>
        </p:blipFill>
        <p:spPr>
          <a:xfrm>
            <a:off x="7583945" y="0"/>
            <a:ext cx="4608055" cy="6147146"/>
          </a:xfrm>
          <a:prstGeom prst="rect">
            <a:avLst/>
          </a:prstGeom>
        </p:spPr>
      </p:pic>
    </p:spTree>
    <p:extLst>
      <p:ext uri="{BB962C8B-B14F-4D97-AF65-F5344CB8AC3E}">
        <p14:creationId xmlns:p14="http://schemas.microsoft.com/office/powerpoint/2010/main" val="4205644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BBFF9-921D-3B69-7EE7-7E828A43368D}"/>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8CA4019F-7B34-E236-E673-4FF8146BE0EC}"/>
              </a:ext>
            </a:extLst>
          </p:cNvPr>
          <p:cNvSpPr>
            <a:spLocks noGrp="1"/>
          </p:cNvSpPr>
          <p:nvPr>
            <p:ph idx="1"/>
          </p:nvPr>
        </p:nvSpPr>
        <p:spPr>
          <a:xfrm>
            <a:off x="3681003" y="3647871"/>
            <a:ext cx="7304306" cy="1147129"/>
          </a:xfrm>
        </p:spPr>
        <p:txBody>
          <a:bodyPr/>
          <a:lstStyle/>
          <a:p>
            <a:r>
              <a:rPr lang="en-US" dirty="0"/>
              <a:t>I would like to thank Dr. Lloyd for all of her incredible guidance and help throughout working on this project. She provided mentorship and taught me a lot about the research process.</a:t>
            </a:r>
          </a:p>
        </p:txBody>
      </p:sp>
      <p:sp>
        <p:nvSpPr>
          <p:cNvPr id="4" name="Slide Number Placeholder 3">
            <a:extLst>
              <a:ext uri="{FF2B5EF4-FFF2-40B4-BE49-F238E27FC236}">
                <a16:creationId xmlns:a16="http://schemas.microsoft.com/office/drawing/2014/main" id="{6B53B1DE-F5E5-B79F-3FBE-F88E303CA501}"/>
              </a:ext>
            </a:extLst>
          </p:cNvPr>
          <p:cNvSpPr>
            <a:spLocks noGrp="1"/>
          </p:cNvSpPr>
          <p:nvPr>
            <p:ph type="sldNum" sz="quarter" idx="10"/>
          </p:nvPr>
        </p:nvSpPr>
        <p:spPr/>
        <p:txBody>
          <a:bodyPr/>
          <a:lstStyle/>
          <a:p>
            <a:fld id="{0E109EA1-A30D-9743-9DCC-41793B4C74E6}" type="slidenum">
              <a:rPr lang="en-US" smtClean="0"/>
              <a:pPr/>
              <a:t>24</a:t>
            </a:fld>
            <a:endParaRPr lang="en-US" dirty="0"/>
          </a:p>
        </p:txBody>
      </p:sp>
      <p:sp>
        <p:nvSpPr>
          <p:cNvPr id="6" name="TextBox 5">
            <a:extLst>
              <a:ext uri="{FF2B5EF4-FFF2-40B4-BE49-F238E27FC236}">
                <a16:creationId xmlns:a16="http://schemas.microsoft.com/office/drawing/2014/main" id="{0FB39374-F44D-0A7F-400F-ED8DC070BBC9}"/>
              </a:ext>
            </a:extLst>
          </p:cNvPr>
          <p:cNvSpPr txBox="1"/>
          <p:nvPr/>
        </p:nvSpPr>
        <p:spPr>
          <a:xfrm>
            <a:off x="739764" y="5777814"/>
            <a:ext cx="2032000" cy="369332"/>
          </a:xfrm>
          <a:prstGeom prst="rect">
            <a:avLst/>
          </a:prstGeom>
          <a:noFill/>
        </p:spPr>
        <p:txBody>
          <a:bodyPr wrap="square" rtlCol="0">
            <a:spAutoFit/>
          </a:bodyPr>
          <a:lstStyle/>
          <a:p>
            <a:r>
              <a:rPr lang="en-US" b="1" dirty="0"/>
              <a:t>Dr. Shawnta Lloyd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692" y="3034614"/>
            <a:ext cx="2100072" cy="2743200"/>
          </a:xfrm>
          <a:prstGeom prst="rect">
            <a:avLst/>
          </a:prstGeom>
        </p:spPr>
      </p:pic>
      <p:pic>
        <p:nvPicPr>
          <p:cNvPr id="8" name="Picture 7"/>
          <p:cNvPicPr>
            <a:picLocks noChangeAspect="1"/>
          </p:cNvPicPr>
          <p:nvPr/>
        </p:nvPicPr>
        <p:blipFill>
          <a:blip r:embed="rId3"/>
          <a:stretch>
            <a:fillRect/>
          </a:stretch>
        </p:blipFill>
        <p:spPr>
          <a:xfrm>
            <a:off x="153919" y="1229187"/>
            <a:ext cx="3343275" cy="1371600"/>
          </a:xfrm>
          <a:prstGeom prst="rect">
            <a:avLst/>
          </a:prstGeom>
        </p:spPr>
      </p:pic>
      <p:sp>
        <p:nvSpPr>
          <p:cNvPr id="9" name="Content Placeholder 2">
            <a:extLst>
              <a:ext uri="{FF2B5EF4-FFF2-40B4-BE49-F238E27FC236}">
                <a16:creationId xmlns:a16="http://schemas.microsoft.com/office/drawing/2014/main" id="{8CA4019F-7B34-E236-E673-4FF8146BE0EC}"/>
              </a:ext>
            </a:extLst>
          </p:cNvPr>
          <p:cNvSpPr txBox="1">
            <a:spLocks/>
          </p:cNvSpPr>
          <p:nvPr/>
        </p:nvSpPr>
        <p:spPr>
          <a:xfrm>
            <a:off x="3497194" y="1452230"/>
            <a:ext cx="7304306" cy="114712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rgbClr val="9E7E38"/>
              </a:buClr>
              <a:buFont typeface="Arial" panose="020B0604020202020204" pitchFamily="34" charset="0"/>
              <a:buNone/>
              <a:defRPr sz="2000" kern="1200" baseline="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E7E38"/>
              </a:buClr>
              <a:buFont typeface="Arial" panose="020B06040202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E7E38"/>
              </a:buClr>
              <a:buFont typeface="Arial" panose="020B0604020202020204" pitchFamily="34" charset="0"/>
              <a:buChar char="•"/>
              <a:defRPr sz="1800" kern="1200" baseline="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E7E38"/>
              </a:buClr>
              <a:buFont typeface="Arial" panose="020B0604020202020204" pitchFamily="34" charset="0"/>
              <a:buChar char="•"/>
              <a:defRPr sz="1600" kern="1200" baseline="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E7E38"/>
              </a:buClr>
              <a:buFont typeface="Arial" panose="020B0604020202020204" pitchFamily="34" charset="0"/>
              <a:buChar char="•"/>
              <a:defRPr sz="1400" kern="1200" baseline="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 would like to thank the Maya Angelou Center for Health Equity for providing resources and guidance with this project.</a:t>
            </a:r>
            <a:endParaRPr lang="en-US" dirty="0">
              <a:solidFill>
                <a:srgbClr val="FF0000"/>
              </a:solidFill>
            </a:endParaRPr>
          </a:p>
        </p:txBody>
      </p:sp>
    </p:spTree>
    <p:extLst>
      <p:ext uri="{BB962C8B-B14F-4D97-AF65-F5344CB8AC3E}">
        <p14:creationId xmlns:p14="http://schemas.microsoft.com/office/powerpoint/2010/main" val="3097710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E2E7-9BE1-BAED-3A3A-6EE7533F774F}"/>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862432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fontScale="55000" lnSpcReduction="20000"/>
          </a:bodyPr>
          <a:lstStyle/>
          <a:p>
            <a:pPr marL="342900" indent="-342900">
              <a:buFont typeface="Arial" panose="020B0604020202020204" pitchFamily="34" charset="0"/>
              <a:buChar char="•"/>
            </a:pPr>
            <a:r>
              <a:rPr lang="en-US" dirty="0"/>
              <a:t>Alzheimer’s Association. (2021). 2021 Alzheimer’s disease facts and figures. Alzheimer’s &amp; Dementia,  17(3), 327–406. doi:10.1002/alz.12328</a:t>
            </a:r>
          </a:p>
          <a:p>
            <a:pPr marL="342900" indent="-342900">
              <a:buFont typeface="Arial" panose="020B0604020202020204" pitchFamily="34" charset="0"/>
              <a:buChar char="•"/>
            </a:pPr>
            <a:r>
              <a:rPr lang="en-US" dirty="0"/>
              <a:t>Alzheimer's Association. Race, Ethnicity and Alzheimer's, Alzheimer's Association, 2020,                               https://</a:t>
            </a:r>
            <a:r>
              <a:rPr lang="en-US" dirty="0" err="1"/>
              <a:t>www.alz.org</a:t>
            </a:r>
            <a:r>
              <a:rPr lang="en-US" dirty="0"/>
              <a:t>/</a:t>
            </a:r>
            <a:r>
              <a:rPr lang="en-US" dirty="0" err="1"/>
              <a:t>aaic</a:t>
            </a:r>
            <a:r>
              <a:rPr lang="en-US" dirty="0"/>
              <a:t>/downloads2020/2020_Race_and_Ethnicity_Fact_Sheet.pdf. Accessed  2022.</a:t>
            </a:r>
          </a:p>
          <a:p>
            <a:pPr marL="342900" indent="-342900">
              <a:buFont typeface="Arial" panose="020B0604020202020204" pitchFamily="34" charset="0"/>
              <a:buChar char="•"/>
            </a:pPr>
            <a:r>
              <a:rPr lang="en-US" dirty="0"/>
              <a:t>Family Caregiver Alliance. “Caregiver Statistics: Demographics.” Caregiver Statistics: Demographics -  Family Caregiver Alliance, https://</a:t>
            </a:r>
            <a:r>
              <a:rPr lang="en-US" dirty="0" err="1"/>
              <a:t>www.caregiver.org</a:t>
            </a:r>
            <a:r>
              <a:rPr lang="en-US" dirty="0"/>
              <a:t>/resource/caregiver-statistics- demographics/.</a:t>
            </a:r>
          </a:p>
          <a:p>
            <a:pPr marL="342900" indent="-342900">
              <a:buFont typeface="Arial" panose="020B0604020202020204" pitchFamily="34" charset="0"/>
              <a:buChar char="•"/>
            </a:pPr>
            <a:r>
              <a:rPr lang="en-US" dirty="0"/>
              <a:t>Brooks, Rodney. “Hidden Truth: 2.3 Million Black Men Are Family Caregivers.” Next Avenue, Next Avenue, 26 Nov. 2020, https://</a:t>
            </a:r>
            <a:r>
              <a:rPr lang="en-US" dirty="0" err="1"/>
              <a:t>www.nextavenue.org</a:t>
            </a:r>
            <a:r>
              <a:rPr lang="en-US" dirty="0"/>
              <a:t>/2-3-million-black-men-are-family-caregivers/.</a:t>
            </a:r>
          </a:p>
          <a:p>
            <a:pPr marL="342900" indent="-342900">
              <a:buFont typeface="Arial" panose="020B0604020202020204" pitchFamily="34" charset="0"/>
              <a:buChar char="•"/>
            </a:pPr>
            <a:r>
              <a:rPr lang="en-US" dirty="0" err="1"/>
              <a:t>Accius</a:t>
            </a:r>
            <a:r>
              <a:rPr lang="en-US" dirty="0"/>
              <a:t>, Jean. “Breaking Stereotypes: Spotlight on Male Family Caregivers - AARP ...” </a:t>
            </a:r>
            <a:r>
              <a:rPr lang="en-US" dirty="0" err="1"/>
              <a:t>Slidelegend.com</a:t>
            </a:r>
            <a:r>
              <a:rPr lang="en-US" dirty="0"/>
              <a:t>, AARP Policy Institute, Mar. 2017, https://</a:t>
            </a:r>
            <a:r>
              <a:rPr lang="en-US" dirty="0" err="1"/>
              <a:t>www.aarp.org</a:t>
            </a:r>
            <a:r>
              <a:rPr lang="en-US" dirty="0"/>
              <a:t>/content/dam/</a:t>
            </a:r>
            <a:r>
              <a:rPr lang="en-US" dirty="0" err="1"/>
              <a:t>aarp</a:t>
            </a:r>
            <a:r>
              <a:rPr lang="en-US" dirty="0"/>
              <a:t>/</a:t>
            </a:r>
            <a:r>
              <a:rPr lang="en-US" dirty="0" err="1"/>
              <a:t>ppi</a:t>
            </a:r>
            <a:r>
              <a:rPr lang="en-US" dirty="0"/>
              <a:t>/2017-01/Breaking-  Stereotypes-Spotlight-on-Male-Family-</a:t>
            </a:r>
            <a:r>
              <a:rPr lang="en-US" dirty="0" err="1"/>
              <a:t>Caregivers.pdf</a:t>
            </a:r>
            <a:r>
              <a:rPr lang="en-US" dirty="0"/>
              <a:t>.</a:t>
            </a:r>
          </a:p>
          <a:p>
            <a:pPr marL="342900" indent="-342900">
              <a:buFont typeface="Arial" panose="020B0604020202020204" pitchFamily="34" charset="0"/>
              <a:buChar char="•"/>
            </a:pPr>
            <a:r>
              <a:rPr lang="en-US" dirty="0"/>
              <a:t>Brooks, Rodney. “Hidden Truth: 2.3 Million Black Men Are Family Caregivers.” Next Avenue, Next Avenue, 5 Oct. 2020, https://</a:t>
            </a:r>
            <a:r>
              <a:rPr lang="en-US" dirty="0" err="1"/>
              <a:t>www.nextavenue.org</a:t>
            </a:r>
            <a:r>
              <a:rPr lang="en-US" dirty="0"/>
              <a:t>/2-3-million-black-men-are-family-caregivers/.</a:t>
            </a:r>
          </a:p>
          <a:p>
            <a:pPr marL="342900" indent="-342900">
              <a:buFont typeface="Arial" panose="020B0604020202020204" pitchFamily="34" charset="0"/>
              <a:buChar char="•"/>
            </a:pPr>
            <a:r>
              <a:rPr lang="en-US" dirty="0"/>
              <a:t>Liu, </a:t>
            </a:r>
            <a:r>
              <a:rPr lang="en-US" dirty="0" err="1"/>
              <a:t>Ruotong</a:t>
            </a:r>
            <a:r>
              <a:rPr lang="en-US" dirty="0"/>
              <a:t> et al. “Caregiving Burden among Caregivers of People with Dementia through the Lens of Intersectionality.” The Gerontologist, gnab146. 4 Oct. 2021, doi:10.1093/</a:t>
            </a:r>
            <a:r>
              <a:rPr lang="en-US" dirty="0" err="1"/>
              <a:t>geront</a:t>
            </a:r>
            <a:r>
              <a:rPr lang="en-US" dirty="0"/>
              <a:t>/gnab146</a:t>
            </a:r>
          </a:p>
          <a:p>
            <a:pPr marL="342900" indent="-342900">
              <a:buFont typeface="Arial" panose="020B0604020202020204" pitchFamily="34" charset="0"/>
              <a:buChar char="•"/>
            </a:pPr>
            <a:r>
              <a:rPr lang="en-US" dirty="0"/>
              <a:t>Simpson, G. M., Stansbury, K., Wilks, S. E., Pressley, T., Parker, M., &amp; McDougall, G. J., Jr (2018). Support groups for Alzheimer's caregivers: Creating our own space in uncertain times. Social work in mental health, 16(3), 303–320. https://</a:t>
            </a:r>
            <a:r>
              <a:rPr lang="en-US" dirty="0" err="1"/>
              <a:t>doi.org</a:t>
            </a:r>
            <a:r>
              <a:rPr lang="en-US" dirty="0"/>
              <a:t>/10.1080/15332985.2017.1395780</a:t>
            </a:r>
          </a:p>
          <a:p>
            <a:pPr marL="342900" indent="-342900">
              <a:buFont typeface="Arial" panose="020B0604020202020204" pitchFamily="34" charset="0"/>
              <a:buChar char="•"/>
            </a:pPr>
            <a:r>
              <a:rPr lang="en-US" dirty="0" err="1"/>
              <a:t>Zarit</a:t>
            </a:r>
            <a:r>
              <a:rPr lang="en-US" dirty="0"/>
              <a:t>, S. H., </a:t>
            </a:r>
            <a:r>
              <a:rPr lang="en-US" dirty="0" err="1"/>
              <a:t>Reever</a:t>
            </a:r>
            <a:r>
              <a:rPr lang="en-US" dirty="0"/>
              <a:t>, K. E., Back-Peterson, J. (1980). Relatives of the impaired elderly: correlates of feelings of burden. The Gerontologist, 20, 649-655.</a:t>
            </a:r>
          </a:p>
          <a:p>
            <a:pPr marL="342900" indent="-342900">
              <a:buFont typeface="Arial" panose="020B0604020202020204" pitchFamily="34" charset="0"/>
              <a:buChar char="•"/>
            </a:pPr>
            <a:r>
              <a:rPr lang="en-US" dirty="0"/>
              <a:t>Braun, V., &amp; Clarke, V. (2014). What can "thematic analysis" offer health and wellbeing researchers?. International journal of qualitative studies on health and well-being, 9, 26152. https://</a:t>
            </a:r>
            <a:r>
              <a:rPr lang="en-US" dirty="0" err="1"/>
              <a:t>doi.org</a:t>
            </a:r>
            <a:r>
              <a:rPr lang="en-US" dirty="0"/>
              <a:t>/10.3402/qhw.v9.26152</a:t>
            </a:r>
          </a:p>
          <a:p>
            <a:pPr marL="342900" indent="-342900">
              <a:buFont typeface="Arial" panose="020B0604020202020204" pitchFamily="34" charset="0"/>
              <a:buChar char="•"/>
            </a:pPr>
            <a:r>
              <a:rPr lang="en-US" dirty="0" err="1"/>
              <a:t>Zamawe</a:t>
            </a:r>
            <a:r>
              <a:rPr lang="en-US" dirty="0"/>
              <a:t> F. C. (2015). The Implication of Using NVivo Software in Qualitative Data Analysis: Evidence-Based Reflections. Malawi medical journal : the journal of Medical Association of Malawi, 27(1), 13–15. https://</a:t>
            </a:r>
            <a:r>
              <a:rPr lang="en-US" dirty="0" err="1"/>
              <a:t>doi.org</a:t>
            </a:r>
            <a:r>
              <a:rPr lang="en-US" dirty="0"/>
              <a:t>/10.4314/mmj.v27i1.4</a:t>
            </a:r>
          </a:p>
          <a:p>
            <a:pPr marL="342900" indent="-342900">
              <a:buFont typeface="Arial" panose="020B0604020202020204" pitchFamily="34" charset="0"/>
              <a:buChar char="•"/>
            </a:pPr>
            <a:r>
              <a:rPr lang="en-US" dirty="0"/>
              <a:t>Tang, W., Hu, J., Zhang, H., Wu, P., &amp; He, H. (2015). Kappa coefficient: a popular measure of rater agreement. Shanghai archives of psychiatry, 27(1), 62–67. https://</a:t>
            </a:r>
            <a:r>
              <a:rPr lang="en-US" dirty="0" err="1"/>
              <a:t>doi.org</a:t>
            </a:r>
            <a:r>
              <a:rPr lang="en-US" dirty="0"/>
              <a:t>/10.11919/j.issn.1002-0829.215010</a:t>
            </a:r>
          </a:p>
          <a:p>
            <a:pPr marL="342900" indent="-342900">
              <a:buFont typeface="Arial" panose="020B0604020202020204" pitchFamily="34" charset="0"/>
              <a:buChar char="•"/>
            </a:pPr>
            <a:r>
              <a:rPr lang="en-US" dirty="0" err="1"/>
              <a:t>Zarit</a:t>
            </a:r>
            <a:r>
              <a:rPr lang="en-US" dirty="0"/>
              <a:t>, S. H., </a:t>
            </a:r>
            <a:r>
              <a:rPr lang="en-US" dirty="0" err="1"/>
              <a:t>Reever</a:t>
            </a:r>
            <a:r>
              <a:rPr lang="en-US" dirty="0"/>
              <a:t>, K. E., Back-Peterson, J. (1980). Relatives of the impaired elderly: correlates of feelings of burden. The Gerontologist, 20, 649-655.</a:t>
            </a:r>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26</a:t>
            </a:fld>
            <a:endParaRPr lang="en-US" dirty="0"/>
          </a:p>
        </p:txBody>
      </p:sp>
    </p:spTree>
    <p:extLst>
      <p:ext uri="{BB962C8B-B14F-4D97-AF65-F5344CB8AC3E}">
        <p14:creationId xmlns:p14="http://schemas.microsoft.com/office/powerpoint/2010/main" val="287139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51A1-888E-B5E3-CA0A-BB4A09DCA756}"/>
              </a:ext>
            </a:extLst>
          </p:cNvPr>
          <p:cNvSpPr>
            <a:spLocks noGrp="1"/>
          </p:cNvSpPr>
          <p:nvPr>
            <p:ph type="ctrTitle"/>
          </p:nvPr>
        </p:nvSpPr>
        <p:spPr/>
        <p:txBody>
          <a:bodyPr>
            <a:noAutofit/>
          </a:bodyPr>
          <a:lstStyle/>
          <a:p>
            <a:r>
              <a:rPr lang="en-US" sz="4400" dirty="0"/>
              <a:t>MACHE and Black Men’s Health</a:t>
            </a:r>
          </a:p>
        </p:txBody>
      </p:sp>
    </p:spTree>
    <p:extLst>
      <p:ext uri="{BB962C8B-B14F-4D97-AF65-F5344CB8AC3E}">
        <p14:creationId xmlns:p14="http://schemas.microsoft.com/office/powerpoint/2010/main" val="140128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Maya Angelou Center for Health Equity</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a:xfrm>
            <a:off x="5382060" y="1464474"/>
            <a:ext cx="5696599" cy="4775546"/>
          </a:xfrm>
        </p:spPr>
        <p:txBody>
          <a:bodyPr/>
          <a:lstStyle/>
          <a:p>
            <a:pPr marL="342900" indent="-342900">
              <a:buFont typeface="Arial" panose="020B0604020202020204" pitchFamily="34" charset="0"/>
              <a:buChar char="•"/>
            </a:pPr>
            <a:r>
              <a:rPr lang="en-US" dirty="0"/>
              <a:t>An institutionally sponsored Center that promotes health equity</a:t>
            </a:r>
          </a:p>
          <a:p>
            <a:pPr marL="342900" indent="-342900">
              <a:buFont typeface="Arial" panose="020B0604020202020204" pitchFamily="34" charset="0"/>
              <a:buChar char="•"/>
            </a:pPr>
            <a:r>
              <a:rPr lang="en-US" dirty="0"/>
              <a:t>Initiatives include:</a:t>
            </a:r>
          </a:p>
          <a:p>
            <a:pPr marL="1028700" lvl="1" indent="-342900"/>
            <a:r>
              <a:rPr lang="en-US" dirty="0"/>
              <a:t>Interdisciplinary community-engaged research</a:t>
            </a:r>
          </a:p>
          <a:p>
            <a:pPr marL="1028700" lvl="1" indent="-342900"/>
            <a:r>
              <a:rPr lang="en-US" dirty="0"/>
              <a:t>Health education and training</a:t>
            </a:r>
          </a:p>
          <a:p>
            <a:pPr marL="1028700" lvl="1" indent="-342900"/>
            <a:r>
              <a:rPr lang="en-US" dirty="0"/>
              <a:t>Health promotion and literacy</a:t>
            </a:r>
          </a:p>
          <a:p>
            <a:pPr marL="1028700" lvl="1" indent="-342900"/>
            <a:r>
              <a:rPr lang="en-US" dirty="0"/>
              <a:t>Social justice initiatives</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4</a:t>
            </a:fld>
            <a:endParaRPr lang="en-US" dirty="0"/>
          </a:p>
        </p:txBody>
      </p:sp>
      <p:pic>
        <p:nvPicPr>
          <p:cNvPr id="5" name="Picture 4"/>
          <p:cNvPicPr>
            <a:picLocks noChangeAspect="1"/>
          </p:cNvPicPr>
          <p:nvPr/>
        </p:nvPicPr>
        <p:blipFill>
          <a:blip r:embed="rId2"/>
          <a:stretch>
            <a:fillRect/>
          </a:stretch>
        </p:blipFill>
        <p:spPr>
          <a:xfrm>
            <a:off x="822960" y="1467522"/>
            <a:ext cx="1876425" cy="2438400"/>
          </a:xfrm>
          <a:prstGeom prst="rect">
            <a:avLst/>
          </a:prstGeom>
        </p:spPr>
      </p:pic>
      <p:sp>
        <p:nvSpPr>
          <p:cNvPr id="6" name="TextBox 5"/>
          <p:cNvSpPr txBox="1"/>
          <p:nvPr/>
        </p:nvSpPr>
        <p:spPr>
          <a:xfrm>
            <a:off x="822960" y="4184725"/>
            <a:ext cx="1876425" cy="646331"/>
          </a:xfrm>
          <a:prstGeom prst="rect">
            <a:avLst/>
          </a:prstGeom>
          <a:noFill/>
        </p:spPr>
        <p:txBody>
          <a:bodyPr wrap="square" rtlCol="0">
            <a:spAutoFit/>
          </a:bodyPr>
          <a:lstStyle/>
          <a:p>
            <a:r>
              <a:rPr lang="en-US" b="1" dirty="0"/>
              <a:t>Dr. Goldie S. Byrd</a:t>
            </a:r>
          </a:p>
          <a:p>
            <a:r>
              <a:rPr lang="en-US" b="1" dirty="0"/>
              <a:t>Director</a:t>
            </a:r>
          </a:p>
        </p:txBody>
      </p:sp>
      <p:pic>
        <p:nvPicPr>
          <p:cNvPr id="8" name="Picture 7" descr="A picture containing person, blue, posing&#10;&#10;Description automatically generated">
            <a:extLst>
              <a:ext uri="{FF2B5EF4-FFF2-40B4-BE49-F238E27FC236}">
                <a16:creationId xmlns:a16="http://schemas.microsoft.com/office/drawing/2014/main" id="{D5AE4320-F8CF-75FF-4396-CC34C4BF3AE0}"/>
              </a:ext>
            </a:extLst>
          </p:cNvPr>
          <p:cNvPicPr>
            <a:picLocks/>
          </p:cNvPicPr>
          <p:nvPr/>
        </p:nvPicPr>
        <p:blipFill>
          <a:blip r:embed="rId3"/>
          <a:stretch>
            <a:fillRect/>
          </a:stretch>
        </p:blipFill>
        <p:spPr>
          <a:xfrm>
            <a:off x="2905961" y="1464474"/>
            <a:ext cx="1874520" cy="2441448"/>
          </a:xfrm>
          <a:prstGeom prst="rect">
            <a:avLst/>
          </a:prstGeom>
        </p:spPr>
      </p:pic>
      <p:sp>
        <p:nvSpPr>
          <p:cNvPr id="9" name="TextBox 8">
            <a:extLst>
              <a:ext uri="{FF2B5EF4-FFF2-40B4-BE49-F238E27FC236}">
                <a16:creationId xmlns:a16="http://schemas.microsoft.com/office/drawing/2014/main" id="{AFD8D575-0E68-26F5-8CF5-340AAE09E2A2}"/>
              </a:ext>
            </a:extLst>
          </p:cNvPr>
          <p:cNvSpPr txBox="1"/>
          <p:nvPr/>
        </p:nvSpPr>
        <p:spPr>
          <a:xfrm>
            <a:off x="2905961" y="4184724"/>
            <a:ext cx="2269523" cy="646331"/>
          </a:xfrm>
          <a:prstGeom prst="rect">
            <a:avLst/>
          </a:prstGeom>
          <a:noFill/>
        </p:spPr>
        <p:txBody>
          <a:bodyPr wrap="square" rtlCol="0">
            <a:spAutoFit/>
          </a:bodyPr>
          <a:lstStyle/>
          <a:p>
            <a:r>
              <a:rPr lang="en-US" b="1" dirty="0"/>
              <a:t>Dr. Allison </a:t>
            </a:r>
            <a:r>
              <a:rPr lang="en-US" b="1" dirty="0" err="1"/>
              <a:t>Caban</a:t>
            </a:r>
            <a:r>
              <a:rPr lang="en-US" b="1" dirty="0"/>
              <a:t>-Holt</a:t>
            </a:r>
          </a:p>
          <a:p>
            <a:r>
              <a:rPr lang="en-US" b="1" dirty="0"/>
              <a:t>Associate Director</a:t>
            </a:r>
          </a:p>
        </p:txBody>
      </p:sp>
    </p:spTree>
    <p:extLst>
      <p:ext uri="{BB962C8B-B14F-4D97-AF65-F5344CB8AC3E}">
        <p14:creationId xmlns:p14="http://schemas.microsoft.com/office/powerpoint/2010/main" val="297338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The State of Black Men’s Health in the US </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a:xfrm>
            <a:off x="290320" y="1524135"/>
            <a:ext cx="10629276" cy="2280124"/>
          </a:xfrm>
        </p:spPr>
        <p:txBody>
          <a:bodyPr>
            <a:normAutofit/>
          </a:bodyPr>
          <a:lstStyle/>
          <a:p>
            <a:pPr marL="342900" indent="-342900">
              <a:buFont typeface="Arial" panose="020B0604020202020204" pitchFamily="34" charset="0"/>
              <a:buChar char="•"/>
            </a:pPr>
            <a:r>
              <a:rPr lang="en-US" dirty="0"/>
              <a:t>Lowest life expectancy: 68.3 years</a:t>
            </a:r>
          </a:p>
          <a:p>
            <a:pPr marL="342900" indent="-342900">
              <a:buFont typeface="Arial" panose="020B0604020202020204" pitchFamily="34" charset="0"/>
              <a:buChar char="•"/>
            </a:pPr>
            <a:r>
              <a:rPr lang="en-US" dirty="0"/>
              <a:t>#1 cause of death: Heart disease</a:t>
            </a:r>
          </a:p>
          <a:p>
            <a:pPr marL="342900" indent="-342900">
              <a:buFont typeface="Arial" panose="020B0604020202020204" pitchFamily="34" charset="0"/>
              <a:buChar char="•"/>
            </a:pPr>
            <a:r>
              <a:rPr lang="en-US" dirty="0"/>
              <a:t>Black men are more likely than other groups to have chronic or poorly managed health conditions</a:t>
            </a:r>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5</a:t>
            </a:fld>
            <a:endParaRPr lang="en-US" dirty="0"/>
          </a:p>
        </p:txBody>
      </p:sp>
      <p:sp>
        <p:nvSpPr>
          <p:cNvPr id="7" name="Rectangle 5"/>
          <p:cNvSpPr>
            <a:spLocks noChangeArrowheads="1"/>
          </p:cNvSpPr>
          <p:nvPr/>
        </p:nvSpPr>
        <p:spPr bwMode="auto">
          <a:xfrm>
            <a:off x="0" y="5605246"/>
            <a:ext cx="7818166"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Leading causes of death among men by race - </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2"/>
              </a:rPr>
              <a:t>https://www.cdc.gov/healthequity/lcod/men/2018/byrace-hispanic/index.htm</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Life expectancy - </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3"/>
              </a:rPr>
              <a:t>https://www.cdc.gov/nchs/data/vsrr/VSRR10-508.pdf</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lvl="0"/>
            <a:r>
              <a:rPr lang="en-US" altLang="en-US" sz="1100" dirty="0"/>
              <a:t>Health outcomes - </a:t>
            </a:r>
            <a:r>
              <a:rPr lang="en-US" altLang="en-US" sz="1100" dirty="0">
                <a:hlinkClick r:id="rId4"/>
              </a:rPr>
              <a:t>https://www.ncbi.nlm.nih.gov/pmc/articles/PMC6531286</a:t>
            </a:r>
            <a:r>
              <a:rPr lang="en-US" altLang="en-US" sz="1100" dirty="0"/>
              <a:t>/</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pic>
        <p:nvPicPr>
          <p:cNvPr id="1028" name="Picture 1" descr="cid:image001.png@01D8BBB7.26FEED4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19548" y="3630318"/>
            <a:ext cx="11325526" cy="14466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419548" y="33251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0283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The Black Men’s Health Forum </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6</a:t>
            </a:fld>
            <a:endParaRPr lang="en-US" dirty="0"/>
          </a:p>
        </p:txBody>
      </p:sp>
      <p:sp>
        <p:nvSpPr>
          <p:cNvPr id="5" name="Content Placeholder 4"/>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623943" y="1162396"/>
            <a:ext cx="11232440" cy="4845819"/>
          </a:xfrm>
          <a:prstGeom prst="rect">
            <a:avLst/>
          </a:prstGeom>
        </p:spPr>
      </p:pic>
    </p:spTree>
    <p:extLst>
      <p:ext uri="{BB962C8B-B14F-4D97-AF65-F5344CB8AC3E}">
        <p14:creationId xmlns:p14="http://schemas.microsoft.com/office/powerpoint/2010/main" val="347017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Men’s Breakfast and Health Symposium</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077" y="1114234"/>
            <a:ext cx="3557046" cy="4604823"/>
          </a:xfrm>
          <a:prstGeom prst="rect">
            <a:avLst/>
          </a:prstGeom>
        </p:spPr>
      </p:pic>
      <p:pic>
        <p:nvPicPr>
          <p:cNvPr id="7" name="Picture 6" descr="A bald person in a suit&#10;&#10;Description automatically generated with medium confidence">
            <a:extLst>
              <a:ext uri="{FF2B5EF4-FFF2-40B4-BE49-F238E27FC236}">
                <a16:creationId xmlns:a16="http://schemas.microsoft.com/office/drawing/2014/main" id="{67FA8B58-BDA2-6AC0-90B7-2515BF20FF68}"/>
              </a:ext>
            </a:extLst>
          </p:cNvPr>
          <p:cNvPicPr>
            <a:picLocks noChangeAspect="1"/>
          </p:cNvPicPr>
          <p:nvPr/>
        </p:nvPicPr>
        <p:blipFill>
          <a:blip r:embed="rId4"/>
          <a:stretch>
            <a:fillRect/>
          </a:stretch>
        </p:blipFill>
        <p:spPr>
          <a:xfrm>
            <a:off x="6778970" y="1114234"/>
            <a:ext cx="4102100" cy="4508500"/>
          </a:xfrm>
          <a:prstGeom prst="rect">
            <a:avLst/>
          </a:prstGeom>
        </p:spPr>
      </p:pic>
    </p:spTree>
    <p:extLst>
      <p:ext uri="{BB962C8B-B14F-4D97-AF65-F5344CB8AC3E}">
        <p14:creationId xmlns:p14="http://schemas.microsoft.com/office/powerpoint/2010/main" val="281758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DFD8-4E39-1A41-C8CF-D23DF9BE3652}"/>
              </a:ext>
            </a:extLst>
          </p:cNvPr>
          <p:cNvSpPr>
            <a:spLocks noGrp="1"/>
          </p:cNvSpPr>
          <p:nvPr>
            <p:ph type="ctrTitle"/>
          </p:nvPr>
        </p:nvSpPr>
        <p:spPr/>
        <p:txBody>
          <a:bodyPr>
            <a:normAutofit fontScale="90000"/>
          </a:bodyPr>
          <a:lstStyle/>
          <a:p>
            <a:r>
              <a:rPr lang="en-US" sz="3900" b="0" i="1" dirty="0"/>
              <a:t>Capstone Project </a:t>
            </a:r>
            <a:r>
              <a:rPr lang="en-US" dirty="0"/>
              <a:t>Background</a:t>
            </a:r>
          </a:p>
        </p:txBody>
      </p:sp>
    </p:spTree>
    <p:extLst>
      <p:ext uri="{BB962C8B-B14F-4D97-AF65-F5344CB8AC3E}">
        <p14:creationId xmlns:p14="http://schemas.microsoft.com/office/powerpoint/2010/main" val="4066361373"/>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normAutofit/>
          </a:bodyPr>
          <a:lstStyle/>
          <a:p>
            <a:r>
              <a:rPr dirty="0" lang="en-US"/>
              <a:t>Alzheimer’s disease</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a:xfrm>
            <a:off x="822960" y="1371600"/>
            <a:ext cx="7309363" cy="4775546"/>
          </a:xfrm>
        </p:spPr>
        <p:txBody>
          <a:bodyPr/>
          <a:lstStyle/>
          <a:p>
            <a:pPr indent="-342900" marL="342900">
              <a:buFont charset="0" panose="020B0604020202020204" pitchFamily="34" typeface="Arial"/>
              <a:buChar char="•"/>
            </a:pPr>
            <a:r>
              <a:rPr dirty="0" lang="en-US"/>
              <a:t>More than 6 million older adults in the United States (US) have Alzheimer’s disease (AD)</a:t>
            </a:r>
          </a:p>
          <a:p>
            <a:pPr indent="-342900" marL="342900">
              <a:buFont charset="0" panose="020B0604020202020204" pitchFamily="34" typeface="Arial"/>
              <a:buChar char="•"/>
            </a:pPr>
            <a:r>
              <a:rPr dirty="0" lang="en-US"/>
              <a:t>More than 2/3 of AD diagnoses are women </a:t>
            </a:r>
          </a:p>
          <a:p>
            <a:pPr indent="-342900" marL="342900">
              <a:buFont charset="0" panose="020B0604020202020204" pitchFamily="34" typeface="Arial"/>
              <a:buChar char="•"/>
            </a:pPr>
            <a:r>
              <a:rPr dirty="0" lang="en-US"/>
              <a:t>Blacks Americans are two times more likely to be diagnosed with AD than White Americans </a:t>
            </a:r>
          </a:p>
          <a:p>
            <a:pPr indent="-342900" marL="342900">
              <a:buFont charset="0" panose="020B0604020202020204" pitchFamily="34" typeface="Arial"/>
              <a:buChar char="•"/>
            </a:pPr>
            <a:r>
              <a:rPr dirty="0" lang="en-US"/>
              <a:t>Black Americans are more likely to receive an AD diagnoses at a later stage than White Americans</a:t>
            </a:r>
          </a:p>
          <a:p>
            <a:pPr indent="-342900" marL="342900">
              <a:buFont charset="0" panose="020B0604020202020204" pitchFamily="34" typeface="Arial"/>
              <a:buChar char="•"/>
            </a:pPr>
            <a:r>
              <a:rPr dirty="0" lang="en-US"/>
              <a:t>This juxtaposition places more burden on the caregiver</a:t>
            </a:r>
            <a:br>
              <a:rPr dirty="0" lang="en-US"/>
            </a:br>
            <a:endParaRPr dirty="0" lang="en-US"/>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idx="10" sz="quarter" type="sldNum"/>
          </p:nvPr>
        </p:nvSpPr>
        <p:spPr/>
        <p:txBody>
          <a:bodyPr/>
          <a:lstStyle/>
          <a:p>
            <a:fld id="{0E109EA1-A30D-9743-9DCC-41793B4C74E6}" type="slidenum">
              <a:rPr lang="en-US" smtClean="0"/>
              <a:pPr/>
              <a:t>9</a:t>
            </a:fld>
            <a:endParaRPr dirty="0" lang="en-US"/>
          </a:p>
        </p:txBody>
      </p:sp>
      <p:sp>
        <p:nvSpPr>
          <p:cNvPr id="5" name="Rectangle 5">
            <a:extLst>
              <a:ext uri="{FF2B5EF4-FFF2-40B4-BE49-F238E27FC236}">
                <a16:creationId xmlns:a16="http://schemas.microsoft.com/office/drawing/2014/main" id="{A3126E4A-3D6C-DFBE-454F-22238A5FCA10}"/>
              </a:ext>
            </a:extLst>
          </p:cNvPr>
          <p:cNvSpPr>
            <a:spLocks noChangeArrowheads="1"/>
          </p:cNvSpPr>
          <p:nvPr/>
        </p:nvSpPr>
        <p:spPr bwMode="auto">
          <a:xfrm>
            <a:off x="0" y="5781839"/>
            <a:ext cx="47083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none">
            <a:prstTxWarp prst="textNoShape">
              <a:avLst/>
            </a:prstTxWarp>
            <a:spAutoFit/>
          </a:bodyPr>
          <a:lstStyle>
            <a:lvl1pPr eaLnBrk="0" fontAlgn="base" hangingPunct="0">
              <a:spcBef>
                <a:spcPct val="0"/>
              </a:spcBef>
              <a:spcAft>
                <a:spcPct val="0"/>
              </a:spcAft>
              <a:defRPr>
                <a:solidFill>
                  <a:schemeClr val="tx1"/>
                </a:solidFill>
                <a:latin charset="0" panose="020B0604020202020204" pitchFamily="34" typeface="Arial"/>
              </a:defRPr>
            </a:lvl1pPr>
            <a:lvl2pPr eaLnBrk="0" fontAlgn="base" hangingPunct="0">
              <a:spcBef>
                <a:spcPct val="0"/>
              </a:spcBef>
              <a:spcAft>
                <a:spcPct val="0"/>
              </a:spcAft>
              <a:defRPr>
                <a:solidFill>
                  <a:schemeClr val="tx1"/>
                </a:solidFill>
                <a:latin charset="0" panose="020B0604020202020204" pitchFamily="34" typeface="Arial"/>
              </a:defRPr>
            </a:lvl2pPr>
            <a:lvl3pPr eaLnBrk="0" fontAlgn="base" hangingPunct="0">
              <a:spcBef>
                <a:spcPct val="0"/>
              </a:spcBef>
              <a:spcAft>
                <a:spcPct val="0"/>
              </a:spcAft>
              <a:defRPr>
                <a:solidFill>
                  <a:schemeClr val="tx1"/>
                </a:solidFill>
                <a:latin charset="0" panose="020B0604020202020204" pitchFamily="34" typeface="Arial"/>
              </a:defRPr>
            </a:lvl3pPr>
            <a:lvl4pPr eaLnBrk="0" fontAlgn="base" hangingPunct="0">
              <a:spcBef>
                <a:spcPct val="0"/>
              </a:spcBef>
              <a:spcAft>
                <a:spcPct val="0"/>
              </a:spcAft>
              <a:defRPr>
                <a:solidFill>
                  <a:schemeClr val="tx1"/>
                </a:solidFill>
                <a:latin charset="0" panose="020B0604020202020204" pitchFamily="34" typeface="Arial"/>
              </a:defRPr>
            </a:lvl4pPr>
            <a:lvl5pPr eaLnBrk="0" fontAlgn="base" hangingPunct="0">
              <a:spcBef>
                <a:spcPct val="0"/>
              </a:spcBef>
              <a:spcAft>
                <a:spcPct val="0"/>
              </a:spcAft>
              <a:defRPr>
                <a:solidFill>
                  <a:schemeClr val="tx1"/>
                </a:solidFill>
                <a:latin charset="0" panose="020B0604020202020204" pitchFamily="34" typeface="Arial"/>
              </a:defRPr>
            </a:lvl5pPr>
            <a:lvl6pPr eaLnBrk="0" fontAlgn="base" hangingPunct="0">
              <a:spcBef>
                <a:spcPct val="0"/>
              </a:spcBef>
              <a:spcAft>
                <a:spcPct val="0"/>
              </a:spcAft>
              <a:defRPr>
                <a:solidFill>
                  <a:schemeClr val="tx1"/>
                </a:solidFill>
                <a:latin charset="0" panose="020B0604020202020204" pitchFamily="34" typeface="Arial"/>
              </a:defRPr>
            </a:lvl6pPr>
            <a:lvl7pPr eaLnBrk="0" fontAlgn="base" hangingPunct="0">
              <a:spcBef>
                <a:spcPct val="0"/>
              </a:spcBef>
              <a:spcAft>
                <a:spcPct val="0"/>
              </a:spcAft>
              <a:defRPr>
                <a:solidFill>
                  <a:schemeClr val="tx1"/>
                </a:solidFill>
                <a:latin charset="0" panose="020B0604020202020204" pitchFamily="34" typeface="Arial"/>
              </a:defRPr>
            </a:lvl7pPr>
            <a:lvl8pPr eaLnBrk="0" fontAlgn="base" hangingPunct="0">
              <a:spcBef>
                <a:spcPct val="0"/>
              </a:spcBef>
              <a:spcAft>
                <a:spcPct val="0"/>
              </a:spcAft>
              <a:defRPr>
                <a:solidFill>
                  <a:schemeClr val="tx1"/>
                </a:solidFill>
                <a:latin charset="0" panose="020B0604020202020204" pitchFamily="34" typeface="Arial"/>
              </a:defRPr>
            </a:lvl8pPr>
            <a:lvl9pPr eaLnBrk="0" fontAlgn="base" hangingPunct="0">
              <a:spcBef>
                <a:spcPct val="0"/>
              </a:spcBef>
              <a:spcAft>
                <a:spcPct val="0"/>
              </a:spcAft>
              <a:defRPr>
                <a:solidFill>
                  <a:schemeClr val="tx1"/>
                </a:solidFill>
                <a:latin charset="0" panose="020B0604020202020204" pitchFamily="34" typeface="Arial"/>
              </a:defRPr>
            </a:lvl9pPr>
          </a:lstStyle>
          <a:p>
            <a:r>
              <a:rPr altLang="en-US" b="0" baseline="0" cap="none" dirty="0" i="0" kumimoji="0" lang="en-US" normalizeH="0" strike="noStrike" sz="800" u="none">
                <a:ln>
                  <a:noFill/>
                </a:ln>
                <a:solidFill>
                  <a:schemeClr val="tx1"/>
                </a:solidFill>
                <a:effectLst/>
                <a:ea charset="0" panose="020F0502020204030204" pitchFamily="34" typeface="Calibri"/>
              </a:rPr>
              <a:t>AD </a:t>
            </a:r>
            <a:r>
              <a:rPr altLang="en-US" dirty="0" lang="en-US" sz="800">
                <a:ea charset="0" panose="020F0502020204030204" pitchFamily="34" typeface="Calibri"/>
              </a:rPr>
              <a:t>statistics- </a:t>
            </a:r>
            <a:r>
              <a:rPr altLang="en-US" dirty="0" lang="en-US" sz="800">
                <a:ea charset="0" panose="020F0502020204030204" pitchFamily="34" typeface="Calibri"/>
                <a:hlinkClick r:id="rId3"/>
              </a:rPr>
              <a:t>https://www.alz.org/aaic/downloads2020/2020_Race_and_Ethnicity_Fact_Sheet.pdf</a:t>
            </a:r>
            <a:r>
              <a:rPr altLang="en-US" dirty="0" lang="en-US" sz="800">
                <a:ea charset="0" panose="020F0502020204030204" pitchFamily="34" typeface="Calibri"/>
              </a:rPr>
              <a:t>. </a:t>
            </a:r>
            <a:endParaRPr altLang="en-US" b="0" baseline="0" cap="none" dirty="0" i="0" kumimoji="0" lang="en-US" normalizeH="0" strike="noStrike" sz="800" u="none">
              <a:ln>
                <a:noFill/>
              </a:ln>
              <a:solidFill>
                <a:schemeClr val="tx1"/>
              </a:solidFill>
              <a:effectLst/>
            </a:endParaRPr>
          </a:p>
          <a:p>
            <a:pPr lvl="0"/>
            <a:r>
              <a:rPr altLang="en-US" b="0" baseline="0" cap="none" dirty="0" i="0" kumimoji="0" lang="en-US" normalizeH="0" strike="noStrike" sz="800" u="none">
                <a:ln>
                  <a:noFill/>
                </a:ln>
                <a:solidFill>
                  <a:schemeClr val="tx1"/>
                </a:solidFill>
                <a:effectLst/>
                <a:ea charset="0" panose="020F0502020204030204" pitchFamily="34" typeface="Calibri"/>
              </a:rPr>
              <a:t>AD by </a:t>
            </a:r>
            <a:r>
              <a:rPr altLang="en-US" dirty="0" lang="en-US" sz="800">
                <a:ea charset="0" panose="020F0502020204030204" pitchFamily="34" typeface="Calibri"/>
              </a:rPr>
              <a:t>race-  </a:t>
            </a:r>
            <a:r>
              <a:rPr altLang="en-US" dirty="0" lang="en-US" sz="800">
                <a:ea charset="0" panose="020F0502020204030204" pitchFamily="34" typeface="Calibri"/>
                <a:hlinkClick r:id="rId4"/>
              </a:rPr>
              <a:t>https://www.alz.org/media/Documents/african-americans-silent-epidemic-r.pdf</a:t>
            </a:r>
            <a:r>
              <a:rPr altLang="en-US" dirty="0" lang="en-US" sz="800">
                <a:ea charset="0" panose="020F0502020204030204" pitchFamily="34" typeface="Calibri"/>
              </a:rPr>
              <a:t> </a:t>
            </a:r>
            <a:endParaRPr altLang="en-US" b="0" baseline="0" cap="none" dirty="0" i="0" kumimoji="0" lang="en-US" normalizeH="0" strike="noStrike" sz="800" u="none">
              <a:ln>
                <a:noFill/>
              </a:ln>
              <a:solidFill>
                <a:schemeClr val="tx1"/>
              </a:solidFill>
              <a:effectLst/>
              <a:ea charset="0" panose="020F0502020204030204" pitchFamily="34" typeface="Calibri"/>
            </a:endParaRPr>
          </a:p>
        </p:txBody>
      </p:sp>
      <p:grpSp>
        <p:nvGrpSpPr>
          <p:cNvPr id="13" name="Group 12">
            <a:extLst>
              <a:ext uri="{FF2B5EF4-FFF2-40B4-BE49-F238E27FC236}">
                <a16:creationId xmlns:a16="http://schemas.microsoft.com/office/drawing/2014/main" id="{1DF88846-34BA-E99B-7A4C-B4F5EFF37295}"/>
              </a:ext>
            </a:extLst>
          </p:cNvPr>
          <p:cNvGrpSpPr/>
          <p:nvPr/>
        </p:nvGrpSpPr>
        <p:grpSpPr>
          <a:xfrm>
            <a:off x="8132322" y="1608483"/>
            <a:ext cx="4059677" cy="3200531"/>
            <a:chOff x="8242300" y="3392376"/>
            <a:chExt cx="3870926" cy="2955357"/>
          </a:xfrm>
        </p:grpSpPr>
        <p:pic>
          <p:nvPicPr>
            <p:cNvPr descr="Graphical user interface, application&#10;&#10;Description automatically generated" id="11" name="Picture 10">
              <a:extLst>
                <a:ext uri="{FF2B5EF4-FFF2-40B4-BE49-F238E27FC236}">
                  <a16:creationId xmlns:a16="http://schemas.microsoft.com/office/drawing/2014/main" id="{A580C6FF-8295-0E3F-7466-DE23A9F024BD}"/>
                </a:ext>
              </a:extLst>
            </p:cNvPr>
            <p:cNvPicPr>
              <a:picLocks noChangeAspect="1"/>
            </p:cNvPicPr>
            <p:nvPr/>
          </p:nvPicPr>
          <p:blipFill rotWithShape="1">
            <a:blip r:embed="rId5"/>
            <a:srcRect r="157" t="122"/>
            <a:stretch/>
          </p:blipFill>
          <p:spPr>
            <a:xfrm>
              <a:off x="8343900" y="3392376"/>
              <a:ext cx="3675721" cy="2736499"/>
            </a:xfrm>
            <a:prstGeom prst="rect">
              <a:avLst/>
            </a:prstGeom>
          </p:spPr>
        </p:pic>
        <p:sp>
          <p:nvSpPr>
            <p:cNvPr id="12" name="TextBox 11">
              <a:extLst>
                <a:ext uri="{FF2B5EF4-FFF2-40B4-BE49-F238E27FC236}">
                  <a16:creationId xmlns:a16="http://schemas.microsoft.com/office/drawing/2014/main" id="{9970B329-CDFE-30CC-8E0E-4B7F82253EBA}"/>
                </a:ext>
              </a:extLst>
            </p:cNvPr>
            <p:cNvSpPr txBox="1"/>
            <p:nvPr/>
          </p:nvSpPr>
          <p:spPr>
            <a:xfrm>
              <a:off x="8242300" y="6148793"/>
              <a:ext cx="3870926" cy="198940"/>
            </a:xfrm>
            <a:prstGeom prst="rect">
              <a:avLst/>
            </a:prstGeom>
            <a:noFill/>
          </p:spPr>
          <p:txBody>
            <a:bodyPr rtlCol="0" wrap="square">
              <a:spAutoFit/>
            </a:bodyPr>
            <a:lstStyle/>
            <a:p>
              <a:r>
                <a:rPr dirty="0" lang="en-US" sz="800">
                  <a:solidFill>
                    <a:schemeClr val="tx2"/>
                  </a:solidFill>
                </a:rPr>
                <a:t>https://</a:t>
              </a:r>
              <a:r>
                <a:rPr dirty="0" err="1" lang="en-US" sz="800">
                  <a:solidFill>
                    <a:schemeClr val="tx2"/>
                  </a:solidFill>
                </a:rPr>
                <a:t>www.cdc.gov</a:t>
              </a:r>
              <a:r>
                <a:rPr dirty="0" lang="en-US" sz="800">
                  <a:solidFill>
                    <a:schemeClr val="tx2"/>
                  </a:solidFill>
                </a:rPr>
                <a:t>/media/releases/2018/p0920-alzheimers-burden-double-2060.html</a:t>
              </a:r>
            </a:p>
          </p:txBody>
        </p:sp>
      </p:grpSp>
    </p:spTree>
    <p:extLst>
      <p:ext uri="{BB962C8B-B14F-4D97-AF65-F5344CB8AC3E}">
        <p14:creationId xmlns:p14="http://schemas.microsoft.com/office/powerpoint/2010/main" val="1648311075"/>
      </p:ext>
    </p:extLst>
  </p:cSld>
  <p:clrMapOvr>
    <a:masterClrMapping/>
  </p:clrMapOvr>
</p:sld>
</file>

<file path=ppt/theme/theme1.xml><?xml version="1.0" encoding="utf-8"?>
<a:theme xmlns:a="http://schemas.openxmlformats.org/drawingml/2006/main" name="2_Master 1">
  <a:themeElements>
    <a:clrScheme name="Custom 4">
      <a:dk1>
        <a:srgbClr val="9D7E37"/>
      </a:dk1>
      <a:lt1>
        <a:srgbClr val="FFFFFF"/>
      </a:lt1>
      <a:dk2>
        <a:srgbClr val="000000"/>
      </a:dk2>
      <a:lt2>
        <a:srgbClr val="E7E6E6"/>
      </a:lt2>
      <a:accent1>
        <a:srgbClr val="5B9BD5"/>
      </a:accent1>
      <a:accent2>
        <a:srgbClr val="ED7D31"/>
      </a:accent2>
      <a:accent3>
        <a:srgbClr val="A5A5A5"/>
      </a:accent3>
      <a:accent4>
        <a:srgbClr val="FFC000"/>
      </a:accent4>
      <a:accent5>
        <a:srgbClr val="4472C4"/>
      </a:accent5>
      <a:accent6>
        <a:srgbClr val="70AD47"/>
      </a:accent6>
      <a:hlink>
        <a:srgbClr val="008B9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011692 WFUSOM Powerpoint_photo" id="{5ABA395D-2EBA-EF40-97D8-1FE425E7B4E4}" vid="{3353751E-3975-554F-ACBD-1A3CC0BC1B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75C8ED8263CB42BD24595BEBFFFC9C" ma:contentTypeVersion="6" ma:contentTypeDescription="Create a new document." ma:contentTypeScope="" ma:versionID="ab606320d87e2a752437834af68d6e5d">
  <xsd:schema xmlns:xsd="http://www.w3.org/2001/XMLSchema" xmlns:xs="http://www.w3.org/2001/XMLSchema" xmlns:p="http://schemas.microsoft.com/office/2006/metadata/properties" xmlns:ns2="cf0dd49f-50f7-49fa-8a72-4fd5f14aa89b" targetNamespace="http://schemas.microsoft.com/office/2006/metadata/properties" ma:root="true" ma:fieldsID="1105c7e8c780020cfdc3ebe073efad1c" ns2:_="">
    <xsd:import namespace="cf0dd49f-50f7-49fa-8a72-4fd5f14aa8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dd49f-50f7-49fa-8a72-4fd5f14aa8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753DF7-697B-4BAD-8F13-873C4C3BB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dd49f-50f7-49fa-8a72-4fd5f14aa8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44E2FF-DB37-444A-B477-0835674D53D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f0dd49f-50f7-49fa-8a72-4fd5f14aa89b"/>
    <ds:schemaRef ds:uri="http://www.w3.org/XML/1998/namespace"/>
    <ds:schemaRef ds:uri="http://purl.org/dc/dcmitype/"/>
  </ds:schemaRefs>
</ds:datastoreItem>
</file>

<file path=customXml/itemProps3.xml><?xml version="1.0" encoding="utf-8"?>
<ds:datastoreItem xmlns:ds="http://schemas.openxmlformats.org/officeDocument/2006/customXml" ds:itemID="{507F707D-9C47-478A-A326-CF92B3988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7662</TotalTime>
  <Words>2014</Words>
  <Application>Microsoft Macintosh PowerPoint</Application>
  <PresentationFormat>Widescreen</PresentationFormat>
  <Paragraphs>188</Paragraphs>
  <Slides>26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Courier New</vt:lpstr>
      <vt:lpstr>Nunito Sans</vt:lpstr>
      <vt:lpstr>2_Master 1</vt:lpstr>
      <vt:lpstr>Examining the Needs of Black Male Caregivers of Patients with Alzheimer’s Disease</vt:lpstr>
      <vt:lpstr>Outline</vt:lpstr>
      <vt:lpstr>MACHE and Black Men’s Health</vt:lpstr>
      <vt:lpstr>Maya Angelou Center for Health Equity</vt:lpstr>
      <vt:lpstr>The State of Black Men’s Health in the US </vt:lpstr>
      <vt:lpstr>The Black Men’s Health Forum </vt:lpstr>
      <vt:lpstr>Men’s Breakfast and Health Symposium</vt:lpstr>
      <vt:lpstr>Capstone Project Background</vt:lpstr>
      <vt:lpstr>Alzheimer’s disease</vt:lpstr>
      <vt:lpstr>Black Male Caregivers</vt:lpstr>
      <vt:lpstr>Study Objectives</vt:lpstr>
      <vt:lpstr>Capstone Project Methods</vt:lpstr>
      <vt:lpstr>Design and Setting</vt:lpstr>
      <vt:lpstr>Sample</vt:lpstr>
      <vt:lpstr>Measures</vt:lpstr>
      <vt:lpstr>Measures</vt:lpstr>
      <vt:lpstr>Measures</vt:lpstr>
      <vt:lpstr>Measures</vt:lpstr>
      <vt:lpstr>Capstone Project Analytical Plan</vt:lpstr>
      <vt:lpstr>Data Analysis</vt:lpstr>
      <vt:lpstr>Capstone Project  Public Health Implications</vt:lpstr>
      <vt:lpstr>Public Health Implications</vt:lpstr>
      <vt:lpstr>Next steps</vt:lpstr>
      <vt:lpstr>Acknowledgements</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Alice Faye Sanders</dc:creator>
  <cp:lastModifiedBy>Alexandrea Sloane Adams</cp:lastModifiedBy>
  <cp:revision>87</cp:revision>
  <dcterms:created xsi:type="dcterms:W3CDTF">2022-02-14T23:29:05Z</dcterms:created>
  <dcterms:modified xsi:type="dcterms:W3CDTF">2022-09-07T02:10:36Z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0x0101008F75C8ED8263CB42BD24595BEBFFFC9C</vt:lpwstr>
  </property>
  <property fmtid="{D5CDD505-2E9C-101B-9397-08002B2CF9AE}" name="NXPowerLiteLastOptimized" pid="3">
    <vt:lpwstr>3662723</vt:lpwstr>
  </property>
  <property fmtid="{D5CDD505-2E9C-101B-9397-08002B2CF9AE}" name="NXPowerLiteSettings" pid="4">
    <vt:lpwstr>F7000400038000</vt:lpwstr>
  </property>
  <property fmtid="{D5CDD505-2E9C-101B-9397-08002B2CF9AE}" name="NXPowerLiteVersion" pid="5">
    <vt:lpwstr>S9.2.0</vt:lpwstr>
  </property>
</Properties>
</file>