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4"/>
  </p:sldMasterIdLst>
  <p:notesMasterIdLst>
    <p:notesMasterId r:id="rId21"/>
  </p:notesMasterIdLst>
  <p:sldIdLst>
    <p:sldId id="318" r:id="rId5"/>
    <p:sldId id="317" r:id="rId6"/>
    <p:sldId id="329" r:id="rId7"/>
    <p:sldId id="327" r:id="rId8"/>
    <p:sldId id="322" r:id="rId9"/>
    <p:sldId id="323" r:id="rId10"/>
    <p:sldId id="324" r:id="rId11"/>
    <p:sldId id="325" r:id="rId12"/>
    <p:sldId id="331" r:id="rId13"/>
    <p:sldId id="333" r:id="rId14"/>
    <p:sldId id="332" r:id="rId15"/>
    <p:sldId id="335" r:id="rId16"/>
    <p:sldId id="334" r:id="rId17"/>
    <p:sldId id="326" r:id="rId18"/>
    <p:sldId id="330" r:id="rId19"/>
    <p:sldId id="32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C95"/>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3"/>
    <p:restoredTop sz="81549"/>
  </p:normalViewPr>
  <p:slideViewPr>
    <p:cSldViewPr snapToGrid="0" snapToObjects="1">
      <p:cViewPr varScale="1">
        <p:scale>
          <a:sx n="99" d="100"/>
          <a:sy n="99" d="100"/>
        </p:scale>
        <p:origin x="392"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63" d="100"/>
          <a:sy n="163" d="100"/>
        </p:scale>
        <p:origin x="440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FEE4B-6BEC-BF4F-9F96-4FFC58684FF1}" type="datetimeFigureOut">
              <a:rPr lang="en-US" smtClean="0"/>
              <a:t>9/8/22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A4016-1B2F-7F4B-A08A-DFE1F0F70081}" type="slidenum">
              <a:rPr lang="en-US" smtClean="0"/>
              <a:t>‹#›</a:t>
            </a:fld>
            <a:endParaRPr lang="en-US"/>
          </a:p>
        </p:txBody>
      </p:sp>
    </p:spTree>
    <p:extLst>
      <p:ext uri="{BB962C8B-B14F-4D97-AF65-F5344CB8AC3E}">
        <p14:creationId xmlns:p14="http://schemas.microsoft.com/office/powerpoint/2010/main" val="4226831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A4016-1B2F-7F4B-A08A-DFE1F0F70081}" type="slidenum">
              <a:rPr lang="en-US" smtClean="0"/>
              <a:t>4</a:t>
            </a:fld>
            <a:endParaRPr lang="en-US"/>
          </a:p>
        </p:txBody>
      </p:sp>
    </p:spTree>
    <p:extLst>
      <p:ext uri="{BB962C8B-B14F-4D97-AF65-F5344CB8AC3E}">
        <p14:creationId xmlns:p14="http://schemas.microsoft.com/office/powerpoint/2010/main" val="3319364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www.ncsl.org</a:t>
            </a:r>
            <a:r>
              <a:rPr lang="en-US" dirty="0"/>
              <a:t>/research/health/health-disparities-</a:t>
            </a:r>
            <a:r>
              <a:rPr lang="en-US" dirty="0" err="1"/>
              <a:t>laws.aspx</a:t>
            </a:r>
            <a:endParaRPr lang="en-US" dirty="0"/>
          </a:p>
        </p:txBody>
      </p:sp>
      <p:sp>
        <p:nvSpPr>
          <p:cNvPr id="4" name="Slide Number Placeholder 3"/>
          <p:cNvSpPr>
            <a:spLocks noGrp="1"/>
          </p:cNvSpPr>
          <p:nvPr>
            <p:ph type="sldNum" sz="quarter" idx="5"/>
          </p:nvPr>
        </p:nvSpPr>
        <p:spPr/>
        <p:txBody>
          <a:bodyPr/>
          <a:lstStyle/>
          <a:p>
            <a:fld id="{729A4016-1B2F-7F4B-A08A-DFE1F0F70081}" type="slidenum">
              <a:rPr lang="en-US" smtClean="0"/>
              <a:t>6</a:t>
            </a:fld>
            <a:endParaRPr lang="en-US"/>
          </a:p>
        </p:txBody>
      </p:sp>
    </p:spTree>
    <p:extLst>
      <p:ext uri="{BB962C8B-B14F-4D97-AF65-F5344CB8AC3E}">
        <p14:creationId xmlns:p14="http://schemas.microsoft.com/office/powerpoint/2010/main" val="121334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cpr.heart.org</a:t>
            </a:r>
            <a:r>
              <a:rPr lang="en-US" dirty="0"/>
              <a:t>/</a:t>
            </a:r>
            <a:r>
              <a:rPr lang="en-US" dirty="0" err="1"/>
              <a:t>en</a:t>
            </a:r>
            <a:r>
              <a:rPr lang="en-US" dirty="0"/>
              <a:t>/resources/what-is-</a:t>
            </a:r>
            <a:r>
              <a:rPr lang="en-US" dirty="0" err="1"/>
              <a:t>cpr</a:t>
            </a:r>
            <a:endParaRPr lang="en-US" dirty="0"/>
          </a:p>
        </p:txBody>
      </p:sp>
      <p:sp>
        <p:nvSpPr>
          <p:cNvPr id="4" name="Slide Number Placeholder 3"/>
          <p:cNvSpPr>
            <a:spLocks noGrp="1"/>
          </p:cNvSpPr>
          <p:nvPr>
            <p:ph type="sldNum" sz="quarter" idx="5"/>
          </p:nvPr>
        </p:nvSpPr>
        <p:spPr/>
        <p:txBody>
          <a:bodyPr/>
          <a:lstStyle/>
          <a:p>
            <a:fld id="{729A4016-1B2F-7F4B-A08A-DFE1F0F70081}" type="slidenum">
              <a:rPr lang="en-US" smtClean="0"/>
              <a:t>9</a:t>
            </a:fld>
            <a:endParaRPr lang="en-US"/>
          </a:p>
        </p:txBody>
      </p:sp>
    </p:spTree>
    <p:extLst>
      <p:ext uri="{BB962C8B-B14F-4D97-AF65-F5344CB8AC3E}">
        <p14:creationId xmlns:p14="http://schemas.microsoft.com/office/powerpoint/2010/main" val="70446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csi.fandom.com</a:t>
            </a:r>
            <a:r>
              <a:rPr lang="en-US" dirty="0"/>
              <a:t>/wiki/CSI:Crime_Scene_Investigation_Season_10</a:t>
            </a:r>
          </a:p>
        </p:txBody>
      </p:sp>
      <p:sp>
        <p:nvSpPr>
          <p:cNvPr id="4" name="Slide Number Placeholder 3"/>
          <p:cNvSpPr>
            <a:spLocks noGrp="1"/>
          </p:cNvSpPr>
          <p:nvPr>
            <p:ph type="sldNum" sz="quarter" idx="5"/>
          </p:nvPr>
        </p:nvSpPr>
        <p:spPr/>
        <p:txBody>
          <a:bodyPr/>
          <a:lstStyle/>
          <a:p>
            <a:fld id="{729A4016-1B2F-7F4B-A08A-DFE1F0F70081}" type="slidenum">
              <a:rPr lang="en-US" smtClean="0"/>
              <a:t>10</a:t>
            </a:fld>
            <a:endParaRPr lang="en-US"/>
          </a:p>
        </p:txBody>
      </p:sp>
    </p:spTree>
    <p:extLst>
      <p:ext uri="{BB962C8B-B14F-4D97-AF65-F5344CB8AC3E}">
        <p14:creationId xmlns:p14="http://schemas.microsoft.com/office/powerpoint/2010/main" val="2366546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www.independent.co.uk</a:t>
            </a:r>
            <a:r>
              <a:rPr lang="en-US" dirty="0"/>
              <a:t>/topic/science</a:t>
            </a:r>
          </a:p>
        </p:txBody>
      </p:sp>
      <p:sp>
        <p:nvSpPr>
          <p:cNvPr id="4" name="Slide Number Placeholder 3"/>
          <p:cNvSpPr>
            <a:spLocks noGrp="1"/>
          </p:cNvSpPr>
          <p:nvPr>
            <p:ph type="sldNum" sz="quarter" idx="5"/>
          </p:nvPr>
        </p:nvSpPr>
        <p:spPr/>
        <p:txBody>
          <a:bodyPr/>
          <a:lstStyle/>
          <a:p>
            <a:fld id="{729A4016-1B2F-7F4B-A08A-DFE1F0F70081}" type="slidenum">
              <a:rPr lang="en-US" smtClean="0"/>
              <a:t>11</a:t>
            </a:fld>
            <a:endParaRPr lang="en-US"/>
          </a:p>
        </p:txBody>
      </p:sp>
    </p:spTree>
    <p:extLst>
      <p:ext uri="{BB962C8B-B14F-4D97-AF65-F5344CB8AC3E}">
        <p14:creationId xmlns:p14="http://schemas.microsoft.com/office/powerpoint/2010/main" val="4080822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www.etsy.com</a:t>
            </a:r>
            <a:r>
              <a:rPr lang="en-US" dirty="0"/>
              <a:t>/listing/1134998028/men-suits-2-piece-wedding-wear-2-piece?gpla=1&amp;gao=1&amp;&amp;</a:t>
            </a:r>
            <a:r>
              <a:rPr lang="en-US" dirty="0" err="1"/>
              <a:t>utm_source</a:t>
            </a:r>
            <a:r>
              <a:rPr lang="en-US" dirty="0"/>
              <a:t>=</a:t>
            </a:r>
            <a:r>
              <a:rPr lang="en-US" dirty="0" err="1"/>
              <a:t>google&amp;utm_medium</a:t>
            </a:r>
            <a:r>
              <a:rPr lang="en-US" dirty="0"/>
              <a:t>=</a:t>
            </a:r>
            <a:r>
              <a:rPr lang="en-US" dirty="0" err="1"/>
              <a:t>cpc&amp;utm_campaign</a:t>
            </a:r>
            <a:r>
              <a:rPr lang="en-US" dirty="0"/>
              <a:t>=shopping_us_a-weddings-clothing-suits-mens_suits&amp;utm_custom1=_k_Cj0KCQjwpeaYBhDXARIsAEzItbHY4ugavhFvsRQugbSyOaaI6UeCE7a1zT6cY7mnNw-Ox4rNv-_bxnEaAnUTEALw_wcB_k_&amp;utm_content=go_12560180297_118715461159_506995676852_pla-314648635826_c__1134998028_468305734&amp;utm_custom2=12560180297&amp;gclid=Cj0KCQjwpeaYBhDXARIsAEzItbHY4ugavhFvsRQugbSyOaaI6UeCE7a1zT6cY7mnNw-Ox4rNv-_bxnEaAnUTEALw_wcB</a:t>
            </a:r>
          </a:p>
        </p:txBody>
      </p:sp>
      <p:sp>
        <p:nvSpPr>
          <p:cNvPr id="4" name="Slide Number Placeholder 3"/>
          <p:cNvSpPr>
            <a:spLocks noGrp="1"/>
          </p:cNvSpPr>
          <p:nvPr>
            <p:ph type="sldNum" sz="quarter" idx="5"/>
          </p:nvPr>
        </p:nvSpPr>
        <p:spPr/>
        <p:txBody>
          <a:bodyPr/>
          <a:lstStyle/>
          <a:p>
            <a:fld id="{729A4016-1B2F-7F4B-A08A-DFE1F0F70081}" type="slidenum">
              <a:rPr lang="en-US" smtClean="0"/>
              <a:t>13</a:t>
            </a:fld>
            <a:endParaRPr lang="en-US"/>
          </a:p>
        </p:txBody>
      </p:sp>
    </p:spTree>
    <p:extLst>
      <p:ext uri="{BB962C8B-B14F-4D97-AF65-F5344CB8AC3E}">
        <p14:creationId xmlns:p14="http://schemas.microsoft.com/office/powerpoint/2010/main" val="1108581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70A96EB7-FB10-3F45-BD93-041A362507D7}"/>
              </a:ext>
            </a:extLst>
          </p:cNvPr>
          <p:cNvPicPr>
            <a:picLocks noChangeAspect="1"/>
          </p:cNvPicPr>
          <p:nvPr userDrawn="1"/>
        </p:nvPicPr>
        <p:blipFill>
          <a:blip r:embed="rId3"/>
          <a:stretch>
            <a:fillRect/>
          </a:stretch>
        </p:blipFill>
        <p:spPr>
          <a:xfrm>
            <a:off x="1680115" y="4768642"/>
            <a:ext cx="2978870" cy="1222542"/>
          </a:xfrm>
          <a:prstGeom prst="rect">
            <a:avLst/>
          </a:prstGeom>
        </p:spPr>
      </p:pic>
      <p:grpSp>
        <p:nvGrpSpPr>
          <p:cNvPr id="6" name="Group 5">
            <a:extLst>
              <a:ext uri="{FF2B5EF4-FFF2-40B4-BE49-F238E27FC236}">
                <a16:creationId xmlns:a16="http://schemas.microsoft.com/office/drawing/2014/main" id="{5B3F904F-9606-414B-8EF1-4441884A67C9}"/>
              </a:ext>
            </a:extLst>
          </p:cNvPr>
          <p:cNvGrpSpPr/>
          <p:nvPr userDrawn="1"/>
        </p:nvGrpSpPr>
        <p:grpSpPr>
          <a:xfrm>
            <a:off x="8048370" y="5680888"/>
            <a:ext cx="3501213" cy="374592"/>
            <a:chOff x="9219717" y="5616592"/>
            <a:chExt cx="3501213" cy="374592"/>
          </a:xfrm>
        </p:grpSpPr>
        <p:pic>
          <p:nvPicPr>
            <p:cNvPr id="4" name="Picture 3">
              <a:extLst>
                <a:ext uri="{FF2B5EF4-FFF2-40B4-BE49-F238E27FC236}">
                  <a16:creationId xmlns:a16="http://schemas.microsoft.com/office/drawing/2014/main" id="{566AF1AA-F633-574C-9564-8800A9D2664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31715" y="5616592"/>
              <a:ext cx="1989215" cy="374592"/>
            </a:xfrm>
            <a:prstGeom prst="rect">
              <a:avLst/>
            </a:prstGeom>
          </p:spPr>
        </p:pic>
        <p:sp>
          <p:nvSpPr>
            <p:cNvPr id="5" name="TextBox 4">
              <a:extLst>
                <a:ext uri="{FF2B5EF4-FFF2-40B4-BE49-F238E27FC236}">
                  <a16:creationId xmlns:a16="http://schemas.microsoft.com/office/drawing/2014/main" id="{D182286F-56A4-4244-BD25-E520ADFA8591}"/>
                </a:ext>
              </a:extLst>
            </p:cNvPr>
            <p:cNvSpPr txBox="1"/>
            <p:nvPr userDrawn="1"/>
          </p:nvSpPr>
          <p:spPr>
            <a:xfrm>
              <a:off x="9219717" y="5713098"/>
              <a:ext cx="1598469" cy="2693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bg1"/>
                  </a:solidFill>
                  <a:effectLst/>
                  <a:latin typeface="+mn-lt"/>
                  <a:ea typeface="+mn-ea"/>
                  <a:cs typeface="+mn-cs"/>
                </a:rPr>
                <a:t>The academic core of</a:t>
              </a:r>
            </a:p>
          </p:txBody>
        </p:sp>
      </p:grpSp>
      <p:pic>
        <p:nvPicPr>
          <p:cNvPr id="10" name="Picture 9"/>
          <p:cNvPicPr>
            <a:picLocks noChangeAspect="1"/>
          </p:cNvPicPr>
          <p:nvPr userDrawn="1"/>
        </p:nvPicPr>
        <p:blipFill>
          <a:blip r:embed="rId5"/>
          <a:stretch>
            <a:fillRect/>
          </a:stretch>
        </p:blipFill>
        <p:spPr>
          <a:xfrm>
            <a:off x="-91977" y="-85649"/>
            <a:ext cx="12375953" cy="7029297"/>
          </a:xfrm>
          <a:prstGeom prst="rect">
            <a:avLst/>
          </a:prstGeom>
          <a:solidFill>
            <a:schemeClr val="bg1">
              <a:alpha val="0"/>
            </a:schemeClr>
          </a:solidFill>
          <a:ln>
            <a:noFill/>
          </a:ln>
        </p:spPr>
      </p:pic>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744673" y="1478087"/>
            <a:ext cx="4849755" cy="1709530"/>
          </a:xfrm>
          <a:prstGeom prst="rect">
            <a:avLst/>
          </a:prstGeom>
        </p:spPr>
        <p:txBody>
          <a:bodyPr anchor="b">
            <a:normAutofit/>
          </a:bodyPr>
          <a:lstStyle>
            <a:lvl1pPr algn="ctr">
              <a:defRPr sz="54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744672" y="3448820"/>
            <a:ext cx="4849756" cy="778406"/>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744671" y="3289856"/>
            <a:ext cx="48497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54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Photo 1a">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6894747" y="-1"/>
            <a:ext cx="3854501" cy="6858001"/>
          </a:xfrm>
          <a:prstGeom prst="rect">
            <a:avLst/>
          </a:prstGeom>
          <a:solidFill>
            <a:schemeClr val="tx1">
              <a:alpha val="847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6894747" y="1478087"/>
            <a:ext cx="3854501" cy="1709530"/>
          </a:xfrm>
          <a:prstGeom prst="rect">
            <a:avLst/>
          </a:prstGeom>
        </p:spPr>
        <p:txBody>
          <a:bodyPr anchor="b">
            <a:normAutofit/>
          </a:bodyPr>
          <a:lstStyle>
            <a:lvl1pPr algn="ctr">
              <a:defRPr sz="4800">
                <a:solidFill>
                  <a:schemeClr val="bg1"/>
                </a:solidFill>
              </a:defRPr>
            </a:lvl1pPr>
          </a:lstStyle>
          <a:p>
            <a:r>
              <a:rPr lang="en-US" dirty="0"/>
              <a:t>Section </a:t>
            </a:r>
            <a:br>
              <a:rPr lang="en-US" dirty="0"/>
            </a:br>
            <a:r>
              <a:rPr lang="en-US" dirty="0"/>
              <a:t>Title 1a</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6925638" y="3448819"/>
            <a:ext cx="3792718" cy="502347"/>
          </a:xfrm>
          <a:prstGeom prst="rect">
            <a:avLst/>
          </a:prstGeom>
        </p:spPr>
        <p:txBody>
          <a:bodyPr>
            <a:noAutofit/>
          </a:bodyPr>
          <a:lstStyle>
            <a:lvl1pPr marL="0" indent="0" algn="ctr">
              <a:buNone/>
              <a:defRPr sz="1500" cap="all" spc="2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7317023" y="3289856"/>
            <a:ext cx="3009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5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Photo 1b">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1603219" y="-1"/>
            <a:ext cx="3854501" cy="6858001"/>
          </a:xfrm>
          <a:prstGeom prst="rect">
            <a:avLst/>
          </a:prstGeom>
          <a:solidFill>
            <a:schemeClr val="tx1">
              <a:alpha val="847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1603219" y="1478087"/>
            <a:ext cx="3854501" cy="1709530"/>
          </a:xfrm>
          <a:prstGeom prst="rect">
            <a:avLst/>
          </a:prstGeom>
        </p:spPr>
        <p:txBody>
          <a:bodyPr anchor="b">
            <a:normAutofit/>
          </a:bodyPr>
          <a:lstStyle>
            <a:lvl1pPr algn="ctr">
              <a:defRPr sz="4800">
                <a:solidFill>
                  <a:schemeClr val="bg1"/>
                </a:solidFill>
              </a:defRPr>
            </a:lvl1pPr>
          </a:lstStyle>
          <a:p>
            <a:r>
              <a:rPr lang="en-US" dirty="0"/>
              <a:t>Section </a:t>
            </a:r>
            <a:br>
              <a:rPr lang="en-US" dirty="0"/>
            </a:br>
            <a:r>
              <a:rPr lang="en-US" dirty="0"/>
              <a:t>Title 1b</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1634110" y="3448819"/>
            <a:ext cx="3792718" cy="502347"/>
          </a:xfrm>
          <a:prstGeom prst="rect">
            <a:avLst/>
          </a:prstGeom>
        </p:spPr>
        <p:txBody>
          <a:bodyPr>
            <a:noAutofit/>
          </a:bodyPr>
          <a:lstStyle>
            <a:lvl1pPr marL="0" indent="0" algn="ctr">
              <a:buNone/>
              <a:defRPr sz="1500" cap="all" spc="2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2025495" y="3289856"/>
            <a:ext cx="3009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342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Photo 2a">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5250730" y="2387177"/>
            <a:ext cx="6941270" cy="208364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5712642" y="2733853"/>
            <a:ext cx="5637229" cy="706660"/>
          </a:xfrm>
          <a:prstGeom prst="rect">
            <a:avLst/>
          </a:prstGeom>
        </p:spPr>
        <p:txBody>
          <a:bodyPr anchor="b">
            <a:noAutofit/>
          </a:bodyPr>
          <a:lstStyle>
            <a:lvl1pPr algn="ctr">
              <a:defRPr sz="4800">
                <a:solidFill>
                  <a:schemeClr val="bg1"/>
                </a:solidFill>
              </a:defRPr>
            </a:lvl1pPr>
          </a:lstStyle>
          <a:p>
            <a:r>
              <a:rPr lang="en-US" dirty="0"/>
              <a:t>Section Title 2a</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5547671" y="3820051"/>
            <a:ext cx="5967169" cy="302684"/>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6493974" y="3600669"/>
            <a:ext cx="39143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117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 Photo 2b">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2"/>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5250730" y="2387177"/>
            <a:ext cx="6941270" cy="208364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5712642" y="2733853"/>
            <a:ext cx="5637229" cy="706660"/>
          </a:xfrm>
          <a:prstGeom prst="rect">
            <a:avLst/>
          </a:prstGeom>
        </p:spPr>
        <p:txBody>
          <a:bodyPr anchor="b">
            <a:noAutofit/>
          </a:bodyPr>
          <a:lstStyle>
            <a:lvl1pPr algn="ctr">
              <a:defRPr sz="4800">
                <a:solidFill>
                  <a:schemeClr val="bg1"/>
                </a:solidFill>
              </a:defRPr>
            </a:lvl1pPr>
          </a:lstStyle>
          <a:p>
            <a:r>
              <a:rPr lang="en-US" dirty="0"/>
              <a:t>Section Title 2b</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5547671" y="3820051"/>
            <a:ext cx="5967169" cy="302684"/>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6493974" y="3600669"/>
            <a:ext cx="39143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51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317C-5FEB-5E4D-8D90-1A39CB3993DC}"/>
              </a:ext>
            </a:extLst>
          </p:cNvPr>
          <p:cNvSpPr>
            <a:spLocks noGrp="1"/>
          </p:cNvSpPr>
          <p:nvPr>
            <p:ph type="title" hasCustomPrompt="1"/>
          </p:nvPr>
        </p:nvSpPr>
        <p:spPr>
          <a:xfrm>
            <a:off x="822960" y="365760"/>
            <a:ext cx="6675120" cy="824863"/>
          </a:xfrm>
          <a:prstGeom prst="rect">
            <a:avLst/>
          </a:prstGeom>
        </p:spPr>
        <p:txBody>
          <a:bodyPr>
            <a:normAutofit/>
          </a:bodyPr>
          <a:lstStyle>
            <a:lvl1pPr>
              <a:defRPr sz="4000"/>
            </a:lvl1pPr>
          </a:lstStyle>
          <a:p>
            <a:r>
              <a:rPr lang="en-US" dirty="0"/>
              <a:t>Title - </a:t>
            </a:r>
            <a:r>
              <a:rPr lang="en-US" sz="4000" dirty="0"/>
              <a:t>Arial Bold 40pt</a:t>
            </a:r>
            <a:endParaRPr lang="en-US" dirty="0"/>
          </a:p>
        </p:txBody>
      </p:sp>
      <p:sp>
        <p:nvSpPr>
          <p:cNvPr id="3" name="Content Placeholder 2">
            <a:extLst>
              <a:ext uri="{FF2B5EF4-FFF2-40B4-BE49-F238E27FC236}">
                <a16:creationId xmlns:a16="http://schemas.microsoft.com/office/drawing/2014/main" id="{60304D90-FB9C-C841-946B-8D0B56579189}"/>
              </a:ext>
            </a:extLst>
          </p:cNvPr>
          <p:cNvSpPr>
            <a:spLocks noGrp="1"/>
          </p:cNvSpPr>
          <p:nvPr>
            <p:ph sz="half" idx="1" hasCustomPrompt="1"/>
          </p:nvPr>
        </p:nvSpPr>
        <p:spPr>
          <a:xfrm>
            <a:off x="822960" y="1371600"/>
            <a:ext cx="6387058" cy="4351338"/>
          </a:xfrm>
          <a:prstGeom prst="rect">
            <a:avLst/>
          </a:prstGeom>
        </p:spPr>
        <p:txBody>
          <a:bodyPr/>
          <a:lstStyle/>
          <a:p>
            <a:pPr marL="0" indent="0">
              <a:lnSpc>
                <a:spcPct val="70000"/>
              </a:lnSpc>
              <a:buNone/>
            </a:pPr>
            <a:r>
              <a:rPr lang="en-US" sz="2400" b="1" dirty="0"/>
              <a:t>Subhead, Arial Bold 24pt</a:t>
            </a:r>
          </a:p>
          <a:p>
            <a:pPr marL="342900" indent="-342900">
              <a:lnSpc>
                <a:spcPct val="100000"/>
              </a:lnSpc>
              <a:buSzPct val="110000"/>
            </a:pPr>
            <a:r>
              <a:rPr lang="en-US" sz="2000" dirty="0"/>
              <a:t>Use Two Column Content Slide</a:t>
            </a:r>
          </a:p>
          <a:p>
            <a:pPr marL="342900" indent="-342900">
              <a:lnSpc>
                <a:spcPct val="100000"/>
              </a:lnSpc>
              <a:buSzPct val="110000"/>
            </a:pPr>
            <a:r>
              <a:rPr lang="en-US" sz="2000" dirty="0"/>
              <a:t>Text is Arial at 20pt</a:t>
            </a:r>
          </a:p>
          <a:p>
            <a:pPr marL="342900" indent="-342900">
              <a:lnSpc>
                <a:spcPct val="100000"/>
              </a:lnSpc>
              <a:buSzPct val="110000"/>
            </a:pPr>
            <a:r>
              <a:rPr lang="en-US" sz="2000" dirty="0"/>
              <a:t>Character Spacing is Normal</a:t>
            </a:r>
          </a:p>
          <a:p>
            <a:pPr marL="342900" indent="-342900">
              <a:lnSpc>
                <a:spcPct val="100000"/>
              </a:lnSpc>
              <a:buSzPct val="110000"/>
            </a:pPr>
            <a:r>
              <a:rPr lang="en-US" sz="2000" dirty="0"/>
              <a:t>Gold Text Bullet</a:t>
            </a:r>
          </a:p>
          <a:p>
            <a:pPr marL="342900" indent="-342900">
              <a:lnSpc>
                <a:spcPct val="100000"/>
              </a:lnSpc>
              <a:buSzPct val="110000"/>
            </a:pPr>
            <a:r>
              <a:rPr lang="en-US" sz="2000" dirty="0"/>
              <a:t>Line Spacing is 1</a:t>
            </a:r>
          </a:p>
          <a:p>
            <a:pPr marL="342900" indent="-342900">
              <a:lnSpc>
                <a:spcPct val="100000"/>
              </a:lnSpc>
              <a:buSzPct val="110000"/>
            </a:pPr>
            <a:r>
              <a:rPr lang="en-US" sz="2000" dirty="0"/>
              <a:t>How to Treat Sub-Bullet Points</a:t>
            </a:r>
          </a:p>
          <a:p>
            <a:pPr lvl="1">
              <a:lnSpc>
                <a:spcPct val="100000"/>
              </a:lnSpc>
              <a:buSzPct val="110000"/>
            </a:pPr>
            <a:r>
              <a:rPr lang="en-US" sz="1600" dirty="0"/>
              <a:t>Sub-Bullet Indent once, Arial at 16pt </a:t>
            </a:r>
          </a:p>
          <a:p>
            <a:pPr lvl="1">
              <a:lnSpc>
                <a:spcPct val="100000"/>
              </a:lnSpc>
              <a:buSzPct val="110000"/>
            </a:pPr>
            <a:r>
              <a:rPr lang="en-US" sz="1600" dirty="0"/>
              <a:t>Sub-Bullet Indent once, Arial at 16pt </a:t>
            </a:r>
            <a:endParaRPr lang="en-US" sz="2000" dirty="0"/>
          </a:p>
        </p:txBody>
      </p:sp>
      <p:sp>
        <p:nvSpPr>
          <p:cNvPr id="5" name="Slide Number Placeholder 4">
            <a:extLst>
              <a:ext uri="{FF2B5EF4-FFF2-40B4-BE49-F238E27FC236}">
                <a16:creationId xmlns:a16="http://schemas.microsoft.com/office/drawing/2014/main" id="{31FE9714-E321-4E4D-AB37-E0FDCF5A60F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
        <p:nvSpPr>
          <p:cNvPr id="6" name="Content Placeholder 2">
            <a:extLst>
              <a:ext uri="{FF2B5EF4-FFF2-40B4-BE49-F238E27FC236}">
                <a16:creationId xmlns:a16="http://schemas.microsoft.com/office/drawing/2014/main" id="{6776896A-6C81-A262-EB47-27F3AC968434}"/>
              </a:ext>
            </a:extLst>
          </p:cNvPr>
          <p:cNvSpPr>
            <a:spLocks noGrp="1"/>
          </p:cNvSpPr>
          <p:nvPr>
            <p:ph sz="half" idx="11" hasCustomPrompt="1"/>
          </p:nvPr>
        </p:nvSpPr>
        <p:spPr>
          <a:xfrm>
            <a:off x="7570032" y="0"/>
            <a:ext cx="4610065" cy="6176963"/>
          </a:xfrm>
          <a:prstGeom prst="rect">
            <a:avLst/>
          </a:prstGeom>
        </p:spPr>
        <p:txBody>
          <a:bodyPr anchor="ctr" anchorCtr="0"/>
          <a:lstStyle>
            <a:lvl1pPr algn="ctr">
              <a:defRPr/>
            </a:lvl1pPr>
          </a:lstStyle>
          <a:p>
            <a:pPr marL="0" indent="0">
              <a:lnSpc>
                <a:spcPct val="70000"/>
              </a:lnSpc>
              <a:buNone/>
            </a:pPr>
            <a:r>
              <a:rPr lang="en-US" sz="2000" dirty="0"/>
              <a:t>Picture here</a:t>
            </a:r>
          </a:p>
        </p:txBody>
      </p:sp>
    </p:spTree>
    <p:extLst>
      <p:ext uri="{BB962C8B-B14F-4D97-AF65-F5344CB8AC3E}">
        <p14:creationId xmlns:p14="http://schemas.microsoft.com/office/powerpoint/2010/main" val="149871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copy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317C-5FEB-5E4D-8D90-1A39CB3993DC}"/>
              </a:ext>
            </a:extLst>
          </p:cNvPr>
          <p:cNvSpPr>
            <a:spLocks noGrp="1"/>
          </p:cNvSpPr>
          <p:nvPr>
            <p:ph type="title" hasCustomPrompt="1"/>
          </p:nvPr>
        </p:nvSpPr>
        <p:spPr>
          <a:xfrm>
            <a:off x="822960" y="365760"/>
            <a:ext cx="6675120" cy="822960"/>
          </a:xfrm>
          <a:prstGeom prst="rect">
            <a:avLst/>
          </a:prstGeom>
        </p:spPr>
        <p:txBody>
          <a:bodyPr>
            <a:normAutofit/>
          </a:bodyPr>
          <a:lstStyle>
            <a:lvl1pPr>
              <a:defRPr sz="4000"/>
            </a:lvl1pPr>
          </a:lstStyle>
          <a:p>
            <a:r>
              <a:rPr lang="en-US" dirty="0"/>
              <a:t>Title - </a:t>
            </a:r>
            <a:r>
              <a:rPr lang="en-US" sz="4000" dirty="0"/>
              <a:t>Arial Bold 40pt</a:t>
            </a:r>
            <a:endParaRPr lang="en-US" dirty="0"/>
          </a:p>
        </p:txBody>
      </p:sp>
      <p:sp>
        <p:nvSpPr>
          <p:cNvPr id="5" name="Slide Number Placeholder 4">
            <a:extLst>
              <a:ext uri="{FF2B5EF4-FFF2-40B4-BE49-F238E27FC236}">
                <a16:creationId xmlns:a16="http://schemas.microsoft.com/office/drawing/2014/main" id="{31FE9714-E321-4E4D-AB37-E0FDCF5A60F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
        <p:nvSpPr>
          <p:cNvPr id="6" name="Content Placeholder 2">
            <a:extLst>
              <a:ext uri="{FF2B5EF4-FFF2-40B4-BE49-F238E27FC236}">
                <a16:creationId xmlns:a16="http://schemas.microsoft.com/office/drawing/2014/main" id="{6776896A-6C81-A262-EB47-27F3AC968434}"/>
              </a:ext>
            </a:extLst>
          </p:cNvPr>
          <p:cNvSpPr>
            <a:spLocks noGrp="1"/>
          </p:cNvSpPr>
          <p:nvPr>
            <p:ph sz="half" idx="11" hasCustomPrompt="1"/>
          </p:nvPr>
        </p:nvSpPr>
        <p:spPr>
          <a:xfrm>
            <a:off x="7570032" y="0"/>
            <a:ext cx="4610065" cy="6176963"/>
          </a:xfrm>
          <a:prstGeom prst="rect">
            <a:avLst/>
          </a:prstGeom>
        </p:spPr>
        <p:txBody>
          <a:bodyPr anchor="ctr" anchorCtr="0"/>
          <a:lstStyle>
            <a:lvl1pPr algn="ctr">
              <a:defRPr/>
            </a:lvl1pPr>
          </a:lstStyle>
          <a:p>
            <a:pPr marL="0" indent="0">
              <a:lnSpc>
                <a:spcPct val="70000"/>
              </a:lnSpc>
              <a:buNone/>
            </a:pPr>
            <a:r>
              <a:rPr lang="en-US" sz="2000" dirty="0"/>
              <a:t>Picture here</a:t>
            </a:r>
          </a:p>
        </p:txBody>
      </p:sp>
      <p:sp>
        <p:nvSpPr>
          <p:cNvPr id="7" name="Content Placeholder 2">
            <a:extLst>
              <a:ext uri="{FF2B5EF4-FFF2-40B4-BE49-F238E27FC236}">
                <a16:creationId xmlns:a16="http://schemas.microsoft.com/office/drawing/2014/main" id="{5B3E1637-45E8-5BE3-1920-6EAC1311DCC0}"/>
              </a:ext>
            </a:extLst>
          </p:cNvPr>
          <p:cNvSpPr>
            <a:spLocks noGrp="1"/>
          </p:cNvSpPr>
          <p:nvPr>
            <p:ph sz="half" idx="1" hasCustomPrompt="1"/>
          </p:nvPr>
        </p:nvSpPr>
        <p:spPr>
          <a:xfrm>
            <a:off x="822960" y="1371600"/>
            <a:ext cx="6675120" cy="4389120"/>
          </a:xfrm>
          <a:prstGeom prst="rect">
            <a:avLst/>
          </a:prstGeom>
        </p:spPr>
        <p:txBody>
          <a:bodyPr wrap="square">
            <a:noAutofit/>
          </a:bodyPr>
          <a:lstStyle>
            <a:lvl1pPr marL="14288" marR="0" indent="0" algn="l" defTabSz="914400" rtl="0" eaLnBrk="1" fontAlgn="auto" latinLnBrk="0" hangingPunct="1">
              <a:lnSpc>
                <a:spcPct val="100000"/>
              </a:lnSpc>
              <a:spcBef>
                <a:spcPts val="1000"/>
              </a:spcBef>
              <a:spcAft>
                <a:spcPts val="0"/>
              </a:spcAft>
              <a:buClr>
                <a:srgbClr val="9E7E38"/>
              </a:buClr>
              <a:buSzPct val="110000"/>
              <a:buFontTx/>
              <a:buNone/>
              <a:tabLst/>
              <a:defRPr sz="2000"/>
            </a:lvl1pPr>
            <a:lvl2pPr marL="14288" indent="0">
              <a:buFontTx/>
              <a:buNone/>
              <a:tabLst/>
              <a:defRPr sz="2000"/>
            </a:lvl2pPr>
            <a:lvl3pPr marL="14288" indent="0">
              <a:buFontTx/>
              <a:buNone/>
              <a:tabLst/>
              <a:defRPr sz="2000"/>
            </a:lvl3pPr>
            <a:lvl4pPr marL="14288" indent="0">
              <a:buFontTx/>
              <a:buNone/>
              <a:tabLst/>
              <a:defRPr sz="2000"/>
            </a:lvl4pPr>
            <a:lvl5pPr marL="14288" indent="0">
              <a:buFontTx/>
              <a:buNone/>
              <a:tabLst/>
              <a:defRPr sz="2000"/>
            </a:lvl5p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a:t>
            </a:r>
          </a:p>
          <a:p>
            <a:pPr marL="342900" indent="-342900">
              <a:lnSpc>
                <a:spcPct val="100000"/>
              </a:lnSpc>
              <a:buSzPct val="110000"/>
            </a:pPr>
            <a:endParaRPr lang="en-US" sz="2000" dirty="0"/>
          </a:p>
        </p:txBody>
      </p:sp>
    </p:spTree>
    <p:extLst>
      <p:ext uri="{BB962C8B-B14F-4D97-AF65-F5344CB8AC3E}">
        <p14:creationId xmlns:p14="http://schemas.microsoft.com/office/powerpoint/2010/main" val="82877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515600" cy="822960"/>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515600" cy="438912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marL="342900" indent="-342900">
              <a:lnSpc>
                <a:spcPct val="100000"/>
              </a:lnSpc>
              <a:buSzPct val="110000"/>
            </a:pPr>
            <a:r>
              <a:rPr lang="en-US" sz="2000" dirty="0"/>
              <a:t>Use Two Column Content Slide</a:t>
            </a:r>
          </a:p>
          <a:p>
            <a:pPr marL="342900" indent="-342900">
              <a:lnSpc>
                <a:spcPct val="100000"/>
              </a:lnSpc>
              <a:buSzPct val="110000"/>
            </a:pPr>
            <a:r>
              <a:rPr lang="en-US" sz="2000" dirty="0"/>
              <a:t>Text is Arial at 20pt</a:t>
            </a:r>
          </a:p>
          <a:p>
            <a:pPr marL="342900" indent="-342900">
              <a:lnSpc>
                <a:spcPct val="100000"/>
              </a:lnSpc>
              <a:buSzPct val="110000"/>
            </a:pPr>
            <a:r>
              <a:rPr lang="en-US" sz="2000" dirty="0"/>
              <a:t>Character Spacing is Normal</a:t>
            </a:r>
          </a:p>
          <a:p>
            <a:pPr marL="342900" indent="-342900">
              <a:lnSpc>
                <a:spcPct val="100000"/>
              </a:lnSpc>
              <a:buSzPct val="110000"/>
            </a:pPr>
            <a:r>
              <a:rPr lang="en-US" sz="2000" dirty="0"/>
              <a:t>Gold Text Bullet</a:t>
            </a:r>
          </a:p>
          <a:p>
            <a:pPr marL="342900" indent="-342900">
              <a:lnSpc>
                <a:spcPct val="100000"/>
              </a:lnSpc>
              <a:buSzPct val="110000"/>
            </a:pPr>
            <a:r>
              <a:rPr lang="en-US" sz="2000" dirty="0"/>
              <a:t>Line Spacing is 1</a:t>
            </a:r>
          </a:p>
          <a:p>
            <a:pPr marL="342900" indent="-342900">
              <a:lnSpc>
                <a:spcPct val="100000"/>
              </a:lnSpc>
              <a:buSzPct val="110000"/>
            </a:pPr>
            <a:r>
              <a:rPr lang="en-US" sz="2000" dirty="0"/>
              <a:t>How to Treat Sub-Bullet Points</a:t>
            </a:r>
          </a:p>
          <a:p>
            <a:pPr lvl="1">
              <a:lnSpc>
                <a:spcPct val="100000"/>
              </a:lnSpc>
              <a:buSzPct val="110000"/>
            </a:pPr>
            <a:r>
              <a:rPr lang="en-US" sz="1600" dirty="0"/>
              <a:t>Sub-Bullet Indent once, Arial at 16pt </a:t>
            </a:r>
          </a:p>
          <a:p>
            <a:pPr lvl="1">
              <a:lnSpc>
                <a:spcPct val="100000"/>
              </a:lnSpc>
              <a:buSzPct val="110000"/>
            </a:pPr>
            <a:r>
              <a:rPr lang="en-US" sz="1600" dirty="0"/>
              <a:t>Sub-Bullet Indent once, Arial at 16pt </a:t>
            </a:r>
            <a:endParaRPr lang="en-US" sz="2000" dirty="0"/>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2884361657"/>
      </p:ext>
    </p:extLst>
  </p:cSld>
  <p:clrMapOvr>
    <a:masterClrMapping/>
  </p:clrMapOvr>
  <p:extLst>
    <p:ext uri="{DCECCB84-F9BA-43D5-87BE-67443E8EF086}">
      <p15:sldGuideLst xmlns:p15="http://schemas.microsoft.com/office/powerpoint/2012/main">
        <p15:guide id="1" orient="horz" pos="864"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ne column text only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629275" cy="877266"/>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629276" cy="4775546"/>
          </a:xfrm>
          <a:prstGeom prst="rect">
            <a:avLst/>
          </a:prstGeom>
        </p:spPr>
        <p:txBody>
          <a:bodyPr/>
          <a:lstStyle>
            <a:lvl1pPr marL="0" indent="0">
              <a:lnSpc>
                <a:spcPct val="100000"/>
              </a:lnSpc>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 Body copy text is Arial 20pt left justified. Body copy text is Arial 20pt left justified.</a:t>
            </a:r>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140525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Sh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629275" cy="877266"/>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629276" cy="4775546"/>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marL="342900" indent="-342900">
              <a:lnSpc>
                <a:spcPct val="100000"/>
              </a:lnSpc>
              <a:buSzPct val="110000"/>
            </a:pPr>
            <a:r>
              <a:rPr lang="en-US" sz="2000" dirty="0"/>
              <a:t>Use Two Column Content Slide</a:t>
            </a:r>
          </a:p>
          <a:p>
            <a:pPr marL="342900" indent="-342900">
              <a:lnSpc>
                <a:spcPct val="100000"/>
              </a:lnSpc>
              <a:buSzPct val="110000"/>
            </a:pPr>
            <a:r>
              <a:rPr lang="en-US" sz="2000" dirty="0"/>
              <a:t>Text is Arial at 20pt</a:t>
            </a:r>
          </a:p>
          <a:p>
            <a:pPr marL="342900" indent="-342900">
              <a:lnSpc>
                <a:spcPct val="100000"/>
              </a:lnSpc>
              <a:buSzPct val="110000"/>
            </a:pPr>
            <a:r>
              <a:rPr lang="en-US" sz="2000" dirty="0"/>
              <a:t>Character Spacing is Normal</a:t>
            </a:r>
          </a:p>
          <a:p>
            <a:pPr marL="342900" indent="-342900">
              <a:lnSpc>
                <a:spcPct val="100000"/>
              </a:lnSpc>
              <a:buSzPct val="110000"/>
            </a:pPr>
            <a:r>
              <a:rPr lang="en-US" sz="2000" dirty="0"/>
              <a:t>Gold Text Bullet</a:t>
            </a:r>
          </a:p>
          <a:p>
            <a:pPr marL="342900" indent="-342900">
              <a:lnSpc>
                <a:spcPct val="100000"/>
              </a:lnSpc>
              <a:buSzPct val="110000"/>
            </a:pPr>
            <a:r>
              <a:rPr lang="en-US" sz="2000" dirty="0"/>
              <a:t>Line Spacing is 1</a:t>
            </a:r>
          </a:p>
          <a:p>
            <a:pPr marL="342900" indent="-342900">
              <a:lnSpc>
                <a:spcPct val="100000"/>
              </a:lnSpc>
              <a:buSzPct val="110000"/>
            </a:pPr>
            <a:r>
              <a:rPr lang="en-US" sz="2000" dirty="0"/>
              <a:t>How to Treat Sub-Bullet Points</a:t>
            </a:r>
          </a:p>
          <a:p>
            <a:pPr lvl="1">
              <a:lnSpc>
                <a:spcPct val="100000"/>
              </a:lnSpc>
              <a:buSzPct val="110000"/>
            </a:pPr>
            <a:r>
              <a:rPr lang="en-US" sz="1600" dirty="0"/>
              <a:t>Sub-Bullet Indent once, Arial at 16pt </a:t>
            </a:r>
          </a:p>
          <a:p>
            <a:pPr lvl="1">
              <a:lnSpc>
                <a:spcPct val="100000"/>
              </a:lnSpc>
              <a:buSzPct val="110000"/>
            </a:pPr>
            <a:r>
              <a:rPr lang="en-US" sz="1600" dirty="0"/>
              <a:t>Sub-Bullet Indent once, Arial at 16pt </a:t>
            </a:r>
            <a:endParaRPr lang="en-US" sz="2000" dirty="0"/>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pic>
        <p:nvPicPr>
          <p:cNvPr id="5" name="Picture 4">
            <a:extLst>
              <a:ext uri="{FF2B5EF4-FFF2-40B4-BE49-F238E27FC236}">
                <a16:creationId xmlns:a16="http://schemas.microsoft.com/office/drawing/2014/main" id="{CB275CD5-F16B-3B7E-4E55-435CF96033BB}"/>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3297"/>
          <a:stretch/>
        </p:blipFill>
        <p:spPr>
          <a:xfrm>
            <a:off x="7129448" y="344765"/>
            <a:ext cx="5062552" cy="5770286"/>
          </a:xfrm>
          <a:prstGeom prst="rect">
            <a:avLst/>
          </a:prstGeom>
        </p:spPr>
      </p:pic>
    </p:spTree>
    <p:extLst>
      <p:ext uri="{BB962C8B-B14F-4D97-AF65-F5344CB8AC3E}">
        <p14:creationId xmlns:p14="http://schemas.microsoft.com/office/powerpoint/2010/main" val="1273739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body copy - Sh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629275" cy="877266"/>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629276" cy="4775546"/>
          </a:xfrm>
          <a:prstGeom prst="rect">
            <a:avLst/>
          </a:prstGeom>
        </p:spPr>
        <p:txBody>
          <a:bodyPr/>
          <a:lstStyle>
            <a:lvl1pPr marL="0" indent="0">
              <a:lnSpc>
                <a:spcPct val="100000"/>
              </a:lnSpc>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 Body copy text is Arial 20pt left justified. Body copy text is Arial 20pt left justified.</a:t>
            </a:r>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pic>
        <p:nvPicPr>
          <p:cNvPr id="5" name="Picture 4">
            <a:extLst>
              <a:ext uri="{FF2B5EF4-FFF2-40B4-BE49-F238E27FC236}">
                <a16:creationId xmlns:a16="http://schemas.microsoft.com/office/drawing/2014/main" id="{CADA0DEF-CAB8-560F-7B3F-D38A387A3413}"/>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3297"/>
          <a:stretch/>
        </p:blipFill>
        <p:spPr>
          <a:xfrm>
            <a:off x="7129448" y="344765"/>
            <a:ext cx="5062552" cy="5770286"/>
          </a:xfrm>
          <a:prstGeom prst="rect">
            <a:avLst/>
          </a:prstGeom>
        </p:spPr>
      </p:pic>
    </p:spTree>
    <p:extLst>
      <p:ext uri="{BB962C8B-B14F-4D97-AF65-F5344CB8AC3E}">
        <p14:creationId xmlns:p14="http://schemas.microsoft.com/office/powerpoint/2010/main" val="298257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9F4-9B84-184C-8BB3-7A38D9094590}"/>
              </a:ext>
            </a:extLst>
          </p:cNvPr>
          <p:cNvSpPr>
            <a:spLocks noGrp="1"/>
          </p:cNvSpPr>
          <p:nvPr>
            <p:ph type="title" hasCustomPrompt="1"/>
          </p:nvPr>
        </p:nvSpPr>
        <p:spPr>
          <a:xfrm>
            <a:off x="822960" y="365760"/>
            <a:ext cx="9892748" cy="877266"/>
          </a:xfrm>
          <a:prstGeom prst="rect">
            <a:avLst/>
          </a:prstGeom>
        </p:spPr>
        <p:txBody>
          <a:bodyPr/>
          <a:lstStyle/>
          <a:p>
            <a:r>
              <a:rPr lang="en-US" dirty="0"/>
              <a:t>Title – Arial Bold 40 </a:t>
            </a:r>
            <a:r>
              <a:rPr lang="en-US" dirty="0" err="1"/>
              <a:t>pt</a:t>
            </a:r>
            <a:endParaRPr lang="en-US" dirty="0"/>
          </a:p>
        </p:txBody>
      </p:sp>
      <p:sp>
        <p:nvSpPr>
          <p:cNvPr id="3" name="Slide Number Placeholder 2">
            <a:extLst>
              <a:ext uri="{FF2B5EF4-FFF2-40B4-BE49-F238E27FC236}">
                <a16:creationId xmlns:a16="http://schemas.microsoft.com/office/drawing/2014/main" id="{5565B34D-C2D9-9842-8A76-C94BA6B57B35}"/>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135102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 Sh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9F4-9B84-184C-8BB3-7A38D9094590}"/>
              </a:ext>
            </a:extLst>
          </p:cNvPr>
          <p:cNvSpPr>
            <a:spLocks noGrp="1"/>
          </p:cNvSpPr>
          <p:nvPr>
            <p:ph type="title" hasCustomPrompt="1"/>
          </p:nvPr>
        </p:nvSpPr>
        <p:spPr>
          <a:xfrm>
            <a:off x="822960" y="365760"/>
            <a:ext cx="10204174" cy="877266"/>
          </a:xfrm>
          <a:prstGeom prst="rect">
            <a:avLst/>
          </a:prstGeom>
        </p:spPr>
        <p:txBody>
          <a:bodyPr/>
          <a:lstStyle/>
          <a:p>
            <a:r>
              <a:rPr lang="en-US" dirty="0"/>
              <a:t>Title – Arial Bold 40 </a:t>
            </a:r>
            <a:r>
              <a:rPr lang="en-US" dirty="0" err="1"/>
              <a:t>pt</a:t>
            </a:r>
            <a:endParaRPr lang="en-US" dirty="0"/>
          </a:p>
        </p:txBody>
      </p:sp>
      <p:pic>
        <p:nvPicPr>
          <p:cNvPr id="18" name="Picture 17">
            <a:extLst>
              <a:ext uri="{FF2B5EF4-FFF2-40B4-BE49-F238E27FC236}">
                <a16:creationId xmlns:a16="http://schemas.microsoft.com/office/drawing/2014/main" id="{E81EA6F9-9853-994E-9691-56DDAEFB6460}"/>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5894"/>
          <a:stretch/>
        </p:blipFill>
        <p:spPr>
          <a:xfrm>
            <a:off x="7285343" y="344765"/>
            <a:ext cx="4906657" cy="5763142"/>
          </a:xfrm>
          <a:prstGeom prst="rect">
            <a:avLst/>
          </a:prstGeom>
        </p:spPr>
      </p:pic>
      <p:sp>
        <p:nvSpPr>
          <p:cNvPr id="3" name="Slide Number Placeholder 2">
            <a:extLst>
              <a:ext uri="{FF2B5EF4-FFF2-40B4-BE49-F238E27FC236}">
                <a16:creationId xmlns:a16="http://schemas.microsoft.com/office/drawing/2014/main" id="{B956321F-BCFD-A544-9480-FBBD0CC0E9B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211257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BBD74F-7B47-B54E-B53C-498ADC112666}"/>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9615A8F3-B2CF-C645-AA8E-4D2F7A4B656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0" i="0" baseline="0">
                <a:solidFill>
                  <a:schemeClr val="bg1">
                    <a:lumMod val="50000"/>
                  </a:schemeClr>
                </a:solidFill>
                <a:latin typeface="Arial" panose="020B0604020202020204" pitchFamily="34" charset="0"/>
                <a:cs typeface="Arial" panose="020B0604020202020204" pitchFamily="34" charset="0"/>
              </a:defRPr>
            </a:lvl1pPr>
          </a:lstStyle>
          <a:p>
            <a:fld id="{0E109EA1-A30D-9743-9DCC-41793B4C74E6}" type="slidenum">
              <a:rPr lang="en-US" smtClean="0"/>
              <a:pPr/>
              <a:t>‹#›</a:t>
            </a:fld>
            <a:endParaRPr lang="en-US" dirty="0"/>
          </a:p>
        </p:txBody>
      </p:sp>
      <p:pic>
        <p:nvPicPr>
          <p:cNvPr id="16" name="Picture 15">
            <a:extLst>
              <a:ext uri="{FF2B5EF4-FFF2-40B4-BE49-F238E27FC236}">
                <a16:creationId xmlns:a16="http://schemas.microsoft.com/office/drawing/2014/main" id="{80B361CF-46BA-CC45-9442-12472E0807C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042381" y="6355765"/>
            <a:ext cx="2024974" cy="335168"/>
          </a:xfrm>
          <a:prstGeom prst="rect">
            <a:avLst/>
          </a:prstGeom>
        </p:spPr>
      </p:pic>
      <p:cxnSp>
        <p:nvCxnSpPr>
          <p:cNvPr id="17" name="Straight Connector 16">
            <a:extLst>
              <a:ext uri="{FF2B5EF4-FFF2-40B4-BE49-F238E27FC236}">
                <a16:creationId xmlns:a16="http://schemas.microsoft.com/office/drawing/2014/main" id="{4B126E66-B8E5-0645-84E7-4016D9391A29}"/>
              </a:ext>
            </a:extLst>
          </p:cNvPr>
          <p:cNvCxnSpPr/>
          <p:nvPr userDrawn="1"/>
        </p:nvCxnSpPr>
        <p:spPr>
          <a:xfrm>
            <a:off x="0" y="6179237"/>
            <a:ext cx="12192000" cy="0"/>
          </a:xfrm>
          <a:prstGeom prst="line">
            <a:avLst/>
          </a:prstGeom>
          <a:ln w="9525">
            <a:solidFill>
              <a:srgbClr val="9E7E38"/>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37CBF91-3D9D-5744-BE72-E29313CE4B99}"/>
              </a:ext>
            </a:extLst>
          </p:cNvPr>
          <p:cNvSpPr txBox="1"/>
          <p:nvPr userDrawn="1"/>
        </p:nvSpPr>
        <p:spPr>
          <a:xfrm>
            <a:off x="10314072" y="6368238"/>
            <a:ext cx="12566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i="0" kern="1200" dirty="0">
                <a:solidFill>
                  <a:schemeClr val="bg1">
                    <a:lumMod val="50000"/>
                  </a:schemeClr>
                </a:solidFill>
                <a:effectLst/>
                <a:latin typeface="Arial" panose="020B0604020202020204" pitchFamily="34" charset="0"/>
                <a:ea typeface="+mn-ea"/>
                <a:cs typeface="Arial" panose="020B0604020202020204" pitchFamily="34" charset="0"/>
              </a:rPr>
              <a:t>The academic core of Atrium Health</a:t>
            </a:r>
          </a:p>
        </p:txBody>
      </p:sp>
      <p:cxnSp>
        <p:nvCxnSpPr>
          <p:cNvPr id="4" name="Straight Connector 3">
            <a:extLst>
              <a:ext uri="{FF2B5EF4-FFF2-40B4-BE49-F238E27FC236}">
                <a16:creationId xmlns:a16="http://schemas.microsoft.com/office/drawing/2014/main" id="{86F45DA8-F4E0-A940-87D6-72934959BB43}"/>
              </a:ext>
            </a:extLst>
          </p:cNvPr>
          <p:cNvCxnSpPr>
            <a:cxnSpLocks/>
          </p:cNvCxnSpPr>
          <p:nvPr userDrawn="1"/>
        </p:nvCxnSpPr>
        <p:spPr>
          <a:xfrm>
            <a:off x="10249623" y="6382146"/>
            <a:ext cx="0" cy="322695"/>
          </a:xfrm>
          <a:prstGeom prst="line">
            <a:avLst/>
          </a:prstGeom>
          <a:ln w="9525"/>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userDrawn="1"/>
        </p:nvPicPr>
        <p:blipFill>
          <a:blip r:embed="rId16"/>
          <a:stretch>
            <a:fillRect/>
          </a:stretch>
        </p:blipFill>
        <p:spPr>
          <a:xfrm>
            <a:off x="-91977" y="-85649"/>
            <a:ext cx="12375953" cy="7029297"/>
          </a:xfrm>
          <a:prstGeom prst="rect">
            <a:avLst/>
          </a:prstGeom>
          <a:solidFill>
            <a:schemeClr val="bg1">
              <a:alpha val="0"/>
            </a:schemeClr>
          </a:solidFill>
        </p:spPr>
      </p:pic>
      <p:sp>
        <p:nvSpPr>
          <p:cNvPr id="9" name="Title Placeholder 1">
            <a:extLst>
              <a:ext uri="{FF2B5EF4-FFF2-40B4-BE49-F238E27FC236}">
                <a16:creationId xmlns:a16="http://schemas.microsoft.com/office/drawing/2014/main" id="{0AC5FA14-28EB-EC48-A23B-53FA6634936B}"/>
              </a:ext>
            </a:extLst>
          </p:cNvPr>
          <p:cNvSpPr>
            <a:spLocks noGrp="1"/>
          </p:cNvSpPr>
          <p:nvPr>
            <p:ph type="title"/>
          </p:nvPr>
        </p:nvSpPr>
        <p:spPr>
          <a:xfrm>
            <a:off x="822960" y="365760"/>
            <a:ext cx="10515600" cy="822960"/>
          </a:xfrm>
          <a:prstGeom prst="rect">
            <a:avLst/>
          </a:prstGeom>
        </p:spPr>
        <p:txBody>
          <a:bodyPr vert="horz" lIns="91440" tIns="45720" rIns="91440" bIns="45720" rtlCol="0" anchor="t" anchorCtr="0">
            <a:normAutofit/>
          </a:bodyPr>
          <a:lstStyle/>
          <a:p>
            <a:r>
              <a:rPr lang="en-US" dirty="0"/>
              <a:t>Title – Arial Bold 40pt</a:t>
            </a:r>
          </a:p>
        </p:txBody>
      </p:sp>
      <p:sp>
        <p:nvSpPr>
          <p:cNvPr id="11" name="Text Placeholder 2">
            <a:extLst>
              <a:ext uri="{FF2B5EF4-FFF2-40B4-BE49-F238E27FC236}">
                <a16:creationId xmlns:a16="http://schemas.microsoft.com/office/drawing/2014/main" id="{7982A3E0-C71D-634A-9871-F5B8FB720C8C}"/>
              </a:ext>
            </a:extLst>
          </p:cNvPr>
          <p:cNvSpPr>
            <a:spLocks noGrp="1"/>
          </p:cNvSpPr>
          <p:nvPr>
            <p:ph type="body" idx="1"/>
          </p:nvPr>
        </p:nvSpPr>
        <p:spPr>
          <a:xfrm>
            <a:off x="822960" y="1371600"/>
            <a:ext cx="10515600" cy="4389120"/>
          </a:xfrm>
          <a:prstGeom prst="rect">
            <a:avLst/>
          </a:prstGeom>
        </p:spPr>
        <p:txBody>
          <a:bodyPr vert="horz" lIns="91440" tIns="45720" rIns="91440" bIns="45720" rtlCol="0">
            <a:normAutofit/>
          </a:body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 Body copy text is Arial 20pt left justified. Body copy text is Arial 20pt left justified.</a:t>
            </a:r>
          </a:p>
        </p:txBody>
      </p:sp>
    </p:spTree>
    <p:extLst>
      <p:ext uri="{BB962C8B-B14F-4D97-AF65-F5344CB8AC3E}">
        <p14:creationId xmlns:p14="http://schemas.microsoft.com/office/powerpoint/2010/main" val="1877498306"/>
      </p:ext>
    </p:extLst>
  </p:cSld>
  <p:clrMap bg1="lt1" tx1="dk1" bg2="lt2" tx2="dk2" accent1="accent1" accent2="accent2" accent3="accent3" accent4="accent4" accent5="accent5" accent6="accent6" hlink="hlink" folHlink="folHlink"/>
  <p:sldLayoutIdLst>
    <p:sldLayoutId id="2147483688" r:id="rId1"/>
    <p:sldLayoutId id="2147483692" r:id="rId2"/>
    <p:sldLayoutId id="2147483698" r:id="rId3"/>
    <p:sldLayoutId id="2147483690" r:id="rId4"/>
    <p:sldLayoutId id="2147483699" r:id="rId5"/>
    <p:sldLayoutId id="2147483700" r:id="rId6"/>
    <p:sldLayoutId id="2147483701" r:id="rId7"/>
    <p:sldLayoutId id="2147483693" r:id="rId8"/>
    <p:sldLayoutId id="2147483694" r:id="rId9"/>
    <p:sldLayoutId id="2147483696" r:id="rId10"/>
    <p:sldLayoutId id="2147483702" r:id="rId11"/>
    <p:sldLayoutId id="2147483697" r:id="rId12"/>
    <p:sldLayoutId id="2147483703" r:id="rId13"/>
  </p:sldLayoutIdLst>
  <p:hf hdr="0"/>
  <p:txStyles>
    <p:titleStyle>
      <a:lvl1pPr algn="l" defTabSz="914400" rtl="0" eaLnBrk="1" latinLnBrk="0" hangingPunct="1">
        <a:lnSpc>
          <a:spcPct val="90000"/>
        </a:lnSpc>
        <a:spcBef>
          <a:spcPct val="0"/>
        </a:spcBef>
        <a:buNone/>
        <a:defRPr sz="4000" b="1"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E7E38"/>
        </a:buClr>
        <a:buFont typeface="Arial" panose="020B06040202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E7E38"/>
        </a:buClr>
        <a:buFont typeface="Arial" panose="020B06040202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E7E38"/>
        </a:buClr>
        <a:buFont typeface="Arial" panose="020B0604020202020204" pitchFamily="34" charset="0"/>
        <a:buChar char="•"/>
        <a:defRPr sz="1800" kern="1200" baseline="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E7E38"/>
        </a:buClr>
        <a:buFont typeface="Arial" panose="020B0604020202020204" pitchFamily="34" charset="0"/>
        <a:buChar char="•"/>
        <a:defRPr sz="1600" kern="1200" baseline="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E7E38"/>
        </a:buClr>
        <a:buFont typeface="Arial" panose="020B0604020202020204" pitchFamily="34" charset="0"/>
        <a:buChar char="•"/>
        <a:defRPr sz="1400" kern="1200" baseline="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1.png"/><Relationship Id="rId5" Type="http://schemas.openxmlformats.org/officeDocument/2006/relationships/image" Target="../media/image17.jpe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1.png"/><Relationship Id="rId5" Type="http://schemas.openxmlformats.org/officeDocument/2006/relationships/image" Target="../media/image18.jpe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1.png"/><Relationship Id="rId5" Type="http://schemas.openxmlformats.org/officeDocument/2006/relationships/image" Target="../media/image19.jpe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hyperlink" Target="https://www.crosbyscholars.org/aamped/"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5.xml"/><Relationship Id="rId7" Type="http://schemas.openxmlformats.org/officeDocument/2006/relationships/hyperlink" Target="https://www.medscape.com/viewarticle/949673" TargetMode="Externa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hyperlink" Target="https://newsroom.ucla.edu/releases/proportion-black-physicians-little-change" TargetMode="External"/><Relationship Id="rId5" Type="http://schemas.openxmlformats.org/officeDocument/2006/relationships/hyperlink" Target="https://www.census.gov/library/stories/2021/08/improved-race-ethnicity-measures-reveal-united-states-population-much-more-multiracial.html#:~:text=In%202020%2C%20the%20Black%20or,million%20and%2012.6%25%20in%202010" TargetMode="External"/><Relationship Id="rId4" Type="http://schemas.openxmlformats.org/officeDocument/2006/relationships/hyperlink" Target="https://doi.org/10.1007/s11606-020-05646-z"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1.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1.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1.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1.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arget="../slideLayouts/slideLayout5.xml" Type="http://schemas.openxmlformats.org/officeDocument/2006/relationships/slideLayout"/><Relationship Id="rId2" Target="../media/media9.m4a" Type="http://schemas.openxmlformats.org/officeDocument/2006/relationships/audio"/><Relationship Id="rId1" Target="../media/media9.m4a" Type="http://schemas.microsoft.com/office/2007/relationships/media"/><Relationship Id="rId6" Target="../media/image11.png" Type="http://schemas.openxmlformats.org/officeDocument/2006/relationships/image"/><Relationship Id="rId5" Target="../media/image16.jpeg" Type="http://schemas.openxmlformats.org/officeDocument/2006/relationships/image"/><Relationship Id="rId4" Target="../notesSlides/notesSlide3.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C10D1-B617-C251-4ED8-2F0182F7A371}"/>
              </a:ext>
            </a:extLst>
          </p:cNvPr>
          <p:cNvSpPr>
            <a:spLocks noGrp="1"/>
          </p:cNvSpPr>
          <p:nvPr>
            <p:ph type="ctrTitle"/>
          </p:nvPr>
        </p:nvSpPr>
        <p:spPr/>
        <p:txBody>
          <a:bodyPr>
            <a:noAutofit/>
          </a:bodyPr>
          <a:lstStyle/>
          <a:p>
            <a:r>
              <a:rPr lang="en-US" sz="4000" dirty="0"/>
              <a:t>Community Engagement:</a:t>
            </a:r>
            <a:br>
              <a:rPr lang="en-US" sz="4000" dirty="0"/>
            </a:br>
            <a:r>
              <a:rPr lang="en-US" sz="4000" i="1" dirty="0"/>
              <a:t>What does a doctor look like? </a:t>
            </a:r>
          </a:p>
        </p:txBody>
      </p:sp>
      <p:sp>
        <p:nvSpPr>
          <p:cNvPr id="3" name="Subtitle 2">
            <a:extLst>
              <a:ext uri="{FF2B5EF4-FFF2-40B4-BE49-F238E27FC236}">
                <a16:creationId xmlns:a16="http://schemas.microsoft.com/office/drawing/2014/main" id="{344642BE-B22A-E835-7C1E-D83518219A1E}"/>
              </a:ext>
            </a:extLst>
          </p:cNvPr>
          <p:cNvSpPr>
            <a:spLocks noGrp="1"/>
          </p:cNvSpPr>
          <p:nvPr>
            <p:ph type="subTitle" idx="1"/>
          </p:nvPr>
        </p:nvSpPr>
        <p:spPr/>
        <p:txBody>
          <a:bodyPr/>
          <a:lstStyle/>
          <a:p>
            <a:r>
              <a:rPr lang="en-US" dirty="0"/>
              <a:t>Ashley Eaves, MD, MA </a:t>
            </a:r>
          </a:p>
        </p:txBody>
      </p:sp>
      <p:pic>
        <p:nvPicPr>
          <p:cNvPr id="5" name="Audio 4">
            <a:hlinkClick r:id="" action="ppaction://media"/>
            <a:extLst>
              <a:ext uri="{FF2B5EF4-FFF2-40B4-BE49-F238E27FC236}">
                <a16:creationId xmlns:a16="http://schemas.microsoft.com/office/drawing/2014/main" id="{85D588D8-7A4D-E10B-E907-7E8E7FE679E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254004311"/>
      </p:ext>
    </p:extLst>
  </p:cSld>
  <p:clrMapOvr>
    <a:masterClrMapping/>
  </p:clrMapOvr>
  <mc:AlternateContent xmlns:mc="http://schemas.openxmlformats.org/markup-compatibility/2006">
    <mc:Choice xmlns:p14="http://schemas.microsoft.com/office/powerpoint/2010/main" Requires="p14">
      <p:transition spd="slow" p14:dur="2000" advTm="19242"/>
    </mc:Choice>
    <mc:Fallback>
      <p:transition spd="slow" advTm="192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Results of Survey </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a:bodyPr>
          <a:lstStyle/>
          <a:p>
            <a:pPr>
              <a:lnSpc>
                <a:spcPct val="70000"/>
              </a:lnSpc>
            </a:pPr>
            <a:r>
              <a:rPr lang="en-US" sz="2800" b="1" dirty="0"/>
              <a:t>Question 2 – What careers are you interested in pursuing? </a:t>
            </a:r>
          </a:p>
          <a:p>
            <a:pPr marL="342900" indent="-342900">
              <a:buFont typeface="Arial" panose="020B0604020202020204" pitchFamily="34" charset="0"/>
              <a:buChar char="•"/>
            </a:pPr>
            <a:r>
              <a:rPr lang="en-US" sz="2200" dirty="0"/>
              <a:t>Crime scene investigation </a:t>
            </a:r>
          </a:p>
          <a:p>
            <a:pPr marL="342900" indent="-342900">
              <a:buFont typeface="Arial" panose="020B0604020202020204" pitchFamily="34" charset="0"/>
              <a:buChar char="•"/>
            </a:pPr>
            <a:r>
              <a:rPr lang="en-US" sz="2200" dirty="0"/>
              <a:t>A police officer, firefighter </a:t>
            </a:r>
          </a:p>
          <a:p>
            <a:pPr marL="342900" indent="-342900">
              <a:buFont typeface="Arial" panose="020B0604020202020204" pitchFamily="34" charset="0"/>
              <a:buChar char="•"/>
            </a:pPr>
            <a:r>
              <a:rPr lang="en-US" sz="2200" dirty="0"/>
              <a:t>Nutrition and dietician, and second RNA or forensic scientist </a:t>
            </a:r>
          </a:p>
          <a:p>
            <a:pPr marL="342900" indent="-342900">
              <a:buFont typeface="Arial" panose="020B0604020202020204" pitchFamily="34" charset="0"/>
              <a:buChar char="•"/>
            </a:pPr>
            <a:r>
              <a:rPr lang="en-US" sz="2200" dirty="0"/>
              <a:t>Anesthesiology or lawyer </a:t>
            </a:r>
          </a:p>
          <a:p>
            <a:pPr marL="342900" indent="-342900">
              <a:buFont typeface="Arial" panose="020B0604020202020204" pitchFamily="34" charset="0"/>
              <a:buChar char="•"/>
            </a:pPr>
            <a:r>
              <a:rPr lang="en-US" sz="2200" dirty="0"/>
              <a:t>Psychiatry </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10</a:t>
            </a:fld>
            <a:endParaRPr lang="en-US" dirty="0"/>
          </a:p>
        </p:txBody>
      </p:sp>
      <p:pic>
        <p:nvPicPr>
          <p:cNvPr id="3074" name="Picture 2" descr="CSI:Crime Scene Investigation Season 10 | CSI | Fandom">
            <a:extLst>
              <a:ext uri="{FF2B5EF4-FFF2-40B4-BE49-F238E27FC236}">
                <a16:creationId xmlns:a16="http://schemas.microsoft.com/office/drawing/2014/main" id="{A5B17FB8-BFEE-D70E-9A3C-AA6462F36D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2185" y="2933592"/>
            <a:ext cx="2175814" cy="3046140"/>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0AE7DF37-1252-5952-5127-EE4D85219C6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647640884"/>
      </p:ext>
    </p:extLst>
  </p:cSld>
  <p:clrMapOvr>
    <a:masterClrMapping/>
  </p:clrMapOvr>
  <mc:AlternateContent xmlns:mc="http://schemas.openxmlformats.org/markup-compatibility/2006">
    <mc:Choice xmlns:p14="http://schemas.microsoft.com/office/powerpoint/2010/main" Requires="p14">
      <p:transition spd="slow" p14:dur="2000" advTm="26357"/>
    </mc:Choice>
    <mc:Fallback>
      <p:transition spd="slow" advTm="263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Results of Survey </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a:bodyPr>
          <a:lstStyle/>
          <a:p>
            <a:pPr>
              <a:lnSpc>
                <a:spcPct val="70000"/>
              </a:lnSpc>
            </a:pPr>
            <a:r>
              <a:rPr lang="en-US" sz="2800" b="1" dirty="0"/>
              <a:t>Question 3 – How has the AAMPED medical program helped you to reach your goals in school? </a:t>
            </a:r>
          </a:p>
          <a:p>
            <a:pPr marL="342900" indent="-342900">
              <a:buFont typeface="Arial" panose="020B0604020202020204" pitchFamily="34" charset="0"/>
              <a:buChar char="•"/>
            </a:pPr>
            <a:r>
              <a:rPr lang="en-US" sz="2200" dirty="0"/>
              <a:t>Time management, what I believe I can achieve </a:t>
            </a:r>
          </a:p>
          <a:p>
            <a:pPr marL="342900" indent="-342900">
              <a:buFont typeface="Arial" panose="020B0604020202020204" pitchFamily="34" charset="0"/>
              <a:buChar char="•"/>
            </a:pPr>
            <a:r>
              <a:rPr lang="en-US" sz="2200" dirty="0"/>
              <a:t>Has helped me become more respectful </a:t>
            </a:r>
          </a:p>
          <a:p>
            <a:pPr marL="342900" indent="-342900">
              <a:buFont typeface="Arial" panose="020B0604020202020204" pitchFamily="34" charset="0"/>
              <a:buChar char="•"/>
            </a:pPr>
            <a:r>
              <a:rPr lang="en-US" sz="2200" dirty="0"/>
              <a:t>Has definitely put me ahead in some parts of science</a:t>
            </a:r>
          </a:p>
          <a:p>
            <a:pPr marL="342900" indent="-342900">
              <a:buFont typeface="Arial" panose="020B0604020202020204" pitchFamily="34" charset="0"/>
              <a:buChar char="•"/>
            </a:pPr>
            <a:r>
              <a:rPr lang="en-US" sz="2200" dirty="0"/>
              <a:t>A positive outlook and more confidence </a:t>
            </a:r>
          </a:p>
          <a:p>
            <a:pPr marL="342900" indent="-342900">
              <a:buFont typeface="Arial" panose="020B0604020202020204" pitchFamily="34" charset="0"/>
              <a:buChar char="•"/>
            </a:pPr>
            <a:r>
              <a:rPr lang="en-US" sz="2200" dirty="0"/>
              <a:t>Learned about a lot of different jobs in the medical field </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11</a:t>
            </a:fld>
            <a:endParaRPr lang="en-US" dirty="0"/>
          </a:p>
        </p:txBody>
      </p:sp>
      <p:pic>
        <p:nvPicPr>
          <p:cNvPr id="4098" name="Picture 2" descr="Science - latest news, breaking stories and comment - The Independent">
            <a:extLst>
              <a:ext uri="{FF2B5EF4-FFF2-40B4-BE49-F238E27FC236}">
                <a16:creationId xmlns:a16="http://schemas.microsoft.com/office/drawing/2014/main" id="{845DCEE5-1EFC-9297-E0D8-5962E1E133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4957" y="3644720"/>
            <a:ext cx="3072327" cy="2304245"/>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B078489C-23FA-93CE-D983-1975693C61D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863353339"/>
      </p:ext>
    </p:extLst>
  </p:cSld>
  <p:clrMapOvr>
    <a:masterClrMapping/>
  </p:clrMapOvr>
  <mc:AlternateContent xmlns:mc="http://schemas.openxmlformats.org/markup-compatibility/2006">
    <mc:Choice xmlns:p14="http://schemas.microsoft.com/office/powerpoint/2010/main" Requires="p14">
      <p:transition spd="slow" p14:dur="2000" advTm="18858"/>
    </mc:Choice>
    <mc:Fallback>
      <p:transition spd="slow" advTm="18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Results of Survey </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a:bodyPr>
          <a:lstStyle/>
          <a:p>
            <a:pPr>
              <a:lnSpc>
                <a:spcPct val="70000"/>
              </a:lnSpc>
            </a:pPr>
            <a:r>
              <a:rPr lang="en-US" sz="2800" b="1" dirty="0"/>
              <a:t>Question 4 – What are 3 things that you will share about the AAMPED medical program with your friends? </a:t>
            </a:r>
          </a:p>
          <a:p>
            <a:pPr marL="342900" indent="-342900">
              <a:buFont typeface="Arial" panose="020B0604020202020204" pitchFamily="34" charset="0"/>
              <a:buChar char="•"/>
            </a:pPr>
            <a:r>
              <a:rPr lang="en-US" sz="2200" dirty="0"/>
              <a:t>Good way to learn about different medical jobs, excellent hands-on task, helps with determining what medical field for the future </a:t>
            </a:r>
          </a:p>
          <a:p>
            <a:pPr marL="342900" indent="-342900">
              <a:buFont typeface="Arial" panose="020B0604020202020204" pitchFamily="34" charset="0"/>
              <a:buChar char="•"/>
            </a:pPr>
            <a:r>
              <a:rPr lang="en-US" sz="2200" dirty="0"/>
              <a:t>Gives me knowledge about medical field and helps prepare for the future </a:t>
            </a:r>
          </a:p>
          <a:p>
            <a:pPr marL="342900" indent="-342900">
              <a:buFont typeface="Arial" panose="020B0604020202020204" pitchFamily="34" charset="0"/>
              <a:buChar char="•"/>
            </a:pPr>
            <a:r>
              <a:rPr lang="en-US" sz="2200" dirty="0"/>
              <a:t>Medical knowledge, science class help, that you should join </a:t>
            </a:r>
          </a:p>
          <a:p>
            <a:pPr marL="342900" indent="-342900">
              <a:buFont typeface="Arial" panose="020B0604020202020204" pitchFamily="34" charset="0"/>
              <a:buChar char="•"/>
            </a:pPr>
            <a:r>
              <a:rPr lang="en-US" sz="2200" dirty="0"/>
              <a:t>Learn how to properly do CPR, how to take care of your lungs, how to do ultrasound </a:t>
            </a:r>
          </a:p>
          <a:p>
            <a:pPr marL="342900" indent="-342900">
              <a:buFont typeface="Arial" panose="020B0604020202020204" pitchFamily="34" charset="0"/>
              <a:buChar char="•"/>
            </a:pPr>
            <a:r>
              <a:rPr lang="en-US" sz="2200" dirty="0"/>
              <a:t>It’s hands on, it’s amazing, learn about careers in medicine that I didn’t know existed </a:t>
            </a:r>
          </a:p>
          <a:p>
            <a:pPr marL="342900" indent="-342900">
              <a:buFont typeface="Arial" panose="020B0604020202020204" pitchFamily="34" charset="0"/>
              <a:buChar char="•"/>
            </a:pPr>
            <a:endParaRPr lang="en-US" sz="2400" dirty="0"/>
          </a:p>
          <a:p>
            <a:pPr>
              <a:lnSpc>
                <a:spcPct val="70000"/>
              </a:lnSpc>
            </a:pPr>
            <a:endParaRPr lang="en-US" sz="2400" b="1" dirty="0"/>
          </a:p>
          <a:p>
            <a:pPr>
              <a:lnSpc>
                <a:spcPct val="70000"/>
              </a:lnSpc>
            </a:pPr>
            <a:endParaRPr lang="en-US" sz="2400" b="1"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12</a:t>
            </a:fld>
            <a:endParaRPr lang="en-US" dirty="0"/>
          </a:p>
        </p:txBody>
      </p:sp>
      <p:pic>
        <p:nvPicPr>
          <p:cNvPr id="5" name="Audio 4">
            <a:hlinkClick r:id="" action="ppaction://media"/>
            <a:extLst>
              <a:ext uri="{FF2B5EF4-FFF2-40B4-BE49-F238E27FC236}">
                <a16:creationId xmlns:a16="http://schemas.microsoft.com/office/drawing/2014/main" id="{B1609950-7CF1-624E-E925-C02CE9D8DCC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82225591"/>
      </p:ext>
    </p:extLst>
  </p:cSld>
  <p:clrMapOvr>
    <a:masterClrMapping/>
  </p:clrMapOvr>
  <mc:AlternateContent xmlns:mc="http://schemas.openxmlformats.org/markup-compatibility/2006">
    <mc:Choice xmlns:p14="http://schemas.microsoft.com/office/powerpoint/2010/main" Requires="p14">
      <p:transition spd="slow" p14:dur="2000" advTm="31648"/>
    </mc:Choice>
    <mc:Fallback>
      <p:transition spd="slow" advTm="316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Results of Survey </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a:bodyPr>
          <a:lstStyle/>
          <a:p>
            <a:pPr>
              <a:lnSpc>
                <a:spcPct val="70000"/>
              </a:lnSpc>
            </a:pPr>
            <a:r>
              <a:rPr lang="en-US" sz="2800" b="1" dirty="0"/>
              <a:t>Question 5 – Why are you in the Crosby Scholars AAMPED program?</a:t>
            </a:r>
          </a:p>
          <a:p>
            <a:pPr marL="342900" indent="-342900">
              <a:buFont typeface="Arial" panose="020B0604020202020204" pitchFamily="34" charset="0"/>
              <a:buChar char="•"/>
            </a:pPr>
            <a:r>
              <a:rPr lang="en-US" sz="2200" dirty="0"/>
              <a:t>To gain different skills and knowledge for the future, such as financial, how to dress for interviews, proper way to eat and table setting </a:t>
            </a:r>
          </a:p>
          <a:p>
            <a:pPr marL="342900" indent="-342900">
              <a:buFont typeface="Arial" panose="020B0604020202020204" pitchFamily="34" charset="0"/>
              <a:buChar char="•"/>
            </a:pPr>
            <a:r>
              <a:rPr lang="en-US" sz="2200" dirty="0"/>
              <a:t>I love science, technology, engineering and mathematics </a:t>
            </a:r>
          </a:p>
          <a:p>
            <a:pPr marL="342900" indent="-342900">
              <a:buFont typeface="Arial" panose="020B0604020202020204" pitchFamily="34" charset="0"/>
              <a:buChar char="•"/>
            </a:pPr>
            <a:r>
              <a:rPr lang="en-US" sz="2200" dirty="0"/>
              <a:t>Because I want to pursue my educational dreams </a:t>
            </a:r>
          </a:p>
          <a:p>
            <a:pPr marL="342900" indent="-342900">
              <a:buFont typeface="Arial" panose="020B0604020202020204" pitchFamily="34" charset="0"/>
              <a:buChar char="•"/>
            </a:pPr>
            <a:r>
              <a:rPr lang="en-US" sz="2200" dirty="0"/>
              <a:t>Because I have enjoyed my experience </a:t>
            </a:r>
          </a:p>
          <a:p>
            <a:pPr marL="342900" indent="-342900">
              <a:buFont typeface="Arial" panose="020B0604020202020204" pitchFamily="34" charset="0"/>
              <a:buChar char="•"/>
            </a:pPr>
            <a:r>
              <a:rPr lang="en-US" sz="2200" dirty="0"/>
              <a:t>To help achieve my educational dreams as a black male </a:t>
            </a:r>
          </a:p>
          <a:p>
            <a:pPr marL="342900" indent="-342900">
              <a:buFont typeface="Arial" panose="020B0604020202020204" pitchFamily="34" charset="0"/>
              <a:buChar char="•"/>
            </a:pPr>
            <a:endParaRPr lang="en-US" sz="2400" dirty="0"/>
          </a:p>
          <a:p>
            <a:pPr>
              <a:lnSpc>
                <a:spcPct val="70000"/>
              </a:lnSpc>
            </a:pPr>
            <a:r>
              <a:rPr lang="en-US" sz="2400" b="1" dirty="0"/>
              <a:t> </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13</a:t>
            </a:fld>
            <a:endParaRPr lang="en-US" dirty="0"/>
          </a:p>
        </p:txBody>
      </p:sp>
      <p:pic>
        <p:nvPicPr>
          <p:cNvPr id="5122" name="Picture 2" descr="MEN SUITS 2 Piece Wedding Wear 2 Piece Blue Premium Suits image 1">
            <a:extLst>
              <a:ext uri="{FF2B5EF4-FFF2-40B4-BE49-F238E27FC236}">
                <a16:creationId xmlns:a16="http://schemas.microsoft.com/office/drawing/2014/main" id="{8EE71B1B-9347-B480-5911-846F3E645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2642" y="3500387"/>
            <a:ext cx="2027865" cy="2533366"/>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143DD1EC-2471-FFD7-AFBC-7D32CD66BE7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472703430"/>
      </p:ext>
    </p:extLst>
  </p:cSld>
  <p:clrMapOvr>
    <a:masterClrMapping/>
  </p:clrMapOvr>
  <mc:AlternateContent xmlns:mc="http://schemas.openxmlformats.org/markup-compatibility/2006">
    <mc:Choice xmlns:p14="http://schemas.microsoft.com/office/powerpoint/2010/main" Requires="p14">
      <p:transition spd="slow" p14:dur="2000" advTm="22709"/>
    </mc:Choice>
    <mc:Fallback>
      <p:transition spd="slow" advTm="227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Implications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lstStyle/>
          <a:p>
            <a:pPr>
              <a:lnSpc>
                <a:spcPct val="70000"/>
              </a:lnSpc>
            </a:pPr>
            <a:r>
              <a:rPr lang="en-US" sz="2400" b="1" dirty="0"/>
              <a:t>Implications of project </a:t>
            </a:r>
          </a:p>
          <a:p>
            <a:pPr marL="342900" indent="-342900">
              <a:buFont typeface="Arial" panose="020B0604020202020204" pitchFamily="34" charset="0"/>
              <a:buChar char="•"/>
            </a:pPr>
            <a:r>
              <a:rPr lang="en-US" dirty="0"/>
              <a:t>Health equity implications – ideally will help with exposure and ability to pursue careers in healthcare and subsequently improve healthcare outcomes. </a:t>
            </a:r>
          </a:p>
          <a:p>
            <a:pPr marL="342900" indent="-342900">
              <a:buFont typeface="Arial" panose="020B0604020202020204" pitchFamily="34" charset="0"/>
              <a:buChar char="•"/>
            </a:pPr>
            <a:r>
              <a:rPr lang="en-US" dirty="0"/>
              <a:t>Community partner involvement– they will be able to continue this project through the attendings I worked with in the following years (and improve impact measurement tools) </a:t>
            </a:r>
          </a:p>
          <a:p>
            <a:pPr marL="342900" indent="-342900">
              <a:buFont typeface="Arial" panose="020B0604020202020204" pitchFamily="34" charset="0"/>
              <a:buChar char="•"/>
            </a:pPr>
            <a:r>
              <a:rPr lang="en-US" dirty="0"/>
              <a:t>Next steps for capstone project – Ideally I can continue these types of community engagement and pipeline programs in my next role and learn from this experience </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14</a:t>
            </a:fld>
            <a:endParaRPr lang="en-US" dirty="0"/>
          </a:p>
        </p:txBody>
      </p:sp>
      <p:pic>
        <p:nvPicPr>
          <p:cNvPr id="5" name="Audio 4">
            <a:hlinkClick r:id="" action="ppaction://media"/>
            <a:extLst>
              <a:ext uri="{FF2B5EF4-FFF2-40B4-BE49-F238E27FC236}">
                <a16:creationId xmlns:a16="http://schemas.microsoft.com/office/drawing/2014/main" id="{CE78FB1B-2F03-9BAA-91BD-09B3114CCE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977365648"/>
      </p:ext>
    </p:extLst>
  </p:cSld>
  <p:clrMapOvr>
    <a:masterClrMapping/>
  </p:clrMapOvr>
  <mc:AlternateContent xmlns:mc="http://schemas.openxmlformats.org/markup-compatibility/2006">
    <mc:Choice xmlns:p14="http://schemas.microsoft.com/office/powerpoint/2010/main" Requires="p14">
      <p:transition spd="slow" p14:dur="2000" advTm="64768"/>
    </mc:Choice>
    <mc:Fallback>
      <p:transition spd="slow" advTm="647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172D8-B88F-5B4F-A535-5ABEFCF8985F}"/>
              </a:ext>
            </a:extLst>
          </p:cNvPr>
          <p:cNvSpPr>
            <a:spLocks noGrp="1"/>
          </p:cNvSpPr>
          <p:nvPr>
            <p:ph type="title"/>
          </p:nvPr>
        </p:nvSpPr>
        <p:spPr/>
        <p:txBody>
          <a:bodyPr/>
          <a:lstStyle/>
          <a:p>
            <a:r>
              <a:rPr lang="en-US" dirty="0"/>
              <a:t>Thank You! </a:t>
            </a:r>
          </a:p>
        </p:txBody>
      </p:sp>
      <p:sp>
        <p:nvSpPr>
          <p:cNvPr id="3" name="Content Placeholder 2">
            <a:extLst>
              <a:ext uri="{FF2B5EF4-FFF2-40B4-BE49-F238E27FC236}">
                <a16:creationId xmlns:a16="http://schemas.microsoft.com/office/drawing/2014/main" id="{E6A1BF50-4E4D-1BC5-4FB9-AAC51541D341}"/>
              </a:ext>
            </a:extLst>
          </p:cNvPr>
          <p:cNvSpPr>
            <a:spLocks noGrp="1"/>
          </p:cNvSpPr>
          <p:nvPr>
            <p:ph idx="1"/>
          </p:nvPr>
        </p:nvSpPr>
        <p:spPr/>
        <p:txBody>
          <a:bodyPr/>
          <a:lstStyle/>
          <a:p>
            <a:pPr marL="342900" indent="-342900">
              <a:buFont typeface="Arial" panose="020B0604020202020204" pitchFamily="34" charset="0"/>
              <a:buChar char="•"/>
            </a:pPr>
            <a:r>
              <a:rPr lang="en-US" b="1" dirty="0"/>
              <a:t>Organization: </a:t>
            </a:r>
            <a:r>
              <a:rPr lang="en-US" dirty="0"/>
              <a:t>AAMPED – through Crosby Scholars </a:t>
            </a:r>
          </a:p>
          <a:p>
            <a:pPr marL="342900" indent="-342900">
              <a:buFont typeface="Arial" panose="020B0604020202020204" pitchFamily="34" charset="0"/>
              <a:buChar char="•"/>
            </a:pPr>
            <a:r>
              <a:rPr lang="en-US" dirty="0">
                <a:hlinkClick r:id="rId4"/>
              </a:rPr>
              <a:t>https://www.crosbyscholars.org/aamped/</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Attendings: </a:t>
            </a:r>
            <a:r>
              <a:rPr lang="en-US" dirty="0"/>
              <a:t>Dr Heather </a:t>
            </a:r>
            <a:r>
              <a:rPr lang="en-US" dirty="0" err="1"/>
              <a:t>Columbano</a:t>
            </a:r>
            <a:r>
              <a:rPr lang="en-US" dirty="0"/>
              <a:t>, Dr Martina </a:t>
            </a:r>
            <a:r>
              <a:rPr lang="en-US" dirty="0" err="1"/>
              <a:t>Downard</a:t>
            </a:r>
            <a:r>
              <a:rPr lang="en-US" dirty="0"/>
              <a:t> (Anesthesia Department) </a:t>
            </a:r>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B0A7BEAB-40A2-72AE-F0A6-3DF2381A850D}"/>
              </a:ext>
            </a:extLst>
          </p:cNvPr>
          <p:cNvSpPr>
            <a:spLocks noGrp="1"/>
          </p:cNvSpPr>
          <p:nvPr>
            <p:ph type="sldNum" sz="quarter" idx="10"/>
          </p:nvPr>
        </p:nvSpPr>
        <p:spPr/>
        <p:txBody>
          <a:bodyPr/>
          <a:lstStyle/>
          <a:p>
            <a:fld id="{0E109EA1-A30D-9743-9DCC-41793B4C74E6}" type="slidenum">
              <a:rPr lang="en-US" smtClean="0"/>
              <a:pPr/>
              <a:t>15</a:t>
            </a:fld>
            <a:endParaRPr lang="en-US" dirty="0"/>
          </a:p>
        </p:txBody>
      </p:sp>
      <p:pic>
        <p:nvPicPr>
          <p:cNvPr id="5" name="Picture 4" descr="Logo, company name&#10;&#10;Description automatically generated">
            <a:extLst>
              <a:ext uri="{FF2B5EF4-FFF2-40B4-BE49-F238E27FC236}">
                <a16:creationId xmlns:a16="http://schemas.microsoft.com/office/drawing/2014/main" id="{FB53B4FB-04D8-80CF-6300-4B3D8301C3EE}"/>
              </a:ext>
            </a:extLst>
          </p:cNvPr>
          <p:cNvPicPr>
            <a:picLocks noChangeAspect="1"/>
          </p:cNvPicPr>
          <p:nvPr/>
        </p:nvPicPr>
        <p:blipFill>
          <a:blip r:embed="rId5"/>
          <a:stretch>
            <a:fillRect/>
          </a:stretch>
        </p:blipFill>
        <p:spPr>
          <a:xfrm>
            <a:off x="3462210" y="3429000"/>
            <a:ext cx="4064000" cy="2286000"/>
          </a:xfrm>
          <a:prstGeom prst="rect">
            <a:avLst/>
          </a:prstGeom>
        </p:spPr>
      </p:pic>
      <p:pic>
        <p:nvPicPr>
          <p:cNvPr id="6" name="Audio 5">
            <a:hlinkClick r:id="" action="ppaction://media"/>
            <a:extLst>
              <a:ext uri="{FF2B5EF4-FFF2-40B4-BE49-F238E27FC236}">
                <a16:creationId xmlns:a16="http://schemas.microsoft.com/office/drawing/2014/main" id="{41764F9F-855E-DAD3-6452-DC9566E3362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39777148"/>
      </p:ext>
    </p:extLst>
  </p:cSld>
  <p:clrMapOvr>
    <a:masterClrMapping/>
  </p:clrMapOvr>
  <mc:AlternateContent xmlns:mc="http://schemas.openxmlformats.org/markup-compatibility/2006">
    <mc:Choice xmlns:p14="http://schemas.microsoft.com/office/powerpoint/2010/main" Requires="p14">
      <p:transition spd="slow" p14:dur="2000" advTm="30858"/>
    </mc:Choice>
    <mc:Fallback>
      <p:transition spd="slow" advTm="30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fontScale="47500" lnSpcReduction="20000"/>
          </a:bodyPr>
          <a:lstStyle/>
          <a:p>
            <a:pPr marL="342900" indent="-342900">
              <a:buFont typeface="Arial" panose="020B0604020202020204" pitchFamily="34" charset="0"/>
              <a:buChar char="•"/>
            </a:pPr>
            <a:r>
              <a:rPr lang="en-US" dirty="0"/>
              <a:t>Ferdinand KC, Yadav K, Nasser SA, Clayton-Jeter HD, Lewin J, Cryer DR, </a:t>
            </a:r>
            <a:r>
              <a:rPr lang="en-US" dirty="0" err="1"/>
              <a:t>Senatore</a:t>
            </a:r>
            <a:r>
              <a:rPr lang="en-US" dirty="0"/>
              <a:t> FF. Disparities in hypertension and cardiovascular disease in blacks: The critical role of medication adherence. J Clin </a:t>
            </a:r>
            <a:r>
              <a:rPr lang="en-US" dirty="0" err="1"/>
              <a:t>Hypertens</a:t>
            </a:r>
            <a:r>
              <a:rPr lang="en-US" dirty="0"/>
              <a:t> (Greenwich). 2017 Oct;19(10):1015-1024. </a:t>
            </a:r>
            <a:r>
              <a:rPr lang="en-US" dirty="0" err="1"/>
              <a:t>doi</a:t>
            </a:r>
            <a:r>
              <a:rPr lang="en-US" dirty="0"/>
              <a:t>: 10.1111/jch.13089. </a:t>
            </a:r>
            <a:r>
              <a:rPr lang="en-US" dirty="0" err="1"/>
              <a:t>Epub</a:t>
            </a:r>
            <a:r>
              <a:rPr lang="en-US" dirty="0"/>
              <a:t> 2017 Aug 30. PMID: 28856834; PMCID: PMC5638710.</a:t>
            </a:r>
          </a:p>
          <a:p>
            <a:pPr marL="342900" indent="-342900">
              <a:buFont typeface="Arial" panose="020B0604020202020204" pitchFamily="34" charset="0"/>
              <a:buChar char="•"/>
            </a:pPr>
            <a:r>
              <a:rPr lang="en-US" dirty="0"/>
              <a:t>Traylor AH, </a:t>
            </a:r>
            <a:r>
              <a:rPr lang="en-US" dirty="0" err="1"/>
              <a:t>Schmittdiel</a:t>
            </a:r>
            <a:r>
              <a:rPr lang="en-US" dirty="0"/>
              <a:t> JA, </a:t>
            </a:r>
            <a:r>
              <a:rPr lang="en-US" dirty="0" err="1"/>
              <a:t>Uratsu</a:t>
            </a:r>
            <a:r>
              <a:rPr lang="en-US" dirty="0"/>
              <a:t> CS, Mangione CM, Subramanian U. Adherence to cardiovascular disease medications: does patient-provider race/ethnicity and language concordance matter? J Gen Intern Med. 2010 Nov;25(11):1172-7. </a:t>
            </a:r>
            <a:r>
              <a:rPr lang="en-US" dirty="0" err="1"/>
              <a:t>doi</a:t>
            </a:r>
            <a:r>
              <a:rPr lang="en-US" dirty="0"/>
              <a:t>: 10.1007/s11606-010-1424-8. </a:t>
            </a:r>
            <a:r>
              <a:rPr lang="en-US" dirty="0" err="1"/>
              <a:t>Epub</a:t>
            </a:r>
            <a:r>
              <a:rPr lang="en-US" dirty="0"/>
              <a:t> 2010 Jun 23. PMID: 20571929; PMCID: PMC2947630.</a:t>
            </a:r>
          </a:p>
          <a:p>
            <a:pPr marL="342900" indent="-342900">
              <a:buFont typeface="Arial" panose="020B0604020202020204" pitchFamily="34" charset="0"/>
              <a:buChar char="•"/>
            </a:pPr>
            <a:r>
              <a:rPr lang="en-US" dirty="0" err="1"/>
              <a:t>Persky</a:t>
            </a:r>
            <a:r>
              <a:rPr lang="en-US" dirty="0"/>
              <a:t> S, </a:t>
            </a:r>
            <a:r>
              <a:rPr lang="en-US" dirty="0" err="1"/>
              <a:t>Kaphingst</a:t>
            </a:r>
            <a:r>
              <a:rPr lang="en-US" dirty="0"/>
              <a:t> KA, Allen VC Jr, </a:t>
            </a:r>
            <a:r>
              <a:rPr lang="en-US" dirty="0" err="1"/>
              <a:t>Senay</a:t>
            </a:r>
            <a:r>
              <a:rPr lang="en-US" dirty="0"/>
              <a:t> I. Effects of patient-provider race concordance and smoking status on lung cancer risk perception accuracy among African-Americans. Ann </a:t>
            </a:r>
            <a:r>
              <a:rPr lang="en-US" dirty="0" err="1"/>
              <a:t>Behav</a:t>
            </a:r>
            <a:r>
              <a:rPr lang="en-US" dirty="0"/>
              <a:t> Med. 2013 Jun;45(3):308-17. </a:t>
            </a:r>
            <a:r>
              <a:rPr lang="en-US" dirty="0" err="1"/>
              <a:t>doi</a:t>
            </a:r>
            <a:r>
              <a:rPr lang="en-US" dirty="0"/>
              <a:t>: 10.1007/s12160-013-9475-9. PMID: 23389688; PMCID: PMC3644014.</a:t>
            </a:r>
          </a:p>
          <a:p>
            <a:pPr marL="342900" indent="-342900">
              <a:buFont typeface="Arial" panose="020B0604020202020204" pitchFamily="34" charset="0"/>
              <a:buChar char="•"/>
            </a:pPr>
            <a:r>
              <a:rPr lang="en-US" dirty="0" err="1"/>
              <a:t>Saha</a:t>
            </a:r>
            <a:r>
              <a:rPr lang="en-US" dirty="0"/>
              <a:t>, S., Beach, M.C. Impact of Physician Race on Patient Decision-Making and Ratings of Physicians: a Randomized Experiment Using Video Vignettes. </a:t>
            </a:r>
            <a:r>
              <a:rPr lang="en-US" i="1" dirty="0"/>
              <a:t>J GEN INTERN MED </a:t>
            </a:r>
            <a:r>
              <a:rPr lang="en-US" b="1" dirty="0"/>
              <a:t>35</a:t>
            </a:r>
            <a:r>
              <a:rPr lang="en-US" dirty="0"/>
              <a:t>, 1084–1091 (2020). </a:t>
            </a:r>
            <a:r>
              <a:rPr lang="en-US" dirty="0">
                <a:hlinkClick r:id="rId4"/>
              </a:rPr>
              <a:t>https://doi.org/10.1007/s11606-020-05646-z</a:t>
            </a:r>
            <a:endParaRPr lang="en-US" dirty="0"/>
          </a:p>
          <a:p>
            <a:pPr marL="342900" indent="-342900">
              <a:buFont typeface="Arial" panose="020B0604020202020204" pitchFamily="34" charset="0"/>
              <a:buChar char="•"/>
            </a:pPr>
            <a:r>
              <a:rPr lang="en-US" dirty="0"/>
              <a:t>Penner LA, Dovidio JF, Gonzalez R, Albrecht TL, Chapman R, Foster T, Harper FW, Hagiwara N, Hamel LM, Shields AF, </a:t>
            </a:r>
            <a:r>
              <a:rPr lang="en-US" dirty="0" err="1"/>
              <a:t>Gadgeel</a:t>
            </a:r>
            <a:r>
              <a:rPr lang="en-US" dirty="0"/>
              <a:t> S, Simon MS, Griggs JJ, </a:t>
            </a:r>
            <a:r>
              <a:rPr lang="en-US" dirty="0" err="1"/>
              <a:t>Eggly</a:t>
            </a:r>
            <a:r>
              <a:rPr lang="en-US" dirty="0"/>
              <a:t> S. The Effects of Oncologist Implicit Racial Bias in Racially Discordant Oncology Interactions. J Clin Oncol. 2016 Aug 20;34(24):2874-80. </a:t>
            </a:r>
            <a:r>
              <a:rPr lang="en-US" dirty="0" err="1"/>
              <a:t>doi</a:t>
            </a:r>
            <a:r>
              <a:rPr lang="en-US" dirty="0"/>
              <a:t>: 10.1200/JCO.2015.66.3658. </a:t>
            </a:r>
            <a:r>
              <a:rPr lang="en-US" dirty="0" err="1"/>
              <a:t>Epub</a:t>
            </a:r>
            <a:r>
              <a:rPr lang="en-US" dirty="0"/>
              <a:t> 2016 Jun 20. PMID: 27325865; PMCID: PMC5012663.</a:t>
            </a:r>
          </a:p>
          <a:p>
            <a:pPr marL="342900" indent="-342900">
              <a:buFont typeface="Arial" panose="020B0604020202020204" pitchFamily="34" charset="0"/>
              <a:buChar char="•"/>
            </a:pPr>
            <a:r>
              <a:rPr lang="en-US" dirty="0"/>
              <a:t>Hagiwara N, </a:t>
            </a:r>
            <a:r>
              <a:rPr lang="en-US" dirty="0" err="1"/>
              <a:t>Slatcher</a:t>
            </a:r>
            <a:r>
              <a:rPr lang="en-US" dirty="0"/>
              <a:t> RB, </a:t>
            </a:r>
            <a:r>
              <a:rPr lang="en-US" dirty="0" err="1"/>
              <a:t>Eggly</a:t>
            </a:r>
            <a:r>
              <a:rPr lang="en-US" dirty="0"/>
              <a:t> S, Penner LA. Physician Racial Bias and Word Use during Racially Discordant Medical Interactions. Health </a:t>
            </a:r>
            <a:r>
              <a:rPr lang="en-US" dirty="0" err="1"/>
              <a:t>Commun</a:t>
            </a:r>
            <a:r>
              <a:rPr lang="en-US" dirty="0"/>
              <a:t>. 2017 Apr;32(4):401-408. </a:t>
            </a:r>
            <a:r>
              <a:rPr lang="en-US" dirty="0" err="1"/>
              <a:t>doi</a:t>
            </a:r>
            <a:r>
              <a:rPr lang="en-US" dirty="0"/>
              <a:t>: 10.1080/10410236.2016.1138389. </a:t>
            </a:r>
            <a:r>
              <a:rPr lang="en-US" dirty="0" err="1"/>
              <a:t>Epub</a:t>
            </a:r>
            <a:r>
              <a:rPr lang="en-US" dirty="0"/>
              <a:t> 2016 Jun 16. PMID: 27309596; PMCID: PMC5161737.</a:t>
            </a:r>
          </a:p>
          <a:p>
            <a:pPr marL="342900" indent="-342900">
              <a:buFont typeface="Arial" panose="020B0604020202020204" pitchFamily="34" charset="0"/>
              <a:buChar char="•"/>
            </a:pPr>
            <a:r>
              <a:rPr lang="en-US" dirty="0"/>
              <a:t>King WD, Wong MD, Shapiro MF, Landon BE, Cunningham WE. Does racial concordance between HIV-positive patients and their physicians affect the time to receipt of protease inhibitors? J Gen Intern Med. 2004 Nov;19(11):1146-53. </a:t>
            </a:r>
            <a:r>
              <a:rPr lang="en-US" dirty="0" err="1"/>
              <a:t>doi</a:t>
            </a:r>
            <a:r>
              <a:rPr lang="en-US" dirty="0"/>
              <a:t>: 10.1111/j.1525-1497.2004.30443.x. PMID: 15566445; PMCID: PMC1494794.</a:t>
            </a:r>
          </a:p>
          <a:p>
            <a:pPr marL="342900" indent="-342900">
              <a:buFont typeface="Arial" panose="020B0604020202020204" pitchFamily="34" charset="0"/>
              <a:buChar char="•"/>
            </a:pPr>
            <a:r>
              <a:rPr lang="en-US" dirty="0" err="1"/>
              <a:t>Strumpf</a:t>
            </a:r>
            <a:r>
              <a:rPr lang="en-US" dirty="0"/>
              <a:t> EC. Racial/ethnic disparities in primary care: the role of physician-patient concordance. Med Care. 2011 May;49(5):496-503. </a:t>
            </a:r>
            <a:r>
              <a:rPr lang="en-US" dirty="0" err="1"/>
              <a:t>doi</a:t>
            </a:r>
            <a:r>
              <a:rPr lang="en-US" dirty="0"/>
              <a:t>: 10.1097/MLR.0b013e31820fbee4. PMID: 21430577.</a:t>
            </a:r>
          </a:p>
          <a:p>
            <a:pPr marL="342900" indent="-342900">
              <a:buFont typeface="Arial" panose="020B0604020202020204" pitchFamily="34" charset="0"/>
              <a:buChar char="•"/>
            </a:pPr>
            <a:r>
              <a:rPr lang="en-US" dirty="0"/>
              <a:t>Cooper-Patrick L, Gallo JJ, Gonzales JJ, Vu HT, Powe NR, Nelson C, Ford DE. Race, gender, and partnership in the patient-physician relationship. JAMA. 1999 Aug 11;282(6):583-9. </a:t>
            </a:r>
            <a:r>
              <a:rPr lang="en-US" dirty="0" err="1"/>
              <a:t>doi</a:t>
            </a:r>
            <a:r>
              <a:rPr lang="en-US" dirty="0"/>
              <a:t>: 10.1001/jama.282.6.583. PMID: 10450723.</a:t>
            </a:r>
          </a:p>
          <a:p>
            <a:pPr marL="342900" indent="-342900">
              <a:buFont typeface="Arial" panose="020B0604020202020204" pitchFamily="34" charset="0"/>
              <a:buChar char="•"/>
            </a:pPr>
            <a:r>
              <a:rPr lang="en-US" dirty="0">
                <a:hlinkClick r:id="rId5"/>
              </a:rPr>
              <a:t>https://www.census.gov/library/stories/2021/08/improved-race-ethnicity-measures-reveal-united-states-population-much-more-multiracial.html#:~:text=In%202020%2C%20the%20Black%20or,million%20and%2012.6%25%20in%202010</a:t>
            </a:r>
            <a:r>
              <a:rPr lang="en-US" dirty="0"/>
              <a:t>.</a:t>
            </a:r>
          </a:p>
          <a:p>
            <a:pPr marL="342900" indent="-342900">
              <a:buFont typeface="Arial" panose="020B0604020202020204" pitchFamily="34" charset="0"/>
              <a:buChar char="•"/>
            </a:pPr>
            <a:r>
              <a:rPr lang="en-US" dirty="0">
                <a:hlinkClick r:id="rId6"/>
              </a:rPr>
              <a:t>https://newsroom.ucla.edu/releases/proportion-black-physicians-little-change</a:t>
            </a:r>
            <a:endParaRPr lang="en-US" dirty="0"/>
          </a:p>
          <a:p>
            <a:pPr marL="342900" indent="-342900">
              <a:buFont typeface="Arial" panose="020B0604020202020204" pitchFamily="34" charset="0"/>
              <a:buChar char="•"/>
            </a:pPr>
            <a:r>
              <a:rPr lang="en-US" dirty="0">
                <a:hlinkClick r:id="rId7"/>
              </a:rPr>
              <a:t>https://www.medscape.com/viewarticle/949673</a:t>
            </a:r>
            <a:endParaRPr lang="en-US" dirty="0"/>
          </a:p>
          <a:p>
            <a:pPr marL="342900" indent="-342900">
              <a:buFont typeface="Arial" panose="020B0604020202020204" pitchFamily="34" charset="0"/>
              <a:buChar char="•"/>
            </a:pPr>
            <a:r>
              <a:rPr lang="en-US" dirty="0"/>
              <a:t>Ly, D.P. Historical Trends in the Representativeness and Incomes of Black Physicians, 1900–2018. </a:t>
            </a:r>
            <a:r>
              <a:rPr lang="en-US" i="1" dirty="0"/>
              <a:t>J GEN INTERN MED</a:t>
            </a:r>
            <a:r>
              <a:rPr lang="en-US" dirty="0"/>
              <a:t> </a:t>
            </a:r>
            <a:r>
              <a:rPr lang="en-US" b="1" dirty="0"/>
              <a:t>37</a:t>
            </a:r>
            <a:r>
              <a:rPr lang="en-US" dirty="0"/>
              <a:t>, 1310–1312 (2022). https://</a:t>
            </a:r>
            <a:r>
              <a:rPr lang="en-US" dirty="0" err="1"/>
              <a:t>doi.org</a:t>
            </a:r>
            <a:r>
              <a:rPr lang="en-US" dirty="0"/>
              <a:t>/10.1007/s11606-021-06745-1</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16</a:t>
            </a:fld>
            <a:endParaRPr lang="en-US" dirty="0"/>
          </a:p>
        </p:txBody>
      </p:sp>
      <p:pic>
        <p:nvPicPr>
          <p:cNvPr id="5" name="Audio 4">
            <a:hlinkClick r:id="" action="ppaction://media"/>
            <a:extLst>
              <a:ext uri="{FF2B5EF4-FFF2-40B4-BE49-F238E27FC236}">
                <a16:creationId xmlns:a16="http://schemas.microsoft.com/office/drawing/2014/main" id="{D65F5AA3-ED3E-ABA4-D575-2EDF163C056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00892328"/>
      </p:ext>
    </p:extLst>
  </p:cSld>
  <p:clrMapOvr>
    <a:masterClrMapping/>
  </p:clrMapOvr>
  <mc:AlternateContent xmlns:mc="http://schemas.openxmlformats.org/markup-compatibility/2006">
    <mc:Choice xmlns:p14="http://schemas.microsoft.com/office/powerpoint/2010/main" Requires="p14">
      <p:transition spd="slow" p14:dur="2000" advTm="6026"/>
    </mc:Choice>
    <mc:Fallback>
      <p:transition spd="slow" advTm="60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a:bodyPr>
          <a:lstStyle/>
          <a:p>
            <a:pPr>
              <a:lnSpc>
                <a:spcPct val="70000"/>
              </a:lnSpc>
            </a:pPr>
            <a:r>
              <a:rPr lang="en-US" sz="2400" b="1" dirty="0"/>
              <a:t>Underrepresented Minorities (URMs) in Healthcare Professions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Impact on Health Equity: A diverse healthcare workforce can improve healthcare outcomes, access to care, and equity for patients. One way to improve the diversity of the healthcare profession is to expose children at a young age to science and the medical field to improve the pipeline of minority students. </a:t>
            </a:r>
          </a:p>
          <a:p>
            <a:endParaRPr lang="en-US" dirty="0"/>
          </a:p>
          <a:p>
            <a:pPr marL="342900" indent="-342900">
              <a:buFont typeface="Arial" panose="020B0604020202020204" pitchFamily="34" charset="0"/>
              <a:buChar char="•"/>
            </a:pPr>
            <a:r>
              <a:rPr lang="en-US" dirty="0"/>
              <a:t>United States Statistics (2018 - 2020) </a:t>
            </a:r>
          </a:p>
          <a:p>
            <a:pPr marL="1028700" lvl="1" indent="-342900"/>
            <a:r>
              <a:rPr lang="en-US" dirty="0"/>
              <a:t>African American physicians = 5.3% </a:t>
            </a:r>
          </a:p>
          <a:p>
            <a:pPr lvl="2" indent="0">
              <a:buNone/>
            </a:pPr>
            <a:r>
              <a:rPr lang="en-US" dirty="0"/>
              <a:t>(it was 1.3% in 1900) </a:t>
            </a:r>
          </a:p>
          <a:p>
            <a:pPr marL="1028700" lvl="1" indent="-342900"/>
            <a:r>
              <a:rPr lang="en-US" dirty="0"/>
              <a:t>African American male physicians = 2.6%</a:t>
            </a:r>
          </a:p>
          <a:p>
            <a:pPr marL="1028700" lvl="1" indent="-342900"/>
            <a:r>
              <a:rPr lang="en-US" dirty="0"/>
              <a:t>African Americans in the United States (including mixed race) = 14.2% </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2</a:t>
            </a:fld>
            <a:endParaRPr lang="en-US" dirty="0"/>
          </a:p>
        </p:txBody>
      </p:sp>
      <p:pic>
        <p:nvPicPr>
          <p:cNvPr id="6" name="Audio 5">
            <a:hlinkClick r:id="" action="ppaction://media"/>
            <a:extLst>
              <a:ext uri="{FF2B5EF4-FFF2-40B4-BE49-F238E27FC236}">
                <a16:creationId xmlns:a16="http://schemas.microsoft.com/office/drawing/2014/main" id="{2F1027F2-C60F-3255-9EDC-E6C561AE8B9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954904398"/>
      </p:ext>
    </p:extLst>
  </p:cSld>
  <p:clrMapOvr>
    <a:masterClrMapping/>
  </p:clrMapOvr>
  <mc:AlternateContent xmlns:mc="http://schemas.openxmlformats.org/markup-compatibility/2006">
    <mc:Choice xmlns:p14="http://schemas.microsoft.com/office/powerpoint/2010/main" Requires="p14">
      <p:transition spd="slow" p14:dur="2000" advTm="80960"/>
    </mc:Choice>
    <mc:Fallback>
      <p:transition spd="slow" advTm="80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a:xfrm>
            <a:off x="781362" y="14264"/>
            <a:ext cx="10629275" cy="877266"/>
          </a:xfrm>
        </p:spPr>
        <p:txBody>
          <a:bodyPr/>
          <a:lstStyle/>
          <a:p>
            <a:r>
              <a:rPr lang="en-US" dirty="0"/>
              <a:t>Background</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3</a:t>
            </a:fld>
            <a:endParaRPr lang="en-US" dirty="0"/>
          </a:p>
        </p:txBody>
      </p:sp>
      <p:pic>
        <p:nvPicPr>
          <p:cNvPr id="1028" name="Picture 4" descr="Percent of population and physicians">
            <a:extLst>
              <a:ext uri="{FF2B5EF4-FFF2-40B4-BE49-F238E27FC236}">
                <a16:creationId xmlns:a16="http://schemas.microsoft.com/office/drawing/2014/main" id="{ED977DEB-A552-C189-368D-550B76ED12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940" y="710854"/>
            <a:ext cx="8394120" cy="5589180"/>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F2F672A7-D21F-39BD-8745-AA57DAA25A9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740339672"/>
      </p:ext>
    </p:extLst>
  </p:cSld>
  <p:clrMapOvr>
    <a:masterClrMapping/>
  </p:clrMapOvr>
  <mc:AlternateContent xmlns:mc="http://schemas.openxmlformats.org/markup-compatibility/2006">
    <mc:Choice xmlns:p14="http://schemas.microsoft.com/office/powerpoint/2010/main" Requires="p14">
      <p:transition spd="slow" p14:dur="2000" advTm="96288"/>
    </mc:Choice>
    <mc:Fallback>
      <p:transition spd="slow" advTm="962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a:bodyPr>
          <a:lstStyle/>
          <a:p>
            <a:pPr>
              <a:lnSpc>
                <a:spcPct val="70000"/>
              </a:lnSpc>
            </a:pPr>
            <a:r>
              <a:rPr lang="en-US" sz="2400" b="1" dirty="0"/>
              <a:t>Literature Review on Improving Healthcare Delivery for Minorities </a:t>
            </a:r>
          </a:p>
          <a:p>
            <a:pPr marL="342900" indent="-342900">
              <a:buFont typeface="Arial" panose="020B0604020202020204" pitchFamily="34" charset="0"/>
              <a:buChar char="•"/>
            </a:pPr>
            <a:r>
              <a:rPr lang="en-US" dirty="0"/>
              <a:t>Patient-provider racial and ethnic concordance (seeing a minority physician that is the same of the patient) results in improvements in: </a:t>
            </a:r>
          </a:p>
          <a:p>
            <a:pPr marL="1028700" lvl="1" indent="-342900"/>
            <a:r>
              <a:rPr lang="en-US" dirty="0"/>
              <a:t>Time spent together (between patient and provider) </a:t>
            </a:r>
          </a:p>
          <a:p>
            <a:pPr marL="1028700" lvl="1" indent="-342900"/>
            <a:r>
              <a:rPr lang="en-US" dirty="0"/>
              <a:t>Medication adherence </a:t>
            </a:r>
          </a:p>
          <a:p>
            <a:pPr marL="1028700" lvl="1" indent="-342900"/>
            <a:r>
              <a:rPr lang="en-US" dirty="0"/>
              <a:t>Shared decision-making</a:t>
            </a:r>
          </a:p>
          <a:p>
            <a:pPr marL="1028700" lvl="1" indent="-342900"/>
            <a:r>
              <a:rPr lang="en-US" dirty="0"/>
              <a:t>Wait times for treatment</a:t>
            </a:r>
          </a:p>
          <a:p>
            <a:pPr marL="1028700" lvl="1" indent="-342900"/>
            <a:r>
              <a:rPr lang="en-US" dirty="0"/>
              <a:t>Cholesterol screening </a:t>
            </a:r>
          </a:p>
          <a:p>
            <a:pPr marL="1028700" lvl="1" indent="-342900"/>
            <a:r>
              <a:rPr lang="en-US" dirty="0"/>
              <a:t>Patient comprehension of cancer risk</a:t>
            </a:r>
          </a:p>
          <a:p>
            <a:pPr marL="1028700" lvl="1" indent="-342900"/>
            <a:r>
              <a:rPr lang="en-US" dirty="0"/>
              <a:t>Patient perception of treatment decisions </a:t>
            </a:r>
          </a:p>
          <a:p>
            <a:pPr marL="1028700" lvl="1" indent="-342900"/>
            <a:r>
              <a:rPr lang="en-US" dirty="0"/>
              <a:t>Reduced implicit bias (by provider)</a:t>
            </a:r>
          </a:p>
          <a:p>
            <a:pPr marL="1028700" lvl="1" indent="-342900"/>
            <a:r>
              <a:rPr lang="en-US" dirty="0"/>
              <a:t>Patient engagement is higher </a:t>
            </a:r>
          </a:p>
          <a:p>
            <a:pPr marL="1028700" lvl="1" indent="-342900"/>
            <a:r>
              <a:rPr lang="en-US" dirty="0"/>
              <a:t>Increased consent for preventative services </a:t>
            </a:r>
          </a:p>
          <a:p>
            <a:pPr marL="1028700" lvl="1" indent="-342900"/>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4</a:t>
            </a:fld>
            <a:endParaRPr lang="en-US" dirty="0"/>
          </a:p>
        </p:txBody>
      </p:sp>
      <p:pic>
        <p:nvPicPr>
          <p:cNvPr id="5" name="Audio 4">
            <a:hlinkClick r:id="" action="ppaction://media"/>
            <a:extLst>
              <a:ext uri="{FF2B5EF4-FFF2-40B4-BE49-F238E27FC236}">
                <a16:creationId xmlns:a16="http://schemas.microsoft.com/office/drawing/2014/main" id="{61072620-F40F-E335-2D38-97654676F8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717676534"/>
      </p:ext>
    </p:extLst>
  </p:cSld>
  <p:clrMapOvr>
    <a:masterClrMapping/>
  </p:clrMapOvr>
  <mc:AlternateContent xmlns:mc="http://schemas.openxmlformats.org/markup-compatibility/2006">
    <mc:Choice xmlns:p14="http://schemas.microsoft.com/office/powerpoint/2010/main" Requires="p14">
      <p:transition spd="slow" p14:dur="2000" advTm="112682"/>
    </mc:Choice>
    <mc:Fallback>
      <p:transition spd="slow" advTm="1126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company name&#10;&#10;Description automatically generated">
            <a:extLst>
              <a:ext uri="{FF2B5EF4-FFF2-40B4-BE49-F238E27FC236}">
                <a16:creationId xmlns:a16="http://schemas.microsoft.com/office/drawing/2014/main" id="{E9F53B42-396B-C336-041D-7360817C2C63}"/>
              </a:ext>
            </a:extLst>
          </p:cNvPr>
          <p:cNvPicPr>
            <a:picLocks noChangeAspect="1"/>
          </p:cNvPicPr>
          <p:nvPr/>
        </p:nvPicPr>
        <p:blipFill>
          <a:blip r:embed="rId4"/>
          <a:stretch>
            <a:fillRect/>
          </a:stretch>
        </p:blipFill>
        <p:spPr>
          <a:xfrm>
            <a:off x="8072847" y="1489165"/>
            <a:ext cx="4064000" cy="2286000"/>
          </a:xfrm>
          <a:prstGeom prst="rect">
            <a:avLst/>
          </a:prstGeom>
        </p:spPr>
      </p:pic>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Community Organization</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a:xfrm>
            <a:off x="822961" y="1345474"/>
            <a:ext cx="7249886" cy="4859383"/>
          </a:xfrm>
        </p:spPr>
        <p:txBody>
          <a:bodyPr>
            <a:normAutofit fontScale="92500" lnSpcReduction="20000"/>
          </a:bodyPr>
          <a:lstStyle/>
          <a:p>
            <a:pPr>
              <a:lnSpc>
                <a:spcPct val="70000"/>
              </a:lnSpc>
            </a:pPr>
            <a:r>
              <a:rPr lang="en-US" sz="2400" b="1" dirty="0"/>
              <a:t>Crosby Scholars Community Partnership </a:t>
            </a:r>
          </a:p>
          <a:p>
            <a:pPr marL="342900" indent="-342900">
              <a:buFont typeface="Arial" panose="020B0604020202020204" pitchFamily="34" charset="0"/>
              <a:buChar char="•"/>
            </a:pPr>
            <a:r>
              <a:rPr lang="en-US" dirty="0"/>
              <a:t>Helps middle school and high school students in Forsyth County prepare for college admission and other post-secondary opportunities academically, personally, financially </a:t>
            </a:r>
          </a:p>
          <a:p>
            <a:endParaRPr lang="en-US" dirty="0"/>
          </a:p>
          <a:p>
            <a:r>
              <a:rPr lang="en-US" sz="2400" b="1" dirty="0"/>
              <a:t>African American Males Pursuing Educational Dreams </a:t>
            </a:r>
            <a:endParaRPr lang="en-US" sz="2400" dirty="0"/>
          </a:p>
          <a:p>
            <a:pPr marL="342900" indent="-342900">
              <a:buFont typeface="Arial" panose="020B0604020202020204" pitchFamily="34" charset="0"/>
              <a:buChar char="•"/>
            </a:pPr>
            <a:r>
              <a:rPr lang="en-US" dirty="0"/>
              <a:t>AAMPED is a subset of Crosby Scholars, began in 2016 – 2017</a:t>
            </a:r>
          </a:p>
          <a:p>
            <a:pPr marL="342900" indent="-342900">
              <a:buFont typeface="Arial" panose="020B0604020202020204" pitchFamily="34" charset="0"/>
              <a:buChar char="•"/>
            </a:pPr>
            <a:r>
              <a:rPr lang="en-US" dirty="0"/>
              <a:t>Provides workshops designed for African American males targeted for college and life success skills – examples include career exploration programs, College Success Camp, college tours, drug-prevention workshops, and others </a:t>
            </a:r>
          </a:p>
          <a:p>
            <a:pPr marL="342900" indent="-342900">
              <a:buFont typeface="Arial" panose="020B0604020202020204" pitchFamily="34" charset="0"/>
              <a:buChar char="•"/>
            </a:pPr>
            <a:r>
              <a:rPr lang="en-US" dirty="0"/>
              <a:t>African-American Males have demonstrated a 19% increase in completion of the Crosby Scholars program since AAMPED began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5</a:t>
            </a:fld>
            <a:endParaRPr lang="en-US" dirty="0"/>
          </a:p>
        </p:txBody>
      </p:sp>
      <p:sp>
        <p:nvSpPr>
          <p:cNvPr id="5" name="AutoShape 2" descr="Crosby Scholars. For college. For life.">
            <a:extLst>
              <a:ext uri="{FF2B5EF4-FFF2-40B4-BE49-F238E27FC236}">
                <a16:creationId xmlns:a16="http://schemas.microsoft.com/office/drawing/2014/main" id="{3B179BEE-6BED-3041-8779-D22D333DADAE}"/>
              </a:ext>
            </a:extLst>
          </p:cNvPr>
          <p:cNvSpPr>
            <a:spLocks noChangeAspect="1" noChangeArrowheads="1"/>
          </p:cNvSpPr>
          <p:nvPr/>
        </p:nvSpPr>
        <p:spPr bwMode="auto">
          <a:xfrm>
            <a:off x="5943599" y="1667933"/>
            <a:ext cx="1913467" cy="19134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Audio 5">
            <a:hlinkClick r:id="" action="ppaction://media"/>
            <a:extLst>
              <a:ext uri="{FF2B5EF4-FFF2-40B4-BE49-F238E27FC236}">
                <a16:creationId xmlns:a16="http://schemas.microsoft.com/office/drawing/2014/main" id="{1BC3B4FB-5954-75E7-4A52-598724286AB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919870489"/>
      </p:ext>
    </p:extLst>
  </p:cSld>
  <p:clrMapOvr>
    <a:masterClrMapping/>
  </p:clrMapOvr>
  <mc:AlternateContent xmlns:mc="http://schemas.openxmlformats.org/markup-compatibility/2006">
    <mc:Choice xmlns:p14="http://schemas.microsoft.com/office/powerpoint/2010/main" Requires="p14">
      <p:transition spd="slow" p14:dur="2000" advTm="57365"/>
    </mc:Choice>
    <mc:Fallback>
      <p:transition spd="slow" advTm="573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lstStyle/>
          <a:p>
            <a:pPr>
              <a:lnSpc>
                <a:spcPct val="70000"/>
              </a:lnSpc>
            </a:pPr>
            <a:r>
              <a:rPr lang="en-US" sz="2400" b="1" dirty="0"/>
              <a:t>“What does a doctor look like?” Presentation </a:t>
            </a:r>
          </a:p>
          <a:p>
            <a:pPr marL="342900" indent="-342900">
              <a:buFont typeface="Arial" panose="020B0604020202020204" pitchFamily="34" charset="0"/>
              <a:buChar char="•"/>
            </a:pPr>
            <a:r>
              <a:rPr lang="en-US" dirty="0"/>
              <a:t>Goal was to provide exposure to science and the healthcare profession (specifically Pain Medicine, Anesthesia and PM&amp;R) to youth of color. Ultimate, long-term goal is to inspire these Underrepresented Minorities to consider a career in medicine or other healthcare professions. </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6</a:t>
            </a:fld>
            <a:endParaRPr lang="en-US" dirty="0"/>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A4E88990-D084-C7DD-D0E4-67F993C761E9}"/>
              </a:ext>
            </a:extLst>
          </p:cNvPr>
          <p:cNvPicPr>
            <a:picLocks noChangeAspect="1"/>
          </p:cNvPicPr>
          <p:nvPr/>
        </p:nvPicPr>
        <p:blipFill>
          <a:blip r:embed="rId5"/>
          <a:stretch>
            <a:fillRect/>
          </a:stretch>
        </p:blipFill>
        <p:spPr>
          <a:xfrm>
            <a:off x="1675785" y="3291840"/>
            <a:ext cx="4115450" cy="2322704"/>
          </a:xfrm>
          <a:prstGeom prst="rect">
            <a:avLst/>
          </a:prstGeom>
        </p:spPr>
      </p:pic>
      <p:pic>
        <p:nvPicPr>
          <p:cNvPr id="2050" name="Picture 2" descr="Health Disparities Legislation">
            <a:extLst>
              <a:ext uri="{FF2B5EF4-FFF2-40B4-BE49-F238E27FC236}">
                <a16:creationId xmlns:a16="http://schemas.microsoft.com/office/drawing/2014/main" id="{8B66AFB9-E810-FB17-2BFC-AACF073159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6391" y="3291840"/>
            <a:ext cx="4115450" cy="23149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29476D3-DB12-9DE2-B634-CF2B1D9F822E}"/>
              </a:ext>
            </a:extLst>
          </p:cNvPr>
          <p:cNvSpPr txBox="1"/>
          <p:nvPr/>
        </p:nvSpPr>
        <p:spPr>
          <a:xfrm>
            <a:off x="6796391" y="5615353"/>
            <a:ext cx="4794068" cy="261610"/>
          </a:xfrm>
          <a:prstGeom prst="rect">
            <a:avLst/>
          </a:prstGeom>
          <a:noFill/>
        </p:spPr>
        <p:txBody>
          <a:bodyPr wrap="square">
            <a:spAutoFit/>
          </a:bodyPr>
          <a:lstStyle/>
          <a:p>
            <a:r>
              <a:rPr lang="en-US" sz="1100" dirty="0"/>
              <a:t>https://</a:t>
            </a:r>
            <a:r>
              <a:rPr lang="en-US" sz="1100" dirty="0" err="1"/>
              <a:t>www.ncsl.org</a:t>
            </a:r>
            <a:r>
              <a:rPr lang="en-US" sz="1100" dirty="0"/>
              <a:t>/research/health/health-disparities-</a:t>
            </a:r>
            <a:r>
              <a:rPr lang="en-US" sz="1100" dirty="0" err="1"/>
              <a:t>laws.aspx</a:t>
            </a:r>
            <a:endParaRPr lang="en-US" sz="1100" dirty="0"/>
          </a:p>
        </p:txBody>
      </p:sp>
      <p:pic>
        <p:nvPicPr>
          <p:cNvPr id="5" name="Audio 4">
            <a:hlinkClick r:id="" action="ppaction://media"/>
            <a:extLst>
              <a:ext uri="{FF2B5EF4-FFF2-40B4-BE49-F238E27FC236}">
                <a16:creationId xmlns:a16="http://schemas.microsoft.com/office/drawing/2014/main" id="{F8DAC3B9-E550-6E89-091F-3721F91F342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145765182"/>
      </p:ext>
    </p:extLst>
  </p:cSld>
  <p:clrMapOvr>
    <a:masterClrMapping/>
  </p:clrMapOvr>
  <mc:AlternateContent xmlns:mc="http://schemas.openxmlformats.org/markup-compatibility/2006">
    <mc:Choice xmlns:p14="http://schemas.microsoft.com/office/powerpoint/2010/main" Requires="p14">
      <p:transition spd="slow" p14:dur="2000" advTm="23381"/>
    </mc:Choice>
    <mc:Fallback>
      <p:transition spd="slow" advTm="233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lstStyle/>
          <a:p>
            <a:pPr marL="342900" indent="-342900">
              <a:buFont typeface="Arial" panose="020B0604020202020204" pitchFamily="34" charset="0"/>
              <a:buChar char="•"/>
            </a:pPr>
            <a:r>
              <a:rPr lang="en-US" b="1" dirty="0"/>
              <a:t>Location: </a:t>
            </a:r>
            <a:r>
              <a:rPr lang="en-US" dirty="0"/>
              <a:t>Took place at a site designated by the Crosby Scholars/AAMPED – part of a Goodwill conference center </a:t>
            </a:r>
          </a:p>
          <a:p>
            <a:pPr marL="342900" indent="-342900">
              <a:buFont typeface="Arial" panose="020B0604020202020204" pitchFamily="34" charset="0"/>
              <a:buChar char="•"/>
            </a:pPr>
            <a:r>
              <a:rPr lang="en-US" b="1" dirty="0"/>
              <a:t>Participants: </a:t>
            </a:r>
            <a:r>
              <a:rPr lang="en-US" dirty="0"/>
              <a:t>25-30 middle school African American males. They were already part of the Crosby Scholars/AAMPED program, we did not have to recruit them. </a:t>
            </a:r>
          </a:p>
          <a:p>
            <a:pPr marL="342900" indent="-342900">
              <a:buFont typeface="Arial" panose="020B0604020202020204" pitchFamily="34" charset="0"/>
              <a:buChar char="•"/>
            </a:pPr>
            <a:r>
              <a:rPr lang="en-US" b="1" dirty="0"/>
              <a:t>Methods: </a:t>
            </a:r>
            <a:r>
              <a:rPr lang="en-US" dirty="0"/>
              <a:t>Presentation to children. Then into 3 small groups at stations using Simulation Lab equipment to both speak with and give kids hands–on experience including physical exam, intubation, blood draws, ultrasound, and spine injections. </a:t>
            </a:r>
          </a:p>
          <a:p>
            <a:pPr marL="342900" indent="-342900">
              <a:buFont typeface="Arial" panose="020B0604020202020204" pitchFamily="34" charset="0"/>
              <a:buChar char="•"/>
            </a:pPr>
            <a:r>
              <a:rPr lang="en-US" b="1" dirty="0"/>
              <a:t>Analysis of results: </a:t>
            </a:r>
            <a:r>
              <a:rPr lang="en-US" dirty="0"/>
              <a:t>paper survey was completed at the end of the session prior to leaving. </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7</a:t>
            </a:fld>
            <a:endParaRPr lang="en-US" dirty="0"/>
          </a:p>
        </p:txBody>
      </p:sp>
      <p:pic>
        <p:nvPicPr>
          <p:cNvPr id="5" name="Audio 4">
            <a:hlinkClick r:id="" action="ppaction://media"/>
            <a:extLst>
              <a:ext uri="{FF2B5EF4-FFF2-40B4-BE49-F238E27FC236}">
                <a16:creationId xmlns:a16="http://schemas.microsoft.com/office/drawing/2014/main" id="{8D314128-B003-A62E-5D7E-C5D81EE2A66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322063749"/>
      </p:ext>
    </p:extLst>
  </p:cSld>
  <p:clrMapOvr>
    <a:masterClrMapping/>
  </p:clrMapOvr>
  <mc:AlternateContent xmlns:mc="http://schemas.openxmlformats.org/markup-compatibility/2006">
    <mc:Choice xmlns:p14="http://schemas.microsoft.com/office/powerpoint/2010/main" Requires="p14">
      <p:transition spd="slow" p14:dur="2000" advTm="84330"/>
    </mc:Choice>
    <mc:Fallback>
      <p:transition spd="slow" advTm="84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Results of Survey </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a:bodyPr>
          <a:lstStyle/>
          <a:p>
            <a:pPr>
              <a:lnSpc>
                <a:spcPct val="70000"/>
              </a:lnSpc>
            </a:pPr>
            <a:r>
              <a:rPr lang="en-US" sz="2400" b="1" dirty="0"/>
              <a:t>Question 1 – </a:t>
            </a:r>
            <a:r>
              <a:rPr lang="en-US" sz="2400" dirty="0"/>
              <a:t>What knowledge have you gained from the AAMPED medical program? </a:t>
            </a:r>
          </a:p>
          <a:p>
            <a:pPr>
              <a:lnSpc>
                <a:spcPct val="70000"/>
              </a:lnSpc>
            </a:pPr>
            <a:endParaRPr lang="en-US" sz="2400" b="1" dirty="0"/>
          </a:p>
          <a:p>
            <a:pPr>
              <a:lnSpc>
                <a:spcPct val="70000"/>
              </a:lnSpc>
            </a:pPr>
            <a:r>
              <a:rPr lang="en-US" sz="2400" b="1" dirty="0"/>
              <a:t>Question 2 – </a:t>
            </a:r>
            <a:r>
              <a:rPr lang="en-US" sz="2400" dirty="0"/>
              <a:t>What careers are you interested in pursuing? </a:t>
            </a:r>
          </a:p>
          <a:p>
            <a:pPr>
              <a:lnSpc>
                <a:spcPct val="70000"/>
              </a:lnSpc>
            </a:pPr>
            <a:endParaRPr lang="en-US" sz="2400" b="1" dirty="0"/>
          </a:p>
          <a:p>
            <a:pPr>
              <a:lnSpc>
                <a:spcPct val="70000"/>
              </a:lnSpc>
            </a:pPr>
            <a:r>
              <a:rPr lang="en-US" sz="2400" b="1" dirty="0"/>
              <a:t>Question 3 – </a:t>
            </a:r>
            <a:r>
              <a:rPr lang="en-US" sz="2400" dirty="0"/>
              <a:t>How has the AAMPED medical program helped you to reach your goals in school? </a:t>
            </a:r>
          </a:p>
          <a:p>
            <a:pPr>
              <a:lnSpc>
                <a:spcPct val="70000"/>
              </a:lnSpc>
            </a:pPr>
            <a:endParaRPr lang="en-US" sz="2400" b="1" dirty="0"/>
          </a:p>
          <a:p>
            <a:pPr>
              <a:lnSpc>
                <a:spcPct val="70000"/>
              </a:lnSpc>
            </a:pPr>
            <a:r>
              <a:rPr lang="en-US" sz="2400" b="1" dirty="0"/>
              <a:t>Question 4 – </a:t>
            </a:r>
            <a:r>
              <a:rPr lang="en-US" sz="2400" dirty="0"/>
              <a:t>What are 3 things that you will share about the AAMPED medical program with your friends? </a:t>
            </a:r>
          </a:p>
          <a:p>
            <a:pPr>
              <a:lnSpc>
                <a:spcPct val="70000"/>
              </a:lnSpc>
            </a:pPr>
            <a:endParaRPr lang="en-US" sz="2400" b="1" dirty="0"/>
          </a:p>
          <a:p>
            <a:pPr>
              <a:lnSpc>
                <a:spcPct val="70000"/>
              </a:lnSpc>
            </a:pPr>
            <a:r>
              <a:rPr lang="en-US" sz="2400" b="1" dirty="0"/>
              <a:t>Question 5 – </a:t>
            </a:r>
            <a:r>
              <a:rPr lang="en-US" sz="2400" dirty="0"/>
              <a:t>Why are you in the Crosby Scholars AAMPED program? </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8</a:t>
            </a:fld>
            <a:endParaRPr lang="en-US" dirty="0"/>
          </a:p>
        </p:txBody>
      </p:sp>
      <p:pic>
        <p:nvPicPr>
          <p:cNvPr id="5" name="Audio 4">
            <a:hlinkClick r:id="" action="ppaction://media"/>
            <a:extLst>
              <a:ext uri="{FF2B5EF4-FFF2-40B4-BE49-F238E27FC236}">
                <a16:creationId xmlns:a16="http://schemas.microsoft.com/office/drawing/2014/main" id="{7CD88DB7-F7D1-D75E-9658-B2908C6F5AC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213306132"/>
      </p:ext>
    </p:extLst>
  </p:cSld>
  <p:clrMapOvr>
    <a:masterClrMapping/>
  </p:clrMapOvr>
  <mc:AlternateContent xmlns:mc="http://schemas.openxmlformats.org/markup-compatibility/2006">
    <mc:Choice xmlns:p14="http://schemas.microsoft.com/office/powerpoint/2010/main" Requires="p14">
      <p:transition spd="slow" p14:dur="2000" advTm="17738"/>
    </mc:Choice>
    <mc:Fallback>
      <p:transition spd="slow" advTm="177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8821AF-4FAB-1A3A-7792-18EE7C713246}"/>
              </a:ext>
            </a:extLst>
          </p:cNvPr>
          <p:cNvPicPr>
            <a:picLocks noChangeAspect="1"/>
          </p:cNvPicPr>
          <p:nvPr/>
        </p:nvPicPr>
        <p:blipFill>
          <a:blip r:embed="rId5"/>
          <a:stretch>
            <a:fillRect/>
          </a:stretch>
        </p:blipFill>
        <p:spPr>
          <a:xfrm>
            <a:off x="9437441" y="4543259"/>
            <a:ext cx="2754559" cy="1480208"/>
          </a:xfrm>
          <a:prstGeom prst="rect">
            <a:avLst/>
          </a:prstGeom>
        </p:spPr>
      </p:pic>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Results of Survey </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a:bodyPr>
          <a:lstStyle/>
          <a:p>
            <a:pPr>
              <a:lnSpc>
                <a:spcPct val="70000"/>
              </a:lnSpc>
            </a:pPr>
            <a:r>
              <a:rPr lang="en-US" sz="2800" b="1" dirty="0"/>
              <a:t>Question 1 – What knowledge have you gained from the AAMPED medical program? </a:t>
            </a:r>
          </a:p>
          <a:p>
            <a:pPr marL="342900" indent="-342900">
              <a:buFont typeface="Arial" panose="020B0604020202020204" pitchFamily="34" charset="0"/>
              <a:buChar char="•"/>
            </a:pPr>
            <a:r>
              <a:rPr lang="en-US" sz="2200" dirty="0"/>
              <a:t>Suture a wound, understand a sonogram, CPR, and about different medical careers </a:t>
            </a:r>
          </a:p>
          <a:p>
            <a:pPr marL="342900" indent="-342900">
              <a:buFont typeface="Arial" panose="020B0604020202020204" pitchFamily="34" charset="0"/>
              <a:buChar char="•"/>
            </a:pPr>
            <a:r>
              <a:rPr lang="en-US" sz="2200" dirty="0"/>
              <a:t>Different medical careers, such as CNA, RNA, and forensic science </a:t>
            </a:r>
          </a:p>
          <a:p>
            <a:pPr marL="342900" indent="-342900">
              <a:buFont typeface="Arial" panose="020B0604020202020204" pitchFamily="34" charset="0"/>
              <a:buChar char="•"/>
            </a:pPr>
            <a:r>
              <a:rPr lang="en-US" sz="2200" dirty="0"/>
              <a:t>I put in a suture, and 3% of AA males are doctors (more are needed) </a:t>
            </a:r>
          </a:p>
          <a:p>
            <a:pPr marL="342900" indent="-342900">
              <a:buFont typeface="Arial" panose="020B0604020202020204" pitchFamily="34" charset="0"/>
              <a:buChar char="•"/>
            </a:pPr>
            <a:r>
              <a:rPr lang="en-US" sz="2200" dirty="0"/>
              <a:t>I have learned how to save my money </a:t>
            </a:r>
          </a:p>
          <a:p>
            <a:pPr marL="342900" indent="-342900">
              <a:buFont typeface="Arial" panose="020B0604020202020204" pitchFamily="34" charset="0"/>
              <a:buChar char="•"/>
            </a:pPr>
            <a:r>
              <a:rPr lang="en-US" sz="2200" dirty="0"/>
              <a:t>How young black males can come together and have a positive experience </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9</a:t>
            </a:fld>
            <a:endParaRPr lang="en-US" dirty="0"/>
          </a:p>
        </p:txBody>
      </p:sp>
      <p:pic>
        <p:nvPicPr>
          <p:cNvPr id="7" name="Audio 6">
            <a:hlinkClick r:id="" action="ppaction://media"/>
            <a:extLst>
              <a:ext uri="{FF2B5EF4-FFF2-40B4-BE49-F238E27FC236}">
                <a16:creationId xmlns:a16="http://schemas.microsoft.com/office/drawing/2014/main" id="{26669F75-509F-6222-BC5D-78796B5CA7C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642179893"/>
      </p:ext>
    </p:extLst>
  </p:cSld>
  <p:clrMapOvr>
    <a:masterClrMapping/>
  </p:clrMapOvr>
  <mc:AlternateContent xmlns:mc="http://schemas.openxmlformats.org/markup-compatibility/2006">
    <mc:Choice xmlns:p14="http://schemas.microsoft.com/office/powerpoint/2010/main" Requires="p14">
      <p:transition spd="slow" p14:dur="2000" advTm="36202"/>
    </mc:Choice>
    <mc:Fallback>
      <p:transition spd="slow" advTm="362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2_Master 1">
  <a:themeElements>
    <a:clrScheme name="Custom 4">
      <a:dk1>
        <a:srgbClr val="9D7E37"/>
      </a:dk1>
      <a:lt1>
        <a:srgbClr val="FFFFFF"/>
      </a:lt1>
      <a:dk2>
        <a:srgbClr val="000000"/>
      </a:dk2>
      <a:lt2>
        <a:srgbClr val="E7E6E6"/>
      </a:lt2>
      <a:accent1>
        <a:srgbClr val="5B9BD5"/>
      </a:accent1>
      <a:accent2>
        <a:srgbClr val="ED7D31"/>
      </a:accent2>
      <a:accent3>
        <a:srgbClr val="A5A5A5"/>
      </a:accent3>
      <a:accent4>
        <a:srgbClr val="FFC000"/>
      </a:accent4>
      <a:accent5>
        <a:srgbClr val="4472C4"/>
      </a:accent5>
      <a:accent6>
        <a:srgbClr val="70AD47"/>
      </a:accent6>
      <a:hlink>
        <a:srgbClr val="008B9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011692 WFUSOM Powerpoint_photo" id="{5ABA395D-2EBA-EF40-97D8-1FE425E7B4E4}" vid="{3353751E-3975-554F-ACBD-1A3CC0BC1B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75C8ED8263CB42BD24595BEBFFFC9C" ma:contentTypeVersion="6" ma:contentTypeDescription="Create a new document." ma:contentTypeScope="" ma:versionID="ab606320d87e2a752437834af68d6e5d">
  <xsd:schema xmlns:xsd="http://www.w3.org/2001/XMLSchema" xmlns:xs="http://www.w3.org/2001/XMLSchema" xmlns:p="http://schemas.microsoft.com/office/2006/metadata/properties" xmlns:ns2="cf0dd49f-50f7-49fa-8a72-4fd5f14aa89b" targetNamespace="http://schemas.microsoft.com/office/2006/metadata/properties" ma:root="true" ma:fieldsID="1105c7e8c780020cfdc3ebe073efad1c" ns2:_="">
    <xsd:import namespace="cf0dd49f-50f7-49fa-8a72-4fd5f14aa8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dd49f-50f7-49fa-8a72-4fd5f14aa8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7F707D-9C47-478A-A326-CF92B3988614}">
  <ds:schemaRefs>
    <ds:schemaRef ds:uri="http://schemas.microsoft.com/sharepoint/v3/contenttype/forms"/>
  </ds:schemaRefs>
</ds:datastoreItem>
</file>

<file path=customXml/itemProps2.xml><?xml version="1.0" encoding="utf-8"?>
<ds:datastoreItem xmlns:ds="http://schemas.openxmlformats.org/officeDocument/2006/customXml" ds:itemID="{16753DF7-697B-4BAD-8F13-873C4C3BB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dd49f-50f7-49fa-8a72-4fd5f14aa8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44E2FF-DB37-444A-B477-0835674D53D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1252</TotalTime>
  <Words>1838</Words>
  <Application>Microsoft Macintosh PowerPoint</Application>
  <PresentationFormat>Widescreen</PresentationFormat>
  <Paragraphs>148</Paragraphs>
  <Slides>16</Slides>
  <Notes>6</Notes>
  <HiddenSlides>0</HiddenSlides>
  <MMClips>16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Nunito Sans</vt:lpstr>
      <vt:lpstr>2_Master 1</vt:lpstr>
      <vt:lpstr>Community Engagement: What does a doctor look like? </vt:lpstr>
      <vt:lpstr>Background</vt:lpstr>
      <vt:lpstr>Background</vt:lpstr>
      <vt:lpstr>Background</vt:lpstr>
      <vt:lpstr>Community Organization</vt:lpstr>
      <vt:lpstr>Objectives</vt:lpstr>
      <vt:lpstr>Methods</vt:lpstr>
      <vt:lpstr>Results of Survey </vt:lpstr>
      <vt:lpstr>Results of Survey </vt:lpstr>
      <vt:lpstr>Results of Survey </vt:lpstr>
      <vt:lpstr>Results of Survey </vt:lpstr>
      <vt:lpstr>Results of Survey </vt:lpstr>
      <vt:lpstr>Results of Survey </vt:lpstr>
      <vt:lpstr>Implications</vt:lpstr>
      <vt:lpstr>Thank You!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Alice Faye Sanders</dc:creator>
  <cp:lastModifiedBy>Ashley Eaves</cp:lastModifiedBy>
  <cp:revision>66</cp:revision>
  <dcterms:created xsi:type="dcterms:W3CDTF">2022-02-14T23:29:05Z</dcterms:created>
  <dcterms:modified xsi:type="dcterms:W3CDTF">2022-09-08T21:17:40Z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0x0101008F75C8ED8263CB42BD24595BEBFFFC9C</vt:lpwstr>
  </property>
  <property fmtid="{D5CDD505-2E9C-101B-9397-08002B2CF9AE}" name="NXPowerLiteLastOptimized" pid="3">
    <vt:lpwstr>9523360</vt:lpwstr>
  </property>
  <property fmtid="{D5CDD505-2E9C-101B-9397-08002B2CF9AE}" name="NXPowerLiteSettings" pid="4">
    <vt:lpwstr>F7000400038000</vt:lpwstr>
  </property>
  <property fmtid="{D5CDD505-2E9C-101B-9397-08002B2CF9AE}" name="NXPowerLiteVersion" pid="5">
    <vt:lpwstr>S9.2.0</vt:lpwstr>
  </property>
</Properties>
</file>