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4"/>
  </p:sldMasterIdLst>
  <p:notesMasterIdLst>
    <p:notesMasterId r:id="rId16"/>
  </p:notesMasterIdLst>
  <p:sldIdLst>
    <p:sldId id="304" r:id="rId5"/>
    <p:sldId id="317" r:id="rId6"/>
    <p:sldId id="327" r:id="rId7"/>
    <p:sldId id="322" r:id="rId8"/>
    <p:sldId id="323" r:id="rId9"/>
    <p:sldId id="324" r:id="rId10"/>
    <p:sldId id="328" r:id="rId11"/>
    <p:sldId id="329" r:id="rId12"/>
    <p:sldId id="330" r:id="rId13"/>
    <p:sldId id="325" r:id="rId14"/>
    <p:sldId id="32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C95"/>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95"/>
    <p:restoredTop sz="95548"/>
  </p:normalViewPr>
  <p:slideViewPr>
    <p:cSldViewPr snapToGrid="0" snapToObjects="1">
      <p:cViewPr varScale="1">
        <p:scale>
          <a:sx n="103" d="100"/>
          <a:sy n="103" d="100"/>
        </p:scale>
        <p:origin x="712"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3" d="100"/>
          <a:sy n="163" d="100"/>
        </p:scale>
        <p:origin x="440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D082C-B11C-6743-8F8E-EC55CDA636B8}" type="doc">
      <dgm:prSet loTypeId="urn:microsoft.com/office/officeart/2008/layout/RadialCluster" loCatId="" qsTypeId="urn:microsoft.com/office/officeart/2005/8/quickstyle/3d4" qsCatId="3D" csTypeId="urn:microsoft.com/office/officeart/2005/8/colors/accent1_2" csCatId="accent1" phldr="1"/>
      <dgm:spPr/>
      <dgm:t>
        <a:bodyPr/>
        <a:lstStyle/>
        <a:p>
          <a:endParaRPr lang="en-US"/>
        </a:p>
      </dgm:t>
    </dgm:pt>
    <dgm:pt modelId="{5BE5A118-0E46-7C48-9987-65E54B44FE5D}">
      <dgm:prSet phldrT="[Text]"/>
      <dgm:spPr/>
      <dgm:t>
        <a:bodyPr/>
        <a:lstStyle/>
        <a:p>
          <a:r>
            <a:rPr lang="en-US" dirty="0"/>
            <a:t>Downtown Health Plaza</a:t>
          </a:r>
        </a:p>
      </dgm:t>
    </dgm:pt>
    <dgm:pt modelId="{ED83559B-AAD7-9B48-AEB3-FF2C9D63E8CF}" type="parTrans" cxnId="{A93F4CC4-A11C-E746-88EC-7E0D0DC26C93}">
      <dgm:prSet/>
      <dgm:spPr/>
      <dgm:t>
        <a:bodyPr/>
        <a:lstStyle/>
        <a:p>
          <a:endParaRPr lang="en-US"/>
        </a:p>
      </dgm:t>
    </dgm:pt>
    <dgm:pt modelId="{5928D1ED-05A0-BE4A-8BE1-9D328A845E1C}" type="sibTrans" cxnId="{A93F4CC4-A11C-E746-88EC-7E0D0DC26C93}">
      <dgm:prSet/>
      <dgm:spPr/>
      <dgm:t>
        <a:bodyPr/>
        <a:lstStyle/>
        <a:p>
          <a:endParaRPr lang="en-US"/>
        </a:p>
      </dgm:t>
    </dgm:pt>
    <dgm:pt modelId="{2CDA3DC3-2DC1-2F4F-BB30-38DA850BA225}">
      <dgm:prSet phldrT="[Text]"/>
      <dgm:spPr/>
      <dgm:t>
        <a:bodyPr/>
        <a:lstStyle/>
        <a:p>
          <a:r>
            <a:rPr lang="en-US" dirty="0"/>
            <a:t>Providers  with no access to  the intervention</a:t>
          </a:r>
        </a:p>
      </dgm:t>
    </dgm:pt>
    <dgm:pt modelId="{BC2CDFB2-CC7E-AE43-A362-D25BE6B5202D}" type="parTrans" cxnId="{B0E8326A-0748-DD49-8703-00BE9CC30B04}">
      <dgm:prSet/>
      <dgm:spPr/>
      <dgm:t>
        <a:bodyPr/>
        <a:lstStyle/>
        <a:p>
          <a:endParaRPr lang="en-US"/>
        </a:p>
      </dgm:t>
    </dgm:pt>
    <dgm:pt modelId="{83626753-6D84-EB4A-90BB-0BD5ACFD1355}" type="sibTrans" cxnId="{B0E8326A-0748-DD49-8703-00BE9CC30B04}">
      <dgm:prSet/>
      <dgm:spPr/>
      <dgm:t>
        <a:bodyPr/>
        <a:lstStyle/>
        <a:p>
          <a:endParaRPr lang="en-US"/>
        </a:p>
      </dgm:t>
    </dgm:pt>
    <dgm:pt modelId="{2E2F8BEB-70C9-2940-854A-ECBB5F951FF0}">
      <dgm:prSet phldrT="[Text]"/>
      <dgm:spPr/>
      <dgm:t>
        <a:bodyPr/>
        <a:lstStyle/>
        <a:p>
          <a:r>
            <a:rPr lang="en-US" dirty="0"/>
            <a:t>Providers  with access to the intervention</a:t>
          </a:r>
        </a:p>
      </dgm:t>
    </dgm:pt>
    <dgm:pt modelId="{52B75B40-D07D-DC49-913C-6E01A3684300}" type="parTrans" cxnId="{B1822E84-7443-FD44-854A-ED2502CF9248}">
      <dgm:prSet/>
      <dgm:spPr/>
      <dgm:t>
        <a:bodyPr/>
        <a:lstStyle/>
        <a:p>
          <a:endParaRPr lang="en-US"/>
        </a:p>
      </dgm:t>
    </dgm:pt>
    <dgm:pt modelId="{A2BF2E8C-CAD0-2F4A-B6BF-89AB07AFFCBD}" type="sibTrans" cxnId="{B1822E84-7443-FD44-854A-ED2502CF9248}">
      <dgm:prSet/>
      <dgm:spPr/>
      <dgm:t>
        <a:bodyPr/>
        <a:lstStyle/>
        <a:p>
          <a:endParaRPr lang="en-US"/>
        </a:p>
      </dgm:t>
    </dgm:pt>
    <dgm:pt modelId="{D7403023-80DD-D749-A3A0-CF14BFEA9C19}">
      <dgm:prSet phldrT="[Text]" custScaleX="253022" custScaleY="93909" custLinFactNeighborX="-3184" custLinFactNeighborY="-54378"/>
      <dgm:spPr/>
    </dgm:pt>
    <dgm:pt modelId="{50B3EE5F-4FAE-1044-865C-227DFA82DBBC}" type="parTrans" cxnId="{C18666E5-B9E9-D241-92A4-04DB49064031}">
      <dgm:prSet/>
      <dgm:spPr/>
      <dgm:t>
        <a:bodyPr/>
        <a:lstStyle/>
        <a:p>
          <a:endParaRPr lang="en-US"/>
        </a:p>
      </dgm:t>
    </dgm:pt>
    <dgm:pt modelId="{FE412FD1-9F91-8B49-B33B-4D245C010ACE}" type="sibTrans" cxnId="{C18666E5-B9E9-D241-92A4-04DB49064031}">
      <dgm:prSet/>
      <dgm:spPr/>
      <dgm:t>
        <a:bodyPr/>
        <a:lstStyle/>
        <a:p>
          <a:endParaRPr lang="en-US"/>
        </a:p>
      </dgm:t>
    </dgm:pt>
    <dgm:pt modelId="{61B0757B-585D-8D45-89E2-E36C0F52FE02}" type="pres">
      <dgm:prSet presAssocID="{865D082C-B11C-6743-8F8E-EC55CDA636B8}" presName="Name0" presStyleCnt="0">
        <dgm:presLayoutVars>
          <dgm:chMax val="1"/>
          <dgm:chPref val="1"/>
          <dgm:dir/>
          <dgm:animOne val="branch"/>
          <dgm:animLvl val="lvl"/>
        </dgm:presLayoutVars>
      </dgm:prSet>
      <dgm:spPr/>
    </dgm:pt>
    <dgm:pt modelId="{B778CEEC-CE10-CE45-99FD-9075705F11AA}" type="pres">
      <dgm:prSet presAssocID="{5BE5A118-0E46-7C48-9987-65E54B44FE5D}" presName="singleCycle" presStyleCnt="0"/>
      <dgm:spPr/>
    </dgm:pt>
    <dgm:pt modelId="{B85FC835-B500-9644-A108-FD441F8DD4F7}" type="pres">
      <dgm:prSet presAssocID="{5BE5A118-0E46-7C48-9987-65E54B44FE5D}" presName="singleCenter" presStyleLbl="node1" presStyleIdx="0" presStyleCnt="3" custScaleX="253022" custScaleY="93909" custLinFactNeighborX="-2003" custLinFactNeighborY="-44104">
        <dgm:presLayoutVars>
          <dgm:chMax val="7"/>
          <dgm:chPref val="7"/>
        </dgm:presLayoutVars>
      </dgm:prSet>
      <dgm:spPr/>
    </dgm:pt>
    <dgm:pt modelId="{BCC46A94-23E0-B747-AD0A-5C969E66CD96}" type="pres">
      <dgm:prSet presAssocID="{BC2CDFB2-CC7E-AE43-A362-D25BE6B5202D}" presName="Name56" presStyleLbl="parChTrans1D2" presStyleIdx="0" presStyleCnt="2"/>
      <dgm:spPr/>
    </dgm:pt>
    <dgm:pt modelId="{AFDE354D-749C-A944-8146-1BB2FA3C3C35}" type="pres">
      <dgm:prSet presAssocID="{2CDA3DC3-2DC1-2F4F-BB30-38DA850BA225}" presName="text0" presStyleLbl="node1" presStyleIdx="1" presStyleCnt="3" custScaleX="192865" custScaleY="153964" custRadScaleRad="177247" custRadScaleInc="99708">
        <dgm:presLayoutVars>
          <dgm:bulletEnabled val="1"/>
        </dgm:presLayoutVars>
      </dgm:prSet>
      <dgm:spPr/>
    </dgm:pt>
    <dgm:pt modelId="{373A7A25-B01C-D04D-B584-EC82E3CC7096}" type="pres">
      <dgm:prSet presAssocID="{52B75B40-D07D-DC49-913C-6E01A3684300}" presName="Name56" presStyleLbl="parChTrans1D2" presStyleIdx="1" presStyleCnt="2"/>
      <dgm:spPr/>
    </dgm:pt>
    <dgm:pt modelId="{690525D8-0CE3-B54B-BBE6-6BA3A2566920}" type="pres">
      <dgm:prSet presAssocID="{2E2F8BEB-70C9-2940-854A-ECBB5F951FF0}" presName="text0" presStyleLbl="node1" presStyleIdx="2" presStyleCnt="3" custScaleX="197865" custScaleY="159187" custRadScaleRad="184255" custRadScaleInc="98177">
        <dgm:presLayoutVars>
          <dgm:bulletEnabled val="1"/>
        </dgm:presLayoutVars>
      </dgm:prSet>
      <dgm:spPr/>
    </dgm:pt>
  </dgm:ptLst>
  <dgm:cxnLst>
    <dgm:cxn modelId="{BF670A3B-758C-F941-A5E3-5E049E4777AD}" type="presOf" srcId="{52B75B40-D07D-DC49-913C-6E01A3684300}" destId="{373A7A25-B01C-D04D-B584-EC82E3CC7096}" srcOrd="0" destOrd="0" presId="urn:microsoft.com/office/officeart/2008/layout/RadialCluster"/>
    <dgm:cxn modelId="{D8F1A05D-BE0F-204E-850F-0BDD5B02B820}" type="presOf" srcId="{865D082C-B11C-6743-8F8E-EC55CDA636B8}" destId="{61B0757B-585D-8D45-89E2-E36C0F52FE02}" srcOrd="0" destOrd="0" presId="urn:microsoft.com/office/officeart/2008/layout/RadialCluster"/>
    <dgm:cxn modelId="{FFCF8D66-510F-9247-B4D3-62253F4829CE}" type="presOf" srcId="{2E2F8BEB-70C9-2940-854A-ECBB5F951FF0}" destId="{690525D8-0CE3-B54B-BBE6-6BA3A2566920}" srcOrd="0" destOrd="0" presId="urn:microsoft.com/office/officeart/2008/layout/RadialCluster"/>
    <dgm:cxn modelId="{B0E8326A-0748-DD49-8703-00BE9CC30B04}" srcId="{5BE5A118-0E46-7C48-9987-65E54B44FE5D}" destId="{2CDA3DC3-2DC1-2F4F-BB30-38DA850BA225}" srcOrd="0" destOrd="0" parTransId="{BC2CDFB2-CC7E-AE43-A362-D25BE6B5202D}" sibTransId="{83626753-6D84-EB4A-90BB-0BD5ACFD1355}"/>
    <dgm:cxn modelId="{E5E3C46F-C38D-EC49-BDAF-AFB0131464A0}" type="presOf" srcId="{2CDA3DC3-2DC1-2F4F-BB30-38DA850BA225}" destId="{AFDE354D-749C-A944-8146-1BB2FA3C3C35}" srcOrd="0" destOrd="0" presId="urn:microsoft.com/office/officeart/2008/layout/RadialCluster"/>
    <dgm:cxn modelId="{B1822E84-7443-FD44-854A-ED2502CF9248}" srcId="{5BE5A118-0E46-7C48-9987-65E54B44FE5D}" destId="{2E2F8BEB-70C9-2940-854A-ECBB5F951FF0}" srcOrd="1" destOrd="0" parTransId="{52B75B40-D07D-DC49-913C-6E01A3684300}" sibTransId="{A2BF2E8C-CAD0-2F4A-B6BF-89AB07AFFCBD}"/>
    <dgm:cxn modelId="{21F1B2A4-FEED-CF4B-A7BF-DE9B002E19E6}" type="presOf" srcId="{BC2CDFB2-CC7E-AE43-A362-D25BE6B5202D}" destId="{BCC46A94-23E0-B747-AD0A-5C969E66CD96}" srcOrd="0" destOrd="0" presId="urn:microsoft.com/office/officeart/2008/layout/RadialCluster"/>
    <dgm:cxn modelId="{A93F4CC4-A11C-E746-88EC-7E0D0DC26C93}" srcId="{865D082C-B11C-6743-8F8E-EC55CDA636B8}" destId="{5BE5A118-0E46-7C48-9987-65E54B44FE5D}" srcOrd="0" destOrd="0" parTransId="{ED83559B-AAD7-9B48-AEB3-FF2C9D63E8CF}" sibTransId="{5928D1ED-05A0-BE4A-8BE1-9D328A845E1C}"/>
    <dgm:cxn modelId="{C18666E5-B9E9-D241-92A4-04DB49064031}" srcId="{865D082C-B11C-6743-8F8E-EC55CDA636B8}" destId="{D7403023-80DD-D749-A3A0-CF14BFEA9C19}" srcOrd="1" destOrd="0" parTransId="{50B3EE5F-4FAE-1044-865C-227DFA82DBBC}" sibTransId="{FE412FD1-9F91-8B49-B33B-4D245C010ACE}"/>
    <dgm:cxn modelId="{0BB98FEA-8CC0-4747-97FE-2AA85478299D}" type="presOf" srcId="{5BE5A118-0E46-7C48-9987-65E54B44FE5D}" destId="{B85FC835-B500-9644-A108-FD441F8DD4F7}" srcOrd="0" destOrd="0" presId="urn:microsoft.com/office/officeart/2008/layout/RadialCluster"/>
    <dgm:cxn modelId="{AB8A6AE3-07E4-0A47-A425-1EF0A14CA04B}" type="presParOf" srcId="{61B0757B-585D-8D45-89E2-E36C0F52FE02}" destId="{B778CEEC-CE10-CE45-99FD-9075705F11AA}" srcOrd="0" destOrd="0" presId="urn:microsoft.com/office/officeart/2008/layout/RadialCluster"/>
    <dgm:cxn modelId="{8B249C78-2B88-D641-BFC2-E809439AA98E}" type="presParOf" srcId="{B778CEEC-CE10-CE45-99FD-9075705F11AA}" destId="{B85FC835-B500-9644-A108-FD441F8DD4F7}" srcOrd="0" destOrd="0" presId="urn:microsoft.com/office/officeart/2008/layout/RadialCluster"/>
    <dgm:cxn modelId="{04FA353A-E472-9743-BB6D-53364DCB416D}" type="presParOf" srcId="{B778CEEC-CE10-CE45-99FD-9075705F11AA}" destId="{BCC46A94-23E0-B747-AD0A-5C969E66CD96}" srcOrd="1" destOrd="0" presId="urn:microsoft.com/office/officeart/2008/layout/RadialCluster"/>
    <dgm:cxn modelId="{CCE813C5-883E-9347-8D49-126F64E601BE}" type="presParOf" srcId="{B778CEEC-CE10-CE45-99FD-9075705F11AA}" destId="{AFDE354D-749C-A944-8146-1BB2FA3C3C35}" srcOrd="2" destOrd="0" presId="urn:microsoft.com/office/officeart/2008/layout/RadialCluster"/>
    <dgm:cxn modelId="{F5746DFC-D74A-2248-A38C-016B050FF5D6}" type="presParOf" srcId="{B778CEEC-CE10-CE45-99FD-9075705F11AA}" destId="{373A7A25-B01C-D04D-B584-EC82E3CC7096}" srcOrd="3" destOrd="0" presId="urn:microsoft.com/office/officeart/2008/layout/RadialCluster"/>
    <dgm:cxn modelId="{F21D30FF-1A66-9145-AEE4-1FE25473D247}" type="presParOf" srcId="{B778CEEC-CE10-CE45-99FD-9075705F11AA}" destId="{690525D8-0CE3-B54B-BBE6-6BA3A2566920}"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FC835-B500-9644-A108-FD441F8DD4F7}">
      <dsp:nvSpPr>
        <dsp:cNvPr id="0" name=""/>
        <dsp:cNvSpPr/>
      </dsp:nvSpPr>
      <dsp:spPr>
        <a:xfrm>
          <a:off x="3701308" y="26044"/>
          <a:ext cx="4710708" cy="174837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Downtown Health Plaza</a:t>
          </a:r>
        </a:p>
      </dsp:txBody>
      <dsp:txXfrm>
        <a:off x="3786657" y="111393"/>
        <a:ext cx="4540010" cy="1577679"/>
      </dsp:txXfrm>
    </dsp:sp>
    <dsp:sp modelId="{BCC46A94-23E0-B747-AD0A-5C969E66CD96}">
      <dsp:nvSpPr>
        <dsp:cNvPr id="0" name=""/>
        <dsp:cNvSpPr/>
      </dsp:nvSpPr>
      <dsp:spPr>
        <a:xfrm rot="1544536">
          <a:off x="7788311" y="2130470"/>
          <a:ext cx="1639552" cy="0"/>
        </a:xfrm>
        <a:custGeom>
          <a:avLst/>
          <a:gdLst/>
          <a:ahLst/>
          <a:cxnLst/>
          <a:rect l="0" t="0" r="0" b="0"/>
          <a:pathLst>
            <a:path>
              <a:moveTo>
                <a:pt x="0" y="0"/>
              </a:moveTo>
              <a:lnTo>
                <a:pt x="1639552" y="0"/>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FDE354D-749C-A944-8146-1BB2FA3C3C35}">
      <dsp:nvSpPr>
        <dsp:cNvPr id="0" name=""/>
        <dsp:cNvSpPr/>
      </dsp:nvSpPr>
      <dsp:spPr>
        <a:xfrm>
          <a:off x="9346506" y="2106257"/>
          <a:ext cx="2405781" cy="1920533"/>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Providers  with no access to  the intervention</a:t>
          </a:r>
        </a:p>
      </dsp:txBody>
      <dsp:txXfrm>
        <a:off x="9440259" y="2200010"/>
        <a:ext cx="2218275" cy="1733027"/>
      </dsp:txXfrm>
    </dsp:sp>
    <dsp:sp modelId="{373A7A25-B01C-D04D-B584-EC82E3CC7096}">
      <dsp:nvSpPr>
        <dsp:cNvPr id="0" name=""/>
        <dsp:cNvSpPr/>
      </dsp:nvSpPr>
      <dsp:spPr>
        <a:xfrm rot="9154639">
          <a:off x="2726791" y="2175780"/>
          <a:ext cx="1742947" cy="0"/>
        </a:xfrm>
        <a:custGeom>
          <a:avLst/>
          <a:gdLst/>
          <a:ahLst/>
          <a:cxnLst/>
          <a:rect l="0" t="0" r="0" b="0"/>
          <a:pathLst>
            <a:path>
              <a:moveTo>
                <a:pt x="0" y="0"/>
              </a:moveTo>
              <a:lnTo>
                <a:pt x="1742947" y="0"/>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90525D8-0CE3-B54B-BBE6-6BA3A2566920}">
      <dsp:nvSpPr>
        <dsp:cNvPr id="0" name=""/>
        <dsp:cNvSpPr/>
      </dsp:nvSpPr>
      <dsp:spPr>
        <a:xfrm>
          <a:off x="356565" y="2224599"/>
          <a:ext cx="2468150" cy="1985684"/>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t>Providers  with access to the intervention</a:t>
          </a:r>
        </a:p>
      </dsp:txBody>
      <dsp:txXfrm>
        <a:off x="453498" y="2321532"/>
        <a:ext cx="2274284" cy="179181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FEE4B-6BEC-BF4F-9F96-4FFC58684FF1}" type="datetimeFigureOut">
              <a:rPr lang="en-US" smtClean="0"/>
              <a:t>9/7/22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A4016-1B2F-7F4B-A08A-DFE1F0F70081}" type="slidenum">
              <a:rPr lang="en-US" smtClean="0"/>
              <a:t>‹#›</a:t>
            </a:fld>
            <a:endParaRPr lang="en-US"/>
          </a:p>
        </p:txBody>
      </p:sp>
    </p:spTree>
    <p:extLst>
      <p:ext uri="{BB962C8B-B14F-4D97-AF65-F5344CB8AC3E}">
        <p14:creationId xmlns:p14="http://schemas.microsoft.com/office/powerpoint/2010/main" val="422683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70A96EB7-FB10-3F45-BD93-041A362507D7}"/>
              </a:ext>
            </a:extLst>
          </p:cNvPr>
          <p:cNvPicPr>
            <a:picLocks noChangeAspect="1"/>
          </p:cNvPicPr>
          <p:nvPr userDrawn="1"/>
        </p:nvPicPr>
        <p:blipFill>
          <a:blip r:embed="rId3"/>
          <a:stretch>
            <a:fillRect/>
          </a:stretch>
        </p:blipFill>
        <p:spPr>
          <a:xfrm>
            <a:off x="1680115" y="4768642"/>
            <a:ext cx="2978870" cy="1222542"/>
          </a:xfrm>
          <a:prstGeom prst="rect">
            <a:avLst/>
          </a:prstGeom>
        </p:spPr>
      </p:pic>
      <p:grpSp>
        <p:nvGrpSpPr>
          <p:cNvPr id="6" name="Group 5">
            <a:extLst>
              <a:ext uri="{FF2B5EF4-FFF2-40B4-BE49-F238E27FC236}">
                <a16:creationId xmlns:a16="http://schemas.microsoft.com/office/drawing/2014/main" id="{5B3F904F-9606-414B-8EF1-4441884A67C9}"/>
              </a:ext>
            </a:extLst>
          </p:cNvPr>
          <p:cNvGrpSpPr/>
          <p:nvPr userDrawn="1"/>
        </p:nvGrpSpPr>
        <p:grpSpPr>
          <a:xfrm>
            <a:off x="8048370" y="5680888"/>
            <a:ext cx="3501213" cy="374592"/>
            <a:chOff x="9219717" y="5616592"/>
            <a:chExt cx="3501213" cy="374592"/>
          </a:xfrm>
        </p:grpSpPr>
        <p:pic>
          <p:nvPicPr>
            <p:cNvPr id="4" name="Picture 3">
              <a:extLst>
                <a:ext uri="{FF2B5EF4-FFF2-40B4-BE49-F238E27FC236}">
                  <a16:creationId xmlns:a16="http://schemas.microsoft.com/office/drawing/2014/main" id="{566AF1AA-F633-574C-9564-8800A9D2664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31715" y="5616592"/>
              <a:ext cx="1989215" cy="374592"/>
            </a:xfrm>
            <a:prstGeom prst="rect">
              <a:avLst/>
            </a:prstGeom>
          </p:spPr>
        </p:pic>
        <p:sp>
          <p:nvSpPr>
            <p:cNvPr id="5" name="TextBox 4">
              <a:extLst>
                <a:ext uri="{FF2B5EF4-FFF2-40B4-BE49-F238E27FC236}">
                  <a16:creationId xmlns:a16="http://schemas.microsoft.com/office/drawing/2014/main" id="{D182286F-56A4-4244-BD25-E520ADFA8591}"/>
                </a:ext>
              </a:extLst>
            </p:cNvPr>
            <p:cNvSpPr txBox="1"/>
            <p:nvPr userDrawn="1"/>
          </p:nvSpPr>
          <p:spPr>
            <a:xfrm>
              <a:off x="9219717" y="5713098"/>
              <a:ext cx="1598469" cy="269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bg1"/>
                  </a:solidFill>
                  <a:effectLst/>
                  <a:latin typeface="+mn-lt"/>
                  <a:ea typeface="+mn-ea"/>
                  <a:cs typeface="+mn-cs"/>
                </a:rPr>
                <a:t>The academic core of</a:t>
              </a:r>
            </a:p>
          </p:txBody>
        </p:sp>
      </p:grpSp>
      <p:pic>
        <p:nvPicPr>
          <p:cNvPr id="10" name="Picture 9"/>
          <p:cNvPicPr>
            <a:picLocks noChangeAspect="1"/>
          </p:cNvPicPr>
          <p:nvPr userDrawn="1"/>
        </p:nvPicPr>
        <p:blipFill>
          <a:blip r:embed="rId5"/>
          <a:stretch>
            <a:fillRect/>
          </a:stretch>
        </p:blipFill>
        <p:spPr>
          <a:xfrm>
            <a:off x="-91977" y="-85649"/>
            <a:ext cx="12375953" cy="7029297"/>
          </a:xfrm>
          <a:prstGeom prst="rect">
            <a:avLst/>
          </a:prstGeom>
          <a:solidFill>
            <a:schemeClr val="bg1">
              <a:alpha val="0"/>
            </a:schemeClr>
          </a:solidFill>
          <a:ln>
            <a:noFill/>
          </a:ln>
        </p:spPr>
      </p:pic>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744673" y="1478087"/>
            <a:ext cx="4849755" cy="1709530"/>
          </a:xfrm>
          <a:prstGeom prst="rect">
            <a:avLst/>
          </a:prstGeom>
        </p:spPr>
        <p:txBody>
          <a:bodyPr anchor="b">
            <a:normAutofit/>
          </a:bodyPr>
          <a:lstStyle>
            <a:lvl1pPr algn="ctr">
              <a:defRPr sz="54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744672" y="3448820"/>
            <a:ext cx="4849756" cy="778406"/>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44671" y="3289856"/>
            <a:ext cx="48497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54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Photo 1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6894747" y="-1"/>
            <a:ext cx="3854501" cy="6858001"/>
          </a:xfrm>
          <a:prstGeom prst="rect">
            <a:avLst/>
          </a:prstGeom>
          <a:solidFill>
            <a:schemeClr val="tx1">
              <a:alpha val="847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6894747" y="1478087"/>
            <a:ext cx="3854501" cy="1709530"/>
          </a:xfrm>
          <a:prstGeom prst="rect">
            <a:avLst/>
          </a:prstGeom>
        </p:spPr>
        <p:txBody>
          <a:bodyPr anchor="b">
            <a:normAutofit/>
          </a:bodyPr>
          <a:lstStyle>
            <a:lvl1pPr algn="ctr">
              <a:defRPr sz="4800">
                <a:solidFill>
                  <a:schemeClr val="bg1"/>
                </a:solidFill>
              </a:defRPr>
            </a:lvl1pPr>
          </a:lstStyle>
          <a:p>
            <a:r>
              <a:rPr lang="en-US" dirty="0"/>
              <a:t>Section </a:t>
            </a:r>
            <a:br>
              <a:rPr lang="en-US" dirty="0"/>
            </a:br>
            <a:r>
              <a:rPr lang="en-US" dirty="0"/>
              <a:t>Title 1a</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6925638" y="3448819"/>
            <a:ext cx="3792718" cy="502347"/>
          </a:xfrm>
          <a:prstGeom prst="rect">
            <a:avLst/>
          </a:prstGeom>
        </p:spPr>
        <p:txBody>
          <a:bodyPr>
            <a:noAutofit/>
          </a:bodyPr>
          <a:lstStyle>
            <a:lvl1pPr marL="0" indent="0" algn="ctr">
              <a:buNone/>
              <a:defRPr sz="1500" cap="all" spc="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317023" y="3289856"/>
            <a:ext cx="3009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5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Photo 1b">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1603219" y="-1"/>
            <a:ext cx="3854501" cy="6858001"/>
          </a:xfrm>
          <a:prstGeom prst="rect">
            <a:avLst/>
          </a:prstGeom>
          <a:solidFill>
            <a:schemeClr val="tx1">
              <a:alpha val="847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1603219" y="1478087"/>
            <a:ext cx="3854501" cy="1709530"/>
          </a:xfrm>
          <a:prstGeom prst="rect">
            <a:avLst/>
          </a:prstGeom>
        </p:spPr>
        <p:txBody>
          <a:bodyPr anchor="b">
            <a:normAutofit/>
          </a:bodyPr>
          <a:lstStyle>
            <a:lvl1pPr algn="ctr">
              <a:defRPr sz="4800">
                <a:solidFill>
                  <a:schemeClr val="bg1"/>
                </a:solidFill>
              </a:defRPr>
            </a:lvl1pPr>
          </a:lstStyle>
          <a:p>
            <a:r>
              <a:rPr lang="en-US" dirty="0"/>
              <a:t>Section </a:t>
            </a:r>
            <a:br>
              <a:rPr lang="en-US" dirty="0"/>
            </a:br>
            <a:r>
              <a:rPr lang="en-US" dirty="0"/>
              <a:t>Title 1b</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1634110" y="3448819"/>
            <a:ext cx="3792718" cy="502347"/>
          </a:xfrm>
          <a:prstGeom prst="rect">
            <a:avLst/>
          </a:prstGeom>
        </p:spPr>
        <p:txBody>
          <a:bodyPr>
            <a:noAutofit/>
          </a:bodyPr>
          <a:lstStyle>
            <a:lvl1pPr marL="0" indent="0" algn="ctr">
              <a:buNone/>
              <a:defRPr sz="1500" cap="all" spc="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2025495" y="3289856"/>
            <a:ext cx="3009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34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Photo 2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5250730" y="2387177"/>
            <a:ext cx="6941270" cy="208364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5712642" y="2733853"/>
            <a:ext cx="5637229" cy="706660"/>
          </a:xfrm>
          <a:prstGeom prst="rect">
            <a:avLst/>
          </a:prstGeom>
        </p:spPr>
        <p:txBody>
          <a:bodyPr anchor="b">
            <a:noAutofit/>
          </a:bodyPr>
          <a:lstStyle>
            <a:lvl1pPr algn="ctr">
              <a:defRPr sz="4800">
                <a:solidFill>
                  <a:schemeClr val="bg1"/>
                </a:solidFill>
              </a:defRPr>
            </a:lvl1pPr>
          </a:lstStyle>
          <a:p>
            <a:r>
              <a:rPr lang="en-US" dirty="0"/>
              <a:t>Section Title 2a</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5547671" y="3820051"/>
            <a:ext cx="5967169" cy="302684"/>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6493974" y="3600669"/>
            <a:ext cx="3914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117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 Photo 2b">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2"/>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5250730" y="2387177"/>
            <a:ext cx="6941270" cy="208364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5712642" y="2733853"/>
            <a:ext cx="5637229" cy="706660"/>
          </a:xfrm>
          <a:prstGeom prst="rect">
            <a:avLst/>
          </a:prstGeom>
        </p:spPr>
        <p:txBody>
          <a:bodyPr anchor="b">
            <a:noAutofit/>
          </a:bodyPr>
          <a:lstStyle>
            <a:lvl1pPr algn="ctr">
              <a:defRPr sz="4800">
                <a:solidFill>
                  <a:schemeClr val="bg1"/>
                </a:solidFill>
              </a:defRPr>
            </a:lvl1pPr>
          </a:lstStyle>
          <a:p>
            <a:r>
              <a:rPr lang="en-US" dirty="0"/>
              <a:t>Section Title 2b</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5547671" y="3820051"/>
            <a:ext cx="5967169" cy="302684"/>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6493974" y="3600669"/>
            <a:ext cx="3914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51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317C-5FEB-5E4D-8D90-1A39CB3993DC}"/>
              </a:ext>
            </a:extLst>
          </p:cNvPr>
          <p:cNvSpPr>
            <a:spLocks noGrp="1"/>
          </p:cNvSpPr>
          <p:nvPr>
            <p:ph type="title" hasCustomPrompt="1"/>
          </p:nvPr>
        </p:nvSpPr>
        <p:spPr>
          <a:xfrm>
            <a:off x="822960" y="365760"/>
            <a:ext cx="6675120" cy="824863"/>
          </a:xfrm>
          <a:prstGeom prst="rect">
            <a:avLst/>
          </a:prstGeom>
        </p:spPr>
        <p:txBody>
          <a:bodyPr>
            <a:normAutofit/>
          </a:bodyPr>
          <a:lstStyle>
            <a:lvl1pPr>
              <a:defRPr sz="4000"/>
            </a:lvl1pPr>
          </a:lstStyle>
          <a:p>
            <a:r>
              <a:rPr lang="en-US" dirty="0"/>
              <a:t>Title - </a:t>
            </a:r>
            <a:r>
              <a:rPr lang="en-US" sz="4000" dirty="0"/>
              <a:t>Arial Bold 40pt</a:t>
            </a:r>
            <a:endParaRPr lang="en-US" dirty="0"/>
          </a:p>
        </p:txBody>
      </p:sp>
      <p:sp>
        <p:nvSpPr>
          <p:cNvPr id="3" name="Content Placeholder 2">
            <a:extLst>
              <a:ext uri="{FF2B5EF4-FFF2-40B4-BE49-F238E27FC236}">
                <a16:creationId xmlns:a16="http://schemas.microsoft.com/office/drawing/2014/main" id="{60304D90-FB9C-C841-946B-8D0B56579189}"/>
              </a:ext>
            </a:extLst>
          </p:cNvPr>
          <p:cNvSpPr>
            <a:spLocks noGrp="1"/>
          </p:cNvSpPr>
          <p:nvPr>
            <p:ph sz="half" idx="1" hasCustomPrompt="1"/>
          </p:nvPr>
        </p:nvSpPr>
        <p:spPr>
          <a:xfrm>
            <a:off x="822960" y="1371600"/>
            <a:ext cx="6387058" cy="4351338"/>
          </a:xfrm>
          <a:prstGeom prst="rect">
            <a:avLst/>
          </a:prstGeom>
        </p:spPr>
        <p:txBody>
          <a:body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5" name="Slide Number Placeholder 4">
            <a:extLst>
              <a:ext uri="{FF2B5EF4-FFF2-40B4-BE49-F238E27FC236}">
                <a16:creationId xmlns:a16="http://schemas.microsoft.com/office/drawing/2014/main" id="{31FE9714-E321-4E4D-AB37-E0FDCF5A60F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
        <p:nvSpPr>
          <p:cNvPr id="6" name="Content Placeholder 2">
            <a:extLst>
              <a:ext uri="{FF2B5EF4-FFF2-40B4-BE49-F238E27FC236}">
                <a16:creationId xmlns:a16="http://schemas.microsoft.com/office/drawing/2014/main" id="{6776896A-6C81-A262-EB47-27F3AC968434}"/>
              </a:ext>
            </a:extLst>
          </p:cNvPr>
          <p:cNvSpPr>
            <a:spLocks noGrp="1"/>
          </p:cNvSpPr>
          <p:nvPr>
            <p:ph sz="half" idx="11" hasCustomPrompt="1"/>
          </p:nvPr>
        </p:nvSpPr>
        <p:spPr>
          <a:xfrm>
            <a:off x="7570032" y="0"/>
            <a:ext cx="4610065" cy="6176963"/>
          </a:xfrm>
          <a:prstGeom prst="rect">
            <a:avLst/>
          </a:prstGeom>
        </p:spPr>
        <p:txBody>
          <a:bodyPr anchor="ctr" anchorCtr="0"/>
          <a:lstStyle>
            <a:lvl1pPr algn="ctr">
              <a:defRPr/>
            </a:lvl1pPr>
          </a:lstStyle>
          <a:p>
            <a:pPr marL="0" indent="0">
              <a:lnSpc>
                <a:spcPct val="70000"/>
              </a:lnSpc>
              <a:buNone/>
            </a:pPr>
            <a:r>
              <a:rPr lang="en-US" sz="2000" dirty="0"/>
              <a:t>Picture here</a:t>
            </a:r>
          </a:p>
        </p:txBody>
      </p:sp>
    </p:spTree>
    <p:extLst>
      <p:ext uri="{BB962C8B-B14F-4D97-AF65-F5344CB8AC3E}">
        <p14:creationId xmlns:p14="http://schemas.microsoft.com/office/powerpoint/2010/main" val="149871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copy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317C-5FEB-5E4D-8D90-1A39CB3993DC}"/>
              </a:ext>
            </a:extLst>
          </p:cNvPr>
          <p:cNvSpPr>
            <a:spLocks noGrp="1"/>
          </p:cNvSpPr>
          <p:nvPr>
            <p:ph type="title" hasCustomPrompt="1"/>
          </p:nvPr>
        </p:nvSpPr>
        <p:spPr>
          <a:xfrm>
            <a:off x="822960" y="365760"/>
            <a:ext cx="6675120" cy="822960"/>
          </a:xfrm>
          <a:prstGeom prst="rect">
            <a:avLst/>
          </a:prstGeom>
        </p:spPr>
        <p:txBody>
          <a:bodyPr>
            <a:normAutofit/>
          </a:bodyPr>
          <a:lstStyle>
            <a:lvl1pPr>
              <a:defRPr sz="4000"/>
            </a:lvl1pPr>
          </a:lstStyle>
          <a:p>
            <a:r>
              <a:rPr lang="en-US" dirty="0"/>
              <a:t>Title - </a:t>
            </a:r>
            <a:r>
              <a:rPr lang="en-US" sz="4000" dirty="0"/>
              <a:t>Arial Bold 40pt</a:t>
            </a:r>
            <a:endParaRPr lang="en-US" dirty="0"/>
          </a:p>
        </p:txBody>
      </p:sp>
      <p:sp>
        <p:nvSpPr>
          <p:cNvPr id="5" name="Slide Number Placeholder 4">
            <a:extLst>
              <a:ext uri="{FF2B5EF4-FFF2-40B4-BE49-F238E27FC236}">
                <a16:creationId xmlns:a16="http://schemas.microsoft.com/office/drawing/2014/main" id="{31FE9714-E321-4E4D-AB37-E0FDCF5A60F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
        <p:nvSpPr>
          <p:cNvPr id="6" name="Content Placeholder 2">
            <a:extLst>
              <a:ext uri="{FF2B5EF4-FFF2-40B4-BE49-F238E27FC236}">
                <a16:creationId xmlns:a16="http://schemas.microsoft.com/office/drawing/2014/main" id="{6776896A-6C81-A262-EB47-27F3AC968434}"/>
              </a:ext>
            </a:extLst>
          </p:cNvPr>
          <p:cNvSpPr>
            <a:spLocks noGrp="1"/>
          </p:cNvSpPr>
          <p:nvPr>
            <p:ph sz="half" idx="11" hasCustomPrompt="1"/>
          </p:nvPr>
        </p:nvSpPr>
        <p:spPr>
          <a:xfrm>
            <a:off x="7570032" y="0"/>
            <a:ext cx="4610065" cy="6176963"/>
          </a:xfrm>
          <a:prstGeom prst="rect">
            <a:avLst/>
          </a:prstGeom>
        </p:spPr>
        <p:txBody>
          <a:bodyPr anchor="ctr" anchorCtr="0"/>
          <a:lstStyle>
            <a:lvl1pPr algn="ctr">
              <a:defRPr/>
            </a:lvl1pPr>
          </a:lstStyle>
          <a:p>
            <a:pPr marL="0" indent="0">
              <a:lnSpc>
                <a:spcPct val="70000"/>
              </a:lnSpc>
              <a:buNone/>
            </a:pPr>
            <a:r>
              <a:rPr lang="en-US" sz="2000" dirty="0"/>
              <a:t>Picture here</a:t>
            </a:r>
          </a:p>
        </p:txBody>
      </p:sp>
      <p:sp>
        <p:nvSpPr>
          <p:cNvPr id="7" name="Content Placeholder 2">
            <a:extLst>
              <a:ext uri="{FF2B5EF4-FFF2-40B4-BE49-F238E27FC236}">
                <a16:creationId xmlns:a16="http://schemas.microsoft.com/office/drawing/2014/main" id="{5B3E1637-45E8-5BE3-1920-6EAC1311DCC0}"/>
              </a:ext>
            </a:extLst>
          </p:cNvPr>
          <p:cNvSpPr>
            <a:spLocks noGrp="1"/>
          </p:cNvSpPr>
          <p:nvPr>
            <p:ph sz="half" idx="1" hasCustomPrompt="1"/>
          </p:nvPr>
        </p:nvSpPr>
        <p:spPr>
          <a:xfrm>
            <a:off x="822960" y="1371600"/>
            <a:ext cx="6675120" cy="4389120"/>
          </a:xfrm>
          <a:prstGeom prst="rect">
            <a:avLst/>
          </a:prstGeom>
        </p:spPr>
        <p:txBody>
          <a:bodyPr wrap="square">
            <a:noAutofit/>
          </a:bodyPr>
          <a:lstStyle>
            <a:lvl1pPr marL="14288" marR="0" indent="0" algn="l" defTabSz="914400" rtl="0" eaLnBrk="1" fontAlgn="auto" latinLnBrk="0" hangingPunct="1">
              <a:lnSpc>
                <a:spcPct val="100000"/>
              </a:lnSpc>
              <a:spcBef>
                <a:spcPts val="1000"/>
              </a:spcBef>
              <a:spcAft>
                <a:spcPts val="0"/>
              </a:spcAft>
              <a:buClr>
                <a:srgbClr val="9E7E38"/>
              </a:buClr>
              <a:buSzPct val="110000"/>
              <a:buFontTx/>
              <a:buNone/>
              <a:tabLst/>
              <a:defRPr sz="2000"/>
            </a:lvl1pPr>
            <a:lvl2pPr marL="14288" indent="0">
              <a:buFontTx/>
              <a:buNone/>
              <a:tabLst/>
              <a:defRPr sz="2000"/>
            </a:lvl2pPr>
            <a:lvl3pPr marL="14288" indent="0">
              <a:buFontTx/>
              <a:buNone/>
              <a:tabLst/>
              <a:defRPr sz="2000"/>
            </a:lvl3pPr>
            <a:lvl4pPr marL="14288" indent="0">
              <a:buFontTx/>
              <a:buNone/>
              <a:tabLst/>
              <a:defRPr sz="2000"/>
            </a:lvl4pPr>
            <a:lvl5pPr marL="14288" indent="0">
              <a:buFontTx/>
              <a:buNone/>
              <a:tabLst/>
              <a:defRPr sz="2000"/>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a:t>
            </a:r>
          </a:p>
          <a:p>
            <a:pPr marL="342900" indent="-342900">
              <a:lnSpc>
                <a:spcPct val="100000"/>
              </a:lnSpc>
              <a:buSzPct val="110000"/>
            </a:pPr>
            <a:endParaRPr lang="en-US" sz="2000" dirty="0"/>
          </a:p>
        </p:txBody>
      </p:sp>
    </p:spTree>
    <p:extLst>
      <p:ext uri="{BB962C8B-B14F-4D97-AF65-F5344CB8AC3E}">
        <p14:creationId xmlns:p14="http://schemas.microsoft.com/office/powerpoint/2010/main" val="82877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515600" cy="822960"/>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515600" cy="438912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2884361657"/>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ne column text only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marL="0" indent="0">
              <a:lnSpc>
                <a:spcPct val="100000"/>
              </a:lnSpc>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40525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pic>
        <p:nvPicPr>
          <p:cNvPr id="5" name="Picture 4">
            <a:extLst>
              <a:ext uri="{FF2B5EF4-FFF2-40B4-BE49-F238E27FC236}">
                <a16:creationId xmlns:a16="http://schemas.microsoft.com/office/drawing/2014/main" id="{CB275CD5-F16B-3B7E-4E55-435CF96033B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29448" y="344765"/>
            <a:ext cx="5062552" cy="5770286"/>
          </a:xfrm>
          <a:prstGeom prst="rect">
            <a:avLst/>
          </a:prstGeom>
        </p:spPr>
      </p:pic>
    </p:spTree>
    <p:extLst>
      <p:ext uri="{BB962C8B-B14F-4D97-AF65-F5344CB8AC3E}">
        <p14:creationId xmlns:p14="http://schemas.microsoft.com/office/powerpoint/2010/main" val="127373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body copy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marL="0" indent="0">
              <a:lnSpc>
                <a:spcPct val="100000"/>
              </a:lnSpc>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pic>
        <p:nvPicPr>
          <p:cNvPr id="5" name="Picture 4">
            <a:extLst>
              <a:ext uri="{FF2B5EF4-FFF2-40B4-BE49-F238E27FC236}">
                <a16:creationId xmlns:a16="http://schemas.microsoft.com/office/drawing/2014/main" id="{CADA0DEF-CAB8-560F-7B3F-D38A387A3413}"/>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29448" y="344765"/>
            <a:ext cx="5062552" cy="5770286"/>
          </a:xfrm>
          <a:prstGeom prst="rect">
            <a:avLst/>
          </a:prstGeom>
        </p:spPr>
      </p:pic>
    </p:spTree>
    <p:extLst>
      <p:ext uri="{BB962C8B-B14F-4D97-AF65-F5344CB8AC3E}">
        <p14:creationId xmlns:p14="http://schemas.microsoft.com/office/powerpoint/2010/main" val="298257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hasCustomPrompt="1"/>
          </p:nvPr>
        </p:nvSpPr>
        <p:spPr>
          <a:xfrm>
            <a:off x="822960" y="365760"/>
            <a:ext cx="9892748" cy="877266"/>
          </a:xfrm>
          <a:prstGeom prst="rect">
            <a:avLst/>
          </a:prstGeom>
        </p:spPr>
        <p:txBody>
          <a:bodyPr/>
          <a:lstStyle/>
          <a:p>
            <a:r>
              <a:rPr lang="en-US" dirty="0"/>
              <a:t>Title – Arial Bold 40 </a:t>
            </a:r>
            <a:r>
              <a:rPr lang="en-US" dirty="0" err="1"/>
              <a:t>pt</a:t>
            </a:r>
            <a:endParaRPr lang="en-US" dirty="0"/>
          </a:p>
        </p:txBody>
      </p:sp>
      <p:sp>
        <p:nvSpPr>
          <p:cNvPr id="3" name="Slide Number Placeholder 2">
            <a:extLst>
              <a:ext uri="{FF2B5EF4-FFF2-40B4-BE49-F238E27FC236}">
                <a16:creationId xmlns:a16="http://schemas.microsoft.com/office/drawing/2014/main" id="{5565B34D-C2D9-9842-8A76-C94BA6B57B35}"/>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35102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hasCustomPrompt="1"/>
          </p:nvPr>
        </p:nvSpPr>
        <p:spPr>
          <a:xfrm>
            <a:off x="822960" y="365760"/>
            <a:ext cx="10204174" cy="877266"/>
          </a:xfrm>
          <a:prstGeom prst="rect">
            <a:avLst/>
          </a:prstGeom>
        </p:spPr>
        <p:txBody>
          <a:bodyPr/>
          <a:lstStyle/>
          <a:p>
            <a:r>
              <a:rPr lang="en-US" dirty="0"/>
              <a:t>Title – Arial Bold 40 </a:t>
            </a:r>
            <a:r>
              <a:rPr lang="en-US" dirty="0" err="1"/>
              <a:t>pt</a:t>
            </a:r>
            <a:endParaRPr lang="en-US" dirty="0"/>
          </a:p>
        </p:txBody>
      </p:sp>
      <p:pic>
        <p:nvPicPr>
          <p:cNvPr id="18" name="Picture 17">
            <a:extLst>
              <a:ext uri="{FF2B5EF4-FFF2-40B4-BE49-F238E27FC236}">
                <a16:creationId xmlns:a16="http://schemas.microsoft.com/office/drawing/2014/main" id="{E81EA6F9-9853-994E-9691-56DDAEFB6460}"/>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5894"/>
          <a:stretch/>
        </p:blipFill>
        <p:spPr>
          <a:xfrm>
            <a:off x="7285343" y="344765"/>
            <a:ext cx="4906657" cy="5763142"/>
          </a:xfrm>
          <a:prstGeom prst="rect">
            <a:avLst/>
          </a:prstGeom>
        </p:spPr>
      </p:pic>
      <p:sp>
        <p:nvSpPr>
          <p:cNvPr id="3" name="Slide Number Placeholder 2">
            <a:extLst>
              <a:ext uri="{FF2B5EF4-FFF2-40B4-BE49-F238E27FC236}">
                <a16:creationId xmlns:a16="http://schemas.microsoft.com/office/drawing/2014/main" id="{B956321F-BCFD-A544-9480-FBBD0CC0E9B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211257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BBD74F-7B47-B54E-B53C-498ADC112666}"/>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9615A8F3-B2CF-C645-AA8E-4D2F7A4B656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0" i="0" baseline="0">
                <a:solidFill>
                  <a:schemeClr val="bg1">
                    <a:lumMod val="50000"/>
                  </a:schemeClr>
                </a:solidFill>
                <a:latin typeface="Arial" panose="020B0604020202020204" pitchFamily="34" charset="0"/>
                <a:cs typeface="Arial" panose="020B0604020202020204" pitchFamily="34" charset="0"/>
              </a:defRPr>
            </a:lvl1pPr>
          </a:lstStyle>
          <a:p>
            <a:fld id="{0E109EA1-A30D-9743-9DCC-41793B4C74E6}" type="slidenum">
              <a:rPr lang="en-US" smtClean="0"/>
              <a:pPr/>
              <a:t>‹#›</a:t>
            </a:fld>
            <a:endParaRPr lang="en-US" dirty="0"/>
          </a:p>
        </p:txBody>
      </p:sp>
      <p:pic>
        <p:nvPicPr>
          <p:cNvPr id="16" name="Picture 15">
            <a:extLst>
              <a:ext uri="{FF2B5EF4-FFF2-40B4-BE49-F238E27FC236}">
                <a16:creationId xmlns:a16="http://schemas.microsoft.com/office/drawing/2014/main" id="{80B361CF-46BA-CC45-9442-12472E0807C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042381" y="6355765"/>
            <a:ext cx="2024974" cy="335168"/>
          </a:xfrm>
          <a:prstGeom prst="rect">
            <a:avLst/>
          </a:prstGeom>
        </p:spPr>
      </p:pic>
      <p:cxnSp>
        <p:nvCxnSpPr>
          <p:cNvPr id="17" name="Straight Connector 16">
            <a:extLst>
              <a:ext uri="{FF2B5EF4-FFF2-40B4-BE49-F238E27FC236}">
                <a16:creationId xmlns:a16="http://schemas.microsoft.com/office/drawing/2014/main" id="{4B126E66-B8E5-0645-84E7-4016D9391A29}"/>
              </a:ext>
            </a:extLst>
          </p:cNvPr>
          <p:cNvCxnSpPr/>
          <p:nvPr userDrawn="1"/>
        </p:nvCxnSpPr>
        <p:spPr>
          <a:xfrm>
            <a:off x="0" y="6179237"/>
            <a:ext cx="12192000" cy="0"/>
          </a:xfrm>
          <a:prstGeom prst="line">
            <a:avLst/>
          </a:prstGeom>
          <a:ln w="9525">
            <a:solidFill>
              <a:srgbClr val="9E7E38"/>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37CBF91-3D9D-5744-BE72-E29313CE4B99}"/>
              </a:ext>
            </a:extLst>
          </p:cNvPr>
          <p:cNvSpPr txBox="1"/>
          <p:nvPr userDrawn="1"/>
        </p:nvSpPr>
        <p:spPr>
          <a:xfrm>
            <a:off x="10314072" y="6368238"/>
            <a:ext cx="12566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i="0" kern="1200" dirty="0">
                <a:solidFill>
                  <a:schemeClr val="bg1">
                    <a:lumMod val="50000"/>
                  </a:schemeClr>
                </a:solidFill>
                <a:effectLst/>
                <a:latin typeface="Arial" panose="020B0604020202020204" pitchFamily="34" charset="0"/>
                <a:ea typeface="+mn-ea"/>
                <a:cs typeface="Arial" panose="020B0604020202020204" pitchFamily="34" charset="0"/>
              </a:rPr>
              <a:t>The academic core of Atrium Health</a:t>
            </a:r>
          </a:p>
        </p:txBody>
      </p:sp>
      <p:cxnSp>
        <p:nvCxnSpPr>
          <p:cNvPr id="4" name="Straight Connector 3">
            <a:extLst>
              <a:ext uri="{FF2B5EF4-FFF2-40B4-BE49-F238E27FC236}">
                <a16:creationId xmlns:a16="http://schemas.microsoft.com/office/drawing/2014/main" id="{86F45DA8-F4E0-A940-87D6-72934959BB43}"/>
              </a:ext>
            </a:extLst>
          </p:cNvPr>
          <p:cNvCxnSpPr>
            <a:cxnSpLocks/>
          </p:cNvCxnSpPr>
          <p:nvPr userDrawn="1"/>
        </p:nvCxnSpPr>
        <p:spPr>
          <a:xfrm>
            <a:off x="10249623" y="6382146"/>
            <a:ext cx="0" cy="322695"/>
          </a:xfrm>
          <a:prstGeom prst="line">
            <a:avLst/>
          </a:prstGeom>
          <a:ln w="9525"/>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userDrawn="1"/>
        </p:nvPicPr>
        <p:blipFill>
          <a:blip r:embed="rId16"/>
          <a:stretch>
            <a:fillRect/>
          </a:stretch>
        </p:blipFill>
        <p:spPr>
          <a:xfrm>
            <a:off x="-91977" y="-85649"/>
            <a:ext cx="12375953" cy="7029297"/>
          </a:xfrm>
          <a:prstGeom prst="rect">
            <a:avLst/>
          </a:prstGeom>
          <a:solidFill>
            <a:schemeClr val="bg1">
              <a:alpha val="0"/>
            </a:schemeClr>
          </a:solidFill>
        </p:spPr>
      </p:pic>
      <p:sp>
        <p:nvSpPr>
          <p:cNvPr id="9" name="Title Placeholder 1">
            <a:extLst>
              <a:ext uri="{FF2B5EF4-FFF2-40B4-BE49-F238E27FC236}">
                <a16:creationId xmlns:a16="http://schemas.microsoft.com/office/drawing/2014/main" id="{0AC5FA14-28EB-EC48-A23B-53FA6634936B}"/>
              </a:ext>
            </a:extLst>
          </p:cNvPr>
          <p:cNvSpPr>
            <a:spLocks noGrp="1"/>
          </p:cNvSpPr>
          <p:nvPr>
            <p:ph type="title"/>
          </p:nvPr>
        </p:nvSpPr>
        <p:spPr>
          <a:xfrm>
            <a:off x="822960" y="365760"/>
            <a:ext cx="10515600" cy="822960"/>
          </a:xfrm>
          <a:prstGeom prst="rect">
            <a:avLst/>
          </a:prstGeom>
        </p:spPr>
        <p:txBody>
          <a:bodyPr vert="horz" lIns="91440" tIns="45720" rIns="91440" bIns="45720" rtlCol="0" anchor="t" anchorCtr="0">
            <a:normAutofit/>
          </a:bodyPr>
          <a:lstStyle/>
          <a:p>
            <a:r>
              <a:rPr lang="en-US" dirty="0"/>
              <a:t>Title – Arial Bold 40pt</a:t>
            </a:r>
          </a:p>
        </p:txBody>
      </p:sp>
      <p:sp>
        <p:nvSpPr>
          <p:cNvPr id="11" name="Text Placeholder 2">
            <a:extLst>
              <a:ext uri="{FF2B5EF4-FFF2-40B4-BE49-F238E27FC236}">
                <a16:creationId xmlns:a16="http://schemas.microsoft.com/office/drawing/2014/main" id="{7982A3E0-C71D-634A-9871-F5B8FB720C8C}"/>
              </a:ext>
            </a:extLst>
          </p:cNvPr>
          <p:cNvSpPr>
            <a:spLocks noGrp="1"/>
          </p:cNvSpPr>
          <p:nvPr>
            <p:ph type="body" idx="1"/>
          </p:nvPr>
        </p:nvSpPr>
        <p:spPr>
          <a:xfrm>
            <a:off x="822960" y="1371600"/>
            <a:ext cx="10515600" cy="4389120"/>
          </a:xfrm>
          <a:prstGeom prst="rect">
            <a:avLst/>
          </a:prstGeom>
        </p:spPr>
        <p:txBody>
          <a:bodyPr vert="horz" lIns="91440" tIns="45720" rIns="91440" bIns="45720" rtlCol="0">
            <a:normAutofit/>
          </a:body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Tree>
    <p:extLst>
      <p:ext uri="{BB962C8B-B14F-4D97-AF65-F5344CB8AC3E}">
        <p14:creationId xmlns:p14="http://schemas.microsoft.com/office/powerpoint/2010/main" val="1877498306"/>
      </p:ext>
    </p:extLst>
  </p:cSld>
  <p:clrMap bg1="lt1" tx1="dk1" bg2="lt2" tx2="dk2" accent1="accent1" accent2="accent2" accent3="accent3" accent4="accent4" accent5="accent5" accent6="accent6" hlink="hlink" folHlink="folHlink"/>
  <p:sldLayoutIdLst>
    <p:sldLayoutId id="2147483688" r:id="rId1"/>
    <p:sldLayoutId id="2147483692" r:id="rId2"/>
    <p:sldLayoutId id="2147483698" r:id="rId3"/>
    <p:sldLayoutId id="2147483690" r:id="rId4"/>
    <p:sldLayoutId id="2147483699" r:id="rId5"/>
    <p:sldLayoutId id="2147483700" r:id="rId6"/>
    <p:sldLayoutId id="2147483701" r:id="rId7"/>
    <p:sldLayoutId id="2147483693" r:id="rId8"/>
    <p:sldLayoutId id="2147483694" r:id="rId9"/>
    <p:sldLayoutId id="2147483696" r:id="rId10"/>
    <p:sldLayoutId id="2147483702" r:id="rId11"/>
    <p:sldLayoutId id="2147483697" r:id="rId12"/>
    <p:sldLayoutId id="2147483703" r:id="rId13"/>
  </p:sldLayoutIdLst>
  <p:hf hdr="0"/>
  <p:txStyles>
    <p:titleStyle>
      <a:lvl1pPr algn="l" defTabSz="914400" rtl="0" eaLnBrk="1" latinLnBrk="0" hangingPunct="1">
        <a:lnSpc>
          <a:spcPct val="90000"/>
        </a:lnSpc>
        <a:spcBef>
          <a:spcPct val="0"/>
        </a:spcBef>
        <a:buNone/>
        <a:defRPr sz="40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E7E38"/>
        </a:buClr>
        <a:buFont typeface="Arial" panose="020B0604020202020204" pitchFamily="34" charset="0"/>
        <a:buChar char="•"/>
        <a:defRPr sz="1800" kern="1200" baseline="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E7E38"/>
        </a:buClr>
        <a:buFont typeface="Arial" panose="020B0604020202020204" pitchFamily="34" charset="0"/>
        <a:buChar char="•"/>
        <a:defRPr sz="1600" kern="1200" baseline="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E7E38"/>
        </a:buClr>
        <a:buFont typeface="Arial" panose="020B0604020202020204" pitchFamily="34" charset="0"/>
        <a:buChar char="•"/>
        <a:defRPr sz="1400" kern="1200" baseline="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policyadvice.net/insurance/insights/how-many-uninsured-americans/#:~:text=According%20to%20the%20CBO%2C%20the,changing%20mindset%20of%20the%20population" TargetMode="External"/><Relationship Id="rId2" Type="http://schemas.openxmlformats.org/officeDocument/2006/relationships/hyperlink" Target="https://www.the-hospitalist.org/hospitalist/article/198542/leadership-training/search-high-value-care#:~:text=The%202013%20Institute%20of%20Medicine,by%20day%2Dto%2Dday%20individual" TargetMode="External"/><Relationship Id="rId1" Type="http://schemas.openxmlformats.org/officeDocument/2006/relationships/slideLayout" Target="../slideLayouts/slideLayout5.xml"/><Relationship Id="rId6" Type="http://schemas.openxmlformats.org/officeDocument/2006/relationships/hyperlink" Target="https://www.census.gov/library/stories/2020/10/uninsured-rates-highest-for-young-adults-aged-19-to" TargetMode="External"/><Relationship Id="rId5" Type="http://schemas.openxmlformats.org/officeDocument/2006/relationships/hyperlink" Target="https://blog.definitivehc.com/10-most-common-diagnoses-in-primary-care" TargetMode="External"/><Relationship Id="rId4" Type="http://schemas.openxmlformats.org/officeDocument/2006/relationships/hyperlink" Target="https://www.aha.org/fact-sheets/2020-01-06-fact-sheet-uncompensated-hospital-care-co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school.wakehealth.edu/education-and-training/residencies-and-fellowships/internal-medicine-residency/curriculum-overview/clinical-scholars-in-informatics-pathway#:~:text=The%20Clinical%20Scholars%20in%20Informatics,the%20Informatics%20%26%20Analytics%20mentorship%20team." TargetMode="Externa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F2B7-A4EE-5847-8B25-B6EBCA52BE5D}"/>
              </a:ext>
            </a:extLst>
          </p:cNvPr>
          <p:cNvSpPr>
            <a:spLocks noGrp="1"/>
          </p:cNvSpPr>
          <p:nvPr>
            <p:ph type="ctrTitle"/>
          </p:nvPr>
        </p:nvSpPr>
        <p:spPr/>
        <p:txBody>
          <a:bodyPr>
            <a:noAutofit/>
          </a:bodyPr>
          <a:lstStyle/>
          <a:p>
            <a:r>
              <a:rPr lang="en-US" sz="2400" b="0" i="0" dirty="0">
                <a:effectLst/>
                <a:latin typeface="Times New Roman" panose="02020603050405020304" pitchFamily="18" charset="0"/>
              </a:rPr>
              <a:t>"Implementing High-Value Care with Ambulatory Costs Transparency (HCT): Improving Provider Awareness of Laboratory Test Expenses"</a:t>
            </a:r>
            <a:endParaRPr lang="en-US" sz="2400" dirty="0"/>
          </a:p>
        </p:txBody>
      </p:sp>
      <p:sp>
        <p:nvSpPr>
          <p:cNvPr id="3" name="Subtitle 2">
            <a:extLst>
              <a:ext uri="{FF2B5EF4-FFF2-40B4-BE49-F238E27FC236}">
                <a16:creationId xmlns:a16="http://schemas.microsoft.com/office/drawing/2014/main" id="{4ACA42BD-2ECF-664D-8C98-22A8B6A1E4AE}"/>
              </a:ext>
            </a:extLst>
          </p:cNvPr>
          <p:cNvSpPr>
            <a:spLocks noGrp="1"/>
          </p:cNvSpPr>
          <p:nvPr>
            <p:ph type="subTitle" idx="1"/>
          </p:nvPr>
        </p:nvSpPr>
        <p:spPr>
          <a:xfrm>
            <a:off x="744672" y="3448819"/>
            <a:ext cx="4849756" cy="520507"/>
          </a:xfrm>
        </p:spPr>
        <p:txBody>
          <a:bodyPr>
            <a:normAutofit fontScale="77500" lnSpcReduction="20000"/>
          </a:bodyPr>
          <a:lstStyle/>
          <a:p>
            <a:r>
              <a:rPr lang="en-US" dirty="0"/>
              <a:t>Matthew Ellis, pgy-3</a:t>
            </a:r>
          </a:p>
          <a:p>
            <a:r>
              <a:rPr lang="en-US" dirty="0"/>
              <a:t>Wake forest Baptist Internal medicine</a:t>
            </a:r>
          </a:p>
        </p:txBody>
      </p:sp>
    </p:spTree>
    <p:extLst>
      <p:ext uri="{BB962C8B-B14F-4D97-AF65-F5344CB8AC3E}">
        <p14:creationId xmlns:p14="http://schemas.microsoft.com/office/powerpoint/2010/main" val="420121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Endpoints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algn="l" rtl="0" fontAlgn="base"/>
            <a:r>
              <a:rPr lang="en-US" sz="1800" b="1" i="0" dirty="0">
                <a:solidFill>
                  <a:srgbClr val="000000"/>
                </a:solidFill>
                <a:effectLst/>
                <a:latin typeface="Times New Roman" panose="02020603050405020304" pitchFamily="18" charset="0"/>
              </a:rPr>
              <a:t>Covariates/Table 1:</a:t>
            </a:r>
            <a:r>
              <a:rPr lang="en-US" sz="1800" b="1" dirty="0">
                <a:solidFill>
                  <a:srgbClr val="000000"/>
                </a:solidFill>
                <a:latin typeface="Times New Roman" panose="02020603050405020304" pitchFamily="18" charset="0"/>
              </a:rPr>
              <a:t> </a:t>
            </a:r>
            <a:r>
              <a:rPr lang="en-US" sz="1800" b="0" i="0" dirty="0">
                <a:solidFill>
                  <a:srgbClr val="000000"/>
                </a:solidFill>
                <a:effectLst/>
                <a:latin typeface="Times New Roman" panose="02020603050405020304" pitchFamily="18" charset="0"/>
              </a:rPr>
              <a:t>Obtain Demographic data of the patient population upon which the intervention and control groups were caring for during the study period</a:t>
            </a:r>
            <a:endParaRPr lang="en-US" sz="1600" b="0" i="0" dirty="0">
              <a:solidFill>
                <a:srgbClr val="000000"/>
              </a:solidFill>
              <a:effectLst/>
              <a:latin typeface="Times New Roman" panose="02020603050405020304" pitchFamily="18" charset="0"/>
            </a:endParaRPr>
          </a:p>
          <a:p>
            <a:pPr lvl="1" fontAlgn="base"/>
            <a:r>
              <a:rPr lang="en-US" sz="1800" b="0" i="0" dirty="0">
                <a:solidFill>
                  <a:srgbClr val="000000"/>
                </a:solidFill>
                <a:effectLst/>
                <a:latin typeface="Times New Roman" panose="02020603050405020304" pitchFamily="18" charset="0"/>
              </a:rPr>
              <a:t>Age</a:t>
            </a:r>
          </a:p>
          <a:p>
            <a:pPr lvl="1" fontAlgn="base"/>
            <a:r>
              <a:rPr lang="en-US" sz="1800" b="0" i="0" dirty="0">
                <a:solidFill>
                  <a:srgbClr val="000000"/>
                </a:solidFill>
                <a:effectLst/>
                <a:latin typeface="Times New Roman" panose="02020603050405020304" pitchFamily="18" charset="0"/>
              </a:rPr>
              <a:t>Sex </a:t>
            </a:r>
            <a:endParaRPr lang="en-US" sz="1800" b="0" i="0" dirty="0">
              <a:solidFill>
                <a:srgbClr val="000000"/>
              </a:solidFill>
              <a:effectLst/>
              <a:latin typeface="Calibri" panose="020F0502020204030204" pitchFamily="34" charset="0"/>
            </a:endParaRPr>
          </a:p>
          <a:p>
            <a:pPr lvl="1" fontAlgn="base"/>
            <a:r>
              <a:rPr lang="en-US" sz="1800" b="0" i="0" dirty="0">
                <a:solidFill>
                  <a:srgbClr val="000000"/>
                </a:solidFill>
                <a:effectLst/>
                <a:latin typeface="Times New Roman" panose="02020603050405020304" pitchFamily="18" charset="0"/>
              </a:rPr>
              <a:t>Race/Ethnicity </a:t>
            </a:r>
            <a:endParaRPr lang="en-US" sz="1800" b="0" i="0" dirty="0">
              <a:solidFill>
                <a:srgbClr val="000000"/>
              </a:solidFill>
              <a:effectLst/>
              <a:latin typeface="Calibri" panose="020F0502020204030204" pitchFamily="34" charset="0"/>
            </a:endParaRPr>
          </a:p>
          <a:p>
            <a:pPr lvl="1" fontAlgn="base"/>
            <a:r>
              <a:rPr lang="en-US" sz="1800" b="0" i="0" dirty="0">
                <a:solidFill>
                  <a:srgbClr val="000000"/>
                </a:solidFill>
                <a:effectLst/>
                <a:latin typeface="Times New Roman" panose="02020603050405020304" pitchFamily="18" charset="0"/>
              </a:rPr>
              <a:t>Comorbidities </a:t>
            </a:r>
            <a:endParaRPr lang="en-US" b="1" dirty="0">
              <a:solidFill>
                <a:srgbClr val="000000"/>
              </a:solidFill>
              <a:latin typeface="Times New Roman" panose="02020603050405020304" pitchFamily="18" charset="0"/>
            </a:endParaRPr>
          </a:p>
          <a:p>
            <a:pPr algn="l" rtl="0" fontAlgn="base"/>
            <a:r>
              <a:rPr lang="en-US" sz="1800" b="1" i="0" dirty="0">
                <a:solidFill>
                  <a:srgbClr val="000000"/>
                </a:solidFill>
                <a:effectLst/>
                <a:latin typeface="Times New Roman" panose="02020603050405020304" pitchFamily="18" charset="0"/>
              </a:rPr>
              <a:t>Primary End Points: </a:t>
            </a:r>
            <a:r>
              <a:rPr lang="en-US" sz="1800" b="0" i="0" dirty="0">
                <a:solidFill>
                  <a:srgbClr val="000000"/>
                </a:solidFill>
                <a:effectLst/>
                <a:latin typeface="Times New Roman" panose="02020603050405020304" pitchFamily="18" charset="0"/>
              </a:rPr>
              <a:t>To </a:t>
            </a:r>
            <a:r>
              <a:rPr lang="en-US" sz="1800" b="1" i="0" dirty="0">
                <a:solidFill>
                  <a:srgbClr val="FF0000"/>
                </a:solidFill>
                <a:effectLst/>
                <a:latin typeface="Times New Roman" panose="02020603050405020304" pitchFamily="18" charset="0"/>
              </a:rPr>
              <a:t>REDUCE</a:t>
            </a:r>
            <a:r>
              <a:rPr lang="en-US" sz="1800" b="0" i="0" dirty="0">
                <a:solidFill>
                  <a:srgbClr val="000000"/>
                </a:solidFill>
                <a:effectLst/>
                <a:latin typeface="Times New Roman" panose="02020603050405020304" pitchFamily="18" charset="0"/>
              </a:rPr>
              <a:t> unnecessary healthcare costs by improving high-value care by measuring: </a:t>
            </a:r>
            <a:endParaRPr lang="en-US" b="0" i="0" dirty="0">
              <a:solidFill>
                <a:srgbClr val="000000"/>
              </a:solidFill>
              <a:effectLst/>
              <a:latin typeface="Segoe UI" panose="020B0502040204020203" pitchFamily="34" charset="0"/>
            </a:endParaRPr>
          </a:p>
          <a:p>
            <a:pPr lvl="1" fontAlgn="base"/>
            <a:r>
              <a:rPr lang="en-US" sz="1800" b="0" i="0" dirty="0">
                <a:solidFill>
                  <a:srgbClr val="000000"/>
                </a:solidFill>
                <a:effectLst/>
                <a:latin typeface="Times New Roman" panose="02020603050405020304" pitchFamily="18" charset="0"/>
              </a:rPr>
              <a:t>The total number of labs ordered </a:t>
            </a:r>
          </a:p>
          <a:p>
            <a:pPr lvl="1" fontAlgn="base"/>
            <a:r>
              <a:rPr lang="en-US" sz="1800" b="0" i="0" dirty="0">
                <a:solidFill>
                  <a:srgbClr val="000000"/>
                </a:solidFill>
                <a:effectLst/>
                <a:latin typeface="Times New Roman" panose="02020603050405020304" pitchFamily="18" charset="0"/>
              </a:rPr>
              <a:t>The total cost of labs ordered </a:t>
            </a:r>
          </a:p>
          <a:p>
            <a:pPr lvl="1" fontAlgn="base"/>
            <a:r>
              <a:rPr lang="en-US" sz="1800" b="0" i="0" dirty="0">
                <a:solidFill>
                  <a:srgbClr val="000000"/>
                </a:solidFill>
                <a:effectLst/>
                <a:latin typeface="Times New Roman" panose="02020603050405020304" pitchFamily="18" charset="0"/>
              </a:rPr>
              <a:t>The total number of unnecessary labs ordered</a:t>
            </a:r>
            <a:endParaRPr lang="en-US" sz="1800" b="0" i="0" dirty="0">
              <a:solidFill>
                <a:srgbClr val="000000"/>
              </a:solidFill>
              <a:effectLst/>
              <a:latin typeface="Calibri" panose="020F0502020204030204" pitchFamily="34" charset="0"/>
            </a:endParaRPr>
          </a:p>
          <a:p>
            <a:pPr algn="l" rtl="0" fontAlgn="base"/>
            <a:r>
              <a:rPr lang="en-US" sz="1800" b="1" i="0" dirty="0">
                <a:solidFill>
                  <a:srgbClr val="000000"/>
                </a:solidFill>
                <a:effectLst/>
                <a:latin typeface="Times New Roman" panose="02020603050405020304" pitchFamily="18" charset="0"/>
              </a:rPr>
              <a:t>Secondary Endpoint:</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lvl="1" fontAlgn="base"/>
            <a:r>
              <a:rPr lang="en-US" sz="1800" b="0" i="0" dirty="0">
                <a:solidFill>
                  <a:srgbClr val="000000"/>
                </a:solidFill>
                <a:effectLst/>
                <a:latin typeface="Times New Roman" panose="02020603050405020304" pitchFamily="18" charset="0"/>
              </a:rPr>
              <a:t>The total percentage of completed labs</a:t>
            </a:r>
          </a:p>
          <a:p>
            <a:pPr lvl="1" fontAlgn="base"/>
            <a:r>
              <a:rPr lang="en-US" sz="1800" dirty="0">
                <a:solidFill>
                  <a:srgbClr val="000000"/>
                </a:solidFill>
                <a:latin typeface="Times New Roman" panose="02020603050405020304" pitchFamily="18" charset="0"/>
              </a:rPr>
              <a:t>Survey providers</a:t>
            </a:r>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10</a:t>
            </a:fld>
            <a:endParaRPr lang="en-US" dirty="0"/>
          </a:p>
        </p:txBody>
      </p:sp>
    </p:spTree>
    <p:extLst>
      <p:ext uri="{BB962C8B-B14F-4D97-AF65-F5344CB8AC3E}">
        <p14:creationId xmlns:p14="http://schemas.microsoft.com/office/powerpoint/2010/main" val="221330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Acknowledgments and References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a:xfrm>
            <a:off x="822960" y="2552009"/>
            <a:ext cx="10629276" cy="4330703"/>
          </a:xfrm>
        </p:spPr>
        <p:txBody>
          <a:bodyPr>
            <a:normAutofit/>
          </a:bodyPr>
          <a:lstStyle/>
          <a:p>
            <a:pPr algn="l" rtl="0" fontAlgn="base">
              <a:buFont typeface="+mj-lt"/>
              <a:buAutoNum type="arabicPeriod"/>
            </a:pPr>
            <a:r>
              <a:rPr lang="fi-FI" sz="700" dirty="0" err="1"/>
              <a:t>Ryskina</a:t>
            </a:r>
            <a:r>
              <a:rPr lang="fi-FI" sz="700" dirty="0"/>
              <a:t> KL, </a:t>
            </a:r>
            <a:r>
              <a:rPr lang="fi-FI" sz="700" dirty="0" err="1"/>
              <a:t>Holmboe</a:t>
            </a:r>
            <a:r>
              <a:rPr lang="fi-FI" sz="700" dirty="0"/>
              <a:t> ES, </a:t>
            </a:r>
            <a:r>
              <a:rPr lang="fi-FI" sz="700" dirty="0" err="1"/>
              <a:t>Shea</a:t>
            </a:r>
            <a:r>
              <a:rPr lang="fi-FI" sz="700" dirty="0"/>
              <a:t> JA, Kim E, Long JA. </a:t>
            </a:r>
            <a:r>
              <a:rPr lang="fi-FI" sz="700" dirty="0" err="1"/>
              <a:t>Physician</a:t>
            </a:r>
            <a:r>
              <a:rPr lang="fi-FI" sz="700" dirty="0"/>
              <a:t> </a:t>
            </a:r>
            <a:r>
              <a:rPr lang="fi-FI" sz="700" dirty="0" err="1"/>
              <a:t>Experiences</a:t>
            </a:r>
            <a:r>
              <a:rPr lang="fi-FI" sz="700" dirty="0"/>
              <a:t> </a:t>
            </a:r>
            <a:r>
              <a:rPr lang="fi-FI" sz="700" dirty="0" err="1"/>
              <a:t>With</a:t>
            </a:r>
            <a:r>
              <a:rPr lang="fi-FI" sz="700" dirty="0"/>
              <a:t> </a:t>
            </a:r>
            <a:r>
              <a:rPr lang="fi-FI" sz="700" dirty="0" err="1"/>
              <a:t>High</a:t>
            </a:r>
            <a:r>
              <a:rPr lang="fi-FI" sz="700" dirty="0"/>
              <a:t> Value Care in </a:t>
            </a:r>
            <a:r>
              <a:rPr lang="fi-FI" sz="700" dirty="0" err="1"/>
              <a:t>Internal</a:t>
            </a:r>
            <a:r>
              <a:rPr lang="fi-FI" sz="700" dirty="0"/>
              <a:t> </a:t>
            </a:r>
            <a:r>
              <a:rPr lang="fi-FI" sz="700" dirty="0" err="1"/>
              <a:t>Medicine</a:t>
            </a:r>
            <a:r>
              <a:rPr lang="fi-FI" sz="700" dirty="0"/>
              <a:t> </a:t>
            </a:r>
            <a:r>
              <a:rPr lang="fi-FI" sz="700" dirty="0" err="1"/>
              <a:t>Residency</a:t>
            </a:r>
            <a:r>
              <a:rPr lang="fi-FI" sz="700" dirty="0"/>
              <a:t>: </a:t>
            </a:r>
            <a:r>
              <a:rPr lang="fi-FI" sz="700" dirty="0" err="1"/>
              <a:t>Mixed-Methods</a:t>
            </a:r>
            <a:r>
              <a:rPr lang="fi-FI" sz="700" dirty="0"/>
              <a:t> </a:t>
            </a:r>
            <a:r>
              <a:rPr lang="fi-FI" sz="700" dirty="0" err="1"/>
              <a:t>Study</a:t>
            </a:r>
            <a:r>
              <a:rPr lang="fi-FI" sz="700" dirty="0"/>
              <a:t> of 2003-2013 </a:t>
            </a:r>
            <a:r>
              <a:rPr lang="fi-FI" sz="700" dirty="0" err="1"/>
              <a:t>Residency</a:t>
            </a:r>
            <a:r>
              <a:rPr lang="fi-FI" sz="700" dirty="0"/>
              <a:t> </a:t>
            </a:r>
            <a:r>
              <a:rPr lang="fi-FI" sz="700" dirty="0" err="1"/>
              <a:t>Graduates</a:t>
            </a:r>
            <a:r>
              <a:rPr lang="fi-FI" sz="700" dirty="0"/>
              <a:t>. </a:t>
            </a:r>
            <a:r>
              <a:rPr lang="fi-FI" sz="700" dirty="0" err="1"/>
              <a:t>Teach</a:t>
            </a:r>
            <a:r>
              <a:rPr lang="fi-FI" sz="700" dirty="0"/>
              <a:t> </a:t>
            </a:r>
            <a:r>
              <a:rPr lang="fi-FI" sz="700" dirty="0" err="1"/>
              <a:t>Learn</a:t>
            </a:r>
            <a:r>
              <a:rPr lang="fi-FI" sz="700" dirty="0"/>
              <a:t> </a:t>
            </a:r>
            <a:r>
              <a:rPr lang="fi-FI" sz="700" dirty="0" err="1"/>
              <a:t>Med</a:t>
            </a:r>
            <a:r>
              <a:rPr lang="fi-FI" sz="700" dirty="0"/>
              <a:t>. 2018;30(1):57-66. doi:10.1080/10401334.2017.1335207 </a:t>
            </a:r>
          </a:p>
          <a:p>
            <a:pPr algn="l" rtl="0" fontAlgn="base"/>
            <a:r>
              <a:rPr lang="fi-FI" sz="700" dirty="0"/>
              <a:t> </a:t>
            </a:r>
          </a:p>
          <a:p>
            <a:pPr algn="l" rtl="0" fontAlgn="base">
              <a:buFont typeface="+mj-lt"/>
              <a:buAutoNum type="arabicPeriod" startAt="2"/>
            </a:pPr>
            <a:r>
              <a:rPr lang="fi-FI" sz="700" dirty="0" err="1"/>
              <a:t>Farah</a:t>
            </a:r>
            <a:r>
              <a:rPr lang="fi-FI" sz="700" dirty="0"/>
              <a:t> M. In </a:t>
            </a:r>
            <a:r>
              <a:rPr lang="fi-FI" sz="700" dirty="0" err="1"/>
              <a:t>search</a:t>
            </a:r>
            <a:r>
              <a:rPr lang="fi-FI" sz="700" dirty="0"/>
              <a:t> of </a:t>
            </a:r>
            <a:r>
              <a:rPr lang="fi-FI" sz="700" dirty="0" err="1"/>
              <a:t>high-value</a:t>
            </a:r>
            <a:r>
              <a:rPr lang="fi-FI" sz="700" dirty="0"/>
              <a:t> </a:t>
            </a:r>
            <a:r>
              <a:rPr lang="fi-FI" sz="700" dirty="0" err="1"/>
              <a:t>care</a:t>
            </a:r>
            <a:r>
              <a:rPr lang="fi-FI" sz="700" dirty="0"/>
              <a:t>. </a:t>
            </a:r>
            <a:r>
              <a:rPr lang="fi-FI" sz="700" dirty="0" err="1"/>
              <a:t>The</a:t>
            </a:r>
            <a:r>
              <a:rPr lang="fi-FI" sz="700" dirty="0"/>
              <a:t> </a:t>
            </a:r>
            <a:r>
              <a:rPr lang="fi-FI" sz="700" dirty="0" err="1"/>
              <a:t>Hospitalist</a:t>
            </a:r>
            <a:r>
              <a:rPr lang="fi-FI" sz="700" dirty="0"/>
              <a:t>. </a:t>
            </a:r>
            <a:r>
              <a:rPr lang="fi-FI" sz="700" dirty="0">
                <a:hlinkClick r:id="rId2"/>
              </a:rPr>
              <a:t>https://www.the-hospitalist.org/hospitalist/article/198542/leadership-training/search-high-value-care#:~:text=The%202013%20Institute%20of%20Medicine,by%20day%2Dto%2Dday%20individual</a:t>
            </a:r>
            <a:r>
              <a:rPr lang="fi-FI" sz="700" dirty="0"/>
              <a:t>. </a:t>
            </a:r>
            <a:r>
              <a:rPr lang="fi-FI" sz="700" dirty="0" err="1"/>
              <a:t>Published</a:t>
            </a:r>
            <a:r>
              <a:rPr lang="fi-FI" sz="700" dirty="0"/>
              <a:t> </a:t>
            </a:r>
            <a:r>
              <a:rPr lang="fi-FI" sz="700" dirty="0" err="1"/>
              <a:t>April</a:t>
            </a:r>
            <a:r>
              <a:rPr lang="fi-FI" sz="700" dirty="0"/>
              <a:t> 12, 2019. </a:t>
            </a:r>
            <a:r>
              <a:rPr lang="fi-FI" sz="700" dirty="0" err="1"/>
              <a:t>Accessed</a:t>
            </a:r>
            <a:r>
              <a:rPr lang="fi-FI" sz="700" dirty="0"/>
              <a:t> </a:t>
            </a:r>
            <a:r>
              <a:rPr lang="fi-FI" sz="700" dirty="0" err="1"/>
              <a:t>March</a:t>
            </a:r>
            <a:r>
              <a:rPr lang="fi-FI" sz="700" dirty="0"/>
              <a:t> 30, 2021. </a:t>
            </a:r>
          </a:p>
          <a:p>
            <a:pPr algn="l" rtl="0" fontAlgn="base"/>
            <a:r>
              <a:rPr lang="fi-FI" sz="700" dirty="0"/>
              <a:t> </a:t>
            </a:r>
          </a:p>
          <a:p>
            <a:pPr algn="l" rtl="0" fontAlgn="base">
              <a:buFont typeface="+mj-lt"/>
              <a:buAutoNum type="arabicPeriod" startAt="3"/>
            </a:pPr>
            <a:r>
              <a:rPr lang="fi-FI" sz="700" dirty="0" err="1"/>
              <a:t>Stasha</a:t>
            </a:r>
            <a:r>
              <a:rPr lang="fi-FI" sz="700" dirty="0"/>
              <a:t> S. </a:t>
            </a:r>
            <a:r>
              <a:rPr lang="fi-FI" sz="700" dirty="0" err="1"/>
              <a:t>Uninsured</a:t>
            </a:r>
            <a:r>
              <a:rPr lang="fi-FI" sz="700" dirty="0"/>
              <a:t> </a:t>
            </a:r>
            <a:r>
              <a:rPr lang="fi-FI" sz="700" dirty="0" err="1"/>
              <a:t>Americans</a:t>
            </a:r>
            <a:r>
              <a:rPr lang="fi-FI" sz="700" dirty="0"/>
              <a:t> </a:t>
            </a:r>
            <a:r>
              <a:rPr lang="fi-FI" sz="700" dirty="0" err="1"/>
              <a:t>Stats</a:t>
            </a:r>
            <a:r>
              <a:rPr lang="fi-FI" sz="700" dirty="0"/>
              <a:t> and </a:t>
            </a:r>
            <a:r>
              <a:rPr lang="fi-FI" sz="700" dirty="0" err="1"/>
              <a:t>Facts</a:t>
            </a:r>
            <a:r>
              <a:rPr lang="fi-FI" sz="700" dirty="0"/>
              <a:t> 2021: </a:t>
            </a:r>
            <a:r>
              <a:rPr lang="fi-FI" sz="700" dirty="0" err="1"/>
              <a:t>Policy</a:t>
            </a:r>
            <a:r>
              <a:rPr lang="fi-FI" sz="700" dirty="0"/>
              <a:t> </a:t>
            </a:r>
            <a:r>
              <a:rPr lang="fi-FI" sz="700" dirty="0" err="1"/>
              <a:t>Advice</a:t>
            </a:r>
            <a:r>
              <a:rPr lang="fi-FI" sz="700" dirty="0"/>
              <a:t>. </a:t>
            </a:r>
            <a:r>
              <a:rPr lang="fi-FI" sz="700" dirty="0" err="1"/>
              <a:t>PolicyAdvice</a:t>
            </a:r>
            <a:r>
              <a:rPr lang="fi-FI" sz="700" dirty="0"/>
              <a:t>. </a:t>
            </a:r>
            <a:r>
              <a:rPr lang="fi-FI" sz="700" dirty="0">
                <a:hlinkClick r:id="rId3"/>
              </a:rPr>
              <a:t>https://policyadvice.net/insurance/insights/how-many-uninsured-americans/#:~:text=According%20to%20the%20CBO%2C%20the,changing%20mindset%20of%20the%20population</a:t>
            </a:r>
            <a:r>
              <a:rPr lang="fi-FI" sz="700" dirty="0"/>
              <a:t>. </a:t>
            </a:r>
            <a:r>
              <a:rPr lang="fi-FI" sz="700" dirty="0" err="1"/>
              <a:t>Published</a:t>
            </a:r>
            <a:r>
              <a:rPr lang="fi-FI" sz="700" dirty="0"/>
              <a:t> </a:t>
            </a:r>
            <a:r>
              <a:rPr lang="fi-FI" sz="700" dirty="0" err="1"/>
              <a:t>February</a:t>
            </a:r>
            <a:r>
              <a:rPr lang="fi-FI" sz="700" dirty="0"/>
              <a:t> 14, 2021. </a:t>
            </a:r>
            <a:r>
              <a:rPr lang="fi-FI" sz="700" dirty="0" err="1"/>
              <a:t>Accessed</a:t>
            </a:r>
            <a:r>
              <a:rPr lang="fi-FI" sz="700" dirty="0"/>
              <a:t> </a:t>
            </a:r>
            <a:r>
              <a:rPr lang="fi-FI" sz="700" dirty="0" err="1"/>
              <a:t>March</a:t>
            </a:r>
            <a:r>
              <a:rPr lang="fi-FI" sz="700" dirty="0"/>
              <a:t> 30, 2021. </a:t>
            </a:r>
          </a:p>
          <a:p>
            <a:pPr algn="l" rtl="0" fontAlgn="base"/>
            <a:r>
              <a:rPr lang="fi-FI" sz="700" dirty="0"/>
              <a:t> </a:t>
            </a:r>
          </a:p>
          <a:p>
            <a:pPr algn="l" rtl="0" fontAlgn="base">
              <a:buFont typeface="+mj-lt"/>
              <a:buAutoNum type="arabicPeriod" startAt="4"/>
            </a:pPr>
            <a:r>
              <a:rPr lang="fi-FI" sz="700" dirty="0" err="1"/>
              <a:t>Fact</a:t>
            </a:r>
            <a:r>
              <a:rPr lang="fi-FI" sz="700" dirty="0"/>
              <a:t> </a:t>
            </a:r>
            <a:r>
              <a:rPr lang="fi-FI" sz="700" dirty="0" err="1"/>
              <a:t>Sheet</a:t>
            </a:r>
            <a:r>
              <a:rPr lang="fi-FI" sz="700" dirty="0"/>
              <a:t>: </a:t>
            </a:r>
            <a:r>
              <a:rPr lang="fi-FI" sz="700" dirty="0" err="1"/>
              <a:t>Uncompensated</a:t>
            </a:r>
            <a:r>
              <a:rPr lang="fi-FI" sz="700" dirty="0"/>
              <a:t> </a:t>
            </a:r>
            <a:r>
              <a:rPr lang="fi-FI" sz="700" dirty="0" err="1"/>
              <a:t>Hospital</a:t>
            </a:r>
            <a:r>
              <a:rPr lang="fi-FI" sz="700" dirty="0"/>
              <a:t> Care </a:t>
            </a:r>
            <a:r>
              <a:rPr lang="fi-FI" sz="700" dirty="0" err="1"/>
              <a:t>Cost</a:t>
            </a:r>
            <a:r>
              <a:rPr lang="fi-FI" sz="700" dirty="0"/>
              <a:t>: AHA. American </a:t>
            </a:r>
            <a:r>
              <a:rPr lang="fi-FI" sz="700" dirty="0" err="1"/>
              <a:t>Hospital</a:t>
            </a:r>
            <a:r>
              <a:rPr lang="fi-FI" sz="700" dirty="0"/>
              <a:t> Association. </a:t>
            </a:r>
            <a:r>
              <a:rPr lang="fi-FI" sz="700" dirty="0">
                <a:hlinkClick r:id="rId4"/>
              </a:rPr>
              <a:t>https://www.aha.org/fact-sheets/2020-01-06-fact-sheet-uncompensated-hospital-care-cost</a:t>
            </a:r>
            <a:r>
              <a:rPr lang="fi-FI" sz="700" dirty="0"/>
              <a:t>. </a:t>
            </a:r>
            <a:r>
              <a:rPr lang="fi-FI" sz="700" dirty="0" err="1"/>
              <a:t>Accessed</a:t>
            </a:r>
            <a:r>
              <a:rPr lang="fi-FI" sz="700" dirty="0"/>
              <a:t> </a:t>
            </a:r>
            <a:r>
              <a:rPr lang="fi-FI" sz="700" dirty="0" err="1"/>
              <a:t>March</a:t>
            </a:r>
            <a:r>
              <a:rPr lang="fi-FI" sz="700" dirty="0"/>
              <a:t> 30, 2021. </a:t>
            </a:r>
          </a:p>
          <a:p>
            <a:pPr algn="l" rtl="0" fontAlgn="base"/>
            <a:r>
              <a:rPr lang="fi-FI" sz="700" dirty="0"/>
              <a:t> </a:t>
            </a:r>
          </a:p>
          <a:p>
            <a:pPr algn="l" rtl="0" fontAlgn="base">
              <a:buFont typeface="+mj-lt"/>
              <a:buAutoNum type="arabicPeriod" startAt="5"/>
            </a:pPr>
            <a:r>
              <a:rPr lang="fi-FI" sz="700" dirty="0"/>
              <a:t>Christopher AS, </a:t>
            </a:r>
            <a:r>
              <a:rPr lang="fi-FI" sz="700" dirty="0" err="1"/>
              <a:t>McCormick</a:t>
            </a:r>
            <a:r>
              <a:rPr lang="fi-FI" sz="700" dirty="0"/>
              <a:t> D, </a:t>
            </a:r>
            <a:r>
              <a:rPr lang="fi-FI" sz="700" dirty="0" err="1"/>
              <a:t>Woolhandler</a:t>
            </a:r>
            <a:r>
              <a:rPr lang="fi-FI" sz="700" dirty="0"/>
              <a:t> S, </a:t>
            </a:r>
            <a:r>
              <a:rPr lang="fi-FI" sz="700" dirty="0" err="1"/>
              <a:t>Himmelstein</a:t>
            </a:r>
            <a:r>
              <a:rPr lang="fi-FI" sz="700" dirty="0"/>
              <a:t> DU, </a:t>
            </a:r>
            <a:r>
              <a:rPr lang="fi-FI" sz="700" dirty="0" err="1"/>
              <a:t>Bor</a:t>
            </a:r>
            <a:r>
              <a:rPr lang="fi-FI" sz="700" dirty="0"/>
              <a:t> DH, </a:t>
            </a:r>
            <a:r>
              <a:rPr lang="fi-FI" sz="700" dirty="0" err="1"/>
              <a:t>Wilper</a:t>
            </a:r>
            <a:r>
              <a:rPr lang="fi-FI" sz="700" dirty="0"/>
              <a:t> AP. Access to Care and </a:t>
            </a:r>
            <a:r>
              <a:rPr lang="fi-FI" sz="700" dirty="0" err="1"/>
              <a:t>Chronic</a:t>
            </a:r>
            <a:r>
              <a:rPr lang="fi-FI" sz="700" dirty="0"/>
              <a:t> </a:t>
            </a:r>
            <a:r>
              <a:rPr lang="fi-FI" sz="700" dirty="0" err="1"/>
              <a:t>Disease</a:t>
            </a:r>
            <a:r>
              <a:rPr lang="fi-FI" sz="700" dirty="0"/>
              <a:t> </a:t>
            </a:r>
            <a:r>
              <a:rPr lang="fi-FI" sz="700" dirty="0" err="1"/>
              <a:t>Outcomes</a:t>
            </a:r>
            <a:r>
              <a:rPr lang="fi-FI" sz="700" dirty="0"/>
              <a:t> </a:t>
            </a:r>
            <a:r>
              <a:rPr lang="fi-FI" sz="700" dirty="0" err="1"/>
              <a:t>Among</a:t>
            </a:r>
            <a:r>
              <a:rPr lang="fi-FI" sz="700" dirty="0"/>
              <a:t> </a:t>
            </a:r>
            <a:r>
              <a:rPr lang="fi-FI" sz="700" dirty="0" err="1"/>
              <a:t>Medicaid-Insured</a:t>
            </a:r>
            <a:r>
              <a:rPr lang="fi-FI" sz="700" dirty="0"/>
              <a:t> </a:t>
            </a:r>
            <a:r>
              <a:rPr lang="fi-FI" sz="700" dirty="0" err="1"/>
              <a:t>Persons</a:t>
            </a:r>
            <a:r>
              <a:rPr lang="fi-FI" sz="700" dirty="0"/>
              <a:t> </a:t>
            </a:r>
            <a:r>
              <a:rPr lang="fi-FI" sz="700" dirty="0" err="1"/>
              <a:t>Versus</a:t>
            </a:r>
            <a:r>
              <a:rPr lang="fi-FI" sz="700" dirty="0"/>
              <a:t> </a:t>
            </a:r>
            <a:r>
              <a:rPr lang="fi-FI" sz="700" dirty="0" err="1"/>
              <a:t>the</a:t>
            </a:r>
            <a:r>
              <a:rPr lang="fi-FI" sz="700" dirty="0"/>
              <a:t> </a:t>
            </a:r>
            <a:r>
              <a:rPr lang="fi-FI" sz="700" dirty="0" err="1"/>
              <a:t>Uninsured</a:t>
            </a:r>
            <a:r>
              <a:rPr lang="fi-FI" sz="700" dirty="0"/>
              <a:t>. Am J Public Health. 2016;106(1):63-69. doi:10.2105/AJPH.2015.302925 </a:t>
            </a:r>
          </a:p>
          <a:p>
            <a:pPr algn="l" rtl="0" fontAlgn="base"/>
            <a:r>
              <a:rPr lang="fi-FI" sz="700" dirty="0"/>
              <a:t> </a:t>
            </a:r>
          </a:p>
          <a:p>
            <a:pPr algn="l" rtl="0" fontAlgn="base">
              <a:buFont typeface="+mj-lt"/>
              <a:buAutoNum type="arabicPeriod" startAt="6"/>
            </a:pPr>
            <a:r>
              <a:rPr lang="fi-FI" sz="700" dirty="0"/>
              <a:t>Morris T. 10 </a:t>
            </a:r>
            <a:r>
              <a:rPr lang="fi-FI" sz="700" dirty="0" err="1"/>
              <a:t>Most</a:t>
            </a:r>
            <a:r>
              <a:rPr lang="fi-FI" sz="700" dirty="0"/>
              <a:t> </a:t>
            </a:r>
            <a:r>
              <a:rPr lang="fi-FI" sz="700" dirty="0" err="1"/>
              <a:t>Common</a:t>
            </a:r>
            <a:r>
              <a:rPr lang="fi-FI" sz="700" dirty="0"/>
              <a:t> </a:t>
            </a:r>
            <a:r>
              <a:rPr lang="fi-FI" sz="700" dirty="0" err="1"/>
              <a:t>Diagnoses</a:t>
            </a:r>
            <a:r>
              <a:rPr lang="fi-FI" sz="700" dirty="0"/>
              <a:t> and </a:t>
            </a:r>
            <a:r>
              <a:rPr lang="fi-FI" sz="700" dirty="0" err="1"/>
              <a:t>Procedures</a:t>
            </a:r>
            <a:r>
              <a:rPr lang="fi-FI" sz="700" dirty="0"/>
              <a:t> in </a:t>
            </a:r>
            <a:r>
              <a:rPr lang="fi-FI" sz="700" dirty="0" err="1"/>
              <a:t>Primary</a:t>
            </a:r>
            <a:r>
              <a:rPr lang="fi-FI" sz="700" dirty="0"/>
              <a:t> Care. </a:t>
            </a:r>
            <a:r>
              <a:rPr lang="fi-FI" sz="700" dirty="0" err="1"/>
              <a:t>Definitive</a:t>
            </a:r>
            <a:r>
              <a:rPr lang="fi-FI" sz="700" dirty="0"/>
              <a:t> Healthcare </a:t>
            </a:r>
            <a:r>
              <a:rPr lang="fi-FI" sz="700" dirty="0" err="1"/>
              <a:t>Blog</a:t>
            </a:r>
            <a:r>
              <a:rPr lang="fi-FI" sz="700" dirty="0"/>
              <a:t>. </a:t>
            </a:r>
            <a:r>
              <a:rPr lang="fi-FI" sz="700" dirty="0">
                <a:hlinkClick r:id="rId5"/>
              </a:rPr>
              <a:t>https://blog.definitivehc.com/10-most-common-diagnoses-in-primary-care</a:t>
            </a:r>
            <a:r>
              <a:rPr lang="fi-FI" sz="700" dirty="0"/>
              <a:t>. </a:t>
            </a:r>
            <a:r>
              <a:rPr lang="fi-FI" sz="700" dirty="0" err="1"/>
              <a:t>Published</a:t>
            </a:r>
            <a:r>
              <a:rPr lang="fi-FI" sz="700" dirty="0"/>
              <a:t> October 23, 2020. </a:t>
            </a:r>
            <a:r>
              <a:rPr lang="fi-FI" sz="700" dirty="0" err="1"/>
              <a:t>Accessed</a:t>
            </a:r>
            <a:r>
              <a:rPr lang="fi-FI" sz="700" dirty="0"/>
              <a:t> </a:t>
            </a:r>
            <a:r>
              <a:rPr lang="fi-FI" sz="700" dirty="0" err="1"/>
              <a:t>March</a:t>
            </a:r>
            <a:r>
              <a:rPr lang="fi-FI" sz="700" dirty="0"/>
              <a:t> 30, 2021. </a:t>
            </a:r>
          </a:p>
          <a:p>
            <a:pPr algn="l" rtl="0" fontAlgn="base"/>
            <a:r>
              <a:rPr lang="fi-FI" sz="700" dirty="0"/>
              <a:t> </a:t>
            </a:r>
          </a:p>
          <a:p>
            <a:pPr algn="l" rtl="0" fontAlgn="base">
              <a:buFont typeface="+mj-lt"/>
              <a:buAutoNum type="arabicPeriod" startAt="7"/>
            </a:pPr>
            <a:r>
              <a:rPr lang="fi-FI" sz="700" dirty="0" err="1"/>
              <a:t>Conway</a:t>
            </a:r>
            <a:r>
              <a:rPr lang="fi-FI" sz="700" dirty="0"/>
              <a:t> Douglas. </a:t>
            </a:r>
            <a:r>
              <a:rPr lang="fi-FI" sz="700" dirty="0" err="1"/>
              <a:t>Uninsured</a:t>
            </a:r>
            <a:r>
              <a:rPr lang="fi-FI" sz="700" dirty="0"/>
              <a:t> </a:t>
            </a:r>
            <a:r>
              <a:rPr lang="fi-FI" sz="700" dirty="0" err="1"/>
              <a:t>Rates</a:t>
            </a:r>
            <a:r>
              <a:rPr lang="fi-FI" sz="700" dirty="0"/>
              <a:t> </a:t>
            </a:r>
            <a:r>
              <a:rPr lang="fi-FI" sz="700" dirty="0" err="1"/>
              <a:t>Highest</a:t>
            </a:r>
            <a:r>
              <a:rPr lang="fi-FI" sz="700" dirty="0"/>
              <a:t> For Young </a:t>
            </a:r>
            <a:r>
              <a:rPr lang="fi-FI" sz="700" dirty="0" err="1"/>
              <a:t>Adults</a:t>
            </a:r>
            <a:r>
              <a:rPr lang="fi-FI" sz="700" dirty="0"/>
              <a:t> </a:t>
            </a:r>
            <a:r>
              <a:rPr lang="fi-FI" sz="700" dirty="0" err="1"/>
              <a:t>Aged</a:t>
            </a:r>
            <a:r>
              <a:rPr lang="fi-FI" sz="700" dirty="0"/>
              <a:t> 19 to 34. </a:t>
            </a:r>
            <a:r>
              <a:rPr lang="fi-FI" sz="700" dirty="0" err="1"/>
              <a:t>The</a:t>
            </a:r>
            <a:r>
              <a:rPr lang="fi-FI" sz="700" dirty="0"/>
              <a:t> United </a:t>
            </a:r>
            <a:r>
              <a:rPr lang="fi-FI" sz="700" dirty="0" err="1"/>
              <a:t>States</a:t>
            </a:r>
            <a:r>
              <a:rPr lang="fi-FI" sz="700" dirty="0"/>
              <a:t> </a:t>
            </a:r>
            <a:r>
              <a:rPr lang="fi-FI" sz="700" dirty="0" err="1"/>
              <a:t>Census</a:t>
            </a:r>
            <a:r>
              <a:rPr lang="fi-FI" sz="700" dirty="0"/>
              <a:t> Bureau. </a:t>
            </a:r>
            <a:r>
              <a:rPr lang="fi-FI" sz="700" dirty="0">
                <a:hlinkClick r:id="rId6"/>
              </a:rPr>
              <a:t>https://www.census.gov/library/stories/2020/10/uninsured-rates-highest-for-young-adults-aged-19-to</a:t>
            </a:r>
            <a:r>
              <a:rPr lang="fi-FI" sz="700" dirty="0"/>
              <a:t>34.html#:~:</a:t>
            </a:r>
            <a:r>
              <a:rPr lang="fi-FI" sz="700" dirty="0" err="1"/>
              <a:t>text</a:t>
            </a:r>
            <a:r>
              <a:rPr lang="fi-FI" sz="700" dirty="0"/>
              <a:t>=Adults%20Age%2026%20Had%20Highest,Followed%20By%2027%2DYear%2DOlds&amp;text=Adults%20ages%2019%20to%2034,American%20Community%20Survey%20(ACS). </a:t>
            </a:r>
            <a:r>
              <a:rPr lang="fi-FI" sz="700" dirty="0" err="1"/>
              <a:t>Published</a:t>
            </a:r>
            <a:r>
              <a:rPr lang="fi-FI" sz="700" dirty="0"/>
              <a:t> October 26, 2020. </a:t>
            </a:r>
            <a:r>
              <a:rPr lang="fi-FI" sz="700" dirty="0" err="1"/>
              <a:t>Accessed</a:t>
            </a:r>
            <a:r>
              <a:rPr lang="fi-FI" sz="700" dirty="0"/>
              <a:t> </a:t>
            </a:r>
            <a:r>
              <a:rPr lang="fi-FI" sz="700" dirty="0" err="1"/>
              <a:t>March</a:t>
            </a:r>
            <a:r>
              <a:rPr lang="fi-FI" sz="700" dirty="0"/>
              <a:t> 30, 2021. </a:t>
            </a:r>
          </a:p>
          <a:p>
            <a:pPr algn="l" rtl="0" fontAlgn="base"/>
            <a:r>
              <a:rPr lang="fi-FI" sz="700" dirty="0"/>
              <a:t> </a:t>
            </a:r>
          </a:p>
          <a:p>
            <a:pPr>
              <a:lnSpc>
                <a:spcPct val="70000"/>
              </a:lnSpc>
            </a:pPr>
            <a:endParaRPr lang="en-US" sz="700"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a:xfrm>
            <a:off x="650788" y="1465448"/>
            <a:ext cx="10801447" cy="573416"/>
          </a:xfrm>
        </p:spPr>
        <p:txBody>
          <a:bodyPr/>
          <a:lstStyle/>
          <a:p>
            <a:pPr algn="ctr"/>
            <a:r>
              <a:rPr lang="en-US" sz="2000" dirty="0">
                <a:solidFill>
                  <a:schemeClr val="tx2"/>
                </a:solidFill>
                <a:latin typeface="Times New Roman" panose="02020603050405020304" pitchFamily="18" charset="0"/>
                <a:cs typeface="Times New Roman" panose="02020603050405020304" pitchFamily="18" charset="0"/>
              </a:rPr>
              <a:t>Special thank you to Dr. </a:t>
            </a:r>
            <a:r>
              <a:rPr lang="en-US" sz="2000" dirty="0" err="1">
                <a:solidFill>
                  <a:schemeClr val="tx2"/>
                </a:solidFill>
                <a:latin typeface="Times New Roman" panose="02020603050405020304" pitchFamily="18" charset="0"/>
                <a:cs typeface="Times New Roman" panose="02020603050405020304" pitchFamily="18" charset="0"/>
              </a:rPr>
              <a:t>Denizard</a:t>
            </a:r>
            <a:r>
              <a:rPr lang="en-US" sz="2000" dirty="0">
                <a:solidFill>
                  <a:schemeClr val="tx2"/>
                </a:solidFill>
                <a:latin typeface="Times New Roman" panose="02020603050405020304" pitchFamily="18" charset="0"/>
                <a:cs typeface="Times New Roman" panose="02020603050405020304" pitchFamily="18" charset="0"/>
              </a:rPr>
              <a:t>-Thompson, Dr. </a:t>
            </a:r>
            <a:r>
              <a:rPr lang="en-US" sz="2000" dirty="0" err="1">
                <a:solidFill>
                  <a:schemeClr val="tx2"/>
                </a:solidFill>
                <a:latin typeface="Times New Roman" panose="02020603050405020304" pitchFamily="18" charset="0"/>
                <a:cs typeface="Times New Roman" panose="02020603050405020304" pitchFamily="18" charset="0"/>
              </a:rPr>
              <a:t>Dharod</a:t>
            </a:r>
            <a:r>
              <a:rPr lang="en-US" sz="2000" dirty="0">
                <a:solidFill>
                  <a:schemeClr val="tx2"/>
                </a:solidFill>
                <a:latin typeface="Times New Roman" panose="02020603050405020304" pitchFamily="18" charset="0"/>
                <a:cs typeface="Times New Roman" panose="02020603050405020304" pitchFamily="18" charset="0"/>
              </a:rPr>
              <a:t>, Dr. Hernandez, Adam Moses, Lauren </a:t>
            </a:r>
            <a:r>
              <a:rPr lang="en-US" sz="2000" dirty="0" err="1">
                <a:solidFill>
                  <a:schemeClr val="tx2"/>
                </a:solidFill>
                <a:latin typeface="Times New Roman" panose="02020603050405020304" pitchFamily="18" charset="0"/>
                <a:cs typeface="Times New Roman" panose="02020603050405020304" pitchFamily="18" charset="0"/>
              </a:rPr>
              <a:t>Witek</a:t>
            </a:r>
            <a:r>
              <a:rPr lang="en-US" sz="2000" dirty="0">
                <a:solidFill>
                  <a:schemeClr val="tx2"/>
                </a:solidFill>
                <a:latin typeface="Times New Roman" panose="02020603050405020304" pitchFamily="18" charset="0"/>
                <a:cs typeface="Times New Roman" panose="02020603050405020304" pitchFamily="18" charset="0"/>
              </a:rPr>
              <a:t>, Richa Bundy, and the entire Health Equity Certification Program.</a:t>
            </a:r>
          </a:p>
        </p:txBody>
      </p:sp>
    </p:spTree>
    <p:extLst>
      <p:ext uri="{BB962C8B-B14F-4D97-AF65-F5344CB8AC3E}">
        <p14:creationId xmlns:p14="http://schemas.microsoft.com/office/powerpoint/2010/main" val="97736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b="0" i="0" dirty="0">
                <a:solidFill>
                  <a:srgbClr val="000000"/>
                </a:solidFill>
                <a:effectLst/>
                <a:latin typeface="Times New Roman" panose="02020603050405020304" pitchFamily="18" charset="0"/>
              </a:rPr>
              <a:t>In 2020, about 31 million uninsured Americans relied on health system policies that would reduce their care costs.</a:t>
            </a:r>
            <a:r>
              <a:rPr lang="en-US" sz="2400" b="0" i="0" baseline="30000" dirty="0">
                <a:solidFill>
                  <a:srgbClr val="000000"/>
                </a:solidFill>
                <a:effectLst/>
                <a:latin typeface="Times New Roman" panose="02020603050405020304" pitchFamily="18" charset="0"/>
              </a:rPr>
              <a:t>1</a:t>
            </a:r>
            <a:r>
              <a:rPr lang="en-US" sz="2400" b="0" i="0" dirty="0">
                <a:solidFill>
                  <a:srgbClr val="000000"/>
                </a:solidFill>
                <a:effectLst/>
                <a:latin typeface="Times New Roman" panose="02020603050405020304" pitchFamily="18" charset="0"/>
              </a:rPr>
              <a:t> </a:t>
            </a:r>
          </a:p>
          <a:p>
            <a:pPr marL="342900" indent="-342900">
              <a:buFont typeface="Arial" panose="020B0604020202020204" pitchFamily="34" charset="0"/>
              <a:buChar char="•"/>
            </a:pPr>
            <a:r>
              <a:rPr lang="en-US" sz="2400" b="0" i="0" dirty="0">
                <a:solidFill>
                  <a:srgbClr val="000000"/>
                </a:solidFill>
                <a:effectLst/>
                <a:latin typeface="Times New Roman" panose="02020603050405020304" pitchFamily="18" charset="0"/>
              </a:rPr>
              <a:t>The American Hospital Association reported that uncompensated cost to hospitals was $41.61 billion in 2019, compared to two decades prior ($21.6 billion in 2001).</a:t>
            </a:r>
            <a:r>
              <a:rPr lang="en-US" sz="2400" b="0" i="0" baseline="30000" dirty="0">
                <a:solidFill>
                  <a:srgbClr val="000000"/>
                </a:solidFill>
                <a:effectLst/>
                <a:latin typeface="Times New Roman" panose="02020603050405020304" pitchFamily="18" charset="0"/>
              </a:rPr>
              <a:t>2 </a:t>
            </a:r>
          </a:p>
          <a:p>
            <a:pPr marL="342900" indent="-342900">
              <a:buFont typeface="Arial" panose="020B0604020202020204" pitchFamily="34" charset="0"/>
              <a:buChar char="•"/>
            </a:pPr>
            <a:r>
              <a:rPr lang="en-US" sz="2400" b="0" i="0" dirty="0">
                <a:solidFill>
                  <a:srgbClr val="000000"/>
                </a:solidFill>
                <a:effectLst/>
                <a:latin typeface="Times New Roman" panose="02020603050405020304" pitchFamily="18" charset="0"/>
              </a:rPr>
              <a:t>Giving physicians the tools to practice high value care will help to reduce uncompensated cost and reduce healthcare cost overall. </a:t>
            </a:r>
            <a:endParaRPr lang="en-US" sz="2400"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2</a:t>
            </a:fld>
            <a:endParaRPr lang="en-US" dirty="0"/>
          </a:p>
        </p:txBody>
      </p:sp>
    </p:spTree>
    <p:extLst>
      <p:ext uri="{BB962C8B-B14F-4D97-AF65-F5344CB8AC3E}">
        <p14:creationId xmlns:p14="http://schemas.microsoft.com/office/powerpoint/2010/main" val="195490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Background-Continue </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b="0" i="0" dirty="0">
                <a:solidFill>
                  <a:srgbClr val="000000"/>
                </a:solidFill>
                <a:effectLst/>
                <a:latin typeface="Times New Roman" panose="02020603050405020304" pitchFamily="18" charset="0"/>
              </a:rPr>
              <a:t>High-value care is defined as “the best care for patients, with optimal results for the circumstances, delivered at the right price”.</a:t>
            </a:r>
            <a:r>
              <a:rPr lang="en-US" sz="2400" b="0" i="0" baseline="30000" dirty="0">
                <a:solidFill>
                  <a:srgbClr val="000000"/>
                </a:solidFill>
                <a:effectLst/>
                <a:latin typeface="Times New Roman" panose="02020603050405020304" pitchFamily="18" charset="0"/>
              </a:rPr>
              <a:t>1,2</a:t>
            </a:r>
            <a:r>
              <a:rPr lang="en-US" sz="2400" b="0" i="0" dirty="0">
                <a:solidFill>
                  <a:srgbClr val="000000"/>
                </a:solidFill>
                <a:effectLst/>
                <a:latin typeface="Times New Roman" panose="02020603050405020304" pitchFamily="18" charset="0"/>
              </a:rPr>
              <a:t> </a:t>
            </a:r>
          </a:p>
          <a:p>
            <a:pPr marL="342900" indent="-342900">
              <a:buFont typeface="Arial" panose="020B0604020202020204" pitchFamily="34" charset="0"/>
              <a:buChar char="•"/>
            </a:pPr>
            <a:r>
              <a:rPr lang="en-US" sz="2400" b="0" i="0" dirty="0">
                <a:solidFill>
                  <a:srgbClr val="000000"/>
                </a:solidFill>
                <a:effectLst/>
                <a:latin typeface="Times New Roman" panose="02020603050405020304" pitchFamily="18" charset="0"/>
              </a:rPr>
              <a:t>However, high healthcare costs and poor health outcomes in the United States have been some of the most significant barriers to physicians and residents using this method. </a:t>
            </a:r>
          </a:p>
          <a:p>
            <a:pPr marL="342900" indent="-342900">
              <a:buFont typeface="Arial" panose="020B0604020202020204" pitchFamily="34" charset="0"/>
              <a:buChar char="•"/>
            </a:pPr>
            <a:r>
              <a:rPr lang="en-US" sz="2400" b="0" i="0" dirty="0">
                <a:solidFill>
                  <a:srgbClr val="000000"/>
                </a:solidFill>
                <a:effectLst/>
                <a:latin typeface="Times New Roman" panose="02020603050405020304" pitchFamily="18" charset="0"/>
              </a:rPr>
              <a:t>We hypothesize that this add-on will challenge the provider to practice better high-value care by consequently ordering only what is necessary during that visit. </a:t>
            </a:r>
            <a:endParaRPr lang="en-US" sz="2400"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3</a:t>
            </a:fld>
            <a:endParaRPr lang="en-US" dirty="0"/>
          </a:p>
        </p:txBody>
      </p:sp>
    </p:spTree>
    <p:extLst>
      <p:ext uri="{BB962C8B-B14F-4D97-AF65-F5344CB8AC3E}">
        <p14:creationId xmlns:p14="http://schemas.microsoft.com/office/powerpoint/2010/main" val="300497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Community Organization</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lstStyle/>
          <a:p>
            <a:pPr marL="342900" indent="-342900" algn="l" rtl="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project is sponsor by Wake Forest University School of Medicine Internal Medicine Residency </a:t>
            </a:r>
            <a:r>
              <a:rPr lang="en-US" sz="2400" dirty="0">
                <a:latin typeface="Times New Roman" panose="02020603050405020304" pitchFamily="18" charset="0"/>
                <a:cs typeface="Times New Roman" panose="02020603050405020304" pitchFamily="18" charset="0"/>
                <a:hlinkClick r:id="rId2"/>
              </a:rPr>
              <a:t>Clinical Scholars in Informatics Pathway</a:t>
            </a:r>
            <a:r>
              <a:rPr lang="en-US" sz="2400" dirty="0">
                <a:latin typeface="Times New Roman" panose="02020603050405020304" pitchFamily="18" charset="0"/>
                <a:cs typeface="Times New Roman" panose="02020603050405020304" pitchFamily="18" charset="0"/>
              </a:rPr>
              <a:t>. It is a  is a two-year program designed for residents to further develop clinical skills in informatics and health information technologies with the support and guidance of the Informatics &amp; Analytics mentorship team.</a:t>
            </a:r>
          </a:p>
          <a:p>
            <a:pPr marL="342900" indent="-342900" algn="l" rtl="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project is being conducted at Downtown Health Plaza. It provides diagnostic and treatment at low cost.</a:t>
            </a: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4</a:t>
            </a:fld>
            <a:endParaRPr lang="en-US" dirty="0"/>
          </a:p>
        </p:txBody>
      </p:sp>
      <p:pic>
        <p:nvPicPr>
          <p:cNvPr id="4102" name="Picture 6" descr="WS Chronicle | Downtown Health Plaza Archives - WS Chronicle">
            <a:extLst>
              <a:ext uri="{FF2B5EF4-FFF2-40B4-BE49-F238E27FC236}">
                <a16:creationId xmlns:a16="http://schemas.microsoft.com/office/drawing/2014/main" id="{ADDD18C6-151C-F9BF-4DA2-D023D6D99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381" y="3943148"/>
            <a:ext cx="3270250" cy="1981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rrent CSI: (left to right): Thomas Weber, MD; Ted Xiao, MD; Sarah Stern, MD; Matt Ellis, MD; John Gehris, MD; and Bradley Rowland, MD">
            <a:extLst>
              <a:ext uri="{FF2B5EF4-FFF2-40B4-BE49-F238E27FC236}">
                <a16:creationId xmlns:a16="http://schemas.microsoft.com/office/drawing/2014/main" id="{037565AF-827A-8191-C9DB-EC1AD8FE1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7929" y="3943148"/>
            <a:ext cx="3137497" cy="1981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87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fontScale="92500" lnSpcReduction="20000"/>
          </a:bodyPr>
          <a:lstStyle/>
          <a:p>
            <a:pPr marL="342900" indent="-342900" algn="l" rtl="0" fontAlgn="base">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goals of this project are: </a:t>
            </a:r>
          </a:p>
          <a:p>
            <a:pPr lvl="1" fontAlgn="base">
              <a:lnSpc>
                <a:spcPct val="160000"/>
              </a:lnSpc>
              <a:buFont typeface="+mj-lt"/>
              <a:buAutoNum type="arabicPeriod"/>
            </a:pPr>
            <a:r>
              <a:rPr lang="en-US" sz="2800" dirty="0">
                <a:latin typeface="Times New Roman" panose="02020603050405020304" pitchFamily="18" charset="0"/>
                <a:cs typeface="Times New Roman" panose="02020603050405020304" pitchFamily="18" charset="0"/>
              </a:rPr>
              <a:t>To develop and implement an electronic health record (EHR) clinical decision support (CDS) tool to visualize lab costs at the point of care for providers to increase cost awareness.</a:t>
            </a:r>
          </a:p>
          <a:p>
            <a:pPr lvl="1" fontAlgn="base">
              <a:lnSpc>
                <a:spcPct val="160000"/>
              </a:lnSpc>
              <a:buFont typeface="+mj-lt"/>
              <a:buAutoNum type="arabicPeriod"/>
            </a:pPr>
            <a:r>
              <a:rPr lang="en-US" sz="2800" dirty="0">
                <a:latin typeface="Times New Roman" panose="02020603050405020304" pitchFamily="18" charset="0"/>
                <a:cs typeface="Times New Roman" panose="02020603050405020304" pitchFamily="18" charset="0"/>
              </a:rPr>
              <a:t>To decrease the number of unnecessary lab tests and overall cost to the system through this EHR intervention. </a:t>
            </a:r>
          </a:p>
          <a:p>
            <a:pPr lvl="1" fontAlgn="base">
              <a:lnSpc>
                <a:spcPct val="160000"/>
              </a:lnSpc>
              <a:buFont typeface="+mj-lt"/>
              <a:buAutoNum type="arabicPeriod"/>
            </a:pPr>
            <a:r>
              <a:rPr lang="en-US" sz="2800" dirty="0">
                <a:latin typeface="Times New Roman" panose="02020603050405020304" pitchFamily="18" charset="0"/>
                <a:cs typeface="Times New Roman" panose="02020603050405020304" pitchFamily="18" charset="0"/>
              </a:rPr>
              <a:t>To promote high value care and completion of ordered labs by promoting cost as a factor in shared decision making. </a:t>
            </a:r>
          </a:p>
          <a:p>
            <a:pPr algn="l" rtl="0" fontAlgn="base"/>
            <a:endParaRPr lang="en-US" sz="38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5</a:t>
            </a:fld>
            <a:endParaRPr lang="en-US" dirty="0"/>
          </a:p>
        </p:txBody>
      </p:sp>
    </p:spTree>
    <p:extLst>
      <p:ext uri="{BB962C8B-B14F-4D97-AF65-F5344CB8AC3E}">
        <p14:creationId xmlns:p14="http://schemas.microsoft.com/office/powerpoint/2010/main" val="314576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a:xfrm>
            <a:off x="739765" y="1243025"/>
            <a:ext cx="10629276" cy="4904121"/>
          </a:xfrm>
        </p:spPr>
        <p:txBody>
          <a:bodyPr>
            <a:normAutofit/>
          </a:bodyPr>
          <a:lstStyle/>
          <a:p>
            <a:pPr marL="342900" indent="-342900">
              <a:buFont typeface="Arial" panose="020B0604020202020204" pitchFamily="34" charset="0"/>
              <a:buChar char="•"/>
            </a:pPr>
            <a:r>
              <a:rPr lang="en-US" sz="2400" b="0" i="0" dirty="0">
                <a:solidFill>
                  <a:srgbClr val="000000"/>
                </a:solidFill>
                <a:effectLst/>
                <a:latin typeface="Times New Roman" panose="02020603050405020304" pitchFamily="18" charset="0"/>
              </a:rPr>
              <a:t>The Downtown Health Plaza (DHP) has been chosen as the pilot site for this study. </a:t>
            </a:r>
          </a:p>
          <a:p>
            <a:pPr marL="342900" indent="-342900">
              <a:buFont typeface="Arial" panose="020B0604020202020204" pitchFamily="34" charset="0"/>
              <a:buChar char="•"/>
            </a:pPr>
            <a:r>
              <a:rPr lang="en-US" sz="2400" b="0" i="0" dirty="0">
                <a:solidFill>
                  <a:srgbClr val="000000"/>
                </a:solidFill>
                <a:effectLst/>
                <a:latin typeface="Times New Roman" panose="02020603050405020304" pitchFamily="18" charset="0"/>
              </a:rPr>
              <a:t>We determined the costs for the 31 most frequently ordered labs at DHP using EHR data and Epic fee schedule data. </a:t>
            </a:r>
          </a:p>
          <a:p>
            <a:pPr marL="342900" indent="-342900">
              <a:buFont typeface="Arial" panose="020B0604020202020204" pitchFamily="34" charset="0"/>
              <a:buChar char="•"/>
            </a:pPr>
            <a:r>
              <a:rPr lang="en-US" sz="2400" b="0" i="0" dirty="0">
                <a:solidFill>
                  <a:srgbClr val="000000"/>
                </a:solidFill>
                <a:effectLst/>
                <a:latin typeface="Times New Roman" panose="02020603050405020304" pitchFamily="18" charset="0"/>
              </a:rPr>
              <a:t>Next, we will develop an Epic-based algorithm that will notify providers of the total cost of laboratory tests before the order can be placed. </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6</a:t>
            </a:fld>
            <a:endParaRPr lang="en-US" dirty="0"/>
          </a:p>
        </p:txBody>
      </p:sp>
      <p:pic>
        <p:nvPicPr>
          <p:cNvPr id="1026" name="Picture 2">
            <a:extLst>
              <a:ext uri="{FF2B5EF4-FFF2-40B4-BE49-F238E27FC236}">
                <a16:creationId xmlns:a16="http://schemas.microsoft.com/office/drawing/2014/main" id="{FBC29F79-AF95-DE38-C40C-81BC1F161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39" y="4017148"/>
            <a:ext cx="10629275" cy="157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063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Methods- Continue</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7</a:t>
            </a:fld>
            <a:endParaRPr lang="en-US" dirty="0"/>
          </a:p>
        </p:txBody>
      </p:sp>
      <p:graphicFrame>
        <p:nvGraphicFramePr>
          <p:cNvPr id="9" name="Table 8">
            <a:extLst>
              <a:ext uri="{FF2B5EF4-FFF2-40B4-BE49-F238E27FC236}">
                <a16:creationId xmlns:a16="http://schemas.microsoft.com/office/drawing/2014/main" id="{163D1724-8794-6EEA-66B6-021C0BE61C82}"/>
              </a:ext>
            </a:extLst>
          </p:cNvPr>
          <p:cNvGraphicFramePr>
            <a:graphicFrameLocks noGrp="1"/>
          </p:cNvGraphicFramePr>
          <p:nvPr>
            <p:extLst>
              <p:ext uri="{D42A27DB-BD31-4B8C-83A1-F6EECF244321}">
                <p14:modId xmlns:p14="http://schemas.microsoft.com/office/powerpoint/2010/main" val="1748951645"/>
              </p:ext>
            </p:extLst>
          </p:nvPr>
        </p:nvGraphicFramePr>
        <p:xfrm>
          <a:off x="713410" y="1037968"/>
          <a:ext cx="10629274" cy="5066270"/>
        </p:xfrm>
        <a:graphic>
          <a:graphicData uri="http://schemas.openxmlformats.org/drawingml/2006/table">
            <a:tbl>
              <a:tblPr/>
              <a:tblGrid>
                <a:gridCol w="5054964">
                  <a:extLst>
                    <a:ext uri="{9D8B030D-6E8A-4147-A177-3AD203B41FA5}">
                      <a16:colId xmlns:a16="http://schemas.microsoft.com/office/drawing/2014/main" val="1381348253"/>
                    </a:ext>
                  </a:extLst>
                </a:gridCol>
                <a:gridCol w="1661907">
                  <a:extLst>
                    <a:ext uri="{9D8B030D-6E8A-4147-A177-3AD203B41FA5}">
                      <a16:colId xmlns:a16="http://schemas.microsoft.com/office/drawing/2014/main" val="2339605283"/>
                    </a:ext>
                  </a:extLst>
                </a:gridCol>
                <a:gridCol w="3912403">
                  <a:extLst>
                    <a:ext uri="{9D8B030D-6E8A-4147-A177-3AD203B41FA5}">
                      <a16:colId xmlns:a16="http://schemas.microsoft.com/office/drawing/2014/main" val="3738310720"/>
                    </a:ext>
                  </a:extLst>
                </a:gridCol>
              </a:tblGrid>
              <a:tr h="506627">
                <a:tc>
                  <a:txBody>
                    <a:bodyPr/>
                    <a:lstStyle/>
                    <a:p>
                      <a:pPr algn="l" fontAlgn="b"/>
                      <a:r>
                        <a:rPr lang="en-US" sz="2800" b="0" i="0" u="none" strike="noStrike" dirty="0">
                          <a:solidFill>
                            <a:srgbClr val="000000"/>
                          </a:solidFill>
                          <a:effectLst/>
                          <a:latin typeface="Calibri" panose="020F0502020204030204" pitchFamily="34" charset="0"/>
                        </a:rPr>
                        <a:t>Test</a:t>
                      </a:r>
                    </a:p>
                  </a:txBody>
                  <a:tcPr marL="9525" marR="9525" marT="9525" anchor="b">
                    <a:lnL>
                      <a:noFill/>
                    </a:lnL>
                    <a:lnR>
                      <a:noFill/>
                    </a:lnR>
                    <a:lnT>
                      <a:noFill/>
                    </a:lnT>
                    <a:lnB>
                      <a:noFill/>
                    </a:lnB>
                  </a:tcPr>
                </a:tc>
                <a:tc>
                  <a:txBody>
                    <a:bodyPr/>
                    <a:lstStyle/>
                    <a:p>
                      <a:pPr algn="l" fontAlgn="b"/>
                      <a:r>
                        <a:rPr lang="en-US" sz="2800" b="0" i="0" u="none" strike="noStrike">
                          <a:solidFill>
                            <a:srgbClr val="000000"/>
                          </a:solidFill>
                          <a:effectLst/>
                          <a:latin typeface="Calibri" panose="020F0502020204030204" pitchFamily="34" charset="0"/>
                        </a:rPr>
                        <a:t>Charge</a:t>
                      </a:r>
                    </a:p>
                  </a:txBody>
                  <a:tcPr marL="9525" marR="9525" marT="9525" anchor="b">
                    <a:lnL>
                      <a:noFill/>
                    </a:lnL>
                    <a:lnR>
                      <a:noFill/>
                    </a:lnR>
                    <a:lnT>
                      <a:noFill/>
                    </a:lnT>
                    <a:lnB>
                      <a:noFill/>
                    </a:lnB>
                  </a:tcPr>
                </a:tc>
                <a:tc>
                  <a:txBody>
                    <a:bodyPr/>
                    <a:lstStyle/>
                    <a:p>
                      <a:pPr algn="l" fontAlgn="b"/>
                      <a:r>
                        <a:rPr lang="en-US" sz="2800" b="0" i="0" u="none" strike="noStrike">
                          <a:solidFill>
                            <a:srgbClr val="000000"/>
                          </a:solidFill>
                          <a:effectLst/>
                          <a:latin typeface="Calibri" panose="020F0502020204030204" pitchFamily="34" charset="0"/>
                        </a:rPr>
                        <a:t>Patient Responsibility</a:t>
                      </a:r>
                    </a:p>
                  </a:txBody>
                  <a:tcPr marL="9525" marR="9525" marT="9525" anchor="b">
                    <a:lnL>
                      <a:noFill/>
                    </a:lnL>
                    <a:lnR>
                      <a:noFill/>
                    </a:lnR>
                    <a:lnT>
                      <a:noFill/>
                    </a:lnT>
                    <a:lnB>
                      <a:noFill/>
                    </a:lnB>
                  </a:tcPr>
                </a:tc>
                <a:extLst>
                  <a:ext uri="{0D108BD9-81ED-4DB2-BD59-A6C34878D82A}">
                    <a16:rowId xmlns:a16="http://schemas.microsoft.com/office/drawing/2014/main" val="1340224259"/>
                  </a:ext>
                </a:extLst>
              </a:tr>
              <a:tr h="506627">
                <a:tc>
                  <a:txBody>
                    <a:bodyPr/>
                    <a:lstStyle/>
                    <a:p>
                      <a:pPr algn="l" fontAlgn="b"/>
                      <a:r>
                        <a:rPr lang="en-US" sz="2800" b="0" i="0" u="none" strike="noStrike">
                          <a:solidFill>
                            <a:srgbClr val="000000"/>
                          </a:solidFill>
                          <a:effectLst/>
                          <a:latin typeface="Calibri" panose="020F0502020204030204" pitchFamily="34" charset="0"/>
                        </a:rPr>
                        <a:t>Lipid Profile</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$150.00</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$75.00</a:t>
                      </a:r>
                    </a:p>
                  </a:txBody>
                  <a:tcPr marL="9525" marR="9525" marT="9525" anchor="b">
                    <a:lnL>
                      <a:noFill/>
                    </a:lnL>
                    <a:lnR>
                      <a:noFill/>
                    </a:lnR>
                    <a:lnT>
                      <a:noFill/>
                    </a:lnT>
                    <a:lnB>
                      <a:noFill/>
                    </a:lnB>
                  </a:tcPr>
                </a:tc>
                <a:extLst>
                  <a:ext uri="{0D108BD9-81ED-4DB2-BD59-A6C34878D82A}">
                    <a16:rowId xmlns:a16="http://schemas.microsoft.com/office/drawing/2014/main" val="4246349270"/>
                  </a:ext>
                </a:extLst>
              </a:tr>
              <a:tr h="506627">
                <a:tc>
                  <a:txBody>
                    <a:bodyPr/>
                    <a:lstStyle/>
                    <a:p>
                      <a:pPr algn="l" fontAlgn="b"/>
                      <a:r>
                        <a:rPr lang="en-US" sz="2800" b="0" i="0" u="none" strike="noStrike">
                          <a:solidFill>
                            <a:srgbClr val="000000"/>
                          </a:solidFill>
                          <a:effectLst/>
                          <a:latin typeface="Calibri" panose="020F0502020204030204" pitchFamily="34" charset="0"/>
                        </a:rPr>
                        <a:t>Hemoglobin A1c</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$96.00</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$48.00</a:t>
                      </a:r>
                    </a:p>
                  </a:txBody>
                  <a:tcPr marL="9525" marR="9525" marT="9525" anchor="b">
                    <a:lnL>
                      <a:noFill/>
                    </a:lnL>
                    <a:lnR>
                      <a:noFill/>
                    </a:lnR>
                    <a:lnT>
                      <a:noFill/>
                    </a:lnT>
                    <a:lnB>
                      <a:noFill/>
                    </a:lnB>
                  </a:tcPr>
                </a:tc>
                <a:extLst>
                  <a:ext uri="{0D108BD9-81ED-4DB2-BD59-A6C34878D82A}">
                    <a16:rowId xmlns:a16="http://schemas.microsoft.com/office/drawing/2014/main" val="3957598666"/>
                  </a:ext>
                </a:extLst>
              </a:tr>
              <a:tr h="506627">
                <a:tc>
                  <a:txBody>
                    <a:bodyPr/>
                    <a:lstStyle/>
                    <a:p>
                      <a:pPr algn="l" fontAlgn="b"/>
                      <a:r>
                        <a:rPr lang="en-US" sz="2800" b="0" i="0" u="none" strike="noStrike">
                          <a:solidFill>
                            <a:srgbClr val="000000"/>
                          </a:solidFill>
                          <a:effectLst/>
                          <a:latin typeface="Calibri" panose="020F0502020204030204" pitchFamily="34" charset="0"/>
                        </a:rPr>
                        <a:t>Venipuncture</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$28.00</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$14.00</a:t>
                      </a:r>
                    </a:p>
                  </a:txBody>
                  <a:tcPr marL="9525" marR="9525" marT="9525" anchor="b">
                    <a:lnL>
                      <a:noFill/>
                    </a:lnL>
                    <a:lnR>
                      <a:noFill/>
                    </a:lnR>
                    <a:lnT>
                      <a:noFill/>
                    </a:lnT>
                    <a:lnB>
                      <a:noFill/>
                    </a:lnB>
                  </a:tcPr>
                </a:tc>
                <a:extLst>
                  <a:ext uri="{0D108BD9-81ED-4DB2-BD59-A6C34878D82A}">
                    <a16:rowId xmlns:a16="http://schemas.microsoft.com/office/drawing/2014/main" val="4271595094"/>
                  </a:ext>
                </a:extLst>
              </a:tr>
              <a:tr h="506627">
                <a:tc>
                  <a:txBody>
                    <a:bodyPr/>
                    <a:lstStyle/>
                    <a:p>
                      <a:pPr algn="l" fontAlgn="b"/>
                      <a:r>
                        <a:rPr lang="en-US" sz="2800" b="0" i="0" u="none" strike="noStrike">
                          <a:solidFill>
                            <a:srgbClr val="000000"/>
                          </a:solidFill>
                          <a:effectLst/>
                          <a:latin typeface="Calibri" panose="020F0502020204030204" pitchFamily="34" charset="0"/>
                        </a:rPr>
                        <a:t>BMP</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$173.00</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$86.50</a:t>
                      </a:r>
                    </a:p>
                  </a:txBody>
                  <a:tcPr marL="9525" marR="9525" marT="9525" anchor="b">
                    <a:lnL>
                      <a:noFill/>
                    </a:lnL>
                    <a:lnR>
                      <a:noFill/>
                    </a:lnR>
                    <a:lnT>
                      <a:noFill/>
                    </a:lnT>
                    <a:lnB>
                      <a:noFill/>
                    </a:lnB>
                  </a:tcPr>
                </a:tc>
                <a:extLst>
                  <a:ext uri="{0D108BD9-81ED-4DB2-BD59-A6C34878D82A}">
                    <a16:rowId xmlns:a16="http://schemas.microsoft.com/office/drawing/2014/main" val="1650036120"/>
                  </a:ext>
                </a:extLst>
              </a:tr>
              <a:tr h="506627">
                <a:tc>
                  <a:txBody>
                    <a:bodyPr/>
                    <a:lstStyle/>
                    <a:p>
                      <a:pPr algn="l" fontAlgn="b"/>
                      <a:r>
                        <a:rPr lang="en-US" sz="2800" b="0" i="0" u="none" strike="noStrike">
                          <a:solidFill>
                            <a:srgbClr val="000000"/>
                          </a:solidFill>
                          <a:effectLst/>
                          <a:latin typeface="Calibri" panose="020F0502020204030204" pitchFamily="34" charset="0"/>
                        </a:rPr>
                        <a:t>CBC/Platelets</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$90.00</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$45.00</a:t>
                      </a:r>
                    </a:p>
                  </a:txBody>
                  <a:tcPr marL="9525" marR="9525" marT="9525" anchor="b">
                    <a:lnL>
                      <a:noFill/>
                    </a:lnL>
                    <a:lnR>
                      <a:noFill/>
                    </a:lnR>
                    <a:lnT>
                      <a:noFill/>
                    </a:lnT>
                    <a:lnB>
                      <a:noFill/>
                    </a:lnB>
                  </a:tcPr>
                </a:tc>
                <a:extLst>
                  <a:ext uri="{0D108BD9-81ED-4DB2-BD59-A6C34878D82A}">
                    <a16:rowId xmlns:a16="http://schemas.microsoft.com/office/drawing/2014/main" val="3104770901"/>
                  </a:ext>
                </a:extLst>
              </a:tr>
              <a:tr h="506627">
                <a:tc>
                  <a:txBody>
                    <a:bodyPr/>
                    <a:lstStyle/>
                    <a:p>
                      <a:pPr algn="l" fontAlgn="b"/>
                      <a:r>
                        <a:rPr lang="en-US" sz="2800" b="0" i="0" u="none" strike="noStrike">
                          <a:solidFill>
                            <a:srgbClr val="000000"/>
                          </a:solidFill>
                          <a:effectLst/>
                          <a:latin typeface="Calibri" panose="020F0502020204030204" pitchFamily="34" charset="0"/>
                        </a:rPr>
                        <a:t>TSH Assay</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$119.00</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$59.50</a:t>
                      </a:r>
                    </a:p>
                  </a:txBody>
                  <a:tcPr marL="9525" marR="9525" marT="9525" anchor="b">
                    <a:lnL>
                      <a:noFill/>
                    </a:lnL>
                    <a:lnR>
                      <a:noFill/>
                    </a:lnR>
                    <a:lnT>
                      <a:noFill/>
                    </a:lnT>
                    <a:lnB>
                      <a:noFill/>
                    </a:lnB>
                  </a:tcPr>
                </a:tc>
                <a:extLst>
                  <a:ext uri="{0D108BD9-81ED-4DB2-BD59-A6C34878D82A}">
                    <a16:rowId xmlns:a16="http://schemas.microsoft.com/office/drawing/2014/main" val="2115707191"/>
                  </a:ext>
                </a:extLst>
              </a:tr>
              <a:tr h="506627">
                <a:tc>
                  <a:txBody>
                    <a:bodyPr/>
                    <a:lstStyle/>
                    <a:p>
                      <a:pPr algn="l" fontAlgn="b"/>
                      <a:r>
                        <a:rPr lang="en-US" sz="2800" b="0" i="0" u="none" strike="noStrike">
                          <a:solidFill>
                            <a:srgbClr val="000000"/>
                          </a:solidFill>
                          <a:effectLst/>
                          <a:latin typeface="Calibri" panose="020F0502020204030204" pitchFamily="34" charset="0"/>
                        </a:rPr>
                        <a:t>CMP</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$196.00</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$98.00</a:t>
                      </a:r>
                    </a:p>
                  </a:txBody>
                  <a:tcPr marL="9525" marR="9525" marT="9525" anchor="b">
                    <a:lnL>
                      <a:noFill/>
                    </a:lnL>
                    <a:lnR>
                      <a:noFill/>
                    </a:lnR>
                    <a:lnT>
                      <a:noFill/>
                    </a:lnT>
                    <a:lnB>
                      <a:noFill/>
                    </a:lnB>
                  </a:tcPr>
                </a:tc>
                <a:extLst>
                  <a:ext uri="{0D108BD9-81ED-4DB2-BD59-A6C34878D82A}">
                    <a16:rowId xmlns:a16="http://schemas.microsoft.com/office/drawing/2014/main" val="1162968810"/>
                  </a:ext>
                </a:extLst>
              </a:tr>
              <a:tr h="506627">
                <a:tc>
                  <a:txBody>
                    <a:bodyPr/>
                    <a:lstStyle/>
                    <a:p>
                      <a:pPr algn="l" fontAlgn="b"/>
                      <a:r>
                        <a:rPr lang="en-US" sz="2800" b="0" i="0" u="none" strike="noStrike">
                          <a:solidFill>
                            <a:srgbClr val="000000"/>
                          </a:solidFill>
                          <a:effectLst/>
                          <a:latin typeface="Calibri" panose="020F0502020204030204" pitchFamily="34" charset="0"/>
                        </a:rPr>
                        <a:t>CBC/Diff</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$110.00</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$55.00</a:t>
                      </a:r>
                    </a:p>
                  </a:txBody>
                  <a:tcPr marL="9525" marR="9525" marT="9525" anchor="b">
                    <a:lnL>
                      <a:noFill/>
                    </a:lnL>
                    <a:lnR>
                      <a:noFill/>
                    </a:lnR>
                    <a:lnT>
                      <a:noFill/>
                    </a:lnT>
                    <a:lnB>
                      <a:noFill/>
                    </a:lnB>
                  </a:tcPr>
                </a:tc>
                <a:extLst>
                  <a:ext uri="{0D108BD9-81ED-4DB2-BD59-A6C34878D82A}">
                    <a16:rowId xmlns:a16="http://schemas.microsoft.com/office/drawing/2014/main" val="1317025196"/>
                  </a:ext>
                </a:extLst>
              </a:tr>
              <a:tr h="506627">
                <a:tc>
                  <a:txBody>
                    <a:bodyPr/>
                    <a:lstStyle/>
                    <a:p>
                      <a:pPr algn="l" fontAlgn="b"/>
                      <a:r>
                        <a:rPr lang="en-US" sz="2800" b="0" i="0" u="none" strike="noStrike">
                          <a:solidFill>
                            <a:srgbClr val="000000"/>
                          </a:solidFill>
                          <a:effectLst/>
                          <a:latin typeface="Calibri" panose="020F0502020204030204" pitchFamily="34" charset="0"/>
                        </a:rPr>
                        <a:t>Magnesium</a:t>
                      </a:r>
                    </a:p>
                  </a:txBody>
                  <a:tcPr marL="9525" marR="9525" marT="9525" anchor="b">
                    <a:lnL>
                      <a:noFill/>
                    </a:lnL>
                    <a:lnR>
                      <a:noFill/>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$82.00</a:t>
                      </a:r>
                    </a:p>
                  </a:txBody>
                  <a:tcPr marL="9525" marR="9525" marT="9525" anchor="b">
                    <a:lnL>
                      <a:noFill/>
                    </a:lnL>
                    <a:lnR>
                      <a:noFill/>
                    </a:lnR>
                    <a:lnT>
                      <a:noFill/>
                    </a:lnT>
                    <a:lnB>
                      <a:noFill/>
                    </a:lnB>
                  </a:tcPr>
                </a:tc>
                <a:tc>
                  <a:txBody>
                    <a:bodyPr/>
                    <a:lstStyle/>
                    <a:p>
                      <a:pPr algn="r" fontAlgn="b"/>
                      <a:r>
                        <a:rPr lang="en-US" sz="2800" b="0" i="0" u="none" strike="noStrike" dirty="0">
                          <a:solidFill>
                            <a:srgbClr val="000000"/>
                          </a:solidFill>
                          <a:effectLst/>
                          <a:latin typeface="Calibri" panose="020F0502020204030204" pitchFamily="34" charset="0"/>
                        </a:rPr>
                        <a:t>$41.00</a:t>
                      </a:r>
                    </a:p>
                  </a:txBody>
                  <a:tcPr marL="9525" marR="9525" marT="9525" anchor="b">
                    <a:lnL>
                      <a:noFill/>
                    </a:lnL>
                    <a:lnR>
                      <a:noFill/>
                    </a:lnR>
                    <a:lnT>
                      <a:noFill/>
                    </a:lnT>
                    <a:lnB>
                      <a:noFill/>
                    </a:lnB>
                  </a:tcPr>
                </a:tc>
                <a:extLst>
                  <a:ext uri="{0D108BD9-81ED-4DB2-BD59-A6C34878D82A}">
                    <a16:rowId xmlns:a16="http://schemas.microsoft.com/office/drawing/2014/main" val="1974008487"/>
                  </a:ext>
                </a:extLst>
              </a:tr>
            </a:tbl>
          </a:graphicData>
        </a:graphic>
      </p:graphicFrame>
    </p:spTree>
    <p:extLst>
      <p:ext uri="{BB962C8B-B14F-4D97-AF65-F5344CB8AC3E}">
        <p14:creationId xmlns:p14="http://schemas.microsoft.com/office/powerpoint/2010/main" val="339925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a:xfrm>
            <a:off x="739765" y="1243025"/>
            <a:ext cx="10629276" cy="4904121"/>
          </a:xfrm>
        </p:spPr>
        <p:txBody>
          <a:bodyPr>
            <a:normAutofit/>
          </a:bodyPr>
          <a:lstStyle/>
          <a:p>
            <a:pPr marL="285750" indent="-285750" algn="l" rtl="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will randomly select a group of providers at DHP to the “intervention,”  (interact with the Epic-based cost calculator) vs providers who are not selected will be assigned as the “control” group (not be able to see the Epic-based cost calculator). </a:t>
            </a:r>
          </a:p>
          <a:p>
            <a:pPr marL="285750" indent="-285750" algn="l" rtl="0" fontAlgn="base">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cost calculator is merely an educational tool and will not make suggestions on lab ordering practices. </a:t>
            </a:r>
            <a:r>
              <a:rPr lang="en-US" sz="2400" dirty="0">
                <a:latin typeface="Times New Roman" panose="02020603050405020304" pitchFamily="18" charset="0"/>
                <a:cs typeface="Times New Roman" panose="02020603050405020304" pitchFamily="18" charset="0"/>
              </a:rPr>
              <a:t> </a:t>
            </a:r>
          </a:p>
          <a:p>
            <a:pPr marL="285750" indent="-285750" algn="l" rtl="0"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will study the effect of the cost calculator by calculating the </a:t>
            </a:r>
            <a:r>
              <a:rPr lang="en-US" sz="2400" dirty="0">
                <a:solidFill>
                  <a:srgbClr val="FF0000"/>
                </a:solidFill>
                <a:latin typeface="Times New Roman" panose="02020603050405020304" pitchFamily="18" charset="0"/>
                <a:cs typeface="Times New Roman" panose="02020603050405020304" pitchFamily="18" charset="0"/>
              </a:rPr>
              <a:t>average cost of labs ordered for uninsured patients </a:t>
            </a:r>
            <a:r>
              <a:rPr lang="en-US" sz="2400" dirty="0">
                <a:latin typeface="Times New Roman" panose="02020603050405020304" pitchFamily="18" charset="0"/>
                <a:cs typeface="Times New Roman" panose="02020603050405020304" pitchFamily="18" charset="0"/>
              </a:rPr>
              <a:t>to determine if there is a difference between both group.</a:t>
            </a:r>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8</a:t>
            </a:fld>
            <a:endParaRPr lang="en-US" dirty="0"/>
          </a:p>
        </p:txBody>
      </p:sp>
    </p:spTree>
    <p:extLst>
      <p:ext uri="{BB962C8B-B14F-4D97-AF65-F5344CB8AC3E}">
        <p14:creationId xmlns:p14="http://schemas.microsoft.com/office/powerpoint/2010/main" val="178045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4EC764C-5264-F136-2C6B-5C4B0FE6D09D}"/>
              </a:ext>
            </a:extLst>
          </p:cNvPr>
          <p:cNvGraphicFramePr>
            <a:graphicFrameLocks noGrp="1"/>
          </p:cNvGraphicFramePr>
          <p:nvPr>
            <p:ph idx="1"/>
            <p:extLst>
              <p:ext uri="{D42A27DB-BD31-4B8C-83A1-F6EECF244321}">
                <p14:modId xmlns:p14="http://schemas.microsoft.com/office/powerpoint/2010/main" val="3354752740"/>
              </p:ext>
            </p:extLst>
          </p:nvPr>
        </p:nvGraphicFramePr>
        <p:xfrm>
          <a:off x="-119922" y="0"/>
          <a:ext cx="12311921" cy="6205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5A2FB40-F2DC-2321-F488-FA0B6D94E2EE}"/>
              </a:ext>
            </a:extLst>
          </p:cNvPr>
          <p:cNvSpPr>
            <a:spLocks noGrp="1"/>
          </p:cNvSpPr>
          <p:nvPr>
            <p:ph type="sldNum" sz="quarter" idx="10"/>
          </p:nvPr>
        </p:nvSpPr>
        <p:spPr/>
        <p:txBody>
          <a:bodyPr/>
          <a:lstStyle/>
          <a:p>
            <a:fld id="{0E109EA1-A30D-9743-9DCC-41793B4C74E6}" type="slidenum">
              <a:rPr lang="en-US" smtClean="0"/>
              <a:pPr/>
              <a:t>9</a:t>
            </a:fld>
            <a:endParaRPr lang="en-US" dirty="0"/>
          </a:p>
        </p:txBody>
      </p:sp>
      <p:sp>
        <p:nvSpPr>
          <p:cNvPr id="11" name="Rounded Rectangle 10">
            <a:extLst>
              <a:ext uri="{FF2B5EF4-FFF2-40B4-BE49-F238E27FC236}">
                <a16:creationId xmlns:a16="http://schemas.microsoft.com/office/drawing/2014/main" id="{98D58ED3-40B7-E42B-9031-60A04F9EFA03}"/>
              </a:ext>
            </a:extLst>
          </p:cNvPr>
          <p:cNvSpPr/>
          <p:nvPr/>
        </p:nvSpPr>
        <p:spPr>
          <a:xfrm>
            <a:off x="3800006" y="4395864"/>
            <a:ext cx="4302177" cy="17988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 labs result expenses between both group to determine if the intervention is effective</a:t>
            </a:r>
          </a:p>
        </p:txBody>
      </p:sp>
      <p:cxnSp>
        <p:nvCxnSpPr>
          <p:cNvPr id="13" name="Straight Connector 12">
            <a:extLst>
              <a:ext uri="{FF2B5EF4-FFF2-40B4-BE49-F238E27FC236}">
                <a16:creationId xmlns:a16="http://schemas.microsoft.com/office/drawing/2014/main" id="{9FCD4DFC-F935-86D9-22E8-C344E8BAE2EB}"/>
              </a:ext>
            </a:extLst>
          </p:cNvPr>
          <p:cNvCxnSpPr>
            <a:cxnSpLocks/>
          </p:cNvCxnSpPr>
          <p:nvPr/>
        </p:nvCxnSpPr>
        <p:spPr>
          <a:xfrm>
            <a:off x="2515850" y="4009868"/>
            <a:ext cx="1496519" cy="9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2686C99-4CC8-F929-A89B-C8D86A6CDC1B}"/>
              </a:ext>
            </a:extLst>
          </p:cNvPr>
          <p:cNvCxnSpPr>
            <a:cxnSpLocks/>
          </p:cNvCxnSpPr>
          <p:nvPr/>
        </p:nvCxnSpPr>
        <p:spPr>
          <a:xfrm flipH="1">
            <a:off x="8102183" y="4009868"/>
            <a:ext cx="1573967" cy="921895"/>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CB433E9-C0EE-E5D2-B933-9ECDB7F96BED}"/>
              </a:ext>
            </a:extLst>
          </p:cNvPr>
          <p:cNvSpPr txBox="1"/>
          <p:nvPr/>
        </p:nvSpPr>
        <p:spPr>
          <a:xfrm rot="1853308">
            <a:off x="2599071" y="4097301"/>
            <a:ext cx="1189219" cy="369332"/>
          </a:xfrm>
          <a:prstGeom prst="rect">
            <a:avLst/>
          </a:prstGeom>
          <a:noFill/>
        </p:spPr>
        <p:txBody>
          <a:bodyPr wrap="square" rtlCol="0">
            <a:spAutoFit/>
          </a:bodyPr>
          <a:lstStyle/>
          <a:p>
            <a:r>
              <a:rPr lang="en-US" dirty="0"/>
              <a:t>3 months</a:t>
            </a:r>
          </a:p>
        </p:txBody>
      </p:sp>
      <p:sp>
        <p:nvSpPr>
          <p:cNvPr id="25" name="TextBox 24">
            <a:extLst>
              <a:ext uri="{FF2B5EF4-FFF2-40B4-BE49-F238E27FC236}">
                <a16:creationId xmlns:a16="http://schemas.microsoft.com/office/drawing/2014/main" id="{0F85655F-045B-CF71-6BC6-6A217A643C22}"/>
              </a:ext>
            </a:extLst>
          </p:cNvPr>
          <p:cNvSpPr txBox="1"/>
          <p:nvPr/>
        </p:nvSpPr>
        <p:spPr>
          <a:xfrm rot="19595541">
            <a:off x="8294556" y="4115115"/>
            <a:ext cx="1189219" cy="369332"/>
          </a:xfrm>
          <a:prstGeom prst="rect">
            <a:avLst/>
          </a:prstGeom>
          <a:noFill/>
        </p:spPr>
        <p:txBody>
          <a:bodyPr wrap="square" rtlCol="0">
            <a:spAutoFit/>
          </a:bodyPr>
          <a:lstStyle/>
          <a:p>
            <a:r>
              <a:rPr lang="en-US" dirty="0"/>
              <a:t>3 months</a:t>
            </a:r>
          </a:p>
        </p:txBody>
      </p:sp>
    </p:spTree>
    <p:extLst>
      <p:ext uri="{BB962C8B-B14F-4D97-AF65-F5344CB8AC3E}">
        <p14:creationId xmlns:p14="http://schemas.microsoft.com/office/powerpoint/2010/main" val="3906015322"/>
      </p:ext>
    </p:extLst>
  </p:cSld>
  <p:clrMapOvr>
    <a:masterClrMapping/>
  </p:clrMapOvr>
</p:sld>
</file>

<file path=ppt/theme/theme1.xml><?xml version="1.0" encoding="utf-8"?>
<a:theme xmlns:a="http://schemas.openxmlformats.org/drawingml/2006/main" name="2_Master 1">
  <a:themeElements>
    <a:clrScheme name="Custom 4">
      <a:dk1>
        <a:srgbClr val="9D7E37"/>
      </a:dk1>
      <a:lt1>
        <a:srgbClr val="FFFFFF"/>
      </a:lt1>
      <a:dk2>
        <a:srgbClr val="000000"/>
      </a:dk2>
      <a:lt2>
        <a:srgbClr val="E7E6E6"/>
      </a:lt2>
      <a:accent1>
        <a:srgbClr val="5B9BD5"/>
      </a:accent1>
      <a:accent2>
        <a:srgbClr val="ED7D31"/>
      </a:accent2>
      <a:accent3>
        <a:srgbClr val="A5A5A5"/>
      </a:accent3>
      <a:accent4>
        <a:srgbClr val="FFC000"/>
      </a:accent4>
      <a:accent5>
        <a:srgbClr val="4472C4"/>
      </a:accent5>
      <a:accent6>
        <a:srgbClr val="70AD47"/>
      </a:accent6>
      <a:hlink>
        <a:srgbClr val="008B9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011692 WFUSOM Powerpoint_photo" id="{5ABA395D-2EBA-EF40-97D8-1FE425E7B4E4}" vid="{3353751E-3975-554F-ACBD-1A3CC0BC1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75C8ED8263CB42BD24595BEBFFFC9C" ma:contentTypeVersion="6" ma:contentTypeDescription="Create a new document." ma:contentTypeScope="" ma:versionID="ab606320d87e2a752437834af68d6e5d">
  <xsd:schema xmlns:xsd="http://www.w3.org/2001/XMLSchema" xmlns:xs="http://www.w3.org/2001/XMLSchema" xmlns:p="http://schemas.microsoft.com/office/2006/metadata/properties" xmlns:ns2="cf0dd49f-50f7-49fa-8a72-4fd5f14aa89b" targetNamespace="http://schemas.microsoft.com/office/2006/metadata/properties" ma:root="true" ma:fieldsID="1105c7e8c780020cfdc3ebe073efad1c" ns2:_="">
    <xsd:import namespace="cf0dd49f-50f7-49fa-8a72-4fd5f14aa8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dd49f-50f7-49fa-8a72-4fd5f14aa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44E2FF-DB37-444A-B477-0835674D53D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6753DF7-697B-4BAD-8F13-873C4C3BB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dd49f-50f7-49fa-8a72-4fd5f14aa8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7F707D-9C47-478A-A326-CF92B3988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2196</TotalTime>
  <Words>1104</Words>
  <Application>Microsoft Macintosh PowerPoint</Application>
  <PresentationFormat>Widescreen</PresentationFormat>
  <Paragraphs>103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Nunito Sans</vt:lpstr>
      <vt:lpstr>Segoe UI</vt:lpstr>
      <vt:lpstr>Times New Roman</vt:lpstr>
      <vt:lpstr>2_Master 1</vt:lpstr>
      <vt:lpstr>"Implementing High-Value Care with Ambulatory Costs Transparency (HCT): Improving Provider Awareness of Laboratory Test Expenses"</vt:lpstr>
      <vt:lpstr>Background</vt:lpstr>
      <vt:lpstr>Background-Continue </vt:lpstr>
      <vt:lpstr>Community Organization</vt:lpstr>
      <vt:lpstr>Objectives</vt:lpstr>
      <vt:lpstr>Methods</vt:lpstr>
      <vt:lpstr>Methods- Continue</vt:lpstr>
      <vt:lpstr>Methods</vt:lpstr>
      <vt:lpstr>PowerPoint Presentation</vt:lpstr>
      <vt:lpstr>Endpoints</vt:lpstr>
      <vt:lpstr>Acknowledgments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Alice Faye Sanders</dc:creator>
  <cp:lastModifiedBy>Matthew Nigel Hugh Ellis</cp:lastModifiedBy>
  <cp:revision>62</cp:revision>
  <dcterms:created xsi:type="dcterms:W3CDTF">2022-02-14T23:29:05Z</dcterms:created>
  <dcterms:modified xsi:type="dcterms:W3CDTF">2022-09-08T17:27:48Z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0x0101008F75C8ED8263CB42BD24595BEBFFFC9C</vt:lpwstr>
  </property>
  <property fmtid="{D5CDD505-2E9C-101B-9397-08002B2CF9AE}" name="NXPowerLiteLastOptimized" pid="3">
    <vt:lpwstr>3367813</vt:lpwstr>
  </property>
  <property fmtid="{D5CDD505-2E9C-101B-9397-08002B2CF9AE}" name="NXPowerLiteSettings" pid="4">
    <vt:lpwstr>F7000400038000</vt:lpwstr>
  </property>
  <property fmtid="{D5CDD505-2E9C-101B-9397-08002B2CF9AE}" name="NXPowerLiteVersion" pid="5">
    <vt:lpwstr>S9.2.0</vt:lpwstr>
  </property>
</Properties>
</file>