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4"/>
  </p:sldMasterIdLst>
  <p:notesMasterIdLst>
    <p:notesMasterId r:id="rId16"/>
  </p:notesMasterIdLst>
  <p:sldIdLst>
    <p:sldId id="304" r:id="rId5"/>
    <p:sldId id="317" r:id="rId6"/>
    <p:sldId id="314" r:id="rId7"/>
    <p:sldId id="323" r:id="rId8"/>
    <p:sldId id="324" r:id="rId9"/>
    <p:sldId id="325" r:id="rId10"/>
    <p:sldId id="318" r:id="rId11"/>
    <p:sldId id="329" r:id="rId12"/>
    <p:sldId id="319" r:id="rId13"/>
    <p:sldId id="309" r:id="rId14"/>
    <p:sldId id="3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C95"/>
    <a:srgbClr val="9E7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12"/>
    <p:restoredTop sz="96197"/>
  </p:normalViewPr>
  <p:slideViewPr>
    <p:cSldViewPr snapToGrid="0" snapToObjects="1">
      <p:cViewPr varScale="1">
        <p:scale>
          <a:sx n="119" d="100"/>
          <a:sy n="119" d="100"/>
        </p:scale>
        <p:origin x="712" y="2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63" d="100"/>
          <a:sy n="163" d="100"/>
        </p:scale>
        <p:origin x="44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0490A-3102-154E-A51E-E3C5CFA752E5}"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218D1D33-1337-7247-A001-AF63E4FF430A}">
      <dgm:prSet phldrT="[Text]" custT="1"/>
      <dgm:spPr>
        <a:solidFill>
          <a:srgbClr val="9E7E38"/>
        </a:solidFill>
      </dgm:spPr>
      <dgm:t>
        <a:bodyPr/>
        <a:lstStyle/>
        <a:p>
          <a:r>
            <a:rPr lang="en-US" sz="2000" b="1" dirty="0">
              <a:solidFill>
                <a:schemeClr val="bg1"/>
              </a:solidFill>
              <a:latin typeface="Arial" panose="020B0604020202020204" pitchFamily="34" charset="0"/>
              <a:cs typeface="Arial" panose="020B0604020202020204" pitchFamily="34" charset="0"/>
            </a:rPr>
            <a:t>SDOH</a:t>
          </a:r>
        </a:p>
      </dgm:t>
    </dgm:pt>
    <dgm:pt modelId="{ACFC852D-C54E-9E4A-A39C-03798911D6AD}" type="parTrans" cxnId="{9407225C-706B-034C-A0EF-7428F1A7923F}">
      <dgm:prSet/>
      <dgm:spPr/>
      <dgm:t>
        <a:bodyPr/>
        <a:lstStyle/>
        <a:p>
          <a:endParaRPr lang="en-US">
            <a:latin typeface="Arial" panose="020B0604020202020204" pitchFamily="34" charset="0"/>
            <a:cs typeface="Arial" panose="020B0604020202020204" pitchFamily="34" charset="0"/>
          </a:endParaRPr>
        </a:p>
      </dgm:t>
    </dgm:pt>
    <dgm:pt modelId="{2EC64434-A4E9-CF46-B568-DA908934BFE6}" type="sibTrans" cxnId="{9407225C-706B-034C-A0EF-7428F1A7923F}">
      <dgm:prSet/>
      <dgm:spPr/>
      <dgm:t>
        <a:bodyPr/>
        <a:lstStyle/>
        <a:p>
          <a:endParaRPr lang="en-US">
            <a:latin typeface="Arial" panose="020B0604020202020204" pitchFamily="34" charset="0"/>
            <a:cs typeface="Arial" panose="020B0604020202020204" pitchFamily="34" charset="0"/>
          </a:endParaRPr>
        </a:p>
      </dgm:t>
    </dgm:pt>
    <dgm:pt modelId="{DE352C5F-9EC8-1A46-81E1-BA34A6B1526D}">
      <dgm:prSet phldrT="[Text]" custT="1"/>
      <dgm:spPr>
        <a:solidFill>
          <a:srgbClr val="9E7E38"/>
        </a:solidFill>
      </dgm:spPr>
      <dgm:t>
        <a:bodyPr/>
        <a:lstStyle/>
        <a:p>
          <a:r>
            <a:rPr lang="en-US" sz="1200" dirty="0">
              <a:latin typeface="Arial" panose="020B0604020202020204" pitchFamily="34" charset="0"/>
              <a:cs typeface="Arial" panose="020B0604020202020204" pitchFamily="34" charset="0"/>
            </a:rPr>
            <a:t>Social</a:t>
          </a:r>
        </a:p>
      </dgm:t>
    </dgm:pt>
    <dgm:pt modelId="{D838D633-F243-9041-A0BA-925A6C82718A}" type="parTrans" cxnId="{0FD79F14-E2A3-6445-A16C-FB590BAC738E}">
      <dgm:prSet/>
      <dgm:spPr/>
      <dgm:t>
        <a:bodyPr/>
        <a:lstStyle/>
        <a:p>
          <a:endParaRPr lang="en-US">
            <a:latin typeface="Arial" panose="020B0604020202020204" pitchFamily="34" charset="0"/>
            <a:cs typeface="Arial" panose="020B0604020202020204" pitchFamily="34" charset="0"/>
          </a:endParaRPr>
        </a:p>
      </dgm:t>
    </dgm:pt>
    <dgm:pt modelId="{055A34DE-03C6-7F4D-A895-D4146E5329D6}" type="sibTrans" cxnId="{0FD79F14-E2A3-6445-A16C-FB590BAC738E}">
      <dgm:prSet/>
      <dgm:spPr>
        <a:solidFill>
          <a:srgbClr val="000000">
            <a:alpha val="35000"/>
          </a:srgbClr>
        </a:solidFill>
      </dgm:spPr>
      <dgm:t>
        <a:bodyPr/>
        <a:lstStyle/>
        <a:p>
          <a:endParaRPr lang="en-US">
            <a:latin typeface="Arial" panose="020B0604020202020204" pitchFamily="34" charset="0"/>
            <a:cs typeface="Arial" panose="020B0604020202020204" pitchFamily="34" charset="0"/>
          </a:endParaRPr>
        </a:p>
      </dgm:t>
    </dgm:pt>
    <dgm:pt modelId="{07DDAC8C-6F67-B54D-9738-4CA6DEE5EDCF}">
      <dgm:prSet phldrT="[Text]" custT="1"/>
      <dgm:spPr>
        <a:solidFill>
          <a:srgbClr val="9E7E38"/>
        </a:solidFill>
      </dgm:spPr>
      <dgm:t>
        <a:bodyPr/>
        <a:lstStyle/>
        <a:p>
          <a:r>
            <a:rPr lang="en-US" sz="1050" dirty="0">
              <a:latin typeface="Arial" panose="020B0604020202020204" pitchFamily="34" charset="0"/>
              <a:cs typeface="Arial" panose="020B0604020202020204" pitchFamily="34" charset="0"/>
            </a:rPr>
            <a:t>Env. Exposure</a:t>
          </a:r>
        </a:p>
      </dgm:t>
    </dgm:pt>
    <dgm:pt modelId="{80D7EE83-0624-5342-85F2-034828830476}" type="parTrans" cxnId="{22F73BD2-833D-D349-886B-53C8844D6C87}">
      <dgm:prSet/>
      <dgm:spPr/>
      <dgm:t>
        <a:bodyPr/>
        <a:lstStyle/>
        <a:p>
          <a:endParaRPr lang="en-US">
            <a:latin typeface="Arial" panose="020B0604020202020204" pitchFamily="34" charset="0"/>
            <a:cs typeface="Arial" panose="020B0604020202020204" pitchFamily="34" charset="0"/>
          </a:endParaRPr>
        </a:p>
      </dgm:t>
    </dgm:pt>
    <dgm:pt modelId="{FEFB728C-CAFC-2047-BE3E-734D8D8F1226}" type="sibTrans" cxnId="{22F73BD2-833D-D349-886B-53C8844D6C87}">
      <dgm:prSet/>
      <dgm:spPr>
        <a:solidFill>
          <a:srgbClr val="000000">
            <a:alpha val="35000"/>
          </a:srgbClr>
        </a:solidFill>
      </dgm:spPr>
      <dgm:t>
        <a:bodyPr/>
        <a:lstStyle/>
        <a:p>
          <a:endParaRPr lang="en-US">
            <a:latin typeface="Arial" panose="020B0604020202020204" pitchFamily="34" charset="0"/>
            <a:cs typeface="Arial" panose="020B0604020202020204" pitchFamily="34" charset="0"/>
          </a:endParaRPr>
        </a:p>
      </dgm:t>
    </dgm:pt>
    <dgm:pt modelId="{72084325-B181-0041-B744-F987F3A65123}">
      <dgm:prSet phldrT="[Text]" custT="1"/>
      <dgm:spPr>
        <a:solidFill>
          <a:srgbClr val="9E7E38"/>
        </a:solidFill>
      </dgm:spPr>
      <dgm:t>
        <a:bodyPr/>
        <a:lstStyle/>
        <a:p>
          <a:r>
            <a:rPr lang="en-US" sz="1200" dirty="0">
              <a:latin typeface="Arial" panose="020B0604020202020204" pitchFamily="34" charset="0"/>
              <a:cs typeface="Arial" panose="020B0604020202020204" pitchFamily="34" charset="0"/>
            </a:rPr>
            <a:t>Health</a:t>
          </a:r>
        </a:p>
      </dgm:t>
    </dgm:pt>
    <dgm:pt modelId="{B80090F6-B330-4045-A0F7-820DEF96D18B}" type="parTrans" cxnId="{B30918B7-5E25-1B40-AC05-E97C75C5A6B6}">
      <dgm:prSet/>
      <dgm:spPr/>
      <dgm:t>
        <a:bodyPr/>
        <a:lstStyle/>
        <a:p>
          <a:endParaRPr lang="en-US">
            <a:latin typeface="Arial" panose="020B0604020202020204" pitchFamily="34" charset="0"/>
            <a:cs typeface="Arial" panose="020B0604020202020204" pitchFamily="34" charset="0"/>
          </a:endParaRPr>
        </a:p>
      </dgm:t>
    </dgm:pt>
    <dgm:pt modelId="{B16CED85-D22C-3546-B102-FA528950335A}" type="sibTrans" cxnId="{B30918B7-5E25-1B40-AC05-E97C75C5A6B6}">
      <dgm:prSet/>
      <dgm:spPr>
        <a:solidFill>
          <a:srgbClr val="000000">
            <a:alpha val="35000"/>
          </a:srgbClr>
        </a:solidFill>
      </dgm:spPr>
      <dgm:t>
        <a:bodyPr/>
        <a:lstStyle/>
        <a:p>
          <a:endParaRPr lang="en-US">
            <a:latin typeface="Arial" panose="020B0604020202020204" pitchFamily="34" charset="0"/>
            <a:cs typeface="Arial" panose="020B0604020202020204" pitchFamily="34" charset="0"/>
          </a:endParaRPr>
        </a:p>
      </dgm:t>
    </dgm:pt>
    <dgm:pt modelId="{B551E8BA-CFF2-7F40-ACA7-3D311635BDE9}">
      <dgm:prSet phldrT="[Text]" custT="1"/>
      <dgm:spPr>
        <a:solidFill>
          <a:srgbClr val="9E7E38"/>
        </a:solidFill>
      </dgm:spPr>
      <dgm:t>
        <a:bodyPr/>
        <a:lstStyle/>
        <a:p>
          <a:r>
            <a:rPr lang="en-US" sz="1200" dirty="0">
              <a:latin typeface="Arial" panose="020B0604020202020204" pitchFamily="34" charset="0"/>
              <a:cs typeface="Arial" panose="020B0604020202020204" pitchFamily="34" charset="0"/>
            </a:rPr>
            <a:t>Education</a:t>
          </a:r>
        </a:p>
      </dgm:t>
    </dgm:pt>
    <dgm:pt modelId="{EF2D333C-67DE-264D-BD29-36F9ADDAC86E}" type="parTrans" cxnId="{B1715DC7-A83D-E448-B335-E937872734D9}">
      <dgm:prSet/>
      <dgm:spPr/>
      <dgm:t>
        <a:bodyPr/>
        <a:lstStyle/>
        <a:p>
          <a:endParaRPr lang="en-US">
            <a:latin typeface="Arial" panose="020B0604020202020204" pitchFamily="34" charset="0"/>
            <a:cs typeface="Arial" panose="020B0604020202020204" pitchFamily="34" charset="0"/>
          </a:endParaRPr>
        </a:p>
      </dgm:t>
    </dgm:pt>
    <dgm:pt modelId="{53454682-9408-BB4A-8C49-81A7FC0D9DE3}" type="sibTrans" cxnId="{B1715DC7-A83D-E448-B335-E937872734D9}">
      <dgm:prSet/>
      <dgm:spPr>
        <a:solidFill>
          <a:srgbClr val="000000">
            <a:alpha val="35000"/>
          </a:srgbClr>
        </a:solidFill>
      </dgm:spPr>
      <dgm:t>
        <a:bodyPr/>
        <a:lstStyle/>
        <a:p>
          <a:endParaRPr lang="en-US">
            <a:latin typeface="Arial" panose="020B0604020202020204" pitchFamily="34" charset="0"/>
            <a:cs typeface="Arial" panose="020B0604020202020204" pitchFamily="34" charset="0"/>
          </a:endParaRPr>
        </a:p>
      </dgm:t>
    </dgm:pt>
    <dgm:pt modelId="{83BAB964-B135-0841-B043-901787FB7A08}" type="pres">
      <dgm:prSet presAssocID="{6860490A-3102-154E-A51E-E3C5CFA752E5}" presName="Name0" presStyleCnt="0">
        <dgm:presLayoutVars>
          <dgm:chMax val="1"/>
          <dgm:dir/>
          <dgm:animLvl val="ctr"/>
          <dgm:resizeHandles val="exact"/>
        </dgm:presLayoutVars>
      </dgm:prSet>
      <dgm:spPr/>
    </dgm:pt>
    <dgm:pt modelId="{B8DBAB2C-47A5-4449-8E69-8A49D52AAAE7}" type="pres">
      <dgm:prSet presAssocID="{218D1D33-1337-7247-A001-AF63E4FF430A}" presName="centerShape" presStyleLbl="node0" presStyleIdx="0" presStyleCnt="1"/>
      <dgm:spPr/>
    </dgm:pt>
    <dgm:pt modelId="{0CC70A2E-504D-3546-AAEA-ADC967DC1FCE}" type="pres">
      <dgm:prSet presAssocID="{DE352C5F-9EC8-1A46-81E1-BA34A6B1526D}" presName="node" presStyleLbl="node1" presStyleIdx="0" presStyleCnt="4">
        <dgm:presLayoutVars>
          <dgm:bulletEnabled val="1"/>
        </dgm:presLayoutVars>
      </dgm:prSet>
      <dgm:spPr/>
    </dgm:pt>
    <dgm:pt modelId="{D94D32E6-B33D-324E-B275-948E9FE78474}" type="pres">
      <dgm:prSet presAssocID="{DE352C5F-9EC8-1A46-81E1-BA34A6B1526D}" presName="dummy" presStyleCnt="0"/>
      <dgm:spPr/>
    </dgm:pt>
    <dgm:pt modelId="{CEDB50DD-3D61-AF4A-AB25-19E6FB5022AF}" type="pres">
      <dgm:prSet presAssocID="{055A34DE-03C6-7F4D-A895-D4146E5329D6}" presName="sibTrans" presStyleLbl="sibTrans2D1" presStyleIdx="0" presStyleCnt="4"/>
      <dgm:spPr/>
    </dgm:pt>
    <dgm:pt modelId="{80F58262-D7E8-C848-884D-7969D05E42D8}" type="pres">
      <dgm:prSet presAssocID="{07DDAC8C-6F67-B54D-9738-4CA6DEE5EDCF}" presName="node" presStyleLbl="node1" presStyleIdx="1" presStyleCnt="4">
        <dgm:presLayoutVars>
          <dgm:bulletEnabled val="1"/>
        </dgm:presLayoutVars>
      </dgm:prSet>
      <dgm:spPr/>
    </dgm:pt>
    <dgm:pt modelId="{924DDF49-2FC0-0A47-8D52-FC7AECCE9E4A}" type="pres">
      <dgm:prSet presAssocID="{07DDAC8C-6F67-B54D-9738-4CA6DEE5EDCF}" presName="dummy" presStyleCnt="0"/>
      <dgm:spPr/>
    </dgm:pt>
    <dgm:pt modelId="{DFDB8D15-C684-1849-9C63-E2A9F3A557A3}" type="pres">
      <dgm:prSet presAssocID="{FEFB728C-CAFC-2047-BE3E-734D8D8F1226}" presName="sibTrans" presStyleLbl="sibTrans2D1" presStyleIdx="1" presStyleCnt="4"/>
      <dgm:spPr/>
    </dgm:pt>
    <dgm:pt modelId="{789893B2-46AA-834A-AD3D-ADCEBF645C8B}" type="pres">
      <dgm:prSet presAssocID="{72084325-B181-0041-B744-F987F3A65123}" presName="node" presStyleLbl="node1" presStyleIdx="2" presStyleCnt="4">
        <dgm:presLayoutVars>
          <dgm:bulletEnabled val="1"/>
        </dgm:presLayoutVars>
      </dgm:prSet>
      <dgm:spPr/>
    </dgm:pt>
    <dgm:pt modelId="{299F9BEA-384E-E84F-997E-5A0DC725951C}" type="pres">
      <dgm:prSet presAssocID="{72084325-B181-0041-B744-F987F3A65123}" presName="dummy" presStyleCnt="0"/>
      <dgm:spPr/>
    </dgm:pt>
    <dgm:pt modelId="{3444A6D6-466A-9142-B1AE-28575354FE7C}" type="pres">
      <dgm:prSet presAssocID="{B16CED85-D22C-3546-B102-FA528950335A}" presName="sibTrans" presStyleLbl="sibTrans2D1" presStyleIdx="2" presStyleCnt="4"/>
      <dgm:spPr/>
    </dgm:pt>
    <dgm:pt modelId="{E277D7C2-EE99-5448-9DF5-5A2696E0AC51}" type="pres">
      <dgm:prSet presAssocID="{B551E8BA-CFF2-7F40-ACA7-3D311635BDE9}" presName="node" presStyleLbl="node1" presStyleIdx="3" presStyleCnt="4">
        <dgm:presLayoutVars>
          <dgm:bulletEnabled val="1"/>
        </dgm:presLayoutVars>
      </dgm:prSet>
      <dgm:spPr/>
    </dgm:pt>
    <dgm:pt modelId="{0AF038A1-D344-614F-B63D-0C24C01453BC}" type="pres">
      <dgm:prSet presAssocID="{B551E8BA-CFF2-7F40-ACA7-3D311635BDE9}" presName="dummy" presStyleCnt="0"/>
      <dgm:spPr/>
    </dgm:pt>
    <dgm:pt modelId="{3A91C232-0FF1-6C40-B7F5-8360FB469108}" type="pres">
      <dgm:prSet presAssocID="{53454682-9408-BB4A-8C49-81A7FC0D9DE3}" presName="sibTrans" presStyleLbl="sibTrans2D1" presStyleIdx="3" presStyleCnt="4"/>
      <dgm:spPr/>
    </dgm:pt>
  </dgm:ptLst>
  <dgm:cxnLst>
    <dgm:cxn modelId="{05321605-7DBB-6A41-8668-3C8D32E831C5}" type="presOf" srcId="{B16CED85-D22C-3546-B102-FA528950335A}" destId="{3444A6D6-466A-9142-B1AE-28575354FE7C}" srcOrd="0" destOrd="0" presId="urn:microsoft.com/office/officeart/2005/8/layout/radial6"/>
    <dgm:cxn modelId="{1D4AE609-B1F7-374B-B381-594908853919}" type="presOf" srcId="{53454682-9408-BB4A-8C49-81A7FC0D9DE3}" destId="{3A91C232-0FF1-6C40-B7F5-8360FB469108}" srcOrd="0" destOrd="0" presId="urn:microsoft.com/office/officeart/2005/8/layout/radial6"/>
    <dgm:cxn modelId="{303CD710-B0A0-8D4F-A0EE-24535F5FE789}" type="presOf" srcId="{07DDAC8C-6F67-B54D-9738-4CA6DEE5EDCF}" destId="{80F58262-D7E8-C848-884D-7969D05E42D8}" srcOrd="0" destOrd="0" presId="urn:microsoft.com/office/officeart/2005/8/layout/radial6"/>
    <dgm:cxn modelId="{44CF5811-0AC3-8142-B168-D564AD70264A}" type="presOf" srcId="{DE352C5F-9EC8-1A46-81E1-BA34A6B1526D}" destId="{0CC70A2E-504D-3546-AAEA-ADC967DC1FCE}" srcOrd="0" destOrd="0" presId="urn:microsoft.com/office/officeart/2005/8/layout/radial6"/>
    <dgm:cxn modelId="{0FD79F14-E2A3-6445-A16C-FB590BAC738E}" srcId="{218D1D33-1337-7247-A001-AF63E4FF430A}" destId="{DE352C5F-9EC8-1A46-81E1-BA34A6B1526D}" srcOrd="0" destOrd="0" parTransId="{D838D633-F243-9041-A0BA-925A6C82718A}" sibTransId="{055A34DE-03C6-7F4D-A895-D4146E5329D6}"/>
    <dgm:cxn modelId="{9407225C-706B-034C-A0EF-7428F1A7923F}" srcId="{6860490A-3102-154E-A51E-E3C5CFA752E5}" destId="{218D1D33-1337-7247-A001-AF63E4FF430A}" srcOrd="0" destOrd="0" parTransId="{ACFC852D-C54E-9E4A-A39C-03798911D6AD}" sibTransId="{2EC64434-A4E9-CF46-B568-DA908934BFE6}"/>
    <dgm:cxn modelId="{6A585468-2825-AB45-90CA-BA1D24034B7B}" type="presOf" srcId="{6860490A-3102-154E-A51E-E3C5CFA752E5}" destId="{83BAB964-B135-0841-B043-901787FB7A08}" srcOrd="0" destOrd="0" presId="urn:microsoft.com/office/officeart/2005/8/layout/radial6"/>
    <dgm:cxn modelId="{E284EA94-9F77-694B-8E29-E37B494C99F4}" type="presOf" srcId="{FEFB728C-CAFC-2047-BE3E-734D8D8F1226}" destId="{DFDB8D15-C684-1849-9C63-E2A9F3A557A3}" srcOrd="0" destOrd="0" presId="urn:microsoft.com/office/officeart/2005/8/layout/radial6"/>
    <dgm:cxn modelId="{5ED7ED9F-BABC-5340-8D3A-4ECB5DEE0306}" type="presOf" srcId="{055A34DE-03C6-7F4D-A895-D4146E5329D6}" destId="{CEDB50DD-3D61-AF4A-AB25-19E6FB5022AF}" srcOrd="0" destOrd="0" presId="urn:microsoft.com/office/officeart/2005/8/layout/radial6"/>
    <dgm:cxn modelId="{FE1199A3-DE29-AC47-B404-C4CF19B14037}" type="presOf" srcId="{B551E8BA-CFF2-7F40-ACA7-3D311635BDE9}" destId="{E277D7C2-EE99-5448-9DF5-5A2696E0AC51}" srcOrd="0" destOrd="0" presId="urn:microsoft.com/office/officeart/2005/8/layout/radial6"/>
    <dgm:cxn modelId="{B30918B7-5E25-1B40-AC05-E97C75C5A6B6}" srcId="{218D1D33-1337-7247-A001-AF63E4FF430A}" destId="{72084325-B181-0041-B744-F987F3A65123}" srcOrd="2" destOrd="0" parTransId="{B80090F6-B330-4045-A0F7-820DEF96D18B}" sibTransId="{B16CED85-D22C-3546-B102-FA528950335A}"/>
    <dgm:cxn modelId="{B1715DC7-A83D-E448-B335-E937872734D9}" srcId="{218D1D33-1337-7247-A001-AF63E4FF430A}" destId="{B551E8BA-CFF2-7F40-ACA7-3D311635BDE9}" srcOrd="3" destOrd="0" parTransId="{EF2D333C-67DE-264D-BD29-36F9ADDAC86E}" sibTransId="{53454682-9408-BB4A-8C49-81A7FC0D9DE3}"/>
    <dgm:cxn modelId="{22F73BD2-833D-D349-886B-53C8844D6C87}" srcId="{218D1D33-1337-7247-A001-AF63E4FF430A}" destId="{07DDAC8C-6F67-B54D-9738-4CA6DEE5EDCF}" srcOrd="1" destOrd="0" parTransId="{80D7EE83-0624-5342-85F2-034828830476}" sibTransId="{FEFB728C-CAFC-2047-BE3E-734D8D8F1226}"/>
    <dgm:cxn modelId="{115668D6-C52A-0648-88E6-6574EFA77138}" type="presOf" srcId="{218D1D33-1337-7247-A001-AF63E4FF430A}" destId="{B8DBAB2C-47A5-4449-8E69-8A49D52AAAE7}" srcOrd="0" destOrd="0" presId="urn:microsoft.com/office/officeart/2005/8/layout/radial6"/>
    <dgm:cxn modelId="{2DEB32F8-3A39-E14B-9756-6781B6014B2F}" type="presOf" srcId="{72084325-B181-0041-B744-F987F3A65123}" destId="{789893B2-46AA-834A-AD3D-ADCEBF645C8B}" srcOrd="0" destOrd="0" presId="urn:microsoft.com/office/officeart/2005/8/layout/radial6"/>
    <dgm:cxn modelId="{19BB776C-7446-C649-9948-EE9A4CA607EE}" type="presParOf" srcId="{83BAB964-B135-0841-B043-901787FB7A08}" destId="{B8DBAB2C-47A5-4449-8E69-8A49D52AAAE7}" srcOrd="0" destOrd="0" presId="urn:microsoft.com/office/officeart/2005/8/layout/radial6"/>
    <dgm:cxn modelId="{100E71FB-85BE-0843-8390-E69629D04978}" type="presParOf" srcId="{83BAB964-B135-0841-B043-901787FB7A08}" destId="{0CC70A2E-504D-3546-AAEA-ADC967DC1FCE}" srcOrd="1" destOrd="0" presId="urn:microsoft.com/office/officeart/2005/8/layout/radial6"/>
    <dgm:cxn modelId="{EF5BFADF-1640-AD49-8727-A3B766A76C78}" type="presParOf" srcId="{83BAB964-B135-0841-B043-901787FB7A08}" destId="{D94D32E6-B33D-324E-B275-948E9FE78474}" srcOrd="2" destOrd="0" presId="urn:microsoft.com/office/officeart/2005/8/layout/radial6"/>
    <dgm:cxn modelId="{A9F68774-8CE6-D848-8139-E26592AF31AC}" type="presParOf" srcId="{83BAB964-B135-0841-B043-901787FB7A08}" destId="{CEDB50DD-3D61-AF4A-AB25-19E6FB5022AF}" srcOrd="3" destOrd="0" presId="urn:microsoft.com/office/officeart/2005/8/layout/radial6"/>
    <dgm:cxn modelId="{49C64BA0-5C0E-F940-9924-53052140BB7B}" type="presParOf" srcId="{83BAB964-B135-0841-B043-901787FB7A08}" destId="{80F58262-D7E8-C848-884D-7969D05E42D8}" srcOrd="4" destOrd="0" presId="urn:microsoft.com/office/officeart/2005/8/layout/radial6"/>
    <dgm:cxn modelId="{1B613732-BE66-F348-910E-BFAE12E84120}" type="presParOf" srcId="{83BAB964-B135-0841-B043-901787FB7A08}" destId="{924DDF49-2FC0-0A47-8D52-FC7AECCE9E4A}" srcOrd="5" destOrd="0" presId="urn:microsoft.com/office/officeart/2005/8/layout/radial6"/>
    <dgm:cxn modelId="{9C79FC60-878C-ED4B-BED7-07E36E5A7CBB}" type="presParOf" srcId="{83BAB964-B135-0841-B043-901787FB7A08}" destId="{DFDB8D15-C684-1849-9C63-E2A9F3A557A3}" srcOrd="6" destOrd="0" presId="urn:microsoft.com/office/officeart/2005/8/layout/radial6"/>
    <dgm:cxn modelId="{77BAC5CB-4C26-DC44-A307-6A980BB43F75}" type="presParOf" srcId="{83BAB964-B135-0841-B043-901787FB7A08}" destId="{789893B2-46AA-834A-AD3D-ADCEBF645C8B}" srcOrd="7" destOrd="0" presId="urn:microsoft.com/office/officeart/2005/8/layout/radial6"/>
    <dgm:cxn modelId="{42E130D1-9D79-4D4F-BB4B-5258453CFADE}" type="presParOf" srcId="{83BAB964-B135-0841-B043-901787FB7A08}" destId="{299F9BEA-384E-E84F-997E-5A0DC725951C}" srcOrd="8" destOrd="0" presId="urn:microsoft.com/office/officeart/2005/8/layout/radial6"/>
    <dgm:cxn modelId="{5A335E61-B87E-AA49-9121-DA780B102311}" type="presParOf" srcId="{83BAB964-B135-0841-B043-901787FB7A08}" destId="{3444A6D6-466A-9142-B1AE-28575354FE7C}" srcOrd="9" destOrd="0" presId="urn:microsoft.com/office/officeart/2005/8/layout/radial6"/>
    <dgm:cxn modelId="{59592B7F-9200-DC4C-88DF-E61320D5DB27}" type="presParOf" srcId="{83BAB964-B135-0841-B043-901787FB7A08}" destId="{E277D7C2-EE99-5448-9DF5-5A2696E0AC51}" srcOrd="10" destOrd="0" presId="urn:microsoft.com/office/officeart/2005/8/layout/radial6"/>
    <dgm:cxn modelId="{E209609B-DB9A-F048-A05E-FC9E94EE3DBE}" type="presParOf" srcId="{83BAB964-B135-0841-B043-901787FB7A08}" destId="{0AF038A1-D344-614F-B63D-0C24C01453BC}" srcOrd="11" destOrd="0" presId="urn:microsoft.com/office/officeart/2005/8/layout/radial6"/>
    <dgm:cxn modelId="{E2F212E3-AA74-4841-BEE9-C0DEAFD82583}" type="presParOf" srcId="{83BAB964-B135-0841-B043-901787FB7A08}" destId="{3A91C232-0FF1-6C40-B7F5-8360FB46910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C232-0FF1-6C40-B7F5-8360FB469108}">
      <dsp:nvSpPr>
        <dsp:cNvPr id="0" name=""/>
        <dsp:cNvSpPr/>
      </dsp:nvSpPr>
      <dsp:spPr>
        <a:xfrm>
          <a:off x="2020825" y="494616"/>
          <a:ext cx="3301430" cy="3301430"/>
        </a:xfrm>
        <a:prstGeom prst="blockArc">
          <a:avLst>
            <a:gd name="adj1" fmla="val 10800000"/>
            <a:gd name="adj2" fmla="val 16200000"/>
            <a:gd name="adj3" fmla="val 4642"/>
          </a:avLst>
        </a:prstGeom>
        <a:solidFill>
          <a:srgbClr val="000000">
            <a:alpha val="35000"/>
          </a:srgbClr>
        </a:solidFill>
        <a:ln>
          <a:noFill/>
        </a:ln>
        <a:effectLst/>
      </dsp:spPr>
      <dsp:style>
        <a:lnRef idx="0">
          <a:scrgbClr r="0" g="0" b="0"/>
        </a:lnRef>
        <a:fillRef idx="1">
          <a:scrgbClr r="0" g="0" b="0"/>
        </a:fillRef>
        <a:effectRef idx="0">
          <a:scrgbClr r="0" g="0" b="0"/>
        </a:effectRef>
        <a:fontRef idx="minor">
          <a:schemeClr val="lt1"/>
        </a:fontRef>
      </dsp:style>
    </dsp:sp>
    <dsp:sp modelId="{3444A6D6-466A-9142-B1AE-28575354FE7C}">
      <dsp:nvSpPr>
        <dsp:cNvPr id="0" name=""/>
        <dsp:cNvSpPr/>
      </dsp:nvSpPr>
      <dsp:spPr>
        <a:xfrm>
          <a:off x="2020825" y="494616"/>
          <a:ext cx="3301430" cy="3301430"/>
        </a:xfrm>
        <a:prstGeom prst="blockArc">
          <a:avLst>
            <a:gd name="adj1" fmla="val 5400000"/>
            <a:gd name="adj2" fmla="val 10800000"/>
            <a:gd name="adj3" fmla="val 4642"/>
          </a:avLst>
        </a:prstGeom>
        <a:solidFill>
          <a:srgbClr val="000000">
            <a:alpha val="35000"/>
          </a:srgbClr>
        </a:solidFill>
        <a:ln>
          <a:noFill/>
        </a:ln>
        <a:effectLst/>
      </dsp:spPr>
      <dsp:style>
        <a:lnRef idx="0">
          <a:scrgbClr r="0" g="0" b="0"/>
        </a:lnRef>
        <a:fillRef idx="1">
          <a:scrgbClr r="0" g="0" b="0"/>
        </a:fillRef>
        <a:effectRef idx="0">
          <a:scrgbClr r="0" g="0" b="0"/>
        </a:effectRef>
        <a:fontRef idx="minor">
          <a:schemeClr val="lt1"/>
        </a:fontRef>
      </dsp:style>
    </dsp:sp>
    <dsp:sp modelId="{DFDB8D15-C684-1849-9C63-E2A9F3A557A3}">
      <dsp:nvSpPr>
        <dsp:cNvPr id="0" name=""/>
        <dsp:cNvSpPr/>
      </dsp:nvSpPr>
      <dsp:spPr>
        <a:xfrm>
          <a:off x="2020825" y="494616"/>
          <a:ext cx="3301430" cy="3301430"/>
        </a:xfrm>
        <a:prstGeom prst="blockArc">
          <a:avLst>
            <a:gd name="adj1" fmla="val 0"/>
            <a:gd name="adj2" fmla="val 5400000"/>
            <a:gd name="adj3" fmla="val 4642"/>
          </a:avLst>
        </a:prstGeom>
        <a:solidFill>
          <a:srgbClr val="000000">
            <a:alpha val="35000"/>
          </a:srgbClr>
        </a:solidFill>
        <a:ln>
          <a:noFill/>
        </a:ln>
        <a:effectLst/>
      </dsp:spPr>
      <dsp:style>
        <a:lnRef idx="0">
          <a:scrgbClr r="0" g="0" b="0"/>
        </a:lnRef>
        <a:fillRef idx="1">
          <a:scrgbClr r="0" g="0" b="0"/>
        </a:fillRef>
        <a:effectRef idx="0">
          <a:scrgbClr r="0" g="0" b="0"/>
        </a:effectRef>
        <a:fontRef idx="minor">
          <a:schemeClr val="lt1"/>
        </a:fontRef>
      </dsp:style>
    </dsp:sp>
    <dsp:sp modelId="{CEDB50DD-3D61-AF4A-AB25-19E6FB5022AF}">
      <dsp:nvSpPr>
        <dsp:cNvPr id="0" name=""/>
        <dsp:cNvSpPr/>
      </dsp:nvSpPr>
      <dsp:spPr>
        <a:xfrm>
          <a:off x="2020825" y="494616"/>
          <a:ext cx="3301430" cy="3301430"/>
        </a:xfrm>
        <a:prstGeom prst="blockArc">
          <a:avLst>
            <a:gd name="adj1" fmla="val 16200000"/>
            <a:gd name="adj2" fmla="val 0"/>
            <a:gd name="adj3" fmla="val 4642"/>
          </a:avLst>
        </a:prstGeom>
        <a:solidFill>
          <a:srgbClr val="000000">
            <a:alpha val="35000"/>
          </a:srgbClr>
        </a:solidFill>
        <a:ln>
          <a:noFill/>
        </a:ln>
        <a:effectLst/>
      </dsp:spPr>
      <dsp:style>
        <a:lnRef idx="0">
          <a:scrgbClr r="0" g="0" b="0"/>
        </a:lnRef>
        <a:fillRef idx="1">
          <a:scrgbClr r="0" g="0" b="0"/>
        </a:fillRef>
        <a:effectRef idx="0">
          <a:scrgbClr r="0" g="0" b="0"/>
        </a:effectRef>
        <a:fontRef idx="minor">
          <a:schemeClr val="lt1"/>
        </a:fontRef>
      </dsp:style>
    </dsp:sp>
    <dsp:sp modelId="{B8DBAB2C-47A5-4449-8E69-8A49D52AAAE7}">
      <dsp:nvSpPr>
        <dsp:cNvPr id="0" name=""/>
        <dsp:cNvSpPr/>
      </dsp:nvSpPr>
      <dsp:spPr>
        <a:xfrm>
          <a:off x="2911417" y="1385208"/>
          <a:ext cx="1520247" cy="1520247"/>
        </a:xfrm>
        <a:prstGeom prst="ellipse">
          <a:avLst/>
        </a:prstGeom>
        <a:solidFill>
          <a:srgbClr val="9E7E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Arial" panose="020B0604020202020204" pitchFamily="34" charset="0"/>
              <a:cs typeface="Arial" panose="020B0604020202020204" pitchFamily="34" charset="0"/>
            </a:rPr>
            <a:t>SDOH</a:t>
          </a:r>
        </a:p>
      </dsp:txBody>
      <dsp:txXfrm>
        <a:off x="3134052" y="1607843"/>
        <a:ext cx="1074977" cy="1074977"/>
      </dsp:txXfrm>
    </dsp:sp>
    <dsp:sp modelId="{0CC70A2E-504D-3546-AAEA-ADC967DC1FCE}">
      <dsp:nvSpPr>
        <dsp:cNvPr id="0" name=""/>
        <dsp:cNvSpPr/>
      </dsp:nvSpPr>
      <dsp:spPr>
        <a:xfrm>
          <a:off x="3139454" y="840"/>
          <a:ext cx="1064173" cy="1064173"/>
        </a:xfrm>
        <a:prstGeom prst="ellipse">
          <a:avLst/>
        </a:prstGeom>
        <a:solidFill>
          <a:srgbClr val="9E7E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Social</a:t>
          </a:r>
        </a:p>
      </dsp:txBody>
      <dsp:txXfrm>
        <a:off x="3295299" y="156685"/>
        <a:ext cx="752483" cy="752483"/>
      </dsp:txXfrm>
    </dsp:sp>
    <dsp:sp modelId="{80F58262-D7E8-C848-884D-7969D05E42D8}">
      <dsp:nvSpPr>
        <dsp:cNvPr id="0" name=""/>
        <dsp:cNvSpPr/>
      </dsp:nvSpPr>
      <dsp:spPr>
        <a:xfrm>
          <a:off x="4751859" y="1613245"/>
          <a:ext cx="1064173" cy="1064173"/>
        </a:xfrm>
        <a:prstGeom prst="ellipse">
          <a:avLst/>
        </a:prstGeom>
        <a:solidFill>
          <a:srgbClr val="9E7E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latin typeface="Arial" panose="020B0604020202020204" pitchFamily="34" charset="0"/>
              <a:cs typeface="Arial" panose="020B0604020202020204" pitchFamily="34" charset="0"/>
            </a:rPr>
            <a:t>Env. Exposure</a:t>
          </a:r>
        </a:p>
      </dsp:txBody>
      <dsp:txXfrm>
        <a:off x="4907704" y="1769090"/>
        <a:ext cx="752483" cy="752483"/>
      </dsp:txXfrm>
    </dsp:sp>
    <dsp:sp modelId="{789893B2-46AA-834A-AD3D-ADCEBF645C8B}">
      <dsp:nvSpPr>
        <dsp:cNvPr id="0" name=""/>
        <dsp:cNvSpPr/>
      </dsp:nvSpPr>
      <dsp:spPr>
        <a:xfrm>
          <a:off x="3139454" y="3225650"/>
          <a:ext cx="1064173" cy="1064173"/>
        </a:xfrm>
        <a:prstGeom prst="ellipse">
          <a:avLst/>
        </a:prstGeom>
        <a:solidFill>
          <a:srgbClr val="9E7E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Health</a:t>
          </a:r>
        </a:p>
      </dsp:txBody>
      <dsp:txXfrm>
        <a:off x="3295299" y="3381495"/>
        <a:ext cx="752483" cy="752483"/>
      </dsp:txXfrm>
    </dsp:sp>
    <dsp:sp modelId="{E277D7C2-EE99-5448-9DF5-5A2696E0AC51}">
      <dsp:nvSpPr>
        <dsp:cNvPr id="0" name=""/>
        <dsp:cNvSpPr/>
      </dsp:nvSpPr>
      <dsp:spPr>
        <a:xfrm>
          <a:off x="1527049" y="1613245"/>
          <a:ext cx="1064173" cy="1064173"/>
        </a:xfrm>
        <a:prstGeom prst="ellipse">
          <a:avLst/>
        </a:prstGeom>
        <a:solidFill>
          <a:srgbClr val="9E7E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Education</a:t>
          </a:r>
        </a:p>
      </dsp:txBody>
      <dsp:txXfrm>
        <a:off x="1682894" y="1769090"/>
        <a:ext cx="752483" cy="75248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FEE4B-6BEC-BF4F-9F96-4FFC58684FF1}" type="datetimeFigureOut">
              <a:rPr lang="en-US" smtClean="0"/>
              <a:t>9/7/22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A4016-1B2F-7F4B-A08A-DFE1F0F70081}" type="slidenum">
              <a:rPr lang="en-US" smtClean="0"/>
              <a:t>‹#›</a:t>
            </a:fld>
            <a:endParaRPr lang="en-US"/>
          </a:p>
        </p:txBody>
      </p:sp>
    </p:spTree>
    <p:extLst>
      <p:ext uri="{BB962C8B-B14F-4D97-AF65-F5344CB8AC3E}">
        <p14:creationId xmlns:p14="http://schemas.microsoft.com/office/powerpoint/2010/main" val="42268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9A4016-1B2F-7F4B-A08A-DFE1F0F70081}" type="slidenum">
              <a:rPr lang="en-US" smtClean="0"/>
              <a:t>10</a:t>
            </a:fld>
            <a:endParaRPr lang="en-US"/>
          </a:p>
        </p:txBody>
      </p:sp>
    </p:spTree>
    <p:extLst>
      <p:ext uri="{BB962C8B-B14F-4D97-AF65-F5344CB8AC3E}">
        <p14:creationId xmlns:p14="http://schemas.microsoft.com/office/powerpoint/2010/main" val="3071710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70A96EB7-FB10-3F45-BD93-041A362507D7}"/>
              </a:ext>
            </a:extLst>
          </p:cNvPr>
          <p:cNvPicPr>
            <a:picLocks noChangeAspect="1"/>
          </p:cNvPicPr>
          <p:nvPr userDrawn="1"/>
        </p:nvPicPr>
        <p:blipFill>
          <a:blip r:embed="rId3"/>
          <a:stretch>
            <a:fillRect/>
          </a:stretch>
        </p:blipFill>
        <p:spPr>
          <a:xfrm>
            <a:off x="1680115" y="4768642"/>
            <a:ext cx="2978870" cy="1222542"/>
          </a:xfrm>
          <a:prstGeom prst="rect">
            <a:avLst/>
          </a:prstGeom>
        </p:spPr>
      </p:pic>
      <p:grpSp>
        <p:nvGrpSpPr>
          <p:cNvPr id="6" name="Group 5">
            <a:extLst>
              <a:ext uri="{FF2B5EF4-FFF2-40B4-BE49-F238E27FC236}">
                <a16:creationId xmlns:a16="http://schemas.microsoft.com/office/drawing/2014/main" id="{5B3F904F-9606-414B-8EF1-4441884A67C9}"/>
              </a:ext>
            </a:extLst>
          </p:cNvPr>
          <p:cNvGrpSpPr/>
          <p:nvPr userDrawn="1"/>
        </p:nvGrpSpPr>
        <p:grpSpPr>
          <a:xfrm>
            <a:off x="8048370" y="5680888"/>
            <a:ext cx="3501213" cy="374592"/>
            <a:chOff x="9219717" y="5616592"/>
            <a:chExt cx="3501213" cy="374592"/>
          </a:xfrm>
        </p:grpSpPr>
        <p:pic>
          <p:nvPicPr>
            <p:cNvPr id="4" name="Picture 3">
              <a:extLst>
                <a:ext uri="{FF2B5EF4-FFF2-40B4-BE49-F238E27FC236}">
                  <a16:creationId xmlns:a16="http://schemas.microsoft.com/office/drawing/2014/main" id="{566AF1AA-F633-574C-9564-8800A9D2664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31715" y="5616592"/>
              <a:ext cx="1989215" cy="374592"/>
            </a:xfrm>
            <a:prstGeom prst="rect">
              <a:avLst/>
            </a:prstGeom>
          </p:spPr>
        </p:pic>
        <p:sp>
          <p:nvSpPr>
            <p:cNvPr id="5" name="TextBox 4">
              <a:extLst>
                <a:ext uri="{FF2B5EF4-FFF2-40B4-BE49-F238E27FC236}">
                  <a16:creationId xmlns:a16="http://schemas.microsoft.com/office/drawing/2014/main" id="{D182286F-56A4-4244-BD25-E520ADFA8591}"/>
                </a:ext>
              </a:extLst>
            </p:cNvPr>
            <p:cNvSpPr txBox="1"/>
            <p:nvPr userDrawn="1"/>
          </p:nvSpPr>
          <p:spPr>
            <a:xfrm>
              <a:off x="9219717" y="5713098"/>
              <a:ext cx="1598469"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bg1"/>
                  </a:solidFill>
                  <a:effectLst/>
                  <a:latin typeface="+mn-lt"/>
                  <a:ea typeface="+mn-ea"/>
                  <a:cs typeface="+mn-cs"/>
                </a:rPr>
                <a:t>The academic core of</a:t>
              </a:r>
            </a:p>
          </p:txBody>
        </p:sp>
      </p:grpSp>
      <p:pic>
        <p:nvPicPr>
          <p:cNvPr id="10" name="Picture 9"/>
          <p:cNvPicPr>
            <a:picLocks noChangeAspect="1"/>
          </p:cNvPicPr>
          <p:nvPr userDrawn="1"/>
        </p:nvPicPr>
        <p:blipFill>
          <a:blip r:embed="rId5"/>
          <a:stretch>
            <a:fillRect/>
          </a:stretch>
        </p:blipFill>
        <p:spPr>
          <a:xfrm>
            <a:off x="-91977" y="-85649"/>
            <a:ext cx="12375953" cy="7029297"/>
          </a:xfrm>
          <a:prstGeom prst="rect">
            <a:avLst/>
          </a:prstGeom>
          <a:solidFill>
            <a:schemeClr val="bg1">
              <a:alpha val="0"/>
            </a:schemeClr>
          </a:solidFill>
          <a:ln>
            <a:noFill/>
          </a:ln>
        </p:spPr>
      </p:pic>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744673" y="1478087"/>
            <a:ext cx="4849755" cy="1709530"/>
          </a:xfrm>
          <a:prstGeom prst="rect">
            <a:avLst/>
          </a:prstGeom>
        </p:spPr>
        <p:txBody>
          <a:bodyPr anchor="b">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744672" y="3448820"/>
            <a:ext cx="4849756" cy="778406"/>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44671" y="3289856"/>
            <a:ext cx="48497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54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 Photo 1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6894747"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6894747"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6925638"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7317023"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5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 Photo 1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1603219" y="-1"/>
            <a:ext cx="3854501" cy="6858001"/>
          </a:xfrm>
          <a:prstGeom prst="rect">
            <a:avLst/>
          </a:prstGeom>
          <a:solidFill>
            <a:schemeClr val="tx1">
              <a:alpha val="847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1603219" y="1478087"/>
            <a:ext cx="3854501" cy="1709530"/>
          </a:xfrm>
          <a:prstGeom prst="rect">
            <a:avLst/>
          </a:prstGeom>
        </p:spPr>
        <p:txBody>
          <a:bodyPr anchor="b">
            <a:normAutofit/>
          </a:bodyPr>
          <a:lstStyle>
            <a:lvl1pPr algn="ctr">
              <a:defRPr sz="4800">
                <a:solidFill>
                  <a:schemeClr val="bg1"/>
                </a:solidFill>
              </a:defRPr>
            </a:lvl1pPr>
          </a:lstStyle>
          <a:p>
            <a:r>
              <a:rPr lang="en-US" dirty="0"/>
              <a:t>Section </a:t>
            </a:r>
            <a:br>
              <a:rPr lang="en-US" dirty="0"/>
            </a:br>
            <a:r>
              <a:rPr lang="en-US" dirty="0"/>
              <a:t>Title 1b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1634110" y="3448819"/>
            <a:ext cx="3792718" cy="502347"/>
          </a:xfrm>
          <a:prstGeom prst="rect">
            <a:avLst/>
          </a:prstGeom>
        </p:spPr>
        <p:txBody>
          <a:bodyPr>
            <a:noAutofit/>
          </a:bodyPr>
          <a:lstStyle>
            <a:lvl1pPr marL="0" indent="0" algn="ctr">
              <a:buNone/>
              <a:defRPr sz="1500" cap="all" spc="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2025495" y="3289856"/>
            <a:ext cx="30099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342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 Photo 2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2a</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117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 Photo 2b">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D4E78E-54F4-B74E-BD7C-42C09A3F07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2"/>
          </a:xfrm>
          <a:prstGeom prst="rect">
            <a:avLst/>
          </a:prstGeom>
        </p:spPr>
      </p:pic>
      <p:sp>
        <p:nvSpPr>
          <p:cNvPr id="4" name="Rectangle 3">
            <a:extLst>
              <a:ext uri="{FF2B5EF4-FFF2-40B4-BE49-F238E27FC236}">
                <a16:creationId xmlns:a16="http://schemas.microsoft.com/office/drawing/2014/main" id="{3DE20A9E-C9C7-6648-8725-58BBBF5B228A}"/>
              </a:ext>
            </a:extLst>
          </p:cNvPr>
          <p:cNvSpPr/>
          <p:nvPr userDrawn="1"/>
        </p:nvSpPr>
        <p:spPr>
          <a:xfrm>
            <a:off x="5250730" y="2387177"/>
            <a:ext cx="6941270" cy="2083646"/>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5EFD34-7800-5E4E-9B46-38E6B57B419B}"/>
              </a:ext>
            </a:extLst>
          </p:cNvPr>
          <p:cNvSpPr>
            <a:spLocks noGrp="1"/>
          </p:cNvSpPr>
          <p:nvPr>
            <p:ph type="ctrTitle" hasCustomPrompt="1"/>
          </p:nvPr>
        </p:nvSpPr>
        <p:spPr>
          <a:xfrm>
            <a:off x="5712642" y="2733853"/>
            <a:ext cx="5637229" cy="706660"/>
          </a:xfrm>
          <a:prstGeom prst="rect">
            <a:avLst/>
          </a:prstGeom>
        </p:spPr>
        <p:txBody>
          <a:bodyPr anchor="b">
            <a:noAutofit/>
          </a:bodyPr>
          <a:lstStyle>
            <a:lvl1pPr algn="ctr">
              <a:defRPr sz="4800">
                <a:solidFill>
                  <a:schemeClr val="bg1"/>
                </a:solidFill>
              </a:defRPr>
            </a:lvl1pPr>
          </a:lstStyle>
          <a:p>
            <a:r>
              <a:rPr lang="en-US" dirty="0"/>
              <a:t>Section Title 2b</a:t>
            </a:r>
          </a:p>
        </p:txBody>
      </p:sp>
      <p:sp>
        <p:nvSpPr>
          <p:cNvPr id="3" name="Subtitle 2">
            <a:extLst>
              <a:ext uri="{FF2B5EF4-FFF2-40B4-BE49-F238E27FC236}">
                <a16:creationId xmlns:a16="http://schemas.microsoft.com/office/drawing/2014/main" id="{41F93A90-7195-814E-97E8-1976EDCAF7EB}"/>
              </a:ext>
            </a:extLst>
          </p:cNvPr>
          <p:cNvSpPr>
            <a:spLocks noGrp="1"/>
          </p:cNvSpPr>
          <p:nvPr>
            <p:ph type="subTitle" idx="1" hasCustomPrompt="1"/>
          </p:nvPr>
        </p:nvSpPr>
        <p:spPr>
          <a:xfrm>
            <a:off x="5547671" y="3820051"/>
            <a:ext cx="5967169" cy="302684"/>
          </a:xfrm>
          <a:prstGeom prst="rect">
            <a:avLst/>
          </a:prstGeom>
        </p:spPr>
        <p:txBody>
          <a:bodyPr/>
          <a:lstStyle>
            <a:lvl1pPr marL="0" indent="0" algn="ctr">
              <a:buNone/>
              <a:defRPr sz="1600" cap="all" spc="200" baseline="0">
                <a:solidFill>
                  <a:schemeClr val="bg1"/>
                </a:solidFill>
                <a:latin typeface="Nunito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goes here, preferably all caps</a:t>
            </a:r>
          </a:p>
        </p:txBody>
      </p:sp>
      <p:cxnSp>
        <p:nvCxnSpPr>
          <p:cNvPr id="7" name="Straight Connector 6">
            <a:extLst>
              <a:ext uri="{FF2B5EF4-FFF2-40B4-BE49-F238E27FC236}">
                <a16:creationId xmlns:a16="http://schemas.microsoft.com/office/drawing/2014/main" id="{DA6E8608-5552-7D40-B504-15EE9897A2F2}"/>
              </a:ext>
            </a:extLst>
          </p:cNvPr>
          <p:cNvCxnSpPr>
            <a:cxnSpLocks/>
          </p:cNvCxnSpPr>
          <p:nvPr userDrawn="1"/>
        </p:nvCxnSpPr>
        <p:spPr>
          <a:xfrm>
            <a:off x="6493974" y="3600669"/>
            <a:ext cx="3914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515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4863"/>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3" name="Content Placeholder 2">
            <a:extLst>
              <a:ext uri="{FF2B5EF4-FFF2-40B4-BE49-F238E27FC236}">
                <a16:creationId xmlns:a16="http://schemas.microsoft.com/office/drawing/2014/main" id="{60304D90-FB9C-C841-946B-8D0B56579189}"/>
              </a:ext>
            </a:extLst>
          </p:cNvPr>
          <p:cNvSpPr>
            <a:spLocks noGrp="1"/>
          </p:cNvSpPr>
          <p:nvPr>
            <p:ph sz="half" idx="1" hasCustomPrompt="1"/>
          </p:nvPr>
        </p:nvSpPr>
        <p:spPr>
          <a:xfrm>
            <a:off x="822960" y="1371600"/>
            <a:ext cx="6387058" cy="4351338"/>
          </a:xfrm>
          <a:prstGeom prst="rect">
            <a:avLst/>
          </a:prstGeom>
        </p:spPr>
        <p:txBody>
          <a:body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Tree>
    <p:extLst>
      <p:ext uri="{BB962C8B-B14F-4D97-AF65-F5344CB8AC3E}">
        <p14:creationId xmlns:p14="http://schemas.microsoft.com/office/powerpoint/2010/main" val="149871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317C-5FEB-5E4D-8D90-1A39CB3993DC}"/>
              </a:ext>
            </a:extLst>
          </p:cNvPr>
          <p:cNvSpPr>
            <a:spLocks noGrp="1"/>
          </p:cNvSpPr>
          <p:nvPr>
            <p:ph type="title" hasCustomPrompt="1"/>
          </p:nvPr>
        </p:nvSpPr>
        <p:spPr>
          <a:xfrm>
            <a:off x="822960" y="365760"/>
            <a:ext cx="6675120" cy="822960"/>
          </a:xfrm>
          <a:prstGeom prst="rect">
            <a:avLst/>
          </a:prstGeom>
        </p:spPr>
        <p:txBody>
          <a:bodyPr>
            <a:normAutofit/>
          </a:bodyPr>
          <a:lstStyle>
            <a:lvl1pPr>
              <a:defRPr sz="4000"/>
            </a:lvl1pPr>
          </a:lstStyle>
          <a:p>
            <a:r>
              <a:rPr lang="en-US" dirty="0"/>
              <a:t>Title - </a:t>
            </a:r>
            <a:r>
              <a:rPr lang="en-US" sz="4000" dirty="0"/>
              <a:t>Arial Bold 40pt</a:t>
            </a:r>
            <a:endParaRPr lang="en-US" dirty="0"/>
          </a:p>
        </p:txBody>
      </p:sp>
      <p:sp>
        <p:nvSpPr>
          <p:cNvPr id="5" name="Slide Number Placeholder 4">
            <a:extLst>
              <a:ext uri="{FF2B5EF4-FFF2-40B4-BE49-F238E27FC236}">
                <a16:creationId xmlns:a16="http://schemas.microsoft.com/office/drawing/2014/main" id="{31FE9714-E321-4E4D-AB37-E0FDCF5A60F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
        <p:nvSpPr>
          <p:cNvPr id="6" name="Content Placeholder 2">
            <a:extLst>
              <a:ext uri="{FF2B5EF4-FFF2-40B4-BE49-F238E27FC236}">
                <a16:creationId xmlns:a16="http://schemas.microsoft.com/office/drawing/2014/main" id="{6776896A-6C81-A262-EB47-27F3AC968434}"/>
              </a:ext>
            </a:extLst>
          </p:cNvPr>
          <p:cNvSpPr>
            <a:spLocks noGrp="1"/>
          </p:cNvSpPr>
          <p:nvPr>
            <p:ph sz="half" idx="11" hasCustomPrompt="1"/>
          </p:nvPr>
        </p:nvSpPr>
        <p:spPr>
          <a:xfrm>
            <a:off x="7570032" y="0"/>
            <a:ext cx="4610065" cy="6176963"/>
          </a:xfrm>
          <a:prstGeom prst="rect">
            <a:avLst/>
          </a:prstGeom>
        </p:spPr>
        <p:txBody>
          <a:bodyPr anchor="ctr" anchorCtr="0"/>
          <a:lstStyle>
            <a:lvl1pPr algn="ctr">
              <a:defRPr/>
            </a:lvl1pPr>
          </a:lstStyle>
          <a:p>
            <a:pPr marL="0" indent="0">
              <a:lnSpc>
                <a:spcPct val="70000"/>
              </a:lnSpc>
              <a:buNone/>
            </a:pPr>
            <a:r>
              <a:rPr lang="en-US" sz="2000" dirty="0"/>
              <a:t>Picture here</a:t>
            </a:r>
          </a:p>
        </p:txBody>
      </p:sp>
      <p:sp>
        <p:nvSpPr>
          <p:cNvPr id="7" name="Content Placeholder 2">
            <a:extLst>
              <a:ext uri="{FF2B5EF4-FFF2-40B4-BE49-F238E27FC236}">
                <a16:creationId xmlns:a16="http://schemas.microsoft.com/office/drawing/2014/main" id="{5B3E1637-45E8-5BE3-1920-6EAC1311DCC0}"/>
              </a:ext>
            </a:extLst>
          </p:cNvPr>
          <p:cNvSpPr>
            <a:spLocks noGrp="1"/>
          </p:cNvSpPr>
          <p:nvPr>
            <p:ph sz="half" idx="1" hasCustomPrompt="1"/>
          </p:nvPr>
        </p:nvSpPr>
        <p:spPr>
          <a:xfrm>
            <a:off x="822960" y="1371600"/>
            <a:ext cx="6675120" cy="4389120"/>
          </a:xfrm>
          <a:prstGeom prst="rect">
            <a:avLst/>
          </a:prstGeom>
        </p:spPr>
        <p:txBody>
          <a:bodyPr wrap="square">
            <a:noAutofit/>
          </a:bodyPr>
          <a:lstStyle>
            <a:lvl1pPr marL="14288" marR="0" indent="0" algn="l" defTabSz="914400" rtl="0" eaLnBrk="1" fontAlgn="auto" latinLnBrk="0" hangingPunct="1">
              <a:lnSpc>
                <a:spcPct val="100000"/>
              </a:lnSpc>
              <a:spcBef>
                <a:spcPts val="1000"/>
              </a:spcBef>
              <a:spcAft>
                <a:spcPts val="0"/>
              </a:spcAft>
              <a:buClr>
                <a:srgbClr val="9E7E38"/>
              </a:buClr>
              <a:buSzPct val="110000"/>
              <a:buFontTx/>
              <a:buNone/>
              <a:tabLst/>
              <a:defRPr sz="2000"/>
            </a:lvl1pPr>
            <a:lvl2pPr marL="14288" indent="0">
              <a:buFontTx/>
              <a:buNone/>
              <a:tabLst/>
              <a:defRPr sz="2000"/>
            </a:lvl2pPr>
            <a:lvl3pPr marL="14288" indent="0">
              <a:buFontTx/>
              <a:buNone/>
              <a:tabLst/>
              <a:defRPr sz="2000"/>
            </a:lvl3pPr>
            <a:lvl4pPr marL="14288" indent="0">
              <a:buFontTx/>
              <a:buNone/>
              <a:tabLst/>
              <a:defRPr sz="2000"/>
            </a:lvl4pPr>
            <a:lvl5pPr marL="14288" indent="0">
              <a:buFontTx/>
              <a:buNone/>
              <a:tabLst/>
              <a:defRPr sz="2000"/>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a:t>
            </a:r>
          </a:p>
          <a:p>
            <a:pPr marL="342900" indent="-342900">
              <a:lnSpc>
                <a:spcPct val="100000"/>
              </a:lnSpc>
              <a:buSzPct val="110000"/>
            </a:pPr>
            <a:endParaRPr lang="en-US" sz="2000" dirty="0"/>
          </a:p>
        </p:txBody>
      </p:sp>
    </p:spTree>
    <p:extLst>
      <p:ext uri="{BB962C8B-B14F-4D97-AF65-F5344CB8AC3E}">
        <p14:creationId xmlns:p14="http://schemas.microsoft.com/office/powerpoint/2010/main" val="82877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515600" cy="822960"/>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515600" cy="438912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884361657"/>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ne column text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40525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marL="342900" indent="-342900">
              <a:lnSpc>
                <a:spcPct val="100000"/>
              </a:lnSpc>
              <a:buSzPct val="110000"/>
            </a:pPr>
            <a:r>
              <a:rPr lang="en-US" sz="2000" dirty="0"/>
              <a:t>Use Two Column Content Slide</a:t>
            </a:r>
          </a:p>
          <a:p>
            <a:pPr marL="342900" indent="-342900">
              <a:lnSpc>
                <a:spcPct val="100000"/>
              </a:lnSpc>
              <a:buSzPct val="110000"/>
            </a:pPr>
            <a:r>
              <a:rPr lang="en-US" sz="2000" dirty="0"/>
              <a:t>Text is Arial at 20pt</a:t>
            </a:r>
          </a:p>
          <a:p>
            <a:pPr marL="342900" indent="-342900">
              <a:lnSpc>
                <a:spcPct val="100000"/>
              </a:lnSpc>
              <a:buSzPct val="110000"/>
            </a:pPr>
            <a:r>
              <a:rPr lang="en-US" sz="2000" dirty="0"/>
              <a:t>Character Spacing is Normal</a:t>
            </a:r>
          </a:p>
          <a:p>
            <a:pPr marL="342900" indent="-342900">
              <a:lnSpc>
                <a:spcPct val="100000"/>
              </a:lnSpc>
              <a:buSzPct val="110000"/>
            </a:pPr>
            <a:r>
              <a:rPr lang="en-US" sz="2000" dirty="0"/>
              <a:t>Gold Text Bullet</a:t>
            </a:r>
          </a:p>
          <a:p>
            <a:pPr marL="342900" indent="-342900">
              <a:lnSpc>
                <a:spcPct val="100000"/>
              </a:lnSpc>
              <a:buSzPct val="110000"/>
            </a:pPr>
            <a:r>
              <a:rPr lang="en-US" sz="2000" dirty="0"/>
              <a:t>Line Spacing is 1</a:t>
            </a:r>
          </a:p>
          <a:p>
            <a:pPr marL="342900" indent="-342900">
              <a:lnSpc>
                <a:spcPct val="100000"/>
              </a:lnSpc>
              <a:buSzPct val="110000"/>
            </a:pPr>
            <a:r>
              <a:rPr lang="en-US" sz="2000" dirty="0"/>
              <a:t>How to Treat Sub-Bullet Points</a:t>
            </a:r>
          </a:p>
          <a:p>
            <a:pPr lvl="1">
              <a:lnSpc>
                <a:spcPct val="100000"/>
              </a:lnSpc>
              <a:buSzPct val="110000"/>
            </a:pPr>
            <a:r>
              <a:rPr lang="en-US" sz="1600" dirty="0"/>
              <a:t>Sub-Bullet Indent once, Arial at 16pt </a:t>
            </a:r>
          </a:p>
          <a:p>
            <a:pPr lvl="1">
              <a:lnSpc>
                <a:spcPct val="100000"/>
              </a:lnSpc>
              <a:buSzPct val="110000"/>
            </a:pPr>
            <a:r>
              <a:rPr lang="en-US" sz="1600" dirty="0"/>
              <a:t>Sub-Bullet Indent once, Arial at 16pt </a:t>
            </a:r>
            <a:endParaRPr lang="en-US" sz="2000" dirty="0"/>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B275CD5-F16B-3B7E-4E55-435CF96033BB}"/>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127373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body cop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B9485-3680-554B-A5D6-C6CF2C77F982}"/>
              </a:ext>
            </a:extLst>
          </p:cNvPr>
          <p:cNvSpPr>
            <a:spLocks noGrp="1"/>
          </p:cNvSpPr>
          <p:nvPr>
            <p:ph type="title" hasCustomPrompt="1"/>
          </p:nvPr>
        </p:nvSpPr>
        <p:spPr>
          <a:xfrm>
            <a:off x="822960" y="365760"/>
            <a:ext cx="10629275" cy="877266"/>
          </a:xfrm>
          <a:prstGeom prst="rect">
            <a:avLst/>
          </a:prstGeom>
        </p:spPr>
        <p:txBody>
          <a:bodyPr>
            <a:normAutofit/>
          </a:bodyPr>
          <a:lstStyle>
            <a:lvl1pPr>
              <a:defRPr sz="4000">
                <a:latin typeface="Arial" panose="020B0604020202020204" pitchFamily="34" charset="0"/>
                <a:cs typeface="Arial" panose="020B0604020202020204" pitchFamily="34" charset="0"/>
              </a:defRPr>
            </a:lvl1pPr>
          </a:lstStyle>
          <a:p>
            <a:r>
              <a:rPr lang="en-US" dirty="0"/>
              <a:t>Title – Arial Bold 40 </a:t>
            </a:r>
            <a:r>
              <a:rPr lang="en-US" dirty="0" err="1"/>
              <a:t>pt</a:t>
            </a:r>
            <a:endParaRPr lang="en-US" dirty="0"/>
          </a:p>
        </p:txBody>
      </p:sp>
      <p:sp>
        <p:nvSpPr>
          <p:cNvPr id="3" name="Content Placeholder 2">
            <a:extLst>
              <a:ext uri="{FF2B5EF4-FFF2-40B4-BE49-F238E27FC236}">
                <a16:creationId xmlns:a16="http://schemas.microsoft.com/office/drawing/2014/main" id="{74B9BCAA-896B-C24E-B578-EFE7F2A2BDE8}"/>
              </a:ext>
            </a:extLst>
          </p:cNvPr>
          <p:cNvSpPr>
            <a:spLocks noGrp="1"/>
          </p:cNvSpPr>
          <p:nvPr>
            <p:ph idx="1" hasCustomPrompt="1"/>
          </p:nvPr>
        </p:nvSpPr>
        <p:spPr>
          <a:xfrm>
            <a:off x="822960" y="1371600"/>
            <a:ext cx="10629276" cy="4775546"/>
          </a:xfrm>
          <a:prstGeom prst="rect">
            <a:avLst/>
          </a:prstGeom>
        </p:spPr>
        <p:txBody>
          <a:bodyPr/>
          <a:lstStyle>
            <a:lvl1pPr marL="0" indent="0">
              <a:lnSpc>
                <a:spcPct val="100000"/>
              </a:lnSpc>
              <a:buNone/>
              <a:defRPr sz="20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
        <p:nvSpPr>
          <p:cNvPr id="4" name="Slide Number Placeholder 3">
            <a:extLst>
              <a:ext uri="{FF2B5EF4-FFF2-40B4-BE49-F238E27FC236}">
                <a16:creationId xmlns:a16="http://schemas.microsoft.com/office/drawing/2014/main" id="{D8637138-0059-A843-AD29-BCAD2E7DC8AA}"/>
              </a:ext>
            </a:extLst>
          </p:cNvPr>
          <p:cNvSpPr>
            <a:spLocks noGrp="1"/>
          </p:cNvSpPr>
          <p:nvPr>
            <p:ph type="sldNum" sz="quarter" idx="10"/>
          </p:nvPr>
        </p:nvSpPr>
        <p:spPr/>
        <p:txBody>
          <a:bodyPr/>
          <a:lstStyle/>
          <a:p>
            <a:fld id="{0E109EA1-A30D-9743-9DCC-41793B4C74E6}" type="slidenum">
              <a:rPr lang="en-US" smtClean="0"/>
              <a:pPr/>
              <a:t>‹#›</a:t>
            </a:fld>
            <a:endParaRPr lang="en-US" dirty="0"/>
          </a:p>
        </p:txBody>
      </p:sp>
      <p:pic>
        <p:nvPicPr>
          <p:cNvPr id="5" name="Picture 4">
            <a:extLst>
              <a:ext uri="{FF2B5EF4-FFF2-40B4-BE49-F238E27FC236}">
                <a16:creationId xmlns:a16="http://schemas.microsoft.com/office/drawing/2014/main" id="{CADA0DEF-CAB8-560F-7B3F-D38A387A341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3297"/>
          <a:stretch/>
        </p:blipFill>
        <p:spPr>
          <a:xfrm>
            <a:off x="7129448" y="344765"/>
            <a:ext cx="5062552" cy="5770286"/>
          </a:xfrm>
          <a:prstGeom prst="rect">
            <a:avLst/>
          </a:prstGeom>
        </p:spPr>
      </p:pic>
    </p:spTree>
    <p:extLst>
      <p:ext uri="{BB962C8B-B14F-4D97-AF65-F5344CB8AC3E}">
        <p14:creationId xmlns:p14="http://schemas.microsoft.com/office/powerpoint/2010/main" val="298257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9892748" cy="877266"/>
          </a:xfrm>
          <a:prstGeom prst="rect">
            <a:avLst/>
          </a:prstGeom>
        </p:spPr>
        <p:txBody>
          <a:bodyPr/>
          <a:lstStyle/>
          <a:p>
            <a:r>
              <a:rPr lang="en-US" dirty="0"/>
              <a:t>Title – Arial Bold 40 </a:t>
            </a:r>
            <a:r>
              <a:rPr lang="en-US" dirty="0" err="1"/>
              <a:t>pt</a:t>
            </a:r>
            <a:endParaRPr lang="en-US" dirty="0"/>
          </a:p>
        </p:txBody>
      </p:sp>
      <p:sp>
        <p:nvSpPr>
          <p:cNvPr id="3" name="Slide Number Placeholder 2">
            <a:extLst>
              <a:ext uri="{FF2B5EF4-FFF2-40B4-BE49-F238E27FC236}">
                <a16:creationId xmlns:a16="http://schemas.microsoft.com/office/drawing/2014/main" id="{5565B34D-C2D9-9842-8A76-C94BA6B57B35}"/>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13510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 Shie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79F4-9B84-184C-8BB3-7A38D9094590}"/>
              </a:ext>
            </a:extLst>
          </p:cNvPr>
          <p:cNvSpPr>
            <a:spLocks noGrp="1"/>
          </p:cNvSpPr>
          <p:nvPr>
            <p:ph type="title" hasCustomPrompt="1"/>
          </p:nvPr>
        </p:nvSpPr>
        <p:spPr>
          <a:xfrm>
            <a:off x="822960" y="365760"/>
            <a:ext cx="10204174" cy="877266"/>
          </a:xfrm>
          <a:prstGeom prst="rect">
            <a:avLst/>
          </a:prstGeom>
        </p:spPr>
        <p:txBody>
          <a:bodyPr/>
          <a:lstStyle/>
          <a:p>
            <a:r>
              <a:rPr lang="en-US" dirty="0"/>
              <a:t>Title – Arial Bold 40 </a:t>
            </a:r>
            <a:r>
              <a:rPr lang="en-US" dirty="0" err="1"/>
              <a:t>pt</a:t>
            </a:r>
            <a:endParaRPr lang="en-US" dirty="0"/>
          </a:p>
        </p:txBody>
      </p:sp>
      <p:pic>
        <p:nvPicPr>
          <p:cNvPr id="18" name="Picture 17">
            <a:extLst>
              <a:ext uri="{FF2B5EF4-FFF2-40B4-BE49-F238E27FC236}">
                <a16:creationId xmlns:a16="http://schemas.microsoft.com/office/drawing/2014/main" id="{E81EA6F9-9853-994E-9691-56DDAEFB6460}"/>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l="-1031" r="15894"/>
          <a:stretch/>
        </p:blipFill>
        <p:spPr>
          <a:xfrm>
            <a:off x="7285343" y="344765"/>
            <a:ext cx="4906657" cy="5763142"/>
          </a:xfrm>
          <a:prstGeom prst="rect">
            <a:avLst/>
          </a:prstGeom>
        </p:spPr>
      </p:pic>
      <p:sp>
        <p:nvSpPr>
          <p:cNvPr id="3" name="Slide Number Placeholder 2">
            <a:extLst>
              <a:ext uri="{FF2B5EF4-FFF2-40B4-BE49-F238E27FC236}">
                <a16:creationId xmlns:a16="http://schemas.microsoft.com/office/drawing/2014/main" id="{B956321F-BCFD-A544-9480-FBBD0CC0E9BE}"/>
              </a:ext>
            </a:extLst>
          </p:cNvPr>
          <p:cNvSpPr>
            <a:spLocks noGrp="1"/>
          </p:cNvSpPr>
          <p:nvPr>
            <p:ph type="sldNum" sz="quarter" idx="10"/>
          </p:nvPr>
        </p:nvSpPr>
        <p:spPr/>
        <p:txBody>
          <a:bodyPr/>
          <a:lstStyle/>
          <a:p>
            <a:fld id="{0E109EA1-A30D-9743-9DCC-41793B4C74E6}" type="slidenum">
              <a:rPr lang="en-US" smtClean="0"/>
              <a:pPr/>
              <a:t>‹#›</a:t>
            </a:fld>
            <a:endParaRPr lang="en-US" dirty="0"/>
          </a:p>
        </p:txBody>
      </p:sp>
    </p:spTree>
    <p:extLst>
      <p:ext uri="{BB962C8B-B14F-4D97-AF65-F5344CB8AC3E}">
        <p14:creationId xmlns:p14="http://schemas.microsoft.com/office/powerpoint/2010/main" val="2112578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7BBD74F-7B47-B54E-B53C-498ADC112666}"/>
              </a:ext>
            </a:extLst>
          </p:cNvPr>
          <p:cNvSpPr/>
          <p:nvPr userDrawn="1"/>
        </p:nvSpPr>
        <p:spPr>
          <a:xfrm>
            <a:off x="0" y="6176963"/>
            <a:ext cx="12192000" cy="681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9615A8F3-B2CF-C645-AA8E-4D2F7A4B656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0" i="0" baseline="0">
                <a:solidFill>
                  <a:schemeClr val="bg1">
                    <a:lumMod val="50000"/>
                  </a:schemeClr>
                </a:solidFill>
                <a:latin typeface="Arial" panose="020B0604020202020204" pitchFamily="34" charset="0"/>
                <a:cs typeface="Arial" panose="020B0604020202020204" pitchFamily="34" charset="0"/>
              </a:defRPr>
            </a:lvl1pPr>
          </a:lstStyle>
          <a:p>
            <a:fld id="{0E109EA1-A30D-9743-9DCC-41793B4C74E6}" type="slidenum">
              <a:rPr lang="en-US" smtClean="0"/>
              <a:pPr/>
              <a:t>‹#›</a:t>
            </a:fld>
            <a:endParaRPr lang="en-US" dirty="0"/>
          </a:p>
        </p:txBody>
      </p:sp>
      <p:pic>
        <p:nvPicPr>
          <p:cNvPr id="16" name="Picture 15">
            <a:extLst>
              <a:ext uri="{FF2B5EF4-FFF2-40B4-BE49-F238E27FC236}">
                <a16:creationId xmlns:a16="http://schemas.microsoft.com/office/drawing/2014/main" id="{80B361CF-46BA-CC45-9442-12472E0807C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8042381" y="6355765"/>
            <a:ext cx="2024974" cy="335168"/>
          </a:xfrm>
          <a:prstGeom prst="rect">
            <a:avLst/>
          </a:prstGeom>
        </p:spPr>
      </p:pic>
      <p:cxnSp>
        <p:nvCxnSpPr>
          <p:cNvPr id="17" name="Straight Connector 16">
            <a:extLst>
              <a:ext uri="{FF2B5EF4-FFF2-40B4-BE49-F238E27FC236}">
                <a16:creationId xmlns:a16="http://schemas.microsoft.com/office/drawing/2014/main" id="{4B126E66-B8E5-0645-84E7-4016D9391A29}"/>
              </a:ext>
            </a:extLst>
          </p:cNvPr>
          <p:cNvCxnSpPr/>
          <p:nvPr userDrawn="1"/>
        </p:nvCxnSpPr>
        <p:spPr>
          <a:xfrm>
            <a:off x="0" y="6179237"/>
            <a:ext cx="12192000" cy="0"/>
          </a:xfrm>
          <a:prstGeom prst="line">
            <a:avLst/>
          </a:prstGeom>
          <a:ln w="9525">
            <a:solidFill>
              <a:srgbClr val="9E7E38"/>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37CBF91-3D9D-5744-BE72-E29313CE4B99}"/>
              </a:ext>
            </a:extLst>
          </p:cNvPr>
          <p:cNvSpPr txBox="1"/>
          <p:nvPr userDrawn="1"/>
        </p:nvSpPr>
        <p:spPr>
          <a:xfrm>
            <a:off x="10314072" y="6368238"/>
            <a:ext cx="1256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bg1">
                    <a:lumMod val="50000"/>
                  </a:schemeClr>
                </a:solidFill>
                <a:effectLst/>
                <a:latin typeface="Arial" panose="020B0604020202020204" pitchFamily="34" charset="0"/>
                <a:ea typeface="+mn-ea"/>
                <a:cs typeface="Arial" panose="020B0604020202020204" pitchFamily="34" charset="0"/>
              </a:rPr>
              <a:t>The academic core of Atrium Health</a:t>
            </a:r>
          </a:p>
        </p:txBody>
      </p:sp>
      <p:cxnSp>
        <p:nvCxnSpPr>
          <p:cNvPr id="4" name="Straight Connector 3">
            <a:extLst>
              <a:ext uri="{FF2B5EF4-FFF2-40B4-BE49-F238E27FC236}">
                <a16:creationId xmlns:a16="http://schemas.microsoft.com/office/drawing/2014/main" id="{86F45DA8-F4E0-A940-87D6-72934959BB43}"/>
              </a:ext>
            </a:extLst>
          </p:cNvPr>
          <p:cNvCxnSpPr>
            <a:cxnSpLocks/>
          </p:cNvCxnSpPr>
          <p:nvPr userDrawn="1"/>
        </p:nvCxnSpPr>
        <p:spPr>
          <a:xfrm>
            <a:off x="10249623" y="6382146"/>
            <a:ext cx="0" cy="322695"/>
          </a:xfrm>
          <a:prstGeom prst="line">
            <a:avLst/>
          </a:prstGeom>
          <a:ln w="9525"/>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userDrawn="1"/>
        </p:nvPicPr>
        <p:blipFill>
          <a:blip r:embed="rId16"/>
          <a:stretch>
            <a:fillRect/>
          </a:stretch>
        </p:blipFill>
        <p:spPr>
          <a:xfrm>
            <a:off x="-91977" y="-85649"/>
            <a:ext cx="12375953" cy="7029297"/>
          </a:xfrm>
          <a:prstGeom prst="rect">
            <a:avLst/>
          </a:prstGeom>
          <a:solidFill>
            <a:schemeClr val="bg1">
              <a:alpha val="0"/>
            </a:schemeClr>
          </a:solidFill>
        </p:spPr>
      </p:pic>
      <p:sp>
        <p:nvSpPr>
          <p:cNvPr id="9" name="Title Placeholder 1">
            <a:extLst>
              <a:ext uri="{FF2B5EF4-FFF2-40B4-BE49-F238E27FC236}">
                <a16:creationId xmlns:a16="http://schemas.microsoft.com/office/drawing/2014/main" id="{0AC5FA14-28EB-EC48-A23B-53FA6634936B}"/>
              </a:ext>
            </a:extLst>
          </p:cNvPr>
          <p:cNvSpPr>
            <a:spLocks noGrp="1"/>
          </p:cNvSpPr>
          <p:nvPr>
            <p:ph type="title"/>
          </p:nvPr>
        </p:nvSpPr>
        <p:spPr>
          <a:xfrm>
            <a:off x="822960" y="365760"/>
            <a:ext cx="10515600" cy="822960"/>
          </a:xfrm>
          <a:prstGeom prst="rect">
            <a:avLst/>
          </a:prstGeom>
        </p:spPr>
        <p:txBody>
          <a:bodyPr vert="horz" lIns="91440" tIns="45720" rIns="91440" bIns="45720" rtlCol="0" anchor="t" anchorCtr="0">
            <a:normAutofit/>
          </a:bodyPr>
          <a:lstStyle/>
          <a:p>
            <a:r>
              <a:rPr lang="en-US" dirty="0"/>
              <a:t>Title – Arial Bold 40pt</a:t>
            </a:r>
          </a:p>
        </p:txBody>
      </p:sp>
      <p:sp>
        <p:nvSpPr>
          <p:cNvPr id="11" name="Text Placeholder 2">
            <a:extLst>
              <a:ext uri="{FF2B5EF4-FFF2-40B4-BE49-F238E27FC236}">
                <a16:creationId xmlns:a16="http://schemas.microsoft.com/office/drawing/2014/main" id="{7982A3E0-C71D-634A-9871-F5B8FB720C8C}"/>
              </a:ext>
            </a:extLst>
          </p:cNvPr>
          <p:cNvSpPr>
            <a:spLocks noGrp="1"/>
          </p:cNvSpPr>
          <p:nvPr>
            <p:ph type="body" idx="1"/>
          </p:nvPr>
        </p:nvSpPr>
        <p:spPr>
          <a:xfrm>
            <a:off x="822960" y="1371600"/>
            <a:ext cx="10515600" cy="4389120"/>
          </a:xfrm>
          <a:prstGeom prst="rect">
            <a:avLst/>
          </a:prstGeom>
        </p:spPr>
        <p:txBody>
          <a:bodyPr vert="horz" lIns="91440" tIns="45720" rIns="91440" bIns="45720" rtlCol="0">
            <a:normAutofit/>
          </a:bodyPr>
          <a:lstStyle/>
          <a:p>
            <a:pPr marL="0" indent="0">
              <a:lnSpc>
                <a:spcPct val="70000"/>
              </a:lnSpc>
              <a:buNone/>
            </a:pPr>
            <a:r>
              <a:rPr lang="en-US" sz="2400" b="1" dirty="0"/>
              <a:t>Subhead, Arial Bold 24pt</a:t>
            </a:r>
          </a:p>
          <a:p>
            <a:pPr lvl="0"/>
            <a:r>
              <a:rPr lang="en-US" dirty="0"/>
              <a:t>Body copy text is Arial 20pt left justified. Body copy text is Arial 20pt left justified. Body copy text is Arial 20pt left justified. Body copy text is Arial 20pt left justified. Body copy text is Arial 20pt left justified.</a:t>
            </a:r>
          </a:p>
        </p:txBody>
      </p:sp>
    </p:spTree>
    <p:extLst>
      <p:ext uri="{BB962C8B-B14F-4D97-AF65-F5344CB8AC3E}">
        <p14:creationId xmlns:p14="http://schemas.microsoft.com/office/powerpoint/2010/main" val="1877498306"/>
      </p:ext>
    </p:extLst>
  </p:cSld>
  <p:clrMap bg1="lt1" tx1="dk1" bg2="lt2" tx2="dk2" accent1="accent1" accent2="accent2" accent3="accent3" accent4="accent4" accent5="accent5" accent6="accent6" hlink="hlink" folHlink="folHlink"/>
  <p:sldLayoutIdLst>
    <p:sldLayoutId id="2147483688" r:id="rId1"/>
    <p:sldLayoutId id="2147483692" r:id="rId2"/>
    <p:sldLayoutId id="2147483698" r:id="rId3"/>
    <p:sldLayoutId id="2147483690" r:id="rId4"/>
    <p:sldLayoutId id="2147483699" r:id="rId5"/>
    <p:sldLayoutId id="2147483700" r:id="rId6"/>
    <p:sldLayoutId id="2147483701" r:id="rId7"/>
    <p:sldLayoutId id="2147483693" r:id="rId8"/>
    <p:sldLayoutId id="2147483694" r:id="rId9"/>
    <p:sldLayoutId id="2147483696" r:id="rId10"/>
    <p:sldLayoutId id="2147483702" r:id="rId11"/>
    <p:sldLayoutId id="2147483697" r:id="rId12"/>
    <p:sldLayoutId id="2147483703" r:id="rId13"/>
  </p:sldLayoutIdLst>
  <p:hf hdr="0"/>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E7E38"/>
        </a:buClr>
        <a:buFont typeface="Arial" panose="020B0604020202020204" pitchFamily="34" charset="0"/>
        <a:buChar char="•"/>
        <a:defRPr sz="2000" kern="1200" baseline="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E7E38"/>
        </a:buClr>
        <a:buFont typeface="Arial" panose="020B0604020202020204" pitchFamily="34" charset="0"/>
        <a:buChar char="•"/>
        <a:defRPr sz="1800" kern="1200" baseline="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E7E38"/>
        </a:buClr>
        <a:buFont typeface="Arial" panose="020B0604020202020204" pitchFamily="34" charset="0"/>
        <a:buChar char="•"/>
        <a:defRPr sz="1600" kern="1200" baseline="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E7E38"/>
        </a:buClr>
        <a:buFont typeface="Arial" panose="020B0604020202020204" pitchFamily="34" charset="0"/>
        <a:buChar char="•"/>
        <a:defRPr sz="1400" kern="1200" baseline="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www.givepulse.com/"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0F2B7-A4EE-5847-8B25-B6EBCA52BE5D}"/>
              </a:ext>
            </a:extLst>
          </p:cNvPr>
          <p:cNvSpPr>
            <a:spLocks noGrp="1"/>
          </p:cNvSpPr>
          <p:nvPr>
            <p:ph type="ctrTitle"/>
          </p:nvPr>
        </p:nvSpPr>
        <p:spPr/>
        <p:txBody>
          <a:bodyPr/>
          <a:lstStyle/>
          <a:p>
            <a:r>
              <a:rPr lang="en-US" dirty="0"/>
              <a:t>Community Resource Hub</a:t>
            </a:r>
          </a:p>
        </p:txBody>
      </p:sp>
      <p:sp>
        <p:nvSpPr>
          <p:cNvPr id="3" name="Subtitle 2">
            <a:extLst>
              <a:ext uri="{FF2B5EF4-FFF2-40B4-BE49-F238E27FC236}">
                <a16:creationId xmlns:a16="http://schemas.microsoft.com/office/drawing/2014/main" id="{4ACA42BD-2ECF-664D-8C98-22A8B6A1E4AE}"/>
              </a:ext>
            </a:extLst>
          </p:cNvPr>
          <p:cNvSpPr>
            <a:spLocks noGrp="1"/>
          </p:cNvSpPr>
          <p:nvPr>
            <p:ph type="subTitle" idx="1"/>
          </p:nvPr>
        </p:nvSpPr>
        <p:spPr>
          <a:xfrm>
            <a:off x="744672" y="3448819"/>
            <a:ext cx="4849756" cy="520507"/>
          </a:xfrm>
        </p:spPr>
        <p:txBody>
          <a:bodyPr/>
          <a:lstStyle/>
          <a:p>
            <a:r>
              <a:rPr lang="en-US" dirty="0"/>
              <a:t>Improving access to all</a:t>
            </a:r>
          </a:p>
        </p:txBody>
      </p:sp>
    </p:spTree>
    <p:extLst>
      <p:ext uri="{BB962C8B-B14F-4D97-AF65-F5344CB8AC3E}">
        <p14:creationId xmlns:p14="http://schemas.microsoft.com/office/powerpoint/2010/main" val="420121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700F65-4C39-7246-9380-81922B540AEB}"/>
              </a:ext>
            </a:extLst>
          </p:cNvPr>
          <p:cNvSpPr>
            <a:spLocks noGrp="1"/>
          </p:cNvSpPr>
          <p:nvPr>
            <p:ph type="title"/>
          </p:nvPr>
        </p:nvSpPr>
        <p:spPr/>
        <p:txBody>
          <a:bodyPr>
            <a:normAutofit/>
          </a:bodyPr>
          <a:lstStyle/>
          <a:p>
            <a:r>
              <a:rPr lang="en-US" dirty="0"/>
              <a:t>Implications</a:t>
            </a:r>
            <a:endParaRPr lang="en-US" sz="4000" dirty="0"/>
          </a:p>
        </p:txBody>
      </p:sp>
      <p:sp>
        <p:nvSpPr>
          <p:cNvPr id="5" name="Content Placeholder 4">
            <a:extLst>
              <a:ext uri="{FF2B5EF4-FFF2-40B4-BE49-F238E27FC236}">
                <a16:creationId xmlns:a16="http://schemas.microsoft.com/office/drawing/2014/main" id="{BC367027-7F61-7846-8825-D1CF0136D1AD}"/>
              </a:ext>
            </a:extLst>
          </p:cNvPr>
          <p:cNvSpPr>
            <a:spLocks noGrp="1"/>
          </p:cNvSpPr>
          <p:nvPr>
            <p:ph sz="half" idx="1"/>
          </p:nvPr>
        </p:nvSpPr>
        <p:spPr/>
        <p:txBody>
          <a:bodyPr/>
          <a:lstStyle/>
          <a:p>
            <a:pPr marL="0" indent="0">
              <a:lnSpc>
                <a:spcPct val="70000"/>
              </a:lnSpc>
              <a:buNone/>
            </a:pPr>
            <a:r>
              <a:rPr lang="en-US" sz="2400" b="1" dirty="0"/>
              <a:t>What Next?</a:t>
            </a:r>
          </a:p>
          <a:p>
            <a:pPr marL="342900" indent="-342900">
              <a:lnSpc>
                <a:spcPct val="70000"/>
              </a:lnSpc>
              <a:buFont typeface="Arial" panose="020B0604020202020204" pitchFamily="34" charset="0"/>
              <a:buChar char="•"/>
            </a:pPr>
            <a:r>
              <a:rPr lang="en-US" dirty="0"/>
              <a:t>Identified areas of need within our local community</a:t>
            </a:r>
          </a:p>
          <a:p>
            <a:pPr marL="800100" lvl="1" indent="-342900">
              <a:lnSpc>
                <a:spcPct val="70000"/>
              </a:lnSpc>
            </a:pPr>
            <a:r>
              <a:rPr lang="en-US" dirty="0"/>
              <a:t>Re-conduct analysis and survey at the end of this year</a:t>
            </a:r>
          </a:p>
          <a:p>
            <a:pPr marL="342900" indent="-342900">
              <a:buFont typeface="Arial" panose="020B0604020202020204" pitchFamily="34" charset="0"/>
              <a:buChar char="•"/>
            </a:pPr>
            <a:r>
              <a:rPr lang="en-US" dirty="0"/>
              <a:t>Establish Health &amp; Wellness counseling at The Shalom Project clinic</a:t>
            </a:r>
          </a:p>
          <a:p>
            <a:pPr marL="342900" indent="-342900">
              <a:buFont typeface="Arial" panose="020B0604020202020204" pitchFamily="34" charset="0"/>
              <a:buChar char="•"/>
            </a:pPr>
            <a:r>
              <a:rPr lang="en-US" dirty="0"/>
              <a:t>Utilize ”Community Resource Hub” as a resource for patients and providers</a:t>
            </a:r>
          </a:p>
          <a:p>
            <a:pPr marL="342900" indent="-342900">
              <a:buFont typeface="Arial" panose="020B0604020202020204" pitchFamily="34" charset="0"/>
              <a:buChar char="•"/>
            </a:pPr>
            <a:r>
              <a:rPr lang="en-US" dirty="0"/>
              <a:t>Begin distribution in 2023 following The Shalom Project’s relocation </a:t>
            </a:r>
          </a:p>
          <a:p>
            <a:endParaRPr lang="en-US" dirty="0"/>
          </a:p>
          <a:p>
            <a:endParaRPr lang="en-US" dirty="0"/>
          </a:p>
          <a:p>
            <a:endParaRPr lang="en-US" dirty="0"/>
          </a:p>
        </p:txBody>
      </p:sp>
      <p:sp>
        <p:nvSpPr>
          <p:cNvPr id="8" name="Slide Number Placeholder 5">
            <a:extLst>
              <a:ext uri="{FF2B5EF4-FFF2-40B4-BE49-F238E27FC236}">
                <a16:creationId xmlns:a16="http://schemas.microsoft.com/office/drawing/2014/main" id="{4BBC5012-0DE0-B644-81DA-B22B929090B9}"/>
              </a:ext>
            </a:extLst>
          </p:cNvPr>
          <p:cNvSpPr>
            <a:spLocks noGrp="1"/>
          </p:cNvSpPr>
          <p:nvPr>
            <p:ph type="sldNum" sz="quarter" idx="10"/>
          </p:nvPr>
        </p:nvSpPr>
        <p:spPr/>
        <p:txBody>
          <a:bodyPr/>
          <a:lstStyle/>
          <a:p>
            <a:fld id="{C0E71194-ED9C-EC49-B087-B967FA8EDEED}" type="slidenum">
              <a:rPr lang="en-US" sz="1000" smtClean="0">
                <a:solidFill>
                  <a:schemeClr val="bg1">
                    <a:lumMod val="50000"/>
                  </a:schemeClr>
                </a:solidFill>
              </a:rPr>
              <a:t>10</a:t>
            </a:fld>
            <a:endParaRPr lang="en-US" sz="1000" dirty="0">
              <a:solidFill>
                <a:schemeClr val="bg1">
                  <a:lumMod val="50000"/>
                </a:schemeClr>
              </a:solidFill>
            </a:endParaRPr>
          </a:p>
        </p:txBody>
      </p:sp>
      <p:pic>
        <p:nvPicPr>
          <p:cNvPr id="3" name="Content Placeholder 2">
            <a:extLst>
              <a:ext uri="{FF2B5EF4-FFF2-40B4-BE49-F238E27FC236}">
                <a16:creationId xmlns:a16="http://schemas.microsoft.com/office/drawing/2014/main" id="{89F0DD80-EB74-A2F5-DBFD-89F9E862A78C}"/>
              </a:ext>
            </a:extLst>
          </p:cNvPr>
          <p:cNvPicPr>
            <a:picLocks noGrp="1" noChangeAspect="1"/>
          </p:cNvPicPr>
          <p:nvPr>
            <p:ph sz="half" idx="11"/>
          </p:nvPr>
        </p:nvPicPr>
        <p:blipFill>
          <a:blip r:embed="rId3"/>
          <a:stretch>
            <a:fillRect/>
          </a:stretch>
        </p:blipFill>
        <p:spPr>
          <a:xfrm>
            <a:off x="8600311" y="1500085"/>
            <a:ext cx="2501582" cy="2784780"/>
          </a:xfrm>
        </p:spPr>
      </p:pic>
    </p:spTree>
    <p:extLst>
      <p:ext uri="{BB962C8B-B14F-4D97-AF65-F5344CB8AC3E}">
        <p14:creationId xmlns:p14="http://schemas.microsoft.com/office/powerpoint/2010/main" val="1354524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0570-3531-BFE2-7121-23028BFB7C2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8F998CB-533F-4BFC-3FF2-213AEE65D3E3}"/>
              </a:ext>
            </a:extLst>
          </p:cNvPr>
          <p:cNvSpPr>
            <a:spLocks noGrp="1"/>
          </p:cNvSpPr>
          <p:nvPr>
            <p:ph idx="1"/>
          </p:nvPr>
        </p:nvSpPr>
        <p:spPr/>
        <p:txBody>
          <a:bodyPr>
            <a:normAutofit fontScale="85000" lnSpcReduction="10000"/>
          </a:bodyPr>
          <a:lstStyle/>
          <a:p>
            <a:pPr marL="342900" marR="0" lvl="0" indent="-342900">
              <a:lnSpc>
                <a:spcPct val="115000"/>
              </a:lnSpc>
              <a:spcBef>
                <a:spcPts val="0"/>
              </a:spcBef>
              <a:spcAft>
                <a:spcPts val="0"/>
              </a:spcAft>
              <a:buClr>
                <a:srgbClr val="222222"/>
              </a:buClr>
              <a:buSzPts val="1000"/>
              <a:buFont typeface="+mj-lt"/>
              <a:buAutoNum type="arabicPeriod"/>
            </a:pP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Iott</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B. E., Eddy, C., Casanova, C., &amp;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Veinot</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T. C. (2020). More than a Database: Understanding Community Resource Referrals within a Socio-Technical Systems Framework. In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AMIA Annual Symposium Proceedings</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(Vol. 2020, p. 583). American Medical Informatics Association.</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222222"/>
              </a:buClr>
              <a:buSzPts val="1000"/>
              <a:buFont typeface="+mj-lt"/>
              <a:buAutoNum type="arabicPeriod"/>
            </a:pP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O'Gurek</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D. T., &amp; Henke, C. (2018). A practical approach to screening for social determinants of health.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Family practice management</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25</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7-12.</a:t>
            </a:r>
          </a:p>
          <a:p>
            <a:pPr marL="342900" marR="0" lvl="0" indent="-342900">
              <a:lnSpc>
                <a:spcPct val="115000"/>
              </a:lnSpc>
              <a:spcBef>
                <a:spcPts val="0"/>
              </a:spcBef>
              <a:spcAft>
                <a:spcPts val="0"/>
              </a:spcAft>
              <a:buClr>
                <a:srgbClr val="222222"/>
              </a:buClr>
              <a:buSzPts val="1000"/>
              <a:buFont typeface="+mj-lt"/>
              <a:buAutoNum type="arabicPeriod"/>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Tung, E. L.,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Abramsohn</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E. M., Boyd, K.,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Makelarski</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J. A.,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Beiser</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D. G., Chou, C., ... &amp; Lindau, S. T. (2020). Impact of a low-intensity resource referral intervention on patients’ knowledge, beliefs, and use of community resources: results from the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CommunityRx</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Trial.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Journal of general internal medicine</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35</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 815-823.</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222222"/>
              </a:buClr>
              <a:buSzPts val="1000"/>
              <a:buFont typeface="+mj-lt"/>
              <a:buAutoNum type="arabicPeriod"/>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McGuire, S. L., Gerber, D. E., &amp;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Clemen</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-Stone, S. (1996). Meeting the diverse needs of clients in the community: effective use of the referral process.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Nursing outlook</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44</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(5), 218-222.</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222222"/>
              </a:buClr>
              <a:buSzPts val="1000"/>
              <a:buFont typeface="+mj-lt"/>
              <a:buAutoNum type="arabicPeriod"/>
            </a:pP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Holtrop</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J. S., Dosh, S. A., Torres, T., &amp;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Thum</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Y. M. (2008). The community health educator referral liaison (CHERL): a primary care practice role for promoting healthy behaviors.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American journal of preventive medicine</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35</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(5), S365-S372.</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Clr>
                <a:srgbClr val="222222"/>
              </a:buClr>
              <a:buSzPts val="1000"/>
              <a:buFont typeface="+mj-lt"/>
              <a:buAutoNum type="arabicPeriod"/>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de la Vega, P. B., Losi, S., Martinez, L. S.,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Bovell</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-Ammon, A., Garg, A., James, T., ... &amp;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Kressin</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N. R. (2019). Implementing an EHR-based screening and referral system to address social determinants of health in primary care.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Medical care</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57</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S133-S139.</a:t>
            </a:r>
          </a:p>
          <a:p>
            <a:pPr marL="342900" marR="0" lvl="0" indent="-342900">
              <a:lnSpc>
                <a:spcPct val="115000"/>
              </a:lnSpc>
              <a:spcBef>
                <a:spcPts val="0"/>
              </a:spcBef>
              <a:spcAft>
                <a:spcPts val="0"/>
              </a:spcAft>
              <a:buClr>
                <a:srgbClr val="222222"/>
              </a:buClr>
              <a:buSzPts val="1000"/>
              <a:buFont typeface="+mj-lt"/>
              <a:buAutoNum type="arabicPeriod"/>
            </a:pP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Berry, C., Paul, M.,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Massar</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R., Marcello, R. K., &amp; </a:t>
            </a:r>
            <a:r>
              <a:rPr lang="en-US" sz="1800" dirty="0" err="1">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Krauskopf</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M. (2020). Social needs screening and referral program at a large US public hospital system, 2017.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American journal of public health</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110</a:t>
            </a:r>
            <a:r>
              <a:rPr lang="en-US" sz="18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(S2), S211-S214.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0368257-62BD-29BB-61A9-1AAF1D481226}"/>
              </a:ext>
            </a:extLst>
          </p:cNvPr>
          <p:cNvSpPr>
            <a:spLocks noGrp="1"/>
          </p:cNvSpPr>
          <p:nvPr>
            <p:ph type="sldNum" sz="quarter" idx="10"/>
          </p:nvPr>
        </p:nvSpPr>
        <p:spPr/>
        <p:txBody>
          <a:bodyPr/>
          <a:lstStyle/>
          <a:p>
            <a:fld id="{0E109EA1-A30D-9743-9DCC-41793B4C74E6}" type="slidenum">
              <a:rPr lang="en-US" smtClean="0"/>
              <a:pPr/>
              <a:t>11</a:t>
            </a:fld>
            <a:endParaRPr lang="en-US" dirty="0"/>
          </a:p>
        </p:txBody>
      </p:sp>
    </p:spTree>
    <p:extLst>
      <p:ext uri="{BB962C8B-B14F-4D97-AF65-F5344CB8AC3E}">
        <p14:creationId xmlns:p14="http://schemas.microsoft.com/office/powerpoint/2010/main" val="177980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a:xfrm>
            <a:off x="822960" y="1371600"/>
            <a:ext cx="6567544" cy="4775546"/>
          </a:xfrm>
        </p:spPr>
        <p:txBody>
          <a:bodyPr/>
          <a:lstStyle/>
          <a:p>
            <a:pPr>
              <a:lnSpc>
                <a:spcPct val="70000"/>
              </a:lnSpc>
            </a:pPr>
            <a:r>
              <a:rPr lang="en-US" sz="2400" b="1" dirty="0"/>
              <a:t>Why This Project Matters</a:t>
            </a:r>
          </a:p>
          <a:p>
            <a:pPr marL="742950" marR="0" indent="-28575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Social determinants of health are responsible for up to 80% of individual variance in health outcomes</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1</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742950" marR="0" indent="-28575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Uptick in persistence among healthcare workers to identify these needs in the clinical setting and direct patients to appropriate social services</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2</a:t>
            </a:r>
          </a:p>
          <a:p>
            <a:pPr marL="742950" marR="0" indent="-28575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Focused on leveraging the strengths of </a:t>
            </a:r>
            <a:r>
              <a:rPr lang="en-US"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patients, families, and communities alike</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3-5</a:t>
            </a:r>
            <a:endParaRPr lang="en-US" dirty="0">
              <a:effectLst/>
              <a:latin typeface="Arial" panose="020B0604020202020204" pitchFamily="34" charset="0"/>
              <a:ea typeface="Calibri" panose="020F0502020204030204" pitchFamily="34" charset="0"/>
              <a:cs typeface="Times New Roman" panose="02020603050405020304" pitchFamily="18" charset="0"/>
            </a:endParaRPr>
          </a:p>
          <a:p>
            <a:pPr marL="742950" marR="0" indent="-28575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Reduce physician and staff burnout where social and policy barriers may form preventative obstacles</a:t>
            </a:r>
            <a:r>
              <a:rPr lang="en-US" baseline="30000" dirty="0">
                <a:effectLst/>
                <a:latin typeface="Arial" panose="020B0604020202020204" pitchFamily="34" charset="0"/>
                <a:ea typeface="Calibri" panose="020F0502020204030204" pitchFamily="34" charset="0"/>
                <a:cs typeface="Times New Roman" panose="02020603050405020304" pitchFamily="18" charset="0"/>
              </a:rPr>
              <a:t>6,7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2</a:t>
            </a:fld>
            <a:endParaRPr lang="en-US" dirty="0"/>
          </a:p>
        </p:txBody>
      </p:sp>
      <p:graphicFrame>
        <p:nvGraphicFramePr>
          <p:cNvPr id="5" name="Diagram 4">
            <a:extLst>
              <a:ext uri="{FF2B5EF4-FFF2-40B4-BE49-F238E27FC236}">
                <a16:creationId xmlns:a16="http://schemas.microsoft.com/office/drawing/2014/main" id="{CC1E8E8D-749B-09C8-2C92-F0FCC2D35A91}"/>
              </a:ext>
            </a:extLst>
          </p:cNvPr>
          <p:cNvGraphicFramePr/>
          <p:nvPr>
            <p:extLst>
              <p:ext uri="{D42A27DB-BD31-4B8C-83A1-F6EECF244321}">
                <p14:modId xmlns:p14="http://schemas.microsoft.com/office/powerpoint/2010/main" val="449421867"/>
              </p:ext>
            </p:extLst>
          </p:nvPr>
        </p:nvGraphicFramePr>
        <p:xfrm>
          <a:off x="6006511" y="1063207"/>
          <a:ext cx="7343082" cy="4290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90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3223A2E-2CB7-6C7C-0735-24AD0916CBB6}"/>
              </a:ext>
            </a:extLst>
          </p:cNvPr>
          <p:cNvSpPr>
            <a:spLocks noGrp="1"/>
          </p:cNvSpPr>
          <p:nvPr>
            <p:ph type="title"/>
          </p:nvPr>
        </p:nvSpPr>
        <p:spPr>
          <a:xfrm>
            <a:off x="822960" y="290456"/>
            <a:ext cx="6675120" cy="822960"/>
          </a:xfrm>
        </p:spPr>
        <p:txBody>
          <a:bodyPr/>
          <a:lstStyle/>
          <a:p>
            <a:r>
              <a:rPr lang="en-US" dirty="0"/>
              <a:t>Community Organization</a:t>
            </a:r>
          </a:p>
        </p:txBody>
      </p:sp>
      <p:sp>
        <p:nvSpPr>
          <p:cNvPr id="4" name="Slide Number Placeholder 3">
            <a:extLst>
              <a:ext uri="{FF2B5EF4-FFF2-40B4-BE49-F238E27FC236}">
                <a16:creationId xmlns:a16="http://schemas.microsoft.com/office/drawing/2014/main" id="{21440848-03E9-3F98-33CE-C566DCB7E209}"/>
              </a:ext>
            </a:extLst>
          </p:cNvPr>
          <p:cNvSpPr>
            <a:spLocks noGrp="1"/>
          </p:cNvSpPr>
          <p:nvPr>
            <p:ph type="sldNum" sz="quarter" idx="10"/>
          </p:nvPr>
        </p:nvSpPr>
        <p:spPr/>
        <p:txBody>
          <a:bodyPr/>
          <a:lstStyle/>
          <a:p>
            <a:fld id="{0E109EA1-A30D-9743-9DCC-41793B4C74E6}" type="slidenum">
              <a:rPr lang="en-US" smtClean="0"/>
              <a:pPr/>
              <a:t>3</a:t>
            </a:fld>
            <a:endParaRPr lang="en-US" dirty="0"/>
          </a:p>
        </p:txBody>
      </p:sp>
      <p:sp>
        <p:nvSpPr>
          <p:cNvPr id="9" name="Content Placeholder 8">
            <a:extLst>
              <a:ext uri="{FF2B5EF4-FFF2-40B4-BE49-F238E27FC236}">
                <a16:creationId xmlns:a16="http://schemas.microsoft.com/office/drawing/2014/main" id="{637B4960-D0E5-2175-C41A-60C9B4F3ECFA}"/>
              </a:ext>
            </a:extLst>
          </p:cNvPr>
          <p:cNvSpPr>
            <a:spLocks noGrp="1"/>
          </p:cNvSpPr>
          <p:nvPr>
            <p:ph sz="half" idx="1"/>
          </p:nvPr>
        </p:nvSpPr>
        <p:spPr>
          <a:xfrm>
            <a:off x="822960" y="1371600"/>
            <a:ext cx="6083449" cy="4389120"/>
          </a:xfrm>
        </p:spPr>
        <p:txBody>
          <a:bodyPr/>
          <a:lstStyle/>
          <a:p>
            <a:pPr>
              <a:lnSpc>
                <a:spcPct val="70000"/>
              </a:lnSpc>
            </a:pPr>
            <a:r>
              <a:rPr lang="en-US" sz="2800" b="1" dirty="0"/>
              <a:t>The Shalom Project</a:t>
            </a:r>
          </a:p>
          <a:p>
            <a:pPr marL="742950" marR="0" indent="-285750">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501(c)(3) established in 2006 </a:t>
            </a:r>
          </a:p>
          <a:p>
            <a:pPr marL="742950" marR="0" indent="-285750">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Food pantry, pharmacy, and medical clinic</a:t>
            </a:r>
          </a:p>
          <a:p>
            <a:pPr marL="742950" marR="0" indent="-285750">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Medical clinic located on 4</a:t>
            </a:r>
            <a:r>
              <a:rPr lang="en-US" baseline="30000" dirty="0">
                <a:ea typeface="Calibri" panose="020F0502020204030204" pitchFamily="34" charset="0"/>
                <a:cs typeface="Times New Roman" panose="02020603050405020304" pitchFamily="18" charset="0"/>
              </a:rPr>
              <a:t>th</a:t>
            </a:r>
            <a:r>
              <a:rPr lang="en-US" dirty="0">
                <a:ea typeface="Calibri" panose="020F0502020204030204" pitchFamily="34" charset="0"/>
                <a:cs typeface="Times New Roman" panose="02020603050405020304" pitchFamily="18" charset="0"/>
              </a:rPr>
              <a:t> Street </a:t>
            </a:r>
          </a:p>
          <a:p>
            <a:pPr marL="742950" marR="0" indent="-285750">
              <a:lnSpc>
                <a:spcPct val="115000"/>
              </a:lnSpc>
              <a:spcBef>
                <a:spcPts val="0"/>
              </a:spcBef>
              <a:spcAft>
                <a:spcPts val="0"/>
              </a:spcAft>
              <a:buFont typeface="Arial" panose="020B0604020202020204" pitchFamily="34" charset="0"/>
              <a:buChar char="•"/>
            </a:pPr>
            <a:r>
              <a:rPr lang="en-US" dirty="0">
                <a:effectLst/>
                <a:latin typeface="Arial" panose="020B0604020202020204" pitchFamily="34" charset="0"/>
                <a:ea typeface="Calibri" panose="020F0502020204030204" pitchFamily="34" charset="0"/>
                <a:cs typeface="Times New Roman" panose="02020603050405020304" pitchFamily="18" charset="0"/>
              </a:rPr>
              <a:t>Assists with the basic needs of medical care, clothing, and food in North Carolina’s Forsyth County</a:t>
            </a:r>
          </a:p>
          <a:p>
            <a:pPr marL="742950" marR="0" indent="-285750">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O</a:t>
            </a:r>
            <a:r>
              <a:rPr lang="en-US" dirty="0">
                <a:effectLst/>
                <a:latin typeface="Arial" panose="020B0604020202020204" pitchFamily="34" charset="0"/>
                <a:ea typeface="Calibri" panose="020F0502020204030204" pitchFamily="34" charset="0"/>
                <a:cs typeface="Times New Roman" panose="02020603050405020304" pitchFamily="18" charset="0"/>
              </a:rPr>
              <a:t>versees long term initiatives to engage with and involve the community in efforts to reduce poverty</a:t>
            </a:r>
          </a:p>
        </p:txBody>
      </p:sp>
      <p:pic>
        <p:nvPicPr>
          <p:cNvPr id="5" name="Content Placeholder 4">
            <a:extLst>
              <a:ext uri="{FF2B5EF4-FFF2-40B4-BE49-F238E27FC236}">
                <a16:creationId xmlns:a16="http://schemas.microsoft.com/office/drawing/2014/main" id="{F579BD6A-CCDF-9341-B466-2B51680ECE0F}"/>
              </a:ext>
            </a:extLst>
          </p:cNvPr>
          <p:cNvPicPr>
            <a:picLocks noGrp="1" noChangeAspect="1"/>
          </p:cNvPicPr>
          <p:nvPr>
            <p:ph sz="half" idx="11"/>
          </p:nvPr>
        </p:nvPicPr>
        <p:blipFill>
          <a:blip r:embed="rId2"/>
          <a:stretch>
            <a:fillRect/>
          </a:stretch>
        </p:blipFill>
        <p:spPr>
          <a:xfrm>
            <a:off x="7325958" y="-1"/>
            <a:ext cx="4866042" cy="6168221"/>
          </a:xfrm>
        </p:spPr>
      </p:pic>
    </p:spTree>
    <p:extLst>
      <p:ext uri="{BB962C8B-B14F-4D97-AF65-F5344CB8AC3E}">
        <p14:creationId xmlns:p14="http://schemas.microsoft.com/office/powerpoint/2010/main" val="3859549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normAutofit/>
          </a:bodyPr>
          <a:lstStyle/>
          <a:p>
            <a:pPr>
              <a:lnSpc>
                <a:spcPct val="70000"/>
              </a:lnSpc>
            </a:pPr>
            <a:r>
              <a:rPr lang="en-US" b="1" dirty="0"/>
              <a:t>Project Goals</a:t>
            </a:r>
          </a:p>
          <a:p>
            <a:pPr marL="742950" marR="0" indent="-285750">
              <a:lnSpc>
                <a:spcPct val="115000"/>
              </a:lnSpc>
              <a:spcBef>
                <a:spcPts val="0"/>
              </a:spcBef>
              <a:spcAft>
                <a:spcPts val="1000"/>
              </a:spcAft>
              <a:buFont typeface="Arial" panose="020B0604020202020204" pitchFamily="34" charset="0"/>
              <a:buChar char="•"/>
            </a:pPr>
            <a:r>
              <a:rPr lang="en-US" dirty="0">
                <a:effectLst/>
                <a:ea typeface="Calibri" panose="020F0502020204030204" pitchFamily="34" charset="0"/>
              </a:rPr>
              <a:t>Equip patients with tools needed to take control of their health comprehensively</a:t>
            </a:r>
          </a:p>
          <a:p>
            <a:pPr marL="742950" marR="0" indent="-285750">
              <a:lnSpc>
                <a:spcPct val="115000"/>
              </a:lnSpc>
              <a:spcBef>
                <a:spcPts val="0"/>
              </a:spcBef>
              <a:spcAft>
                <a:spcPts val="1000"/>
              </a:spcAft>
              <a:buFont typeface="Arial" panose="020B0604020202020204" pitchFamily="34" charset="0"/>
              <a:buChar char="•"/>
            </a:pPr>
            <a:r>
              <a:rPr lang="en-US" dirty="0">
                <a:ea typeface="Calibri" panose="020F0502020204030204" pitchFamily="34" charset="0"/>
              </a:rPr>
              <a:t>Update for the </a:t>
            </a:r>
            <a:r>
              <a:rPr lang="en-US" dirty="0" err="1">
                <a:ea typeface="Calibri" panose="020F0502020204030204" pitchFamily="34" charset="0"/>
              </a:rPr>
              <a:t>forseeable</a:t>
            </a:r>
            <a:r>
              <a:rPr lang="en-US" dirty="0">
                <a:ea typeface="Calibri" panose="020F0502020204030204" pitchFamily="34" charset="0"/>
              </a:rPr>
              <a:t> future; transform into a regularly used resource within Forsythe County</a:t>
            </a:r>
          </a:p>
          <a:p>
            <a:pPr>
              <a:lnSpc>
                <a:spcPct val="70000"/>
              </a:lnSpc>
            </a:pPr>
            <a:r>
              <a:rPr lang="en-US" b="1" dirty="0"/>
              <a:t>Personal Goals</a:t>
            </a:r>
          </a:p>
          <a:p>
            <a:pPr marL="742950" marR="0" indent="-285750">
              <a:lnSpc>
                <a:spcPct val="115000"/>
              </a:lnSpc>
              <a:spcBef>
                <a:spcPts val="0"/>
              </a:spcBef>
              <a:spcAft>
                <a:spcPts val="1000"/>
              </a:spcAft>
              <a:buFont typeface="Arial" panose="020B0604020202020204" pitchFamily="34" charset="0"/>
              <a:buChar char="•"/>
            </a:pPr>
            <a:r>
              <a:rPr lang="en-US" dirty="0">
                <a:effectLst/>
                <a:ea typeface="Calibri" panose="020F0502020204030204" pitchFamily="34" charset="0"/>
              </a:rPr>
              <a:t>Gain a deeper understanding of the:</a:t>
            </a:r>
          </a:p>
          <a:p>
            <a:pPr marL="1428750" lvl="1" indent="-285750">
              <a:lnSpc>
                <a:spcPct val="115000"/>
              </a:lnSpc>
              <a:spcBef>
                <a:spcPts val="0"/>
              </a:spcBef>
              <a:spcAft>
                <a:spcPts val="1000"/>
              </a:spcAft>
            </a:pPr>
            <a:r>
              <a:rPr lang="en-US" dirty="0"/>
              <a:t>1) Breadth of resources we have available within our community</a:t>
            </a:r>
          </a:p>
          <a:p>
            <a:pPr marL="1428750" lvl="1" indent="-285750">
              <a:lnSpc>
                <a:spcPct val="115000"/>
              </a:lnSpc>
              <a:spcBef>
                <a:spcPts val="0"/>
              </a:spcBef>
              <a:spcAft>
                <a:spcPts val="1000"/>
              </a:spcAft>
            </a:pPr>
            <a:r>
              <a:rPr lang="en-US" dirty="0"/>
              <a:t>2) Ways to adequately meet both the needs of providers and needs of patients by providing comprehensive resource information</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4</a:t>
            </a:fld>
            <a:endParaRPr lang="en-US" dirty="0"/>
          </a:p>
        </p:txBody>
      </p:sp>
    </p:spTree>
    <p:extLst>
      <p:ext uri="{BB962C8B-B14F-4D97-AF65-F5344CB8AC3E}">
        <p14:creationId xmlns:p14="http://schemas.microsoft.com/office/powerpoint/2010/main" val="314576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a:lnSpc>
                <a:spcPct val="70000"/>
              </a:lnSpc>
            </a:pPr>
            <a:r>
              <a:rPr lang="en-US" sz="2400" b="1" dirty="0"/>
              <a:t>Identifying Areas of Need </a:t>
            </a:r>
          </a:p>
          <a:p>
            <a:pPr marL="342900" indent="-342900">
              <a:buFont typeface="Arial" panose="020B0604020202020204" pitchFamily="34" charset="0"/>
              <a:buChar char="•"/>
            </a:pPr>
            <a:r>
              <a:rPr lang="en-US" dirty="0"/>
              <a:t>Partnered with biostatistician Dr. Klein; analyzed most frequent diagnoses from 2021 </a:t>
            </a:r>
          </a:p>
          <a:p>
            <a:pPr marL="342900" indent="-342900">
              <a:buFont typeface="Arial" panose="020B0604020202020204" pitchFamily="34" charset="0"/>
              <a:buChar char="•"/>
            </a:pPr>
            <a:r>
              <a:rPr lang="en-US" dirty="0"/>
              <a:t>Randomly generated 100 MRNs for contact to complete phone survey</a:t>
            </a:r>
          </a:p>
          <a:p>
            <a:pPr marL="1028700" lvl="1" indent="-342900"/>
            <a:r>
              <a:rPr lang="en-US" dirty="0"/>
              <a:t>76 patient surveys completed</a:t>
            </a:r>
          </a:p>
          <a:p>
            <a:pPr marL="1028700" lvl="1" indent="-342900"/>
            <a:r>
              <a:rPr lang="en-US" dirty="0"/>
              <a:t>Surveys were offered in English and Spanish</a:t>
            </a:r>
          </a:p>
          <a:p>
            <a:pPr marL="1028700" lvl="1" indent="-342900"/>
            <a:r>
              <a:rPr lang="en-US" dirty="0"/>
              <a:t>Shalom currently does not have patient exclusion criteria </a:t>
            </a:r>
          </a:p>
          <a:p>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5</a:t>
            </a:fld>
            <a:endParaRPr lang="en-US" dirty="0"/>
          </a:p>
        </p:txBody>
      </p:sp>
    </p:spTree>
    <p:extLst>
      <p:ext uri="{BB962C8B-B14F-4D97-AF65-F5344CB8AC3E}">
        <p14:creationId xmlns:p14="http://schemas.microsoft.com/office/powerpoint/2010/main" val="3322063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447-CB39-597D-B784-B90DA52F7334}"/>
              </a:ext>
            </a:extLst>
          </p:cNvPr>
          <p:cNvSpPr>
            <a:spLocks noGrp="1"/>
          </p:cNvSpPr>
          <p:nvPr>
            <p:ph type="title"/>
          </p:nvPr>
        </p:nvSpPr>
        <p:spPr/>
        <p:txBody>
          <a:bodyPr/>
          <a:lstStyle/>
          <a:p>
            <a:r>
              <a:rPr lang="en-US" dirty="0"/>
              <a:t>Results/Findings</a:t>
            </a:r>
          </a:p>
        </p:txBody>
      </p:sp>
      <p:sp>
        <p:nvSpPr>
          <p:cNvPr id="3" name="Content Placeholder 2">
            <a:extLst>
              <a:ext uri="{FF2B5EF4-FFF2-40B4-BE49-F238E27FC236}">
                <a16:creationId xmlns:a16="http://schemas.microsoft.com/office/drawing/2014/main" id="{163B5217-CE26-6E15-0619-480F16B5C5A0}"/>
              </a:ext>
            </a:extLst>
          </p:cNvPr>
          <p:cNvSpPr>
            <a:spLocks noGrp="1"/>
          </p:cNvSpPr>
          <p:nvPr>
            <p:ph idx="1"/>
          </p:nvPr>
        </p:nvSpPr>
        <p:spPr/>
        <p:txBody>
          <a:bodyPr/>
          <a:lstStyle/>
          <a:p>
            <a:pPr>
              <a:lnSpc>
                <a:spcPct val="70000"/>
              </a:lnSpc>
            </a:pPr>
            <a:r>
              <a:rPr lang="en-US" sz="2400" b="1" dirty="0"/>
              <a:t>Qualitative and Quantitative Results</a:t>
            </a:r>
          </a:p>
          <a:p>
            <a:pPr marL="342900" indent="-342900">
              <a:buFont typeface="Arial" panose="020B0604020202020204" pitchFamily="34" charset="0"/>
              <a:buChar char="•"/>
            </a:pPr>
            <a:r>
              <a:rPr lang="en-US" dirty="0"/>
              <a:t>Two main areas identified:</a:t>
            </a:r>
          </a:p>
          <a:p>
            <a:pPr marL="1028700" lvl="1" indent="-342900"/>
            <a:r>
              <a:rPr lang="en-US" dirty="0"/>
              <a:t>Diabetes education </a:t>
            </a:r>
          </a:p>
          <a:p>
            <a:pPr marL="1028700" lvl="1" indent="-342900"/>
            <a:r>
              <a:rPr lang="en-US" dirty="0"/>
              <a:t>Mammography and pap smear services</a:t>
            </a:r>
            <a:endParaRPr lang="en-US" sz="1800" dirty="0">
              <a:effectLst/>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dirty="0">
                <a:effectLst/>
                <a:ea typeface="Calibri" panose="020F0502020204030204" pitchFamily="34" charset="0"/>
              </a:rPr>
              <a:t>Overall, 93.8% of patients surveyed indicated that they felt comfortable enough to ask about community resources from a provider at The Shalom Project</a:t>
            </a:r>
          </a:p>
          <a:p>
            <a:pPr marL="342900" indent="-342900">
              <a:buFont typeface="Arial" panose="020B0604020202020204" pitchFamily="34" charset="0"/>
              <a:buChar char="•"/>
            </a:pPr>
            <a:r>
              <a:rPr lang="en-US" dirty="0">
                <a:effectLst/>
                <a:ea typeface="Calibri" panose="020F0502020204030204" pitchFamily="34" charset="0"/>
              </a:rPr>
              <a:t>100% of patients surveyed agreed that they perceived the care they provided to patients at The Shalom Project to be safe</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3E75E4F-64AE-1D10-FB73-C0C80706EF25}"/>
              </a:ext>
            </a:extLst>
          </p:cNvPr>
          <p:cNvSpPr>
            <a:spLocks noGrp="1"/>
          </p:cNvSpPr>
          <p:nvPr>
            <p:ph type="sldNum" sz="quarter" idx="10"/>
          </p:nvPr>
        </p:nvSpPr>
        <p:spPr/>
        <p:txBody>
          <a:bodyPr/>
          <a:lstStyle/>
          <a:p>
            <a:fld id="{0E109EA1-A30D-9743-9DCC-41793B4C74E6}" type="slidenum">
              <a:rPr lang="en-US" smtClean="0"/>
              <a:pPr/>
              <a:t>6</a:t>
            </a:fld>
            <a:endParaRPr lang="en-US" dirty="0"/>
          </a:p>
        </p:txBody>
      </p:sp>
    </p:spTree>
    <p:extLst>
      <p:ext uri="{BB962C8B-B14F-4D97-AF65-F5344CB8AC3E}">
        <p14:creationId xmlns:p14="http://schemas.microsoft.com/office/powerpoint/2010/main" val="221330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C10D1-B617-C251-4ED8-2F0182F7A371}"/>
              </a:ext>
            </a:extLst>
          </p:cNvPr>
          <p:cNvSpPr>
            <a:spLocks noGrp="1"/>
          </p:cNvSpPr>
          <p:nvPr>
            <p:ph type="ctrTitle"/>
          </p:nvPr>
        </p:nvSpPr>
        <p:spPr/>
        <p:txBody>
          <a:bodyPr>
            <a:normAutofit/>
          </a:bodyPr>
          <a:lstStyle/>
          <a:p>
            <a:r>
              <a:rPr lang="en-US" dirty="0"/>
              <a:t>Resource Hub Design</a:t>
            </a:r>
          </a:p>
        </p:txBody>
      </p:sp>
      <p:sp>
        <p:nvSpPr>
          <p:cNvPr id="3" name="Subtitle 2">
            <a:extLst>
              <a:ext uri="{FF2B5EF4-FFF2-40B4-BE49-F238E27FC236}">
                <a16:creationId xmlns:a16="http://schemas.microsoft.com/office/drawing/2014/main" id="{344642BE-B22A-E835-7C1E-D83518219A1E}"/>
              </a:ext>
            </a:extLst>
          </p:cNvPr>
          <p:cNvSpPr>
            <a:spLocks noGrp="1"/>
          </p:cNvSpPr>
          <p:nvPr>
            <p:ph type="subTitle" idx="1"/>
          </p:nvPr>
        </p:nvSpPr>
        <p:spPr/>
        <p:txBody>
          <a:bodyPr/>
          <a:lstStyle/>
          <a:p>
            <a:r>
              <a:rPr lang="en-US" dirty="0"/>
              <a:t>A Work in progress</a:t>
            </a:r>
          </a:p>
        </p:txBody>
      </p:sp>
    </p:spTree>
    <p:extLst>
      <p:ext uri="{BB962C8B-B14F-4D97-AF65-F5344CB8AC3E}">
        <p14:creationId xmlns:p14="http://schemas.microsoft.com/office/powerpoint/2010/main" val="1254004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245C-B426-2F2B-131D-F5B695A699B8}"/>
              </a:ext>
            </a:extLst>
          </p:cNvPr>
          <p:cNvSpPr>
            <a:spLocks noGrp="1"/>
          </p:cNvSpPr>
          <p:nvPr>
            <p:ph type="title"/>
          </p:nvPr>
        </p:nvSpPr>
        <p:spPr/>
        <p:txBody>
          <a:bodyPr/>
          <a:lstStyle/>
          <a:p>
            <a:r>
              <a:rPr lang="en-US" dirty="0"/>
              <a:t>Resource Hub Design </a:t>
            </a:r>
          </a:p>
        </p:txBody>
      </p:sp>
      <p:sp>
        <p:nvSpPr>
          <p:cNvPr id="3" name="Content Placeholder 2">
            <a:extLst>
              <a:ext uri="{FF2B5EF4-FFF2-40B4-BE49-F238E27FC236}">
                <a16:creationId xmlns:a16="http://schemas.microsoft.com/office/drawing/2014/main" id="{44ED44A8-F1D3-31EE-D3DD-BE8F436538B2}"/>
              </a:ext>
            </a:extLst>
          </p:cNvPr>
          <p:cNvSpPr>
            <a:spLocks noGrp="1"/>
          </p:cNvSpPr>
          <p:nvPr>
            <p:ph idx="1"/>
          </p:nvPr>
        </p:nvSpPr>
        <p:spPr/>
        <p:txBody>
          <a:bodyPr/>
          <a:lstStyle/>
          <a:p>
            <a:pPr>
              <a:lnSpc>
                <a:spcPct val="70000"/>
              </a:lnSpc>
            </a:pPr>
            <a:r>
              <a:rPr lang="en-US" sz="2400" b="1" dirty="0"/>
              <a:t>Physical Resources</a:t>
            </a:r>
          </a:p>
          <a:p>
            <a:pPr marL="342900" indent="-342900">
              <a:buFont typeface="Arial" panose="020B0604020202020204" pitchFamily="34" charset="0"/>
              <a:buChar char="•"/>
            </a:pPr>
            <a:r>
              <a:rPr lang="en-US" dirty="0"/>
              <a:t>Diabetes Educator on site</a:t>
            </a:r>
          </a:p>
          <a:p>
            <a:pPr marL="342900" indent="-342900">
              <a:buFont typeface="Arial" panose="020B0604020202020204" pitchFamily="34" charset="0"/>
              <a:buChar char="•"/>
            </a:pPr>
            <a:r>
              <a:rPr lang="en-US" dirty="0"/>
              <a:t>Donated by Forsyth County Public Health Department (diet plans, exercise regimens)</a:t>
            </a:r>
          </a:p>
          <a:p>
            <a:pPr marL="342900" indent="-342900">
              <a:buFont typeface="Arial" panose="020B0604020202020204" pitchFamily="34" charset="0"/>
              <a:buChar char="•"/>
            </a:pPr>
            <a:r>
              <a:rPr lang="en-US" dirty="0"/>
              <a:t>Process of organizing while Shalom prepares to move locations</a:t>
            </a:r>
          </a:p>
          <a:p>
            <a:pPr marL="342900" indent="-342900">
              <a:buFont typeface="Arial" panose="020B0604020202020204" pitchFamily="34" charset="0"/>
              <a:buChar char="•"/>
            </a:pPr>
            <a:r>
              <a:rPr lang="en-US" dirty="0"/>
              <a:t>Partnership with Novant Health Mobile Mammography, Downtown Health Plaza</a:t>
            </a:r>
          </a:p>
          <a:p>
            <a:r>
              <a:rPr lang="en-US" sz="2400" b="1" dirty="0"/>
              <a:t>Website Design </a:t>
            </a:r>
          </a:p>
          <a:p>
            <a:pPr marL="342900" indent="-342900">
              <a:buFont typeface="Arial" panose="020B0604020202020204" pitchFamily="34" charset="0"/>
              <a:buChar char="•"/>
            </a:pPr>
            <a:r>
              <a:rPr lang="en-US" dirty="0"/>
              <a:t>Transition to </a:t>
            </a:r>
            <a:r>
              <a:rPr lang="en-US" dirty="0">
                <a:hlinkClick r:id="rId2"/>
              </a:rPr>
              <a:t>https://www.givepulse.com/</a:t>
            </a:r>
            <a:endParaRPr lang="en-US" dirty="0"/>
          </a:p>
          <a:p>
            <a:pPr marL="342900" indent="-342900">
              <a:buFont typeface="Arial" panose="020B0604020202020204" pitchFamily="34" charset="0"/>
              <a:buChar char="•"/>
            </a:pPr>
            <a:r>
              <a:rPr lang="en-US" dirty="0">
                <a:ea typeface="Calibri" panose="020F0502020204030204" pitchFamily="34" charset="0"/>
              </a:rPr>
              <a:t>Currently working with website designer to discuss visual presentation of resources within </a:t>
            </a:r>
            <a:r>
              <a:rPr lang="en-US" dirty="0" err="1">
                <a:ea typeface="Calibri" panose="020F0502020204030204" pitchFamily="34" charset="0"/>
              </a:rPr>
              <a:t>Shalom’s</a:t>
            </a:r>
            <a:r>
              <a:rPr lang="en-US" dirty="0">
                <a:ea typeface="Calibri" panose="020F0502020204030204" pitchFamily="34" charset="0"/>
              </a:rPr>
              <a:t> standards </a:t>
            </a:r>
            <a:endParaRPr lang="en-US" dirty="0">
              <a:effectLst/>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574382D5-157F-E19A-A1A3-CF9FC7AEB506}"/>
              </a:ext>
            </a:extLst>
          </p:cNvPr>
          <p:cNvSpPr>
            <a:spLocks noGrp="1"/>
          </p:cNvSpPr>
          <p:nvPr>
            <p:ph type="sldNum" sz="quarter" idx="10"/>
          </p:nvPr>
        </p:nvSpPr>
        <p:spPr/>
        <p:txBody>
          <a:bodyPr/>
          <a:lstStyle/>
          <a:p>
            <a:fld id="{0E109EA1-A30D-9743-9DCC-41793B4C74E6}" type="slidenum">
              <a:rPr lang="en-US" smtClean="0"/>
              <a:pPr/>
              <a:t>8</a:t>
            </a:fld>
            <a:endParaRPr lang="en-US" dirty="0"/>
          </a:p>
        </p:txBody>
      </p:sp>
    </p:spTree>
    <p:extLst>
      <p:ext uri="{BB962C8B-B14F-4D97-AF65-F5344CB8AC3E}">
        <p14:creationId xmlns:p14="http://schemas.microsoft.com/office/powerpoint/2010/main" val="97827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3237-E650-7041-D351-3EB6983F90AB}"/>
              </a:ext>
            </a:extLst>
          </p:cNvPr>
          <p:cNvSpPr>
            <a:spLocks noGrp="1"/>
          </p:cNvSpPr>
          <p:nvPr>
            <p:ph type="ctrTitle"/>
          </p:nvPr>
        </p:nvSpPr>
        <p:spPr>
          <a:xfrm>
            <a:off x="4711849" y="2722340"/>
            <a:ext cx="8035963" cy="706660"/>
          </a:xfrm>
        </p:spPr>
        <p:txBody>
          <a:bodyPr/>
          <a:lstStyle/>
          <a:p>
            <a:r>
              <a:rPr lang="en-US" dirty="0"/>
              <a:t>Ongoing Development</a:t>
            </a:r>
          </a:p>
        </p:txBody>
      </p:sp>
      <p:sp>
        <p:nvSpPr>
          <p:cNvPr id="3" name="Subtitle 2">
            <a:extLst>
              <a:ext uri="{FF2B5EF4-FFF2-40B4-BE49-F238E27FC236}">
                <a16:creationId xmlns:a16="http://schemas.microsoft.com/office/drawing/2014/main" id="{E4221513-22E1-988C-25B2-444B25FF70A2}"/>
              </a:ext>
            </a:extLst>
          </p:cNvPr>
          <p:cNvSpPr>
            <a:spLocks noGrp="1"/>
          </p:cNvSpPr>
          <p:nvPr>
            <p:ph type="subTitle" idx="1"/>
          </p:nvPr>
        </p:nvSpPr>
        <p:spPr/>
        <p:txBody>
          <a:bodyPr>
            <a:normAutofit fontScale="92500"/>
          </a:bodyPr>
          <a:lstStyle/>
          <a:p>
            <a:r>
              <a:rPr lang="en-US" dirty="0"/>
              <a:t>Action steps, Future implications, and more</a:t>
            </a:r>
          </a:p>
          <a:p>
            <a:endParaRPr lang="en-US" dirty="0"/>
          </a:p>
        </p:txBody>
      </p:sp>
    </p:spTree>
    <p:extLst>
      <p:ext uri="{BB962C8B-B14F-4D97-AF65-F5344CB8AC3E}">
        <p14:creationId xmlns:p14="http://schemas.microsoft.com/office/powerpoint/2010/main" val="627193883"/>
      </p:ext>
    </p:extLst>
  </p:cSld>
  <p:clrMapOvr>
    <a:masterClrMapping/>
  </p:clrMapOvr>
</p:sld>
</file>

<file path=ppt/theme/theme1.xml><?xml version="1.0" encoding="utf-8"?>
<a:theme xmlns:a="http://schemas.openxmlformats.org/drawingml/2006/main" name="2_Master 1">
  <a:themeElements>
    <a:clrScheme name="Custom 4">
      <a:dk1>
        <a:srgbClr val="9D7E37"/>
      </a:dk1>
      <a:lt1>
        <a:srgbClr val="FFFFFF"/>
      </a:lt1>
      <a:dk2>
        <a:srgbClr val="000000"/>
      </a:dk2>
      <a:lt2>
        <a:srgbClr val="E7E6E6"/>
      </a:lt2>
      <a:accent1>
        <a:srgbClr val="5B9BD5"/>
      </a:accent1>
      <a:accent2>
        <a:srgbClr val="ED7D31"/>
      </a:accent2>
      <a:accent3>
        <a:srgbClr val="A5A5A5"/>
      </a:accent3>
      <a:accent4>
        <a:srgbClr val="FFC000"/>
      </a:accent4>
      <a:accent5>
        <a:srgbClr val="4472C4"/>
      </a:accent5>
      <a:accent6>
        <a:srgbClr val="70AD47"/>
      </a:accent6>
      <a:hlink>
        <a:srgbClr val="008B9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011692 WFUSOM Powerpoint_photo" id="{5ABA395D-2EBA-EF40-97D8-1FE425E7B4E4}" vid="{3353751E-3975-554F-ACBD-1A3CC0BC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F75C8ED8263CB42BD24595BEBFFFC9C" ma:contentTypeVersion="6" ma:contentTypeDescription="Create a new document." ma:contentTypeScope="" ma:versionID="ab606320d87e2a752437834af68d6e5d">
  <xsd:schema xmlns:xsd="http://www.w3.org/2001/XMLSchema" xmlns:xs="http://www.w3.org/2001/XMLSchema" xmlns:p="http://schemas.microsoft.com/office/2006/metadata/properties" xmlns:ns2="cf0dd49f-50f7-49fa-8a72-4fd5f14aa89b" targetNamespace="http://schemas.microsoft.com/office/2006/metadata/properties" ma:root="true" ma:fieldsID="1105c7e8c780020cfdc3ebe073efad1c" ns2:_="">
    <xsd:import namespace="cf0dd49f-50f7-49fa-8a72-4fd5f14aa8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dd49f-50f7-49fa-8a72-4fd5f14aa8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44E2FF-DB37-444A-B477-0835674D53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6753DF7-697B-4BAD-8F13-873C4C3BBF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dd49f-50f7-49fa-8a72-4fd5f14aa8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7F707D-9C47-478A-A326-CF92B3988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2790</TotalTime>
  <Words>866</Words>
  <Application>Microsoft Macintosh PowerPoint</Application>
  <PresentationFormat>Widescreen</PresentationFormat>
  <Paragraphs>80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Nunito Sans</vt:lpstr>
      <vt:lpstr>Times New Roman</vt:lpstr>
      <vt:lpstr>2_Master 1</vt:lpstr>
      <vt:lpstr>Community Resource Hub</vt:lpstr>
      <vt:lpstr>Background</vt:lpstr>
      <vt:lpstr>Community Organization</vt:lpstr>
      <vt:lpstr>Objectives</vt:lpstr>
      <vt:lpstr>Methods</vt:lpstr>
      <vt:lpstr>Results/Findings</vt:lpstr>
      <vt:lpstr>Resource Hub Design</vt:lpstr>
      <vt:lpstr>Resource Hub Design </vt:lpstr>
      <vt:lpstr>Ongoing Development</vt:lpstr>
      <vt:lpstr>Implications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Alice Faye Sanders</dc:creator>
  <cp:lastModifiedBy>Hsia,Michelle W</cp:lastModifiedBy>
  <cp:revision>77</cp:revision>
  <dcterms:created xsi:type="dcterms:W3CDTF">2022-02-14T23:29:05Z</dcterms:created>
  <dcterms:modified xsi:type="dcterms:W3CDTF">2022-09-08T18:46:29Z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0x0101008F75C8ED8263CB42BD24595BEBFFFC9C</vt:lpwstr>
  </property>
  <property fmtid="{D5CDD505-2E9C-101B-9397-08002B2CF9AE}" name="NXPowerLiteLastOptimized" pid="3">
    <vt:lpwstr>3390376</vt:lpwstr>
  </property>
  <property fmtid="{D5CDD505-2E9C-101B-9397-08002B2CF9AE}" name="NXPowerLiteSettings" pid="4">
    <vt:lpwstr>F7000400038000</vt:lpwstr>
  </property>
  <property fmtid="{D5CDD505-2E9C-101B-9397-08002B2CF9AE}" name="NXPowerLiteVersion" pid="5">
    <vt:lpwstr>S9.2.0</vt:lpwstr>
  </property>
</Properties>
</file>