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Lst>
  <p:notesMasterIdLst>
    <p:notesMasterId r:id="rId21"/>
  </p:notesMasterIdLst>
  <p:sldIdLst>
    <p:sldId id="304" r:id="rId5"/>
    <p:sldId id="317" r:id="rId6"/>
    <p:sldId id="322" r:id="rId7"/>
    <p:sldId id="323" r:id="rId8"/>
    <p:sldId id="324" r:id="rId9"/>
    <p:sldId id="328" r:id="rId10"/>
    <p:sldId id="330" r:id="rId11"/>
    <p:sldId id="329" r:id="rId12"/>
    <p:sldId id="325" r:id="rId13"/>
    <p:sldId id="332" r:id="rId14"/>
    <p:sldId id="333" r:id="rId15"/>
    <p:sldId id="335" r:id="rId16"/>
    <p:sldId id="326" r:id="rId17"/>
    <p:sldId id="336" r:id="rId18"/>
    <p:sldId id="334"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C95"/>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89"/>
    <p:restoredTop sz="96327"/>
  </p:normalViewPr>
  <p:slideViewPr>
    <p:cSldViewPr snapToGrid="0" snapToObjects="1">
      <p:cViewPr varScale="1">
        <p:scale>
          <a:sx n="156" d="100"/>
          <a:sy n="156" d="100"/>
        </p:scale>
        <p:origin x="21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3" d="100"/>
          <a:sy n="163" d="100"/>
        </p:scale>
        <p:origin x="44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sdduy\Documents\Samaritan%20Ministries%20Surve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solidFill>
                  <a:schemeClr val="tx2"/>
                </a:solidFill>
              </a:rPr>
              <a:t>Samaritan Ministries</a:t>
            </a:r>
            <a:r>
              <a:rPr lang="en-US" baseline="0">
                <a:solidFill>
                  <a:schemeClr val="tx2"/>
                </a:solidFill>
              </a:rPr>
              <a:t> Chronic Health Issues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Sheet1!$M$1</c:f>
              <c:strCache>
                <c:ptCount val="1"/>
                <c:pt idx="0">
                  <c:v>Alcohol Use Disorder</c:v>
                </c:pt>
              </c:strCache>
            </c:strRef>
          </c:tx>
          <c:spPr>
            <a:solidFill>
              <a:schemeClr val="accent1"/>
            </a:solidFill>
            <a:ln>
              <a:noFill/>
            </a:ln>
            <a:effectLst/>
            <a:sp3d/>
          </c:spPr>
          <c:invertIfNegative val="0"/>
          <c:cat>
            <c:strRef>
              <c:f>Sheet1!$A$101</c:f>
              <c:strCache>
                <c:ptCount val="1"/>
                <c:pt idx="0">
                  <c:v>Totals</c:v>
                </c:pt>
              </c:strCache>
            </c:strRef>
          </c:cat>
          <c:val>
            <c:numRef>
              <c:f>Sheet1!$M$101</c:f>
              <c:numCache>
                <c:formatCode>General</c:formatCode>
                <c:ptCount val="1"/>
                <c:pt idx="0">
                  <c:v>14</c:v>
                </c:pt>
              </c:numCache>
            </c:numRef>
          </c:val>
          <c:extLst>
            <c:ext xmlns:c16="http://schemas.microsoft.com/office/drawing/2014/chart" uri="{C3380CC4-5D6E-409C-BE32-E72D297353CC}">
              <c16:uniqueId val="{00000000-9FCD-47C6-B5AA-FBA04B624038}"/>
            </c:ext>
          </c:extLst>
        </c:ser>
        <c:ser>
          <c:idx val="1"/>
          <c:order val="1"/>
          <c:tx>
            <c:strRef>
              <c:f>Sheet1!$N$1</c:f>
              <c:strCache>
                <c:ptCount val="1"/>
                <c:pt idx="0">
                  <c:v>Drug Use / Substance Use Disorder</c:v>
                </c:pt>
              </c:strCache>
            </c:strRef>
          </c:tx>
          <c:spPr>
            <a:solidFill>
              <a:schemeClr val="accent2"/>
            </a:solidFill>
            <a:ln>
              <a:noFill/>
            </a:ln>
            <a:effectLst/>
            <a:sp3d/>
          </c:spPr>
          <c:invertIfNegative val="0"/>
          <c:cat>
            <c:strRef>
              <c:f>Sheet1!$A$101</c:f>
              <c:strCache>
                <c:ptCount val="1"/>
                <c:pt idx="0">
                  <c:v>Totals</c:v>
                </c:pt>
              </c:strCache>
            </c:strRef>
          </c:cat>
          <c:val>
            <c:numRef>
              <c:f>Sheet1!$N$101</c:f>
              <c:numCache>
                <c:formatCode>General</c:formatCode>
                <c:ptCount val="1"/>
                <c:pt idx="0">
                  <c:v>15</c:v>
                </c:pt>
              </c:numCache>
            </c:numRef>
          </c:val>
          <c:extLst>
            <c:ext xmlns:c16="http://schemas.microsoft.com/office/drawing/2014/chart" uri="{C3380CC4-5D6E-409C-BE32-E72D297353CC}">
              <c16:uniqueId val="{00000001-9FCD-47C6-B5AA-FBA04B624038}"/>
            </c:ext>
          </c:extLst>
        </c:ser>
        <c:ser>
          <c:idx val="2"/>
          <c:order val="2"/>
          <c:tx>
            <c:strRef>
              <c:f>Sheet1!$O$1</c:f>
              <c:strCache>
                <c:ptCount val="1"/>
                <c:pt idx="0">
                  <c:v>Alzheimer's Disease + Related Dementia</c:v>
                </c:pt>
              </c:strCache>
            </c:strRef>
          </c:tx>
          <c:spPr>
            <a:solidFill>
              <a:schemeClr val="accent3"/>
            </a:solidFill>
            <a:ln>
              <a:noFill/>
            </a:ln>
            <a:effectLst/>
            <a:sp3d/>
          </c:spPr>
          <c:invertIfNegative val="0"/>
          <c:cat>
            <c:strRef>
              <c:f>Sheet1!$A$101</c:f>
              <c:strCache>
                <c:ptCount val="1"/>
                <c:pt idx="0">
                  <c:v>Totals</c:v>
                </c:pt>
              </c:strCache>
            </c:strRef>
          </c:cat>
          <c:val>
            <c:numRef>
              <c:f>Sheet1!$O$101</c:f>
              <c:numCache>
                <c:formatCode>General</c:formatCode>
                <c:ptCount val="1"/>
                <c:pt idx="0">
                  <c:v>2</c:v>
                </c:pt>
              </c:numCache>
            </c:numRef>
          </c:val>
          <c:extLst>
            <c:ext xmlns:c16="http://schemas.microsoft.com/office/drawing/2014/chart" uri="{C3380CC4-5D6E-409C-BE32-E72D297353CC}">
              <c16:uniqueId val="{00000002-9FCD-47C6-B5AA-FBA04B624038}"/>
            </c:ext>
          </c:extLst>
        </c:ser>
        <c:ser>
          <c:idx val="3"/>
          <c:order val="3"/>
          <c:tx>
            <c:strRef>
              <c:f>Sheet1!$P$1</c:f>
              <c:strCache>
                <c:ptCount val="1"/>
                <c:pt idx="0">
                  <c:v>Schizophrenia</c:v>
                </c:pt>
              </c:strCache>
            </c:strRef>
          </c:tx>
          <c:spPr>
            <a:solidFill>
              <a:schemeClr val="accent4"/>
            </a:solidFill>
            <a:ln>
              <a:noFill/>
            </a:ln>
            <a:effectLst/>
            <a:sp3d/>
          </c:spPr>
          <c:invertIfNegative val="0"/>
          <c:cat>
            <c:strRef>
              <c:f>Sheet1!$A$101</c:f>
              <c:strCache>
                <c:ptCount val="1"/>
                <c:pt idx="0">
                  <c:v>Totals</c:v>
                </c:pt>
              </c:strCache>
            </c:strRef>
          </c:cat>
          <c:val>
            <c:numRef>
              <c:f>Sheet1!$P$101</c:f>
              <c:numCache>
                <c:formatCode>General</c:formatCode>
                <c:ptCount val="1"/>
                <c:pt idx="0">
                  <c:v>7</c:v>
                </c:pt>
              </c:numCache>
            </c:numRef>
          </c:val>
          <c:extLst>
            <c:ext xmlns:c16="http://schemas.microsoft.com/office/drawing/2014/chart" uri="{C3380CC4-5D6E-409C-BE32-E72D297353CC}">
              <c16:uniqueId val="{00000003-9FCD-47C6-B5AA-FBA04B624038}"/>
            </c:ext>
          </c:extLst>
        </c:ser>
        <c:ser>
          <c:idx val="4"/>
          <c:order val="4"/>
          <c:tx>
            <c:strRef>
              <c:f>Sheet1!$Q$1</c:f>
              <c:strCache>
                <c:ptCount val="1"/>
                <c:pt idx="0">
                  <c:v>Multiple Sclerosis</c:v>
                </c:pt>
              </c:strCache>
            </c:strRef>
          </c:tx>
          <c:spPr>
            <a:solidFill>
              <a:schemeClr val="accent5"/>
            </a:solidFill>
            <a:ln>
              <a:noFill/>
            </a:ln>
            <a:effectLst/>
            <a:sp3d/>
          </c:spPr>
          <c:invertIfNegative val="0"/>
          <c:cat>
            <c:strRef>
              <c:f>Sheet1!$A$101</c:f>
              <c:strCache>
                <c:ptCount val="1"/>
                <c:pt idx="0">
                  <c:v>Totals</c:v>
                </c:pt>
              </c:strCache>
            </c:strRef>
          </c:cat>
          <c:val>
            <c:numRef>
              <c:f>Sheet1!$Q$101</c:f>
              <c:numCache>
                <c:formatCode>General</c:formatCode>
                <c:ptCount val="1"/>
                <c:pt idx="0">
                  <c:v>1</c:v>
                </c:pt>
              </c:numCache>
            </c:numRef>
          </c:val>
          <c:extLst>
            <c:ext xmlns:c16="http://schemas.microsoft.com/office/drawing/2014/chart" uri="{C3380CC4-5D6E-409C-BE32-E72D297353CC}">
              <c16:uniqueId val="{00000004-9FCD-47C6-B5AA-FBA04B624038}"/>
            </c:ext>
          </c:extLst>
        </c:ser>
        <c:ser>
          <c:idx val="5"/>
          <c:order val="5"/>
          <c:tx>
            <c:strRef>
              <c:f>Sheet1!$R$1</c:f>
              <c:strCache>
                <c:ptCount val="1"/>
                <c:pt idx="0">
                  <c:v>Seizure Disorders / Epilepsy</c:v>
                </c:pt>
              </c:strCache>
            </c:strRef>
          </c:tx>
          <c:spPr>
            <a:solidFill>
              <a:schemeClr val="accent6"/>
            </a:solidFill>
            <a:ln>
              <a:noFill/>
            </a:ln>
            <a:effectLst/>
            <a:sp3d/>
          </c:spPr>
          <c:invertIfNegative val="0"/>
          <c:cat>
            <c:strRef>
              <c:f>Sheet1!$A$101</c:f>
              <c:strCache>
                <c:ptCount val="1"/>
                <c:pt idx="0">
                  <c:v>Totals</c:v>
                </c:pt>
              </c:strCache>
            </c:strRef>
          </c:cat>
          <c:val>
            <c:numRef>
              <c:f>Sheet1!$R$101</c:f>
              <c:numCache>
                <c:formatCode>General</c:formatCode>
                <c:ptCount val="1"/>
                <c:pt idx="0">
                  <c:v>3</c:v>
                </c:pt>
              </c:numCache>
            </c:numRef>
          </c:val>
          <c:extLst>
            <c:ext xmlns:c16="http://schemas.microsoft.com/office/drawing/2014/chart" uri="{C3380CC4-5D6E-409C-BE32-E72D297353CC}">
              <c16:uniqueId val="{00000005-9FCD-47C6-B5AA-FBA04B624038}"/>
            </c:ext>
          </c:extLst>
        </c:ser>
        <c:ser>
          <c:idx val="6"/>
          <c:order val="6"/>
          <c:tx>
            <c:strRef>
              <c:f>Sheet1!$S$1</c:f>
              <c:strCache>
                <c:ptCount val="1"/>
                <c:pt idx="0">
                  <c:v>Anxiety Disorders</c:v>
                </c:pt>
              </c:strCache>
            </c:strRef>
          </c:tx>
          <c:spPr>
            <a:solidFill>
              <a:schemeClr val="accent1">
                <a:lumMod val="60000"/>
              </a:schemeClr>
            </a:solidFill>
            <a:ln>
              <a:noFill/>
            </a:ln>
            <a:effectLst/>
            <a:sp3d/>
          </c:spPr>
          <c:invertIfNegative val="0"/>
          <c:cat>
            <c:strRef>
              <c:f>Sheet1!$A$101</c:f>
              <c:strCache>
                <c:ptCount val="1"/>
                <c:pt idx="0">
                  <c:v>Totals</c:v>
                </c:pt>
              </c:strCache>
            </c:strRef>
          </c:cat>
          <c:val>
            <c:numRef>
              <c:f>Sheet1!$S$101</c:f>
              <c:numCache>
                <c:formatCode>General</c:formatCode>
                <c:ptCount val="1"/>
                <c:pt idx="0">
                  <c:v>36</c:v>
                </c:pt>
              </c:numCache>
            </c:numRef>
          </c:val>
          <c:extLst>
            <c:ext xmlns:c16="http://schemas.microsoft.com/office/drawing/2014/chart" uri="{C3380CC4-5D6E-409C-BE32-E72D297353CC}">
              <c16:uniqueId val="{00000006-9FCD-47C6-B5AA-FBA04B624038}"/>
            </c:ext>
          </c:extLst>
        </c:ser>
        <c:ser>
          <c:idx val="7"/>
          <c:order val="7"/>
          <c:tx>
            <c:strRef>
              <c:f>Sheet1!$T$1</c:f>
              <c:strCache>
                <c:ptCount val="1"/>
                <c:pt idx="0">
                  <c:v>Autism Spectrum Disorders</c:v>
                </c:pt>
              </c:strCache>
            </c:strRef>
          </c:tx>
          <c:spPr>
            <a:solidFill>
              <a:schemeClr val="accent2">
                <a:lumMod val="60000"/>
              </a:schemeClr>
            </a:solidFill>
            <a:ln>
              <a:noFill/>
            </a:ln>
            <a:effectLst/>
            <a:sp3d/>
          </c:spPr>
          <c:invertIfNegative val="0"/>
          <c:cat>
            <c:strRef>
              <c:f>Sheet1!$A$101</c:f>
              <c:strCache>
                <c:ptCount val="1"/>
                <c:pt idx="0">
                  <c:v>Totals</c:v>
                </c:pt>
              </c:strCache>
            </c:strRef>
          </c:cat>
          <c:val>
            <c:numRef>
              <c:f>Sheet1!$T$101</c:f>
              <c:numCache>
                <c:formatCode>General</c:formatCode>
                <c:ptCount val="1"/>
                <c:pt idx="0">
                  <c:v>1</c:v>
                </c:pt>
              </c:numCache>
            </c:numRef>
          </c:val>
          <c:extLst>
            <c:ext xmlns:c16="http://schemas.microsoft.com/office/drawing/2014/chart" uri="{C3380CC4-5D6E-409C-BE32-E72D297353CC}">
              <c16:uniqueId val="{00000007-9FCD-47C6-B5AA-FBA04B624038}"/>
            </c:ext>
          </c:extLst>
        </c:ser>
        <c:ser>
          <c:idx val="8"/>
          <c:order val="8"/>
          <c:tx>
            <c:strRef>
              <c:f>Sheet1!$U$1</c:f>
              <c:strCache>
                <c:ptCount val="1"/>
                <c:pt idx="0">
                  <c:v>Depression</c:v>
                </c:pt>
              </c:strCache>
            </c:strRef>
          </c:tx>
          <c:spPr>
            <a:solidFill>
              <a:schemeClr val="accent3">
                <a:lumMod val="60000"/>
              </a:schemeClr>
            </a:solidFill>
            <a:ln>
              <a:noFill/>
            </a:ln>
            <a:effectLst/>
            <a:sp3d/>
          </c:spPr>
          <c:invertIfNegative val="0"/>
          <c:cat>
            <c:strRef>
              <c:f>Sheet1!$A$101</c:f>
              <c:strCache>
                <c:ptCount val="1"/>
                <c:pt idx="0">
                  <c:v>Totals</c:v>
                </c:pt>
              </c:strCache>
            </c:strRef>
          </c:cat>
          <c:val>
            <c:numRef>
              <c:f>Sheet1!$U$101</c:f>
              <c:numCache>
                <c:formatCode>General</c:formatCode>
                <c:ptCount val="1"/>
                <c:pt idx="0">
                  <c:v>44</c:v>
                </c:pt>
              </c:numCache>
            </c:numRef>
          </c:val>
          <c:extLst>
            <c:ext xmlns:c16="http://schemas.microsoft.com/office/drawing/2014/chart" uri="{C3380CC4-5D6E-409C-BE32-E72D297353CC}">
              <c16:uniqueId val="{00000008-9FCD-47C6-B5AA-FBA04B624038}"/>
            </c:ext>
          </c:extLst>
        </c:ser>
        <c:ser>
          <c:idx val="9"/>
          <c:order val="9"/>
          <c:tx>
            <c:strRef>
              <c:f>Sheet1!$V$1</c:f>
              <c:strCache>
                <c:ptCount val="1"/>
                <c:pt idx="0">
                  <c:v>Other mental health disorders (Bipolar, etc.)</c:v>
                </c:pt>
              </c:strCache>
            </c:strRef>
          </c:tx>
          <c:spPr>
            <a:solidFill>
              <a:schemeClr val="accent4">
                <a:lumMod val="60000"/>
              </a:schemeClr>
            </a:solidFill>
            <a:ln>
              <a:noFill/>
            </a:ln>
            <a:effectLst/>
            <a:sp3d/>
          </c:spPr>
          <c:invertIfNegative val="0"/>
          <c:cat>
            <c:strRef>
              <c:f>Sheet1!$A$101</c:f>
              <c:strCache>
                <c:ptCount val="1"/>
                <c:pt idx="0">
                  <c:v>Totals</c:v>
                </c:pt>
              </c:strCache>
            </c:strRef>
          </c:cat>
          <c:val>
            <c:numRef>
              <c:f>Sheet1!$V$101</c:f>
              <c:numCache>
                <c:formatCode>General</c:formatCode>
                <c:ptCount val="1"/>
                <c:pt idx="0">
                  <c:v>15</c:v>
                </c:pt>
              </c:numCache>
            </c:numRef>
          </c:val>
          <c:extLst>
            <c:ext xmlns:c16="http://schemas.microsoft.com/office/drawing/2014/chart" uri="{C3380CC4-5D6E-409C-BE32-E72D297353CC}">
              <c16:uniqueId val="{00000009-9FCD-47C6-B5AA-FBA04B624038}"/>
            </c:ext>
          </c:extLst>
        </c:ser>
        <c:ser>
          <c:idx val="10"/>
          <c:order val="10"/>
          <c:tx>
            <c:strRef>
              <c:f>Sheet1!$W$1</c:f>
              <c:strCache>
                <c:ptCount val="1"/>
                <c:pt idx="0">
                  <c:v>Congestive Heart Failure (CHF)</c:v>
                </c:pt>
              </c:strCache>
            </c:strRef>
          </c:tx>
          <c:spPr>
            <a:solidFill>
              <a:schemeClr val="accent5">
                <a:lumMod val="60000"/>
              </a:schemeClr>
            </a:solidFill>
            <a:ln>
              <a:noFill/>
            </a:ln>
            <a:effectLst/>
            <a:sp3d/>
          </c:spPr>
          <c:invertIfNegative val="0"/>
          <c:cat>
            <c:strRef>
              <c:f>Sheet1!$A$101</c:f>
              <c:strCache>
                <c:ptCount val="1"/>
                <c:pt idx="0">
                  <c:v>Totals</c:v>
                </c:pt>
              </c:strCache>
            </c:strRef>
          </c:cat>
          <c:val>
            <c:numRef>
              <c:f>Sheet1!$W$101</c:f>
              <c:numCache>
                <c:formatCode>General</c:formatCode>
                <c:ptCount val="1"/>
                <c:pt idx="0">
                  <c:v>3</c:v>
                </c:pt>
              </c:numCache>
            </c:numRef>
          </c:val>
          <c:extLst>
            <c:ext xmlns:c16="http://schemas.microsoft.com/office/drawing/2014/chart" uri="{C3380CC4-5D6E-409C-BE32-E72D297353CC}">
              <c16:uniqueId val="{0000000A-9FCD-47C6-B5AA-FBA04B624038}"/>
            </c:ext>
          </c:extLst>
        </c:ser>
        <c:ser>
          <c:idx val="11"/>
          <c:order val="11"/>
          <c:tx>
            <c:strRef>
              <c:f>Sheet1!$X$1</c:f>
              <c:strCache>
                <c:ptCount val="1"/>
                <c:pt idx="0">
                  <c:v>Heart Disease</c:v>
                </c:pt>
              </c:strCache>
            </c:strRef>
          </c:tx>
          <c:spPr>
            <a:solidFill>
              <a:schemeClr val="accent6">
                <a:lumMod val="60000"/>
              </a:schemeClr>
            </a:solidFill>
            <a:ln>
              <a:noFill/>
            </a:ln>
            <a:effectLst/>
            <a:sp3d/>
          </c:spPr>
          <c:invertIfNegative val="0"/>
          <c:cat>
            <c:strRef>
              <c:f>Sheet1!$A$101</c:f>
              <c:strCache>
                <c:ptCount val="1"/>
                <c:pt idx="0">
                  <c:v>Totals</c:v>
                </c:pt>
              </c:strCache>
            </c:strRef>
          </c:cat>
          <c:val>
            <c:numRef>
              <c:f>Sheet1!$X$101</c:f>
              <c:numCache>
                <c:formatCode>General</c:formatCode>
                <c:ptCount val="1"/>
                <c:pt idx="0">
                  <c:v>4</c:v>
                </c:pt>
              </c:numCache>
            </c:numRef>
          </c:val>
          <c:extLst>
            <c:ext xmlns:c16="http://schemas.microsoft.com/office/drawing/2014/chart" uri="{C3380CC4-5D6E-409C-BE32-E72D297353CC}">
              <c16:uniqueId val="{0000000B-9FCD-47C6-B5AA-FBA04B624038}"/>
            </c:ext>
          </c:extLst>
        </c:ser>
        <c:ser>
          <c:idx val="12"/>
          <c:order val="12"/>
          <c:tx>
            <c:strRef>
              <c:f>Sheet1!$Y$1</c:f>
              <c:strCache>
                <c:ptCount val="1"/>
                <c:pt idx="0">
                  <c:v>Atrial Fibrilation</c:v>
                </c:pt>
              </c:strCache>
            </c:strRef>
          </c:tx>
          <c:spPr>
            <a:solidFill>
              <a:schemeClr val="accent1">
                <a:lumMod val="80000"/>
                <a:lumOff val="20000"/>
              </a:schemeClr>
            </a:solidFill>
            <a:ln>
              <a:noFill/>
            </a:ln>
            <a:effectLst/>
            <a:sp3d/>
          </c:spPr>
          <c:invertIfNegative val="0"/>
          <c:cat>
            <c:strRef>
              <c:f>Sheet1!$A$101</c:f>
              <c:strCache>
                <c:ptCount val="1"/>
                <c:pt idx="0">
                  <c:v>Totals</c:v>
                </c:pt>
              </c:strCache>
            </c:strRef>
          </c:cat>
          <c:val>
            <c:numRef>
              <c:f>Sheet1!$Y$101</c:f>
              <c:numCache>
                <c:formatCode>General</c:formatCode>
                <c:ptCount val="1"/>
                <c:pt idx="0">
                  <c:v>3</c:v>
                </c:pt>
              </c:numCache>
            </c:numRef>
          </c:val>
          <c:extLst>
            <c:ext xmlns:c16="http://schemas.microsoft.com/office/drawing/2014/chart" uri="{C3380CC4-5D6E-409C-BE32-E72D297353CC}">
              <c16:uniqueId val="{0000000C-9FCD-47C6-B5AA-FBA04B624038}"/>
            </c:ext>
          </c:extLst>
        </c:ser>
        <c:ser>
          <c:idx val="13"/>
          <c:order val="13"/>
          <c:tx>
            <c:strRef>
              <c:f>Sheet1!$Z$1</c:f>
              <c:strCache>
                <c:ptCount val="1"/>
                <c:pt idx="0">
                  <c:v>Stroke</c:v>
                </c:pt>
              </c:strCache>
            </c:strRef>
          </c:tx>
          <c:spPr>
            <a:solidFill>
              <a:schemeClr val="accent2">
                <a:lumMod val="80000"/>
                <a:lumOff val="20000"/>
              </a:schemeClr>
            </a:solidFill>
            <a:ln>
              <a:noFill/>
            </a:ln>
            <a:effectLst/>
            <a:sp3d/>
          </c:spPr>
          <c:invertIfNegative val="0"/>
          <c:cat>
            <c:strRef>
              <c:f>Sheet1!$A$101</c:f>
              <c:strCache>
                <c:ptCount val="1"/>
                <c:pt idx="0">
                  <c:v>Totals</c:v>
                </c:pt>
              </c:strCache>
            </c:strRef>
          </c:cat>
          <c:val>
            <c:numRef>
              <c:f>Sheet1!$Z$101</c:f>
              <c:numCache>
                <c:formatCode>General</c:formatCode>
                <c:ptCount val="1"/>
                <c:pt idx="0">
                  <c:v>3</c:v>
                </c:pt>
              </c:numCache>
            </c:numRef>
          </c:val>
          <c:extLst>
            <c:ext xmlns:c16="http://schemas.microsoft.com/office/drawing/2014/chart" uri="{C3380CC4-5D6E-409C-BE32-E72D297353CC}">
              <c16:uniqueId val="{0000000D-9FCD-47C6-B5AA-FBA04B624038}"/>
            </c:ext>
          </c:extLst>
        </c:ser>
        <c:ser>
          <c:idx val="14"/>
          <c:order val="14"/>
          <c:tx>
            <c:strRef>
              <c:f>Sheet1!$AA$1</c:f>
              <c:strCache>
                <c:ptCount val="1"/>
                <c:pt idx="0">
                  <c:v>Hyperlipidemia (High cholesterol)</c:v>
                </c:pt>
              </c:strCache>
            </c:strRef>
          </c:tx>
          <c:spPr>
            <a:solidFill>
              <a:schemeClr val="accent3">
                <a:lumMod val="80000"/>
                <a:lumOff val="20000"/>
              </a:schemeClr>
            </a:solidFill>
            <a:ln>
              <a:noFill/>
            </a:ln>
            <a:effectLst/>
            <a:sp3d/>
          </c:spPr>
          <c:invertIfNegative val="0"/>
          <c:cat>
            <c:strRef>
              <c:f>Sheet1!$A$101</c:f>
              <c:strCache>
                <c:ptCount val="1"/>
                <c:pt idx="0">
                  <c:v>Totals</c:v>
                </c:pt>
              </c:strCache>
            </c:strRef>
          </c:cat>
          <c:val>
            <c:numRef>
              <c:f>Sheet1!$AA$101</c:f>
              <c:numCache>
                <c:formatCode>General</c:formatCode>
                <c:ptCount val="1"/>
                <c:pt idx="0">
                  <c:v>12</c:v>
                </c:pt>
              </c:numCache>
            </c:numRef>
          </c:val>
          <c:extLst>
            <c:ext xmlns:c16="http://schemas.microsoft.com/office/drawing/2014/chart" uri="{C3380CC4-5D6E-409C-BE32-E72D297353CC}">
              <c16:uniqueId val="{0000000E-9FCD-47C6-B5AA-FBA04B624038}"/>
            </c:ext>
          </c:extLst>
        </c:ser>
        <c:ser>
          <c:idx val="15"/>
          <c:order val="15"/>
          <c:tx>
            <c:strRef>
              <c:f>Sheet1!$AB$1</c:f>
              <c:strCache>
                <c:ptCount val="1"/>
                <c:pt idx="0">
                  <c:v>Hypertension (High blood pressure)</c:v>
                </c:pt>
              </c:strCache>
            </c:strRef>
          </c:tx>
          <c:spPr>
            <a:solidFill>
              <a:schemeClr val="accent4">
                <a:lumMod val="80000"/>
                <a:lumOff val="20000"/>
              </a:schemeClr>
            </a:solidFill>
            <a:ln>
              <a:noFill/>
            </a:ln>
            <a:effectLst/>
            <a:sp3d/>
          </c:spPr>
          <c:invertIfNegative val="0"/>
          <c:cat>
            <c:strRef>
              <c:f>Sheet1!$A$101</c:f>
              <c:strCache>
                <c:ptCount val="1"/>
                <c:pt idx="0">
                  <c:v>Totals</c:v>
                </c:pt>
              </c:strCache>
            </c:strRef>
          </c:cat>
          <c:val>
            <c:numRef>
              <c:f>Sheet1!$AB$101</c:f>
              <c:numCache>
                <c:formatCode>General</c:formatCode>
                <c:ptCount val="1"/>
                <c:pt idx="0">
                  <c:v>32</c:v>
                </c:pt>
              </c:numCache>
            </c:numRef>
          </c:val>
          <c:extLst>
            <c:ext xmlns:c16="http://schemas.microsoft.com/office/drawing/2014/chart" uri="{C3380CC4-5D6E-409C-BE32-E72D297353CC}">
              <c16:uniqueId val="{0000000F-9FCD-47C6-B5AA-FBA04B624038}"/>
            </c:ext>
          </c:extLst>
        </c:ser>
        <c:ser>
          <c:idx val="16"/>
          <c:order val="16"/>
          <c:tx>
            <c:strRef>
              <c:f>Sheet1!$AC$1</c:f>
              <c:strCache>
                <c:ptCount val="1"/>
                <c:pt idx="0">
                  <c:v>Inflammatory Bowel Disease (Crohn's, etc)</c:v>
                </c:pt>
              </c:strCache>
            </c:strRef>
          </c:tx>
          <c:spPr>
            <a:solidFill>
              <a:schemeClr val="accent5">
                <a:lumMod val="80000"/>
                <a:lumOff val="20000"/>
              </a:schemeClr>
            </a:solidFill>
            <a:ln>
              <a:noFill/>
            </a:ln>
            <a:effectLst/>
            <a:sp3d/>
          </c:spPr>
          <c:invertIfNegative val="0"/>
          <c:cat>
            <c:strRef>
              <c:f>Sheet1!$A$101</c:f>
              <c:strCache>
                <c:ptCount val="1"/>
                <c:pt idx="0">
                  <c:v>Totals</c:v>
                </c:pt>
              </c:strCache>
            </c:strRef>
          </c:cat>
          <c:val>
            <c:numRef>
              <c:f>Sheet1!$AC$101</c:f>
              <c:numCache>
                <c:formatCode>General</c:formatCode>
                <c:ptCount val="1"/>
                <c:pt idx="0">
                  <c:v>5</c:v>
                </c:pt>
              </c:numCache>
            </c:numRef>
          </c:val>
          <c:extLst>
            <c:ext xmlns:c16="http://schemas.microsoft.com/office/drawing/2014/chart" uri="{C3380CC4-5D6E-409C-BE32-E72D297353CC}">
              <c16:uniqueId val="{00000010-9FCD-47C6-B5AA-FBA04B624038}"/>
            </c:ext>
          </c:extLst>
        </c:ser>
        <c:ser>
          <c:idx val="17"/>
          <c:order val="17"/>
          <c:tx>
            <c:strRef>
              <c:f>Sheet1!$AD$1</c:f>
              <c:strCache>
                <c:ptCount val="1"/>
                <c:pt idx="0">
                  <c:v>Asthma</c:v>
                </c:pt>
              </c:strCache>
            </c:strRef>
          </c:tx>
          <c:spPr>
            <a:solidFill>
              <a:schemeClr val="accent6">
                <a:lumMod val="80000"/>
                <a:lumOff val="20000"/>
              </a:schemeClr>
            </a:solidFill>
            <a:ln>
              <a:noFill/>
            </a:ln>
            <a:effectLst/>
            <a:sp3d/>
          </c:spPr>
          <c:invertIfNegative val="0"/>
          <c:cat>
            <c:strRef>
              <c:f>Sheet1!$A$101</c:f>
              <c:strCache>
                <c:ptCount val="1"/>
                <c:pt idx="0">
                  <c:v>Totals</c:v>
                </c:pt>
              </c:strCache>
            </c:strRef>
          </c:cat>
          <c:val>
            <c:numRef>
              <c:f>Sheet1!$AD$101</c:f>
              <c:numCache>
                <c:formatCode>General</c:formatCode>
                <c:ptCount val="1"/>
                <c:pt idx="0">
                  <c:v>11</c:v>
                </c:pt>
              </c:numCache>
            </c:numRef>
          </c:val>
          <c:extLst>
            <c:ext xmlns:c16="http://schemas.microsoft.com/office/drawing/2014/chart" uri="{C3380CC4-5D6E-409C-BE32-E72D297353CC}">
              <c16:uniqueId val="{00000011-9FCD-47C6-B5AA-FBA04B624038}"/>
            </c:ext>
          </c:extLst>
        </c:ser>
        <c:ser>
          <c:idx val="18"/>
          <c:order val="18"/>
          <c:tx>
            <c:strRef>
              <c:f>Sheet1!$AE$1</c:f>
              <c:strCache>
                <c:ptCount val="1"/>
                <c:pt idx="0">
                  <c:v>Cronic Obstructive Pulmonary Disease (COPD)</c:v>
                </c:pt>
              </c:strCache>
            </c:strRef>
          </c:tx>
          <c:spPr>
            <a:solidFill>
              <a:schemeClr val="accent1">
                <a:lumMod val="80000"/>
              </a:schemeClr>
            </a:solidFill>
            <a:ln>
              <a:noFill/>
            </a:ln>
            <a:effectLst/>
            <a:sp3d/>
          </c:spPr>
          <c:invertIfNegative val="0"/>
          <c:cat>
            <c:strRef>
              <c:f>Sheet1!$A$101</c:f>
              <c:strCache>
                <c:ptCount val="1"/>
                <c:pt idx="0">
                  <c:v>Totals</c:v>
                </c:pt>
              </c:strCache>
            </c:strRef>
          </c:cat>
          <c:val>
            <c:numRef>
              <c:f>Sheet1!$AE$101</c:f>
              <c:numCache>
                <c:formatCode>General</c:formatCode>
                <c:ptCount val="1"/>
                <c:pt idx="0">
                  <c:v>9</c:v>
                </c:pt>
              </c:numCache>
            </c:numRef>
          </c:val>
          <c:extLst>
            <c:ext xmlns:c16="http://schemas.microsoft.com/office/drawing/2014/chart" uri="{C3380CC4-5D6E-409C-BE32-E72D297353CC}">
              <c16:uniqueId val="{00000012-9FCD-47C6-B5AA-FBA04B624038}"/>
            </c:ext>
          </c:extLst>
        </c:ser>
        <c:ser>
          <c:idx val="19"/>
          <c:order val="19"/>
          <c:tx>
            <c:strRef>
              <c:f>Sheet1!$AF$1</c:f>
              <c:strCache>
                <c:ptCount val="1"/>
                <c:pt idx="0">
                  <c:v>Hepatitis (Chronic Viral B + C)</c:v>
                </c:pt>
              </c:strCache>
            </c:strRef>
          </c:tx>
          <c:spPr>
            <a:solidFill>
              <a:schemeClr val="accent2">
                <a:lumMod val="80000"/>
              </a:schemeClr>
            </a:solidFill>
            <a:ln>
              <a:noFill/>
            </a:ln>
            <a:effectLst/>
            <a:sp3d/>
          </c:spPr>
          <c:invertIfNegative val="0"/>
          <c:cat>
            <c:strRef>
              <c:f>Sheet1!$A$101</c:f>
              <c:strCache>
                <c:ptCount val="1"/>
                <c:pt idx="0">
                  <c:v>Totals</c:v>
                </c:pt>
              </c:strCache>
            </c:strRef>
          </c:cat>
          <c:val>
            <c:numRef>
              <c:f>Sheet1!$AF$101</c:f>
              <c:numCache>
                <c:formatCode>General</c:formatCode>
                <c:ptCount val="1"/>
                <c:pt idx="0">
                  <c:v>4</c:v>
                </c:pt>
              </c:numCache>
            </c:numRef>
          </c:val>
          <c:extLst>
            <c:ext xmlns:c16="http://schemas.microsoft.com/office/drawing/2014/chart" uri="{C3380CC4-5D6E-409C-BE32-E72D297353CC}">
              <c16:uniqueId val="{00000013-9FCD-47C6-B5AA-FBA04B624038}"/>
            </c:ext>
          </c:extLst>
        </c:ser>
        <c:ser>
          <c:idx val="20"/>
          <c:order val="20"/>
          <c:tx>
            <c:strRef>
              <c:f>Sheet1!$AG$1</c:f>
              <c:strCache>
                <c:ptCount val="1"/>
                <c:pt idx="0">
                  <c:v>Diabetes</c:v>
                </c:pt>
              </c:strCache>
            </c:strRef>
          </c:tx>
          <c:spPr>
            <a:solidFill>
              <a:schemeClr val="accent3">
                <a:lumMod val="80000"/>
              </a:schemeClr>
            </a:solidFill>
            <a:ln>
              <a:noFill/>
            </a:ln>
            <a:effectLst/>
            <a:sp3d/>
          </c:spPr>
          <c:invertIfNegative val="0"/>
          <c:cat>
            <c:strRef>
              <c:f>Sheet1!$A$101</c:f>
              <c:strCache>
                <c:ptCount val="1"/>
                <c:pt idx="0">
                  <c:v>Totals</c:v>
                </c:pt>
              </c:strCache>
            </c:strRef>
          </c:cat>
          <c:val>
            <c:numRef>
              <c:f>Sheet1!$AG$101</c:f>
              <c:numCache>
                <c:formatCode>General</c:formatCode>
                <c:ptCount val="1"/>
                <c:pt idx="0">
                  <c:v>9</c:v>
                </c:pt>
              </c:numCache>
            </c:numRef>
          </c:val>
          <c:extLst>
            <c:ext xmlns:c16="http://schemas.microsoft.com/office/drawing/2014/chart" uri="{C3380CC4-5D6E-409C-BE32-E72D297353CC}">
              <c16:uniqueId val="{00000014-9FCD-47C6-B5AA-FBA04B624038}"/>
            </c:ext>
          </c:extLst>
        </c:ser>
        <c:ser>
          <c:idx val="21"/>
          <c:order val="21"/>
          <c:tx>
            <c:strRef>
              <c:f>Sheet1!$AH$1</c:f>
              <c:strCache>
                <c:ptCount val="1"/>
                <c:pt idx="0">
                  <c:v>Chronic Kidney Disease</c:v>
                </c:pt>
              </c:strCache>
            </c:strRef>
          </c:tx>
          <c:spPr>
            <a:solidFill>
              <a:schemeClr val="accent4">
                <a:lumMod val="80000"/>
              </a:schemeClr>
            </a:solidFill>
            <a:ln>
              <a:noFill/>
            </a:ln>
            <a:effectLst/>
            <a:sp3d/>
          </c:spPr>
          <c:invertIfNegative val="0"/>
          <c:cat>
            <c:strRef>
              <c:f>Sheet1!$A$101</c:f>
              <c:strCache>
                <c:ptCount val="1"/>
                <c:pt idx="0">
                  <c:v>Totals</c:v>
                </c:pt>
              </c:strCache>
            </c:strRef>
          </c:cat>
          <c:val>
            <c:numRef>
              <c:f>Sheet1!$AH$101</c:f>
              <c:numCache>
                <c:formatCode>General</c:formatCode>
                <c:ptCount val="1"/>
                <c:pt idx="0">
                  <c:v>4</c:v>
                </c:pt>
              </c:numCache>
            </c:numRef>
          </c:val>
          <c:extLst>
            <c:ext xmlns:c16="http://schemas.microsoft.com/office/drawing/2014/chart" uri="{C3380CC4-5D6E-409C-BE32-E72D297353CC}">
              <c16:uniqueId val="{00000015-9FCD-47C6-B5AA-FBA04B624038}"/>
            </c:ext>
          </c:extLst>
        </c:ser>
        <c:ser>
          <c:idx val="22"/>
          <c:order val="22"/>
          <c:tx>
            <c:strRef>
              <c:f>Sheet1!$AI$1</c:f>
              <c:strCache>
                <c:ptCount val="1"/>
                <c:pt idx="0">
                  <c:v>Arthritis (Osteoarthritis + Rheumatoid)</c:v>
                </c:pt>
              </c:strCache>
            </c:strRef>
          </c:tx>
          <c:spPr>
            <a:solidFill>
              <a:schemeClr val="accent5">
                <a:lumMod val="80000"/>
              </a:schemeClr>
            </a:solidFill>
            <a:ln>
              <a:noFill/>
            </a:ln>
            <a:effectLst/>
            <a:sp3d/>
          </c:spPr>
          <c:invertIfNegative val="0"/>
          <c:cat>
            <c:strRef>
              <c:f>Sheet1!$A$101</c:f>
              <c:strCache>
                <c:ptCount val="1"/>
                <c:pt idx="0">
                  <c:v>Totals</c:v>
                </c:pt>
              </c:strCache>
            </c:strRef>
          </c:cat>
          <c:val>
            <c:numRef>
              <c:f>Sheet1!$AI$101</c:f>
              <c:numCache>
                <c:formatCode>General</c:formatCode>
                <c:ptCount val="1"/>
                <c:pt idx="0">
                  <c:v>17</c:v>
                </c:pt>
              </c:numCache>
            </c:numRef>
          </c:val>
          <c:extLst>
            <c:ext xmlns:c16="http://schemas.microsoft.com/office/drawing/2014/chart" uri="{C3380CC4-5D6E-409C-BE32-E72D297353CC}">
              <c16:uniqueId val="{00000016-9FCD-47C6-B5AA-FBA04B624038}"/>
            </c:ext>
          </c:extLst>
        </c:ser>
        <c:ser>
          <c:idx val="23"/>
          <c:order val="23"/>
          <c:tx>
            <c:strRef>
              <c:f>Sheet1!$AJ$1</c:f>
              <c:strCache>
                <c:ptCount val="1"/>
                <c:pt idx="0">
                  <c:v>Osteoporosis</c:v>
                </c:pt>
              </c:strCache>
            </c:strRef>
          </c:tx>
          <c:spPr>
            <a:solidFill>
              <a:schemeClr val="accent6">
                <a:lumMod val="80000"/>
              </a:schemeClr>
            </a:solidFill>
            <a:ln>
              <a:noFill/>
            </a:ln>
            <a:effectLst/>
            <a:sp3d/>
          </c:spPr>
          <c:invertIfNegative val="0"/>
          <c:cat>
            <c:strRef>
              <c:f>Sheet1!$A$101</c:f>
              <c:strCache>
                <c:ptCount val="1"/>
                <c:pt idx="0">
                  <c:v>Totals</c:v>
                </c:pt>
              </c:strCache>
            </c:strRef>
          </c:cat>
          <c:val>
            <c:numRef>
              <c:f>Sheet1!$AJ$101</c:f>
              <c:numCache>
                <c:formatCode>General</c:formatCode>
                <c:ptCount val="1"/>
                <c:pt idx="0">
                  <c:v>0</c:v>
                </c:pt>
              </c:numCache>
            </c:numRef>
          </c:val>
          <c:extLst>
            <c:ext xmlns:c16="http://schemas.microsoft.com/office/drawing/2014/chart" uri="{C3380CC4-5D6E-409C-BE32-E72D297353CC}">
              <c16:uniqueId val="{00000017-9FCD-47C6-B5AA-FBA04B624038}"/>
            </c:ext>
          </c:extLst>
        </c:ser>
        <c:ser>
          <c:idx val="24"/>
          <c:order val="24"/>
          <c:tx>
            <c:strRef>
              <c:f>Sheet1!$AK$1</c:f>
              <c:strCache>
                <c:ptCount val="1"/>
                <c:pt idx="0">
                  <c:v>HIV / AIDS</c:v>
                </c:pt>
              </c:strCache>
            </c:strRef>
          </c:tx>
          <c:spPr>
            <a:solidFill>
              <a:schemeClr val="accent1">
                <a:lumMod val="60000"/>
                <a:lumOff val="40000"/>
              </a:schemeClr>
            </a:solidFill>
            <a:ln>
              <a:noFill/>
            </a:ln>
            <a:effectLst/>
            <a:sp3d/>
          </c:spPr>
          <c:invertIfNegative val="0"/>
          <c:cat>
            <c:strRef>
              <c:f>Sheet1!$A$101</c:f>
              <c:strCache>
                <c:ptCount val="1"/>
                <c:pt idx="0">
                  <c:v>Totals</c:v>
                </c:pt>
              </c:strCache>
            </c:strRef>
          </c:cat>
          <c:val>
            <c:numRef>
              <c:f>Sheet1!$AK$101</c:f>
              <c:numCache>
                <c:formatCode>General</c:formatCode>
                <c:ptCount val="1"/>
                <c:pt idx="0">
                  <c:v>1</c:v>
                </c:pt>
              </c:numCache>
            </c:numRef>
          </c:val>
          <c:extLst>
            <c:ext xmlns:c16="http://schemas.microsoft.com/office/drawing/2014/chart" uri="{C3380CC4-5D6E-409C-BE32-E72D297353CC}">
              <c16:uniqueId val="{00000018-9FCD-47C6-B5AA-FBA04B624038}"/>
            </c:ext>
          </c:extLst>
        </c:ser>
        <c:ser>
          <c:idx val="25"/>
          <c:order val="25"/>
          <c:tx>
            <c:strRef>
              <c:f>Sheet1!$AL$1</c:f>
              <c:strCache>
                <c:ptCount val="1"/>
                <c:pt idx="0">
                  <c:v>Organ Transplant</c:v>
                </c:pt>
              </c:strCache>
            </c:strRef>
          </c:tx>
          <c:spPr>
            <a:solidFill>
              <a:schemeClr val="accent2">
                <a:lumMod val="60000"/>
                <a:lumOff val="40000"/>
              </a:schemeClr>
            </a:solidFill>
            <a:ln>
              <a:noFill/>
            </a:ln>
            <a:effectLst/>
            <a:sp3d/>
          </c:spPr>
          <c:invertIfNegative val="0"/>
          <c:cat>
            <c:strRef>
              <c:f>Sheet1!$A$101</c:f>
              <c:strCache>
                <c:ptCount val="1"/>
                <c:pt idx="0">
                  <c:v>Totals</c:v>
                </c:pt>
              </c:strCache>
            </c:strRef>
          </c:cat>
          <c:val>
            <c:numRef>
              <c:f>Sheet1!$AL$101</c:f>
              <c:numCache>
                <c:formatCode>General</c:formatCode>
                <c:ptCount val="1"/>
                <c:pt idx="0">
                  <c:v>0</c:v>
                </c:pt>
              </c:numCache>
            </c:numRef>
          </c:val>
          <c:extLst>
            <c:ext xmlns:c16="http://schemas.microsoft.com/office/drawing/2014/chart" uri="{C3380CC4-5D6E-409C-BE32-E72D297353CC}">
              <c16:uniqueId val="{00000019-9FCD-47C6-B5AA-FBA04B624038}"/>
            </c:ext>
          </c:extLst>
        </c:ser>
        <c:ser>
          <c:idx val="26"/>
          <c:order val="26"/>
          <c:tx>
            <c:strRef>
              <c:f>Sheet1!$AM$1</c:f>
              <c:strCache>
                <c:ptCount val="1"/>
                <c:pt idx="0">
                  <c:v>Cancer (Breast, Colorectal, Lung + Prostate)</c:v>
                </c:pt>
              </c:strCache>
            </c:strRef>
          </c:tx>
          <c:spPr>
            <a:solidFill>
              <a:schemeClr val="accent3">
                <a:lumMod val="60000"/>
                <a:lumOff val="40000"/>
              </a:schemeClr>
            </a:solidFill>
            <a:ln>
              <a:noFill/>
            </a:ln>
            <a:effectLst/>
            <a:sp3d/>
          </c:spPr>
          <c:invertIfNegative val="0"/>
          <c:cat>
            <c:strRef>
              <c:f>Sheet1!$A$101</c:f>
              <c:strCache>
                <c:ptCount val="1"/>
                <c:pt idx="0">
                  <c:v>Totals</c:v>
                </c:pt>
              </c:strCache>
            </c:strRef>
          </c:cat>
          <c:val>
            <c:numRef>
              <c:f>Sheet1!$AM$101</c:f>
              <c:numCache>
                <c:formatCode>General</c:formatCode>
                <c:ptCount val="1"/>
                <c:pt idx="0">
                  <c:v>1</c:v>
                </c:pt>
              </c:numCache>
            </c:numRef>
          </c:val>
          <c:extLst>
            <c:ext xmlns:c16="http://schemas.microsoft.com/office/drawing/2014/chart" uri="{C3380CC4-5D6E-409C-BE32-E72D297353CC}">
              <c16:uniqueId val="{0000001A-9FCD-47C6-B5AA-FBA04B624038}"/>
            </c:ext>
          </c:extLst>
        </c:ser>
        <c:ser>
          <c:idx val="27"/>
          <c:order val="27"/>
          <c:tx>
            <c:strRef>
              <c:f>Sheet1!$AN$1</c:f>
              <c:strCache>
                <c:ptCount val="1"/>
                <c:pt idx="0">
                  <c:v>Other</c:v>
                </c:pt>
              </c:strCache>
            </c:strRef>
          </c:tx>
          <c:spPr>
            <a:solidFill>
              <a:schemeClr val="accent4">
                <a:lumMod val="60000"/>
                <a:lumOff val="40000"/>
              </a:schemeClr>
            </a:solidFill>
            <a:ln>
              <a:noFill/>
            </a:ln>
            <a:effectLst/>
            <a:sp3d/>
          </c:spPr>
          <c:invertIfNegative val="0"/>
          <c:cat>
            <c:strRef>
              <c:f>Sheet1!$A$101</c:f>
              <c:strCache>
                <c:ptCount val="1"/>
                <c:pt idx="0">
                  <c:v>Totals</c:v>
                </c:pt>
              </c:strCache>
            </c:strRef>
          </c:cat>
          <c:val>
            <c:numRef>
              <c:f>Sheet1!$AN$101</c:f>
              <c:numCache>
                <c:formatCode>General</c:formatCode>
                <c:ptCount val="1"/>
                <c:pt idx="0">
                  <c:v>15</c:v>
                </c:pt>
              </c:numCache>
            </c:numRef>
          </c:val>
          <c:extLst>
            <c:ext xmlns:c16="http://schemas.microsoft.com/office/drawing/2014/chart" uri="{C3380CC4-5D6E-409C-BE32-E72D297353CC}">
              <c16:uniqueId val="{0000001B-9FCD-47C6-B5AA-FBA04B624038}"/>
            </c:ext>
          </c:extLst>
        </c:ser>
        <c:dLbls>
          <c:showLegendKey val="0"/>
          <c:showVal val="0"/>
          <c:showCatName val="0"/>
          <c:showSerName val="0"/>
          <c:showPercent val="0"/>
          <c:showBubbleSize val="0"/>
        </c:dLbls>
        <c:gapWidth val="150"/>
        <c:axId val="517676064"/>
        <c:axId val="517676480"/>
      </c:barChart>
      <c:catAx>
        <c:axId val="51767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17676480"/>
        <c:crosses val="autoZero"/>
        <c:auto val="1"/>
        <c:lblAlgn val="ctr"/>
        <c:lblOffset val="100"/>
        <c:noMultiLvlLbl val="0"/>
      </c:catAx>
      <c:valAx>
        <c:axId val="517676480"/>
        <c:scaling>
          <c:orientation val="minMax"/>
        </c:scaling>
        <c:delete val="0"/>
        <c:axPos val="l"/>
        <c:majorGridlines>
          <c:spPr>
            <a:ln w="9525" cap="flat" cmpd="sng" algn="ctr">
              <a:solidFill>
                <a:schemeClr val="tx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17676064"/>
        <c:crosses val="autoZero"/>
        <c:crossBetween val="between"/>
      </c:valAx>
      <c:spPr>
        <a:noFill/>
        <a:ln>
          <a:noFill/>
        </a:ln>
        <a:effectLst/>
      </c:spPr>
    </c:plotArea>
    <c:legend>
      <c:legendPos val="r"/>
      <c:layout>
        <c:manualLayout>
          <c:xMode val="edge"/>
          <c:yMode val="edge"/>
          <c:x val="0.79599697368034616"/>
          <c:y val="1.9805735596503452E-2"/>
          <c:w val="0.19755360363185442"/>
          <c:h val="0.918139554723271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EE4B-6BEC-BF4F-9F96-4FFC58684FF1}"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A4016-1B2F-7F4B-A08A-DFE1F0F70081}" type="slidenum">
              <a:rPr lang="en-US" smtClean="0"/>
              <a:t>‹#›</a:t>
            </a:fld>
            <a:endParaRPr lang="en-US"/>
          </a:p>
        </p:txBody>
      </p:sp>
    </p:spTree>
    <p:extLst>
      <p:ext uri="{BB962C8B-B14F-4D97-AF65-F5344CB8AC3E}">
        <p14:creationId xmlns:p14="http://schemas.microsoft.com/office/powerpoint/2010/main" val="422683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70A96EB7-FB10-3F45-BD93-041A362507D7}"/>
              </a:ext>
            </a:extLst>
          </p:cNvPr>
          <p:cNvPicPr>
            <a:picLocks noChangeAspect="1"/>
          </p:cNvPicPr>
          <p:nvPr userDrawn="1"/>
        </p:nvPicPr>
        <p:blipFill>
          <a:blip r:embed="rId3"/>
          <a:stretch>
            <a:fillRect/>
          </a:stretch>
        </p:blipFill>
        <p:spPr>
          <a:xfrm>
            <a:off x="1680115" y="4768642"/>
            <a:ext cx="2978870" cy="1222542"/>
          </a:xfrm>
          <a:prstGeom prst="rect">
            <a:avLst/>
          </a:prstGeom>
        </p:spPr>
      </p:pic>
      <p:grpSp>
        <p:nvGrpSpPr>
          <p:cNvPr id="6" name="Group 5">
            <a:extLst>
              <a:ext uri="{FF2B5EF4-FFF2-40B4-BE49-F238E27FC236}">
                <a16:creationId xmlns:a16="http://schemas.microsoft.com/office/drawing/2014/main" id="{5B3F904F-9606-414B-8EF1-4441884A67C9}"/>
              </a:ext>
            </a:extLst>
          </p:cNvPr>
          <p:cNvGrpSpPr/>
          <p:nvPr userDrawn="1"/>
        </p:nvGrpSpPr>
        <p:grpSpPr>
          <a:xfrm>
            <a:off x="8048370" y="5680888"/>
            <a:ext cx="3501213" cy="374592"/>
            <a:chOff x="9219717" y="5616592"/>
            <a:chExt cx="3501213" cy="374592"/>
          </a:xfrm>
        </p:grpSpPr>
        <p:pic>
          <p:nvPicPr>
            <p:cNvPr id="4" name="Picture 3">
              <a:extLst>
                <a:ext uri="{FF2B5EF4-FFF2-40B4-BE49-F238E27FC236}">
                  <a16:creationId xmlns:a16="http://schemas.microsoft.com/office/drawing/2014/main" id="{566AF1AA-F633-574C-9564-8800A9D266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31715" y="5616592"/>
              <a:ext cx="1989215" cy="374592"/>
            </a:xfrm>
            <a:prstGeom prst="rect">
              <a:avLst/>
            </a:prstGeom>
          </p:spPr>
        </p:pic>
        <p:sp>
          <p:nvSpPr>
            <p:cNvPr id="5" name="TextBox 4">
              <a:extLst>
                <a:ext uri="{FF2B5EF4-FFF2-40B4-BE49-F238E27FC236}">
                  <a16:creationId xmlns:a16="http://schemas.microsoft.com/office/drawing/2014/main" id="{D182286F-56A4-4244-BD25-E520ADFA8591}"/>
                </a:ext>
              </a:extLst>
            </p:cNvPr>
            <p:cNvSpPr txBox="1"/>
            <p:nvPr userDrawn="1"/>
          </p:nvSpPr>
          <p:spPr>
            <a:xfrm>
              <a:off x="9219717" y="5713098"/>
              <a:ext cx="1598469"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bg1"/>
                  </a:solidFill>
                  <a:effectLst/>
                  <a:latin typeface="+mn-lt"/>
                  <a:ea typeface="+mn-ea"/>
                  <a:cs typeface="+mn-cs"/>
                </a:rPr>
                <a:t>The academic core of</a:t>
              </a:r>
            </a:p>
          </p:txBody>
        </p:sp>
      </p:grpSp>
      <p:pic>
        <p:nvPicPr>
          <p:cNvPr id="10" name="Picture 9"/>
          <p:cNvPicPr>
            <a:picLocks noChangeAspect="1"/>
          </p:cNvPicPr>
          <p:nvPr userDrawn="1"/>
        </p:nvPicPr>
        <p:blipFill>
          <a:blip r:embed="rId5"/>
          <a:stretch>
            <a:fillRect/>
          </a:stretch>
        </p:blipFill>
        <p:spPr>
          <a:xfrm>
            <a:off x="-91977" y="-85649"/>
            <a:ext cx="12375953" cy="7029297"/>
          </a:xfrm>
          <a:prstGeom prst="rect">
            <a:avLst/>
          </a:prstGeom>
          <a:solidFill>
            <a:schemeClr val="bg1">
              <a:alpha val="0"/>
            </a:schemeClr>
          </a:solidFill>
          <a:ln>
            <a:noFill/>
          </a:ln>
        </p:spPr>
      </p:pic>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744673" y="1478087"/>
            <a:ext cx="4849755" cy="1709530"/>
          </a:xfrm>
          <a:prstGeom prst="rect">
            <a:avLst/>
          </a:prstGeom>
        </p:spPr>
        <p:txBody>
          <a:bodyPr anchor="b">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744672" y="3448820"/>
            <a:ext cx="4849756" cy="778406"/>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44671" y="3289856"/>
            <a:ext cx="48497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Photo 1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6894747"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6894747"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6925638"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317023"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Photo 1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1603219"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1603219"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1634110"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2025495"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4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Photo 2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1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 Photo 2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2"/>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1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4863"/>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3" name="Content Placeholder 2">
            <a:extLst>
              <a:ext uri="{FF2B5EF4-FFF2-40B4-BE49-F238E27FC236}">
                <a16:creationId xmlns:a16="http://schemas.microsoft.com/office/drawing/2014/main" id="{60304D90-FB9C-C841-946B-8D0B56579189}"/>
              </a:ext>
            </a:extLst>
          </p:cNvPr>
          <p:cNvSpPr>
            <a:spLocks noGrp="1"/>
          </p:cNvSpPr>
          <p:nvPr>
            <p:ph sz="half" idx="1" hasCustomPrompt="1"/>
          </p:nvPr>
        </p:nvSpPr>
        <p:spPr>
          <a:xfrm>
            <a:off x="822960" y="1371600"/>
            <a:ext cx="6387058" cy="4351338"/>
          </a:xfrm>
          <a:prstGeom prst="rect">
            <a:avLst/>
          </a:prstGeom>
        </p:spPr>
        <p:txBody>
          <a:body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Tree>
    <p:extLst>
      <p:ext uri="{BB962C8B-B14F-4D97-AF65-F5344CB8AC3E}">
        <p14:creationId xmlns:p14="http://schemas.microsoft.com/office/powerpoint/2010/main" val="14987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2960"/>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
        <p:nvSpPr>
          <p:cNvPr id="7" name="Content Placeholder 2">
            <a:extLst>
              <a:ext uri="{FF2B5EF4-FFF2-40B4-BE49-F238E27FC236}">
                <a16:creationId xmlns:a16="http://schemas.microsoft.com/office/drawing/2014/main" id="{5B3E1637-45E8-5BE3-1920-6EAC1311DCC0}"/>
              </a:ext>
            </a:extLst>
          </p:cNvPr>
          <p:cNvSpPr>
            <a:spLocks noGrp="1"/>
          </p:cNvSpPr>
          <p:nvPr>
            <p:ph sz="half" idx="1" hasCustomPrompt="1"/>
          </p:nvPr>
        </p:nvSpPr>
        <p:spPr>
          <a:xfrm>
            <a:off x="822960" y="1371600"/>
            <a:ext cx="6675120" cy="4389120"/>
          </a:xfrm>
          <a:prstGeom prst="rect">
            <a:avLst/>
          </a:prstGeom>
        </p:spPr>
        <p:txBody>
          <a:bodyPr wrap="square">
            <a:noAutofit/>
          </a:bodyPr>
          <a:lstStyle>
            <a:lvl1pPr marL="14288" marR="0" indent="0" algn="l" defTabSz="914400" rtl="0" eaLnBrk="1" fontAlgn="auto" latinLnBrk="0" hangingPunct="1">
              <a:lnSpc>
                <a:spcPct val="100000"/>
              </a:lnSpc>
              <a:spcBef>
                <a:spcPts val="1000"/>
              </a:spcBef>
              <a:spcAft>
                <a:spcPts val="0"/>
              </a:spcAft>
              <a:buClr>
                <a:srgbClr val="9E7E38"/>
              </a:buClr>
              <a:buSzPct val="110000"/>
              <a:buFontTx/>
              <a:buNone/>
              <a:tabLst/>
              <a:defRPr sz="2000"/>
            </a:lvl1pPr>
            <a:lvl2pPr marL="14288" indent="0">
              <a:buFontTx/>
              <a:buNone/>
              <a:tabLst/>
              <a:defRPr sz="2000"/>
            </a:lvl2pPr>
            <a:lvl3pPr marL="14288" indent="0">
              <a:buFontTx/>
              <a:buNone/>
              <a:tabLst/>
              <a:defRPr sz="2000"/>
            </a:lvl3pPr>
            <a:lvl4pPr marL="14288" indent="0">
              <a:buFontTx/>
              <a:buNone/>
              <a:tabLst/>
              <a:defRPr sz="2000"/>
            </a:lvl4pPr>
            <a:lvl5pPr marL="14288" indent="0">
              <a:buFontTx/>
              <a:buNone/>
              <a:tabLst/>
              <a:defRPr sz="2000"/>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a:t>
            </a:r>
          </a:p>
          <a:p>
            <a:pPr marL="342900" indent="-342900">
              <a:lnSpc>
                <a:spcPct val="100000"/>
              </a:lnSpc>
              <a:buSzPct val="110000"/>
            </a:pPr>
            <a:endParaRPr lang="en-US" sz="2000" dirty="0"/>
          </a:p>
        </p:txBody>
      </p:sp>
    </p:spTree>
    <p:extLst>
      <p:ext uri="{BB962C8B-B14F-4D97-AF65-F5344CB8AC3E}">
        <p14:creationId xmlns:p14="http://schemas.microsoft.com/office/powerpoint/2010/main" val="82877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515600" cy="822960"/>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515600" cy="438912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884361657"/>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text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4052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B275CD5-F16B-3B7E-4E55-435CF96033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127373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body cop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ADA0DEF-CAB8-560F-7B3F-D38A387A341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298257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9892748" cy="877266"/>
          </a:xfrm>
          <a:prstGeom prst="rect">
            <a:avLst/>
          </a:prstGeom>
        </p:spPr>
        <p:txBody>
          <a:bodyPr/>
          <a:lstStyle/>
          <a:p>
            <a:r>
              <a:rPr lang="en-US" dirty="0"/>
              <a:t>Title – Arial Bold 40 </a:t>
            </a:r>
            <a:r>
              <a:rPr lang="en-US" dirty="0" err="1"/>
              <a:t>pt</a:t>
            </a:r>
            <a:endParaRPr lang="en-US" dirty="0"/>
          </a:p>
        </p:txBody>
      </p:sp>
      <p:sp>
        <p:nvSpPr>
          <p:cNvPr id="3" name="Slide Number Placeholder 2">
            <a:extLst>
              <a:ext uri="{FF2B5EF4-FFF2-40B4-BE49-F238E27FC236}">
                <a16:creationId xmlns:a16="http://schemas.microsoft.com/office/drawing/2014/main" id="{5565B34D-C2D9-9842-8A76-C94BA6B57B35}"/>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3510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10204174" cy="877266"/>
          </a:xfrm>
          <a:prstGeom prst="rect">
            <a:avLst/>
          </a:prstGeom>
        </p:spPr>
        <p:txBody>
          <a:bodyPr/>
          <a:lstStyle/>
          <a:p>
            <a:r>
              <a:rPr lang="en-US" dirty="0"/>
              <a:t>Title – Arial Bold 40 </a:t>
            </a:r>
            <a:r>
              <a:rPr lang="en-US" dirty="0" err="1"/>
              <a:t>pt</a:t>
            </a:r>
            <a:endParaRPr lang="en-US" dirty="0"/>
          </a:p>
        </p:txBody>
      </p:sp>
      <p:pic>
        <p:nvPicPr>
          <p:cNvPr id="18" name="Picture 17">
            <a:extLst>
              <a:ext uri="{FF2B5EF4-FFF2-40B4-BE49-F238E27FC236}">
                <a16:creationId xmlns:a16="http://schemas.microsoft.com/office/drawing/2014/main" id="{E81EA6F9-9853-994E-9691-56DDAEFB646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5894"/>
          <a:stretch/>
        </p:blipFill>
        <p:spPr>
          <a:xfrm>
            <a:off x="7285343" y="344765"/>
            <a:ext cx="4906657" cy="5763142"/>
          </a:xfrm>
          <a:prstGeom prst="rect">
            <a:avLst/>
          </a:prstGeom>
        </p:spPr>
      </p:pic>
      <p:sp>
        <p:nvSpPr>
          <p:cNvPr id="3" name="Slide Number Placeholder 2">
            <a:extLst>
              <a:ext uri="{FF2B5EF4-FFF2-40B4-BE49-F238E27FC236}">
                <a16:creationId xmlns:a16="http://schemas.microsoft.com/office/drawing/2014/main" id="{B956321F-BCFD-A544-9480-FBBD0CC0E9B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11257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BD74F-7B47-B54E-B53C-498ADC112666}"/>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615A8F3-B2CF-C645-AA8E-4D2F7A4B65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bg1">
                    <a:lumMod val="50000"/>
                  </a:schemeClr>
                </a:solidFill>
                <a:latin typeface="Arial" panose="020B0604020202020204" pitchFamily="34" charset="0"/>
                <a:cs typeface="Arial" panose="020B0604020202020204" pitchFamily="34" charset="0"/>
              </a:defRPr>
            </a:lvl1pPr>
          </a:lstStyle>
          <a:p>
            <a:fld id="{0E109EA1-A30D-9743-9DCC-41793B4C74E6}" type="slidenum">
              <a:rPr lang="en-US" smtClean="0"/>
              <a:pPr/>
              <a:t>‹#›</a:t>
            </a:fld>
            <a:endParaRPr lang="en-US" dirty="0"/>
          </a:p>
        </p:txBody>
      </p:sp>
      <p:pic>
        <p:nvPicPr>
          <p:cNvPr id="16" name="Picture 15">
            <a:extLst>
              <a:ext uri="{FF2B5EF4-FFF2-40B4-BE49-F238E27FC236}">
                <a16:creationId xmlns:a16="http://schemas.microsoft.com/office/drawing/2014/main" id="{80B361CF-46BA-CC45-9442-12472E0807C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042381" y="6355765"/>
            <a:ext cx="2024974" cy="335168"/>
          </a:xfrm>
          <a:prstGeom prst="rect">
            <a:avLst/>
          </a:prstGeom>
        </p:spPr>
      </p:pic>
      <p:cxnSp>
        <p:nvCxnSpPr>
          <p:cNvPr id="17" name="Straight Connector 16">
            <a:extLst>
              <a:ext uri="{FF2B5EF4-FFF2-40B4-BE49-F238E27FC236}">
                <a16:creationId xmlns:a16="http://schemas.microsoft.com/office/drawing/2014/main" id="{4B126E66-B8E5-0645-84E7-4016D9391A29}"/>
              </a:ext>
            </a:extLst>
          </p:cNvPr>
          <p:cNvCxnSpPr/>
          <p:nvPr userDrawn="1"/>
        </p:nvCxnSpPr>
        <p:spPr>
          <a:xfrm>
            <a:off x="0" y="6179237"/>
            <a:ext cx="12192000" cy="0"/>
          </a:xfrm>
          <a:prstGeom prst="line">
            <a:avLst/>
          </a:prstGeom>
          <a:ln w="9525">
            <a:solidFill>
              <a:srgbClr val="9E7E3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7CBF91-3D9D-5744-BE72-E29313CE4B99}"/>
              </a:ext>
            </a:extLst>
          </p:cNvPr>
          <p:cNvSpPr txBox="1"/>
          <p:nvPr userDrawn="1"/>
        </p:nvSpPr>
        <p:spPr>
          <a:xfrm>
            <a:off x="10314072" y="6368238"/>
            <a:ext cx="1256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bg1">
                    <a:lumMod val="50000"/>
                  </a:schemeClr>
                </a:solidFill>
                <a:effectLst/>
                <a:latin typeface="Arial" panose="020B0604020202020204" pitchFamily="34" charset="0"/>
                <a:ea typeface="+mn-ea"/>
                <a:cs typeface="Arial" panose="020B0604020202020204" pitchFamily="34" charset="0"/>
              </a:rPr>
              <a:t>The academic core of Atrium Health</a:t>
            </a:r>
          </a:p>
        </p:txBody>
      </p:sp>
      <p:cxnSp>
        <p:nvCxnSpPr>
          <p:cNvPr id="4" name="Straight Connector 3">
            <a:extLst>
              <a:ext uri="{FF2B5EF4-FFF2-40B4-BE49-F238E27FC236}">
                <a16:creationId xmlns:a16="http://schemas.microsoft.com/office/drawing/2014/main" id="{86F45DA8-F4E0-A940-87D6-72934959BB43}"/>
              </a:ext>
            </a:extLst>
          </p:cNvPr>
          <p:cNvCxnSpPr>
            <a:cxnSpLocks/>
          </p:cNvCxnSpPr>
          <p:nvPr userDrawn="1"/>
        </p:nvCxnSpPr>
        <p:spPr>
          <a:xfrm>
            <a:off x="10249623" y="6382146"/>
            <a:ext cx="0" cy="322695"/>
          </a:xfrm>
          <a:prstGeom prst="line">
            <a:avLst/>
          </a:prstGeom>
          <a:ln w="9525"/>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16"/>
          <a:stretch>
            <a:fillRect/>
          </a:stretch>
        </p:blipFill>
        <p:spPr>
          <a:xfrm>
            <a:off x="-91977" y="-85649"/>
            <a:ext cx="12375953" cy="7029297"/>
          </a:xfrm>
          <a:prstGeom prst="rect">
            <a:avLst/>
          </a:prstGeom>
          <a:solidFill>
            <a:schemeClr val="bg1">
              <a:alpha val="0"/>
            </a:schemeClr>
          </a:solidFill>
        </p:spPr>
      </p:pic>
      <p:sp>
        <p:nvSpPr>
          <p:cNvPr id="9" name="Title Placeholder 1">
            <a:extLst>
              <a:ext uri="{FF2B5EF4-FFF2-40B4-BE49-F238E27FC236}">
                <a16:creationId xmlns:a16="http://schemas.microsoft.com/office/drawing/2014/main" id="{0AC5FA14-28EB-EC48-A23B-53FA6634936B}"/>
              </a:ext>
            </a:extLst>
          </p:cNvPr>
          <p:cNvSpPr>
            <a:spLocks noGrp="1"/>
          </p:cNvSpPr>
          <p:nvPr>
            <p:ph type="title"/>
          </p:nvPr>
        </p:nvSpPr>
        <p:spPr>
          <a:xfrm>
            <a:off x="822960" y="365760"/>
            <a:ext cx="10515600" cy="822960"/>
          </a:xfrm>
          <a:prstGeom prst="rect">
            <a:avLst/>
          </a:prstGeom>
        </p:spPr>
        <p:txBody>
          <a:bodyPr vert="horz" lIns="91440" tIns="45720" rIns="91440" bIns="45720" rtlCol="0" anchor="t" anchorCtr="0">
            <a:normAutofit/>
          </a:bodyPr>
          <a:lstStyle/>
          <a:p>
            <a:r>
              <a:rPr lang="en-US" dirty="0"/>
              <a:t>Title – Arial Bold 40pt</a:t>
            </a:r>
          </a:p>
        </p:txBody>
      </p:sp>
      <p:sp>
        <p:nvSpPr>
          <p:cNvPr id="11" name="Text Placeholder 2">
            <a:extLst>
              <a:ext uri="{FF2B5EF4-FFF2-40B4-BE49-F238E27FC236}">
                <a16:creationId xmlns:a16="http://schemas.microsoft.com/office/drawing/2014/main" id="{7982A3E0-C71D-634A-9871-F5B8FB720C8C}"/>
              </a:ext>
            </a:extLst>
          </p:cNvPr>
          <p:cNvSpPr>
            <a:spLocks noGrp="1"/>
          </p:cNvSpPr>
          <p:nvPr>
            <p:ph type="body" idx="1"/>
          </p:nvPr>
        </p:nvSpPr>
        <p:spPr>
          <a:xfrm>
            <a:off x="822960" y="1371600"/>
            <a:ext cx="10515600" cy="4389120"/>
          </a:xfrm>
          <a:prstGeom prst="rect">
            <a:avLst/>
          </a:prstGeom>
        </p:spPr>
        <p:txBody>
          <a:bodyPr vert="horz" lIns="91440" tIns="45720" rIns="91440" bIns="45720" rtlCol="0">
            <a:normAutofit/>
          </a:body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Tree>
    <p:extLst>
      <p:ext uri="{BB962C8B-B14F-4D97-AF65-F5344CB8AC3E}">
        <p14:creationId xmlns:p14="http://schemas.microsoft.com/office/powerpoint/2010/main" val="1877498306"/>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8" r:id="rId3"/>
    <p:sldLayoutId id="2147483690" r:id="rId4"/>
    <p:sldLayoutId id="2147483699" r:id="rId5"/>
    <p:sldLayoutId id="2147483700" r:id="rId6"/>
    <p:sldLayoutId id="2147483701" r:id="rId7"/>
    <p:sldLayoutId id="2147483693" r:id="rId8"/>
    <p:sldLayoutId id="2147483694" r:id="rId9"/>
    <p:sldLayoutId id="2147483696" r:id="rId10"/>
    <p:sldLayoutId id="2147483702" r:id="rId11"/>
    <p:sldLayoutId id="2147483697" r:id="rId12"/>
    <p:sldLayoutId id="2147483703" r:id="rId13"/>
  </p:sldLayoutIdLst>
  <p:hf hdr="0"/>
  <p:txStyles>
    <p:titleStyle>
      <a:lvl1pPr algn="l" defTabSz="914400" rtl="0" eaLnBrk="1" latinLnBrk="0" hangingPunct="1">
        <a:lnSpc>
          <a:spcPct val="90000"/>
        </a:lnSpc>
        <a:spcBef>
          <a:spcPct val="0"/>
        </a:spcBef>
        <a:buNone/>
        <a:defRPr sz="4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12.jpeg" Type="http://schemas.openxmlformats.org/officeDocument/2006/relationships/image"/><Relationship Id="rId1" Target="../slideLayouts/slideLayout5.xml" Type="http://schemas.openxmlformats.org/officeDocument/2006/relationships/slideLayout"/></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F2B7-A4EE-5847-8B25-B6EBCA52BE5D}"/>
              </a:ext>
            </a:extLst>
          </p:cNvPr>
          <p:cNvSpPr>
            <a:spLocks noGrp="1"/>
          </p:cNvSpPr>
          <p:nvPr>
            <p:ph type="ctrTitle"/>
          </p:nvPr>
        </p:nvSpPr>
        <p:spPr/>
        <p:txBody>
          <a:bodyPr>
            <a:normAutofit/>
          </a:bodyPr>
          <a:lstStyle/>
          <a:p>
            <a:r>
              <a:rPr lang="en-US" sz="2800" dirty="0"/>
              <a:t>Samaritan Ministries Menu Evaluation</a:t>
            </a:r>
            <a:br>
              <a:rPr lang="en-US" sz="2800" dirty="0"/>
            </a:br>
            <a:r>
              <a:rPr lang="en-US" sz="2800" dirty="0"/>
              <a:t>Based on Guests’ Chronic Health Conditions</a:t>
            </a:r>
          </a:p>
        </p:txBody>
      </p:sp>
      <p:sp>
        <p:nvSpPr>
          <p:cNvPr id="3" name="Subtitle 2">
            <a:extLst>
              <a:ext uri="{FF2B5EF4-FFF2-40B4-BE49-F238E27FC236}">
                <a16:creationId xmlns:a16="http://schemas.microsoft.com/office/drawing/2014/main" id="{4ACA42BD-2ECF-664D-8C98-22A8B6A1E4AE}"/>
              </a:ext>
            </a:extLst>
          </p:cNvPr>
          <p:cNvSpPr>
            <a:spLocks noGrp="1"/>
          </p:cNvSpPr>
          <p:nvPr>
            <p:ph type="subTitle" idx="1"/>
          </p:nvPr>
        </p:nvSpPr>
        <p:spPr>
          <a:xfrm>
            <a:off x="744672" y="3448819"/>
            <a:ext cx="4849756" cy="520507"/>
          </a:xfrm>
        </p:spPr>
        <p:txBody>
          <a:bodyPr>
            <a:normAutofit fontScale="77500" lnSpcReduction="20000"/>
          </a:bodyPr>
          <a:lstStyle/>
          <a:p>
            <a:r>
              <a:rPr lang="en-US" dirty="0"/>
              <a:t>WALTER SCOTT DIONISIO DUY, MS2</a:t>
            </a:r>
          </a:p>
          <a:p>
            <a:r>
              <a:rPr lang="en-US" dirty="0"/>
              <a:t>SEPTEMBER 8, 2022</a:t>
            </a:r>
          </a:p>
        </p:txBody>
      </p:sp>
      <p:sp>
        <p:nvSpPr>
          <p:cNvPr id="4" name="Subtitle 2">
            <a:extLst>
              <a:ext uri="{FF2B5EF4-FFF2-40B4-BE49-F238E27FC236}">
                <a16:creationId xmlns:a16="http://schemas.microsoft.com/office/drawing/2014/main" id="{FDCE754E-6A23-7776-82BA-C7D0C63AEE13}"/>
              </a:ext>
            </a:extLst>
          </p:cNvPr>
          <p:cNvSpPr txBox="1">
            <a:spLocks/>
          </p:cNvSpPr>
          <p:nvPr/>
        </p:nvSpPr>
        <p:spPr>
          <a:xfrm>
            <a:off x="744672" y="957580"/>
            <a:ext cx="4849756" cy="52050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Clr>
                <a:srgbClr val="9E7E38"/>
              </a:buClr>
              <a:buFont typeface="Arial" panose="020B0604020202020204" pitchFamily="34" charset="0"/>
              <a:buNone/>
              <a:defRPr sz="1600" kern="1200" cap="all" spc="200" baseline="0">
                <a:solidFill>
                  <a:schemeClr val="bg1"/>
                </a:solidFill>
                <a:latin typeface="Nunito Sans" pitchFamily="2" charset="77"/>
                <a:ea typeface="+mn-ea"/>
                <a:cs typeface="Arial" panose="020B0604020202020204" pitchFamily="34" charset="0"/>
              </a:defRPr>
            </a:lvl1pPr>
            <a:lvl2pPr marL="457200" indent="0" algn="ctr" defTabSz="914400" rtl="0" eaLnBrk="1" latinLnBrk="0" hangingPunct="1">
              <a:lnSpc>
                <a:spcPct val="90000"/>
              </a:lnSpc>
              <a:spcBef>
                <a:spcPts val="500"/>
              </a:spcBef>
              <a:buClr>
                <a:srgbClr val="9E7E38"/>
              </a:buClr>
              <a:buFont typeface="Arial" panose="020B0604020202020204" pitchFamily="34" charset="0"/>
              <a:buNone/>
              <a:defRPr sz="2000" kern="1200" baseline="0">
                <a:solidFill>
                  <a:schemeClr val="tx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E7E38"/>
              </a:buClr>
              <a:buFont typeface="Arial" panose="020B0604020202020204" pitchFamily="34" charset="0"/>
              <a:buNone/>
              <a:defRPr sz="1800" kern="1200" baseline="0">
                <a:solidFill>
                  <a:schemeClr val="tx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E7E38"/>
              </a:buClr>
              <a:buFont typeface="Arial" panose="020B0604020202020204" pitchFamily="34" charset="0"/>
              <a:buNone/>
              <a:defRPr sz="1600" kern="1200" baseline="0">
                <a:solidFill>
                  <a:schemeClr val="tx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E7E38"/>
              </a:buClr>
              <a:buFont typeface="Arial" panose="020B0604020202020204" pitchFamily="34" charset="0"/>
              <a:buNone/>
              <a:defRPr sz="1600" kern="1200" baseline="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HEALTH EQUITY CERTIFICATE CAPSTONE PROJECT</a:t>
            </a:r>
            <a:endParaRPr lang="en-US" dirty="0"/>
          </a:p>
        </p:txBody>
      </p:sp>
    </p:spTree>
    <p:extLst>
      <p:ext uri="{BB962C8B-B14F-4D97-AF65-F5344CB8AC3E}">
        <p14:creationId xmlns:p14="http://schemas.microsoft.com/office/powerpoint/2010/main" val="420121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Medications:</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10</a:t>
            </a:fld>
            <a:endParaRPr lang="en-US" dirty="0"/>
          </a:p>
        </p:txBody>
      </p:sp>
      <p:pic>
        <p:nvPicPr>
          <p:cNvPr id="5" name="Picture 6">
            <a:extLst>
              <a:ext uri="{FF2B5EF4-FFF2-40B4-BE49-F238E27FC236}">
                <a16:creationId xmlns:a16="http://schemas.microsoft.com/office/drawing/2014/main" id="{F6E8E807-623E-4354-BB61-CF6826370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102" y="1001628"/>
            <a:ext cx="6472990" cy="485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Medications: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b="1" dirty="0"/>
              <a:t>Most of the medications the guests had were to treat:</a:t>
            </a:r>
          </a:p>
          <a:p>
            <a:pPr marL="1143000" lvl="1" indent="-457200"/>
            <a:r>
              <a:rPr lang="en-US" sz="2800" b="1" dirty="0"/>
              <a:t>Mood disorders/anxiety</a:t>
            </a:r>
          </a:p>
          <a:p>
            <a:pPr marL="1143000" lvl="1" indent="-457200"/>
            <a:r>
              <a:rPr lang="en-US" sz="2800" b="1" dirty="0"/>
              <a:t>Hypertension</a:t>
            </a:r>
          </a:p>
          <a:p>
            <a:pPr marL="1143000" lvl="1" indent="-457200"/>
            <a:r>
              <a:rPr lang="en-US" sz="2800" b="1" dirty="0"/>
              <a:t>Pain</a:t>
            </a:r>
          </a:p>
          <a:p>
            <a:pPr marL="1143000" lvl="1" indent="-457200"/>
            <a:r>
              <a:rPr lang="en-US" sz="2800" b="1" dirty="0"/>
              <a:t>Diabetes</a:t>
            </a:r>
          </a:p>
          <a:p>
            <a:pPr marL="1143000" lvl="1" indent="-457200"/>
            <a:r>
              <a:rPr lang="en-US" sz="2800" b="1" dirty="0"/>
              <a:t>Allergies</a:t>
            </a:r>
          </a:p>
          <a:p>
            <a:pPr marL="1143000" lvl="1" indent="-457200"/>
            <a:r>
              <a:rPr lang="en-US" sz="2800" b="1" dirty="0"/>
              <a:t>GERD</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11</a:t>
            </a:fld>
            <a:endParaRPr lang="en-US" dirty="0"/>
          </a:p>
        </p:txBody>
      </p:sp>
    </p:spTree>
    <p:extLst>
      <p:ext uri="{BB962C8B-B14F-4D97-AF65-F5344CB8AC3E}">
        <p14:creationId xmlns:p14="http://schemas.microsoft.com/office/powerpoint/2010/main" val="181819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Survey Limitations: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b="1" dirty="0"/>
              <a:t>Many guests were unwilling to take survey</a:t>
            </a:r>
          </a:p>
          <a:p>
            <a:pPr marL="457200" indent="-457200">
              <a:buFont typeface="Arial" panose="020B0604020202020204" pitchFamily="34" charset="0"/>
              <a:buChar char="•"/>
            </a:pPr>
            <a:r>
              <a:rPr lang="en-US" sz="2800" b="1" dirty="0"/>
              <a:t>Reporting bias for guests – Alcohol + Drug use disorder and diabetes seems to be underreported</a:t>
            </a:r>
          </a:p>
          <a:p>
            <a:pPr marL="457200" indent="-457200">
              <a:buFont typeface="Arial" panose="020B0604020202020204" pitchFamily="34" charset="0"/>
              <a:buChar char="•"/>
            </a:pPr>
            <a:r>
              <a:rPr lang="en-US" sz="2800" b="1" dirty="0"/>
              <a:t>Lack of health maintenance in this population can limit diagnosis of chronic health conditions (diabetes, hypertension)</a:t>
            </a:r>
          </a:p>
          <a:p>
            <a:pPr marL="457200" indent="-457200">
              <a:buFont typeface="Arial" panose="020B0604020202020204" pitchFamily="34" charset="0"/>
              <a:buChar char="•"/>
            </a:pPr>
            <a:r>
              <a:rPr lang="en-US" sz="2800" b="1" dirty="0"/>
              <a:t>Guests don’t remember medication names</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12</a:t>
            </a:fld>
            <a:endParaRPr lang="en-US" dirty="0"/>
          </a:p>
        </p:txBody>
      </p:sp>
    </p:spTree>
    <p:extLst>
      <p:ext uri="{BB962C8B-B14F-4D97-AF65-F5344CB8AC3E}">
        <p14:creationId xmlns:p14="http://schemas.microsoft.com/office/powerpoint/2010/main" val="299742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b="1" dirty="0"/>
              <a:t>Paleo diet (less grains/legumes) have been used to ameliorate anxiety/depression symptoms. Has been shown to be useful for Inflammatory Bowel Disease (Crohn’s/Ulcerative Colitis)</a:t>
            </a:r>
          </a:p>
          <a:p>
            <a:pPr marL="457200" indent="-457200">
              <a:buFont typeface="Arial" panose="020B0604020202020204" pitchFamily="34" charset="0"/>
              <a:buChar char="•"/>
            </a:pPr>
            <a:r>
              <a:rPr lang="en-US" sz="2800" b="1" dirty="0"/>
              <a:t>Low FODMAP (Fermentable Oligosaccharides, Disaccharides, Monosaccharides, and Polyols)</a:t>
            </a:r>
          </a:p>
          <a:p>
            <a:pPr marL="457200" indent="-457200">
              <a:buFont typeface="Arial" panose="020B0604020202020204" pitchFamily="34" charset="0"/>
              <a:buChar char="•"/>
            </a:pPr>
            <a:r>
              <a:rPr lang="en-US" sz="2800" b="1" dirty="0"/>
              <a:t>DASH (Dietary Approaches to Stop Hypertension) diet</a:t>
            </a:r>
          </a:p>
          <a:p>
            <a:pPr marL="457200" indent="-457200">
              <a:buFont typeface="Arial" panose="020B0604020202020204" pitchFamily="34" charset="0"/>
              <a:buChar char="•"/>
            </a:pPr>
            <a:r>
              <a:rPr lang="en-US" sz="2800" b="1" dirty="0"/>
              <a:t>Push for more water intake instead of sweetened tea or coffee with sugar/cream. </a:t>
            </a:r>
            <a:endParaRPr lang="en-US" sz="2800"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13</a:t>
            </a:fld>
            <a:endParaRPr lang="en-US" dirty="0"/>
          </a:p>
        </p:txBody>
      </p:sp>
    </p:spTree>
    <p:extLst>
      <p:ext uri="{BB962C8B-B14F-4D97-AF65-F5344CB8AC3E}">
        <p14:creationId xmlns:p14="http://schemas.microsoft.com/office/powerpoint/2010/main" val="97736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b="1" dirty="0"/>
              <a:t>Novant Health nutritionists to evaluate survey data and make recommendations.</a:t>
            </a:r>
          </a:p>
          <a:p>
            <a:pPr marL="457200" indent="-457200">
              <a:buFont typeface="Arial" panose="020B0604020202020204" pitchFamily="34" charset="0"/>
              <a:buChar char="•"/>
            </a:pPr>
            <a:r>
              <a:rPr lang="en-US" sz="2800" b="1" dirty="0"/>
              <a:t>Periodically update survey results with new shelter guests.</a:t>
            </a:r>
          </a:p>
          <a:p>
            <a:pPr marL="457200" indent="-457200">
              <a:buFont typeface="Arial" panose="020B0604020202020204" pitchFamily="34" charset="0"/>
              <a:buChar char="•"/>
            </a:pPr>
            <a:r>
              <a:rPr lang="en-US" sz="2800" b="1" dirty="0"/>
              <a:t>Produce and provide dietary educational resources for soup kitchen guests.</a:t>
            </a:r>
          </a:p>
          <a:p>
            <a:pPr marL="457200" indent="-457200">
              <a:buFont typeface="Arial" panose="020B0604020202020204" pitchFamily="34" charset="0"/>
              <a:buChar char="•"/>
            </a:pPr>
            <a:r>
              <a:rPr lang="en-US" sz="2800" b="1" dirty="0"/>
              <a:t>Healthy cooking videos on Samaritan Ministries social media.</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14</a:t>
            </a:fld>
            <a:endParaRPr lang="en-US" dirty="0"/>
          </a:p>
        </p:txBody>
      </p:sp>
    </p:spTree>
    <p:extLst>
      <p:ext uri="{BB962C8B-B14F-4D97-AF65-F5344CB8AC3E}">
        <p14:creationId xmlns:p14="http://schemas.microsoft.com/office/powerpoint/2010/main" val="96011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fontScale="55000" lnSpcReduction="20000"/>
          </a:bodyPr>
          <a:lstStyle/>
          <a:p>
            <a:pPr marL="457200" indent="-457200">
              <a:buFont typeface="Arial" panose="020B0604020202020204" pitchFamily="34" charset="0"/>
              <a:buChar char="•"/>
            </a:pPr>
            <a:r>
              <a:rPr lang="en-US" sz="2800" b="1" dirty="0"/>
              <a:t>“About - Samaritan Ministries - Winston-Salem, NC.” Samaritan Ministries, 29 June 2020, https://www.samaritanforsyth.org/about/.</a:t>
            </a:r>
          </a:p>
          <a:p>
            <a:pPr marL="457200" indent="-457200">
              <a:buFont typeface="Arial" panose="020B0604020202020204" pitchFamily="34" charset="0"/>
              <a:buChar char="•"/>
            </a:pPr>
            <a:r>
              <a:rPr lang="en-US" sz="2800" b="1" dirty="0"/>
              <a:t>Wicks, Rosemary et al. “Experiences of food insecurity among urban soup kitchen consumers: insights for improving nutrition and well-being.” Journal of the American Dietetic Association vol. 106,6 (2006): 921-4. doi:10.1016/j.jada.2006.03.006</a:t>
            </a:r>
          </a:p>
          <a:p>
            <a:pPr marL="457200" indent="-457200">
              <a:buFont typeface="Arial" panose="020B0604020202020204" pitchFamily="34" charset="0"/>
              <a:buChar char="•"/>
            </a:pPr>
            <a:r>
              <a:rPr lang="en-US" sz="2800" b="1" dirty="0" err="1"/>
              <a:t>Nwakeze</a:t>
            </a:r>
            <a:r>
              <a:rPr lang="en-US" sz="2800" b="1" dirty="0"/>
              <a:t>, Peter C et al. “Homelessness, substance misuse, and access to public entitlements in a soup kitchen population.” Substance use &amp; misuse vol. 38,3-6 (2003): 645-68. doi:10.1081/ja-120017388</a:t>
            </a:r>
          </a:p>
          <a:p>
            <a:pPr marL="457200" indent="-457200">
              <a:buFont typeface="Arial" panose="020B0604020202020204" pitchFamily="34" charset="0"/>
              <a:buChar char="•"/>
            </a:pPr>
            <a:r>
              <a:rPr lang="en-US" sz="2800" b="1" dirty="0" err="1"/>
              <a:t>Eppich</a:t>
            </a:r>
            <a:r>
              <a:rPr lang="en-US" sz="2800" b="1" dirty="0"/>
              <a:t>, Simone, and Claudia </a:t>
            </a:r>
            <a:r>
              <a:rPr lang="en-US" sz="2800" b="1" dirty="0" err="1"/>
              <a:t>Plaisted</a:t>
            </a:r>
            <a:r>
              <a:rPr lang="en-US" sz="2800" b="1" dirty="0"/>
              <a:t> Fernandez. “Study finds Chapel Hill, NC, soup kitchen serves nutritious meals.” Journal of the American Dietetic Association vol. 104,8 (2004): 1284-6. doi:10.1016/j.jada.2004.05.208</a:t>
            </a:r>
          </a:p>
          <a:p>
            <a:pPr marL="457200" indent="-457200">
              <a:buFont typeface="Arial" panose="020B0604020202020204" pitchFamily="34" charset="0"/>
              <a:buChar char="•"/>
            </a:pPr>
            <a:r>
              <a:rPr lang="en-US" sz="2800" b="1" dirty="0"/>
              <a:t>Biggerstaff, Marilyn A et al. “Living on the edge: examination of people attending food pantries and soup kitchens.” Social work vol. 47,3 (2002): 267-77. doi:10.1093/</a:t>
            </a:r>
            <a:r>
              <a:rPr lang="en-US" sz="2800" b="1" dirty="0" err="1"/>
              <a:t>sw</a:t>
            </a:r>
            <a:r>
              <a:rPr lang="en-US" sz="2800" b="1" dirty="0"/>
              <a:t>/47.3.267</a:t>
            </a:r>
          </a:p>
          <a:p>
            <a:pPr marL="457200" indent="-457200">
              <a:buFont typeface="Arial" panose="020B0604020202020204" pitchFamily="34" charset="0"/>
              <a:buChar char="•"/>
            </a:pPr>
            <a:r>
              <a:rPr lang="en-US" sz="2800" b="1" dirty="0"/>
              <a:t>Eid, Georgia. “Six Reasons to Go Paleo for Mental Health.” Psychology Today, Sussex Publishers, 19 Sept. 2019, https://www.psychologytoday.com/us/blog/diagnosis-diet/201909/six-reasons-go-paleo-mental-health. </a:t>
            </a:r>
          </a:p>
          <a:p>
            <a:pPr marL="457200" indent="-457200">
              <a:buFont typeface="Arial" panose="020B0604020202020204" pitchFamily="34" charset="0"/>
              <a:buChar char="•"/>
            </a:pPr>
            <a:r>
              <a:rPr lang="en-US" sz="2800" b="1" dirty="0"/>
              <a:t>Murphy, Michelle, and Julian G Mercer. “Diet-regulated anxiety.” International journal of endocrinology vol. 2013 (2013): 701967. doi:10.1155/2013/701967</a:t>
            </a:r>
          </a:p>
          <a:p>
            <a:pPr marL="457200" indent="-457200">
              <a:buFont typeface="Arial" panose="020B0604020202020204" pitchFamily="34" charset="0"/>
              <a:buChar char="•"/>
            </a:pPr>
            <a:r>
              <a:rPr lang="en-US" sz="2800" b="1" dirty="0"/>
              <a:t>Huang, </a:t>
            </a:r>
            <a:r>
              <a:rPr lang="en-US" sz="2800" b="1" dirty="0" err="1"/>
              <a:t>Qingyi</a:t>
            </a:r>
            <a:r>
              <a:rPr lang="en-US" sz="2800" b="1" dirty="0"/>
              <a:t> et al. “Linking What We Eat to Our Mood: A Review of Diet, Dietary Antioxidants, and Depression.” Antioxidants (Basel, Switzerland) vol. 8,9 376. 5 Sep. 2019, doi:10.3390/antiox8090376</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15</a:t>
            </a:fld>
            <a:endParaRPr lang="en-US" dirty="0"/>
          </a:p>
        </p:txBody>
      </p:sp>
    </p:spTree>
    <p:extLst>
      <p:ext uri="{BB962C8B-B14F-4D97-AF65-F5344CB8AC3E}">
        <p14:creationId xmlns:p14="http://schemas.microsoft.com/office/powerpoint/2010/main" val="14638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10D1-B617-C251-4ED8-2F0182F7A371}"/>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25400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About Samaritan Ministries: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marL="342900" indent="-342900">
              <a:buFont typeface="Arial" panose="020B0604020202020204" pitchFamily="34" charset="0"/>
              <a:buChar char="•"/>
            </a:pPr>
            <a:r>
              <a:rPr lang="en-US" sz="2800" b="1" dirty="0"/>
              <a:t>Samaritan ministries is an interdenominational, volunteer-based Christian ministry serving Winston-Salem and Forsyth County</a:t>
            </a:r>
          </a:p>
          <a:p>
            <a:pPr marL="342900" indent="-342900">
              <a:buFont typeface="Arial" panose="020B0604020202020204" pitchFamily="34" charset="0"/>
              <a:buChar char="•"/>
            </a:pPr>
            <a:r>
              <a:rPr lang="en-US" sz="2800" b="1" dirty="0"/>
              <a:t>Samaritan Soup kitchen serves ~145k lunches/year</a:t>
            </a:r>
          </a:p>
          <a:p>
            <a:pPr marL="342900" indent="-342900">
              <a:buFont typeface="Arial" panose="020B0604020202020204" pitchFamily="34" charset="0"/>
              <a:buChar char="•"/>
            </a:pPr>
            <a:r>
              <a:rPr lang="en-US" sz="2800" b="1" dirty="0"/>
              <a:t>Samaritan Inn: 70 bed homeless shelter for men (at 50% capacity due to COVID-19)</a:t>
            </a:r>
          </a:p>
          <a:p>
            <a:pPr marL="342900" indent="-342900">
              <a:buFont typeface="Arial" panose="020B0604020202020204" pitchFamily="34" charset="0"/>
              <a:buChar char="•"/>
            </a:pPr>
            <a:r>
              <a:rPr lang="en-US" sz="2800" b="1" dirty="0"/>
              <a:t>Project Cornerstone: long-term recovery program</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2</a:t>
            </a:fld>
            <a:endParaRPr lang="en-US" dirty="0"/>
          </a:p>
        </p:txBody>
      </p:sp>
    </p:spTree>
    <p:extLst>
      <p:ext uri="{BB962C8B-B14F-4D97-AF65-F5344CB8AC3E}">
        <p14:creationId xmlns:p14="http://schemas.microsoft.com/office/powerpoint/2010/main" val="195490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457200" indent="-457200">
              <a:lnSpc>
                <a:spcPct val="110000"/>
              </a:lnSpc>
              <a:buFont typeface="Arial" panose="020B0604020202020204" pitchFamily="34" charset="0"/>
              <a:buChar char="•"/>
            </a:pPr>
            <a:r>
              <a:rPr lang="en-US" sz="2800" b="1" dirty="0"/>
              <a:t>Unaddressed or untreated chronic health conditions can lead to increased risk of medical complications, infection, heart attack, stroke and death.</a:t>
            </a:r>
          </a:p>
          <a:p>
            <a:pPr marL="457200" indent="-457200">
              <a:lnSpc>
                <a:spcPct val="110000"/>
              </a:lnSpc>
              <a:buFont typeface="Arial" panose="020B0604020202020204" pitchFamily="34" charset="0"/>
              <a:buChar char="•"/>
            </a:pPr>
            <a:r>
              <a:rPr lang="en-US" sz="2800" b="1" dirty="0"/>
              <a:t>Homeless population is at severe risk of undiagnosed/untreated chronic health conditions.</a:t>
            </a:r>
          </a:p>
          <a:p>
            <a:pPr marL="457200" indent="-457200">
              <a:lnSpc>
                <a:spcPct val="110000"/>
              </a:lnSpc>
              <a:buFont typeface="Arial" panose="020B0604020202020204" pitchFamily="34" charset="0"/>
              <a:buChar char="•"/>
            </a:pPr>
            <a:r>
              <a:rPr lang="en-US" sz="2800" b="1" dirty="0"/>
              <a:t>Diet can be an important factor in managing / treating chronic health conditions.</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3</a:t>
            </a:fld>
            <a:endParaRPr lang="en-US" dirty="0"/>
          </a:p>
        </p:txBody>
      </p:sp>
    </p:spTree>
    <p:extLst>
      <p:ext uri="{BB962C8B-B14F-4D97-AF65-F5344CB8AC3E}">
        <p14:creationId xmlns:p14="http://schemas.microsoft.com/office/powerpoint/2010/main" val="91987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b="1" dirty="0"/>
              <a:t>Project aims to survey guests for chronic health conditions and see if this would necessitate a change in the current soup kitchen menu.</a:t>
            </a:r>
          </a:p>
          <a:p>
            <a:pPr marL="457200" indent="-457200">
              <a:buFont typeface="Arial" panose="020B0604020202020204" pitchFamily="34" charset="0"/>
              <a:buChar char="•"/>
            </a:pPr>
            <a:r>
              <a:rPr lang="en-US" sz="2800" b="1" dirty="0"/>
              <a:t>Much of the soup kitchen resources come from donations, so a change in the menu could require additional resources to purchase alternative ingredients.</a:t>
            </a:r>
          </a:p>
          <a:p>
            <a:pPr marL="457200" indent="-457200">
              <a:buFont typeface="Arial" panose="020B0604020202020204" pitchFamily="34" charset="0"/>
              <a:buChar char="•"/>
            </a:pPr>
            <a:r>
              <a:rPr lang="en-US" sz="2800" b="1" dirty="0"/>
              <a:t>Work with Novant Health nutritionists to evaluate data obtained from survey.</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4</a:t>
            </a:fld>
            <a:endParaRPr lang="en-US" dirty="0"/>
          </a:p>
        </p:txBody>
      </p:sp>
    </p:spTree>
    <p:extLst>
      <p:ext uri="{BB962C8B-B14F-4D97-AF65-F5344CB8AC3E}">
        <p14:creationId xmlns:p14="http://schemas.microsoft.com/office/powerpoint/2010/main" val="314576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Sample Menu:</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marL="342900" indent="-342900">
              <a:buFont typeface="Arial" panose="020B0604020202020204" pitchFamily="34" charset="0"/>
              <a:buChar char="•"/>
            </a:pPr>
            <a:r>
              <a:rPr lang="en-US" sz="2800" b="1" dirty="0"/>
              <a:t>Samaritan ministries provided me with some sample menus</a:t>
            </a:r>
          </a:p>
          <a:p>
            <a:pPr marL="342900" indent="-342900">
              <a:buFont typeface="Arial" panose="020B0604020202020204" pitchFamily="34" charset="0"/>
              <a:buChar char="•"/>
            </a:pPr>
            <a:r>
              <a:rPr lang="en-US" sz="2800" b="1" dirty="0"/>
              <a:t>Menus are created with the goal of utilizing donated food and providing variety to Samaritan Ministries guests</a:t>
            </a:r>
          </a:p>
          <a:p>
            <a:pPr marL="342900" indent="-342900">
              <a:buFont typeface="Arial" panose="020B0604020202020204" pitchFamily="34" charset="0"/>
              <a:buChar char="•"/>
            </a:pPr>
            <a:r>
              <a:rPr lang="en-US" sz="2800" b="1" dirty="0"/>
              <a:t>Recipes are chosen to be familiar and comfortable, while being nutritious.</a:t>
            </a:r>
          </a:p>
          <a:p>
            <a:pPr marL="342900" indent="-342900">
              <a:buFont typeface="Arial" panose="020B0604020202020204" pitchFamily="34" charset="0"/>
              <a:buChar char="•"/>
            </a:pPr>
            <a:r>
              <a:rPr lang="en-US" sz="2800" b="1" dirty="0"/>
              <a:t>Samaritan Ministries does purchase additional food (mostly meat). This is funded through its operating budget.</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5</a:t>
            </a:fld>
            <a:endParaRPr lang="en-US" dirty="0"/>
          </a:p>
        </p:txBody>
      </p:sp>
    </p:spTree>
    <p:extLst>
      <p:ext uri="{BB962C8B-B14F-4D97-AF65-F5344CB8AC3E}">
        <p14:creationId xmlns:p14="http://schemas.microsoft.com/office/powerpoint/2010/main" val="332206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Survey:</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marL="342900" indent="-342900">
              <a:buFont typeface="Arial" panose="020B0604020202020204" pitchFamily="34" charset="0"/>
              <a:buChar char="•"/>
            </a:pPr>
            <a:r>
              <a:rPr lang="en-US" sz="2800" b="1" dirty="0"/>
              <a:t>Information requested includes alcohol/tobacco/drug use and approximate number of meals taken at Samaritan Ministries per week</a:t>
            </a:r>
          </a:p>
          <a:p>
            <a:pPr marL="342900" indent="-342900">
              <a:buFont typeface="Arial" panose="020B0604020202020204" pitchFamily="34" charset="0"/>
              <a:buChar char="•"/>
            </a:pPr>
            <a:r>
              <a:rPr lang="en-US" sz="2800" b="1" dirty="0"/>
              <a:t>Checklist of chronic conditions</a:t>
            </a:r>
          </a:p>
          <a:p>
            <a:pPr marL="342900" indent="-342900">
              <a:buFont typeface="Arial" panose="020B0604020202020204" pitchFamily="34" charset="0"/>
              <a:buChar char="•"/>
            </a:pPr>
            <a:r>
              <a:rPr lang="en-US" sz="2800" b="1" dirty="0"/>
              <a:t>Medication list, as necessary</a:t>
            </a:r>
          </a:p>
          <a:p>
            <a:pPr marL="342900" indent="-342900">
              <a:buFont typeface="Arial" panose="020B0604020202020204" pitchFamily="34" charset="0"/>
              <a:buChar char="•"/>
            </a:pPr>
            <a:r>
              <a:rPr lang="en-US" sz="2800" b="1" dirty="0"/>
              <a:t>Survey takes less than five minutes to complete.</a:t>
            </a:r>
          </a:p>
          <a:p>
            <a:pPr marL="342900" indent="-342900">
              <a:buFont typeface="Arial" panose="020B0604020202020204" pitchFamily="34" charset="0"/>
              <a:buChar char="•"/>
            </a:pPr>
            <a:r>
              <a:rPr lang="en-US" sz="2800" b="1" dirty="0"/>
              <a:t>All Samaritan Inn and Cornerstone guests answered the survey</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6</a:t>
            </a:fld>
            <a:endParaRPr lang="en-US" dirty="0"/>
          </a:p>
        </p:txBody>
      </p:sp>
    </p:spTree>
    <p:extLst>
      <p:ext uri="{BB962C8B-B14F-4D97-AF65-F5344CB8AC3E}">
        <p14:creationId xmlns:p14="http://schemas.microsoft.com/office/powerpoint/2010/main" val="121087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Survey Results:</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7</a:t>
            </a:fld>
            <a:endParaRPr lang="en-US" dirty="0"/>
          </a:p>
        </p:txBody>
      </p:sp>
      <p:graphicFrame>
        <p:nvGraphicFramePr>
          <p:cNvPr id="8" name="Chart 7">
            <a:extLst>
              <a:ext uri="{FF2B5EF4-FFF2-40B4-BE49-F238E27FC236}">
                <a16:creationId xmlns:a16="http://schemas.microsoft.com/office/drawing/2014/main" id="{6D5CE9F9-D9BB-E3FC-2336-BAE20662D43A}"/>
              </a:ext>
            </a:extLst>
          </p:cNvPr>
          <p:cNvGraphicFramePr>
            <a:graphicFrameLocks/>
          </p:cNvGraphicFramePr>
          <p:nvPr>
            <p:extLst>
              <p:ext uri="{D42A27DB-BD31-4B8C-83A1-F6EECF244321}">
                <p14:modId xmlns:p14="http://schemas.microsoft.com/office/powerpoint/2010/main" val="2534669378"/>
              </p:ext>
            </p:extLst>
          </p:nvPr>
        </p:nvGraphicFramePr>
        <p:xfrm>
          <a:off x="188494" y="1037723"/>
          <a:ext cx="11815011" cy="4782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033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Survey Results:</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8</a:t>
            </a:fld>
            <a:endParaRPr lang="en-US" dirty="0"/>
          </a:p>
        </p:txBody>
      </p:sp>
      <p:pic>
        <p:nvPicPr>
          <p:cNvPr id="10" name="Picture 2">
            <a:extLst>
              <a:ext uri="{FF2B5EF4-FFF2-40B4-BE49-F238E27FC236}">
                <a16:creationId xmlns:a16="http://schemas.microsoft.com/office/drawing/2014/main" id="{9BB885FF-8DC8-3537-D8FC-7DFB7D69C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644" y="1041483"/>
            <a:ext cx="6366711" cy="477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0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b="1" dirty="0"/>
              <a:t>Highest incidence (&gt;25 guests) of Anxiety (~41%), Depression (50%), Hypertension (~36%)</a:t>
            </a:r>
          </a:p>
          <a:p>
            <a:pPr marL="457200" indent="-457200">
              <a:buFont typeface="Arial" panose="020B0604020202020204" pitchFamily="34" charset="0"/>
              <a:buChar char="•"/>
            </a:pPr>
            <a:r>
              <a:rPr lang="en-US" sz="2800" b="1" dirty="0"/>
              <a:t>Moderate incidence (~15) of Alcohol (~16%) + Drug (~17%) use disorders, Other mental health disorders (~17%), Inflammatory Bowel Disease (~6%)</a:t>
            </a:r>
          </a:p>
          <a:p>
            <a:pPr marL="457200" indent="-457200">
              <a:buFont typeface="Arial" panose="020B0604020202020204" pitchFamily="34" charset="0"/>
              <a:buChar char="•"/>
            </a:pPr>
            <a:r>
              <a:rPr lang="en-US" sz="2800" b="1" dirty="0"/>
              <a:t>Other issues include: hearing loss, other surgical history, colostomy, pancreatitis, sleep apnea, hypothyroidism, sarcoidosis</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9</a:t>
            </a:fld>
            <a:endParaRPr lang="en-US" dirty="0"/>
          </a:p>
        </p:txBody>
      </p:sp>
    </p:spTree>
    <p:extLst>
      <p:ext uri="{BB962C8B-B14F-4D97-AF65-F5344CB8AC3E}">
        <p14:creationId xmlns:p14="http://schemas.microsoft.com/office/powerpoint/2010/main" val="2213306132"/>
      </p:ext>
    </p:extLst>
  </p:cSld>
  <p:clrMapOvr>
    <a:masterClrMapping/>
  </p:clrMapOvr>
</p:sld>
</file>

<file path=ppt/theme/theme1.xml><?xml version="1.0" encoding="utf-8"?>
<a:theme xmlns:a="http://schemas.openxmlformats.org/drawingml/2006/main" name="2_Master 1">
  <a:themeElements>
    <a:clrScheme name="Custom 4">
      <a:dk1>
        <a:srgbClr val="9D7E37"/>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08B9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11692 WFUSOM Powerpoint_photo" id="{5ABA395D-2EBA-EF40-97D8-1FE425E7B4E4}" vid="{3353751E-3975-554F-ACBD-1A3CC0BC1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75C8ED8263CB42BD24595BEBFFFC9C" ma:contentTypeVersion="6" ma:contentTypeDescription="Create a new document." ma:contentTypeScope="" ma:versionID="ab606320d87e2a752437834af68d6e5d">
  <xsd:schema xmlns:xsd="http://www.w3.org/2001/XMLSchema" xmlns:xs="http://www.w3.org/2001/XMLSchema" xmlns:p="http://schemas.microsoft.com/office/2006/metadata/properties" xmlns:ns2="cf0dd49f-50f7-49fa-8a72-4fd5f14aa89b" targetNamespace="http://schemas.microsoft.com/office/2006/metadata/properties" ma:root="true" ma:fieldsID="1105c7e8c780020cfdc3ebe073efad1c" ns2:_="">
    <xsd:import namespace="cf0dd49f-50f7-49fa-8a72-4fd5f14aa8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d49f-50f7-49fa-8a72-4fd5f14aa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753DF7-697B-4BAD-8F13-873C4C3BB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d49f-50f7-49fa-8a72-4fd5f14aa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7F707D-9C47-478A-A326-CF92B3988614}">
  <ds:schemaRefs>
    <ds:schemaRef ds:uri="http://schemas.microsoft.com/sharepoint/v3/contenttype/forms"/>
  </ds:schemaRefs>
</ds:datastoreItem>
</file>

<file path=customXml/itemProps3.xml><?xml version="1.0" encoding="utf-8"?>
<ds:datastoreItem xmlns:ds="http://schemas.openxmlformats.org/officeDocument/2006/customXml" ds:itemID="{7244E2FF-DB37-444A-B477-0835674D53D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1012</TotalTime>
  <Words>917</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Nunito Sans</vt:lpstr>
      <vt:lpstr>2_Master 1</vt:lpstr>
      <vt:lpstr>Samaritan Ministries Menu Evaluation Based on Guests’ Chronic Health Conditions</vt:lpstr>
      <vt:lpstr>About Samaritan Ministries:</vt:lpstr>
      <vt:lpstr>Introduction:</vt:lpstr>
      <vt:lpstr>Objectives:</vt:lpstr>
      <vt:lpstr>Sample Menu:</vt:lpstr>
      <vt:lpstr>Survey:</vt:lpstr>
      <vt:lpstr>Survey Results:</vt:lpstr>
      <vt:lpstr>Survey Results:</vt:lpstr>
      <vt:lpstr>Survey Results:</vt:lpstr>
      <vt:lpstr>Medications:</vt:lpstr>
      <vt:lpstr>Medications:</vt:lpstr>
      <vt:lpstr>Survey Limitations:</vt:lpstr>
      <vt:lpstr>Recommendations:</vt:lpstr>
      <vt:lpstr>Future Work:</vt:lpstr>
      <vt:lpstr>Works Cited: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Alice Faye Sanders</dc:creator>
  <cp:lastModifiedBy>Walter Scott Duy</cp:lastModifiedBy>
  <cp:revision>61</cp:revision>
  <dcterms:created xsi:type="dcterms:W3CDTF">2022-02-14T23:29:05Z</dcterms:created>
  <dcterms:modified xsi:type="dcterms:W3CDTF">2022-09-07T13:02:31Z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0x0101008F75C8ED8263CB42BD24595BEBFFFC9C</vt:lpwstr>
  </property>
  <property fmtid="{D5CDD505-2E9C-101B-9397-08002B2CF9AE}" name="NXPowerLiteLastOptimized" pid="3">
    <vt:lpwstr>3441330</vt:lpwstr>
  </property>
  <property fmtid="{D5CDD505-2E9C-101B-9397-08002B2CF9AE}" name="NXPowerLiteSettings" pid="4">
    <vt:lpwstr>F7000400038000</vt:lpwstr>
  </property>
  <property fmtid="{D5CDD505-2E9C-101B-9397-08002B2CF9AE}" name="NXPowerLiteVersion" pid="5">
    <vt:lpwstr>S9.2.0</vt:lpwstr>
  </property>
</Properties>
</file>