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33"/>
  </p:notesMasterIdLst>
  <p:sldIdLst>
    <p:sldId id="256" r:id="rId5"/>
    <p:sldId id="279" r:id="rId6"/>
    <p:sldId id="361" r:id="rId7"/>
    <p:sldId id="370" r:id="rId8"/>
    <p:sldId id="351" r:id="rId9"/>
    <p:sldId id="379" r:id="rId10"/>
    <p:sldId id="348" r:id="rId11"/>
    <p:sldId id="344" r:id="rId12"/>
    <p:sldId id="343" r:id="rId13"/>
    <p:sldId id="349" r:id="rId14"/>
    <p:sldId id="350" r:id="rId15"/>
    <p:sldId id="371" r:id="rId16"/>
    <p:sldId id="352" r:id="rId17"/>
    <p:sldId id="354" r:id="rId18"/>
    <p:sldId id="380" r:id="rId19"/>
    <p:sldId id="353" r:id="rId20"/>
    <p:sldId id="356" r:id="rId21"/>
    <p:sldId id="359" r:id="rId22"/>
    <p:sldId id="362" r:id="rId23"/>
    <p:sldId id="363" r:id="rId24"/>
    <p:sldId id="357" r:id="rId25"/>
    <p:sldId id="373" r:id="rId26"/>
    <p:sldId id="374" r:id="rId27"/>
    <p:sldId id="375" r:id="rId28"/>
    <p:sldId id="376" r:id="rId29"/>
    <p:sldId id="377" r:id="rId30"/>
    <p:sldId id="378" r:id="rId31"/>
    <p:sldId id="3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A6A6A6"/>
    <a:srgbClr val="006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r-isilon-1\nuser043\sburre03\TransChart%20Reports\Kidney\Progress%20Report\Kidney%20program%20progress%20chart%20Nov-Dec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Pediatric (&lt;18) patient survival (first transplants)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Observed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0970549752939743E-3"/>
                  <c:y val="-2.15469341427289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D-4852-9BCF-F432576963F1}"/>
                </c:ext>
              </c:extLst>
            </c:dLbl>
            <c:dLbl>
              <c:idx val="1"/>
              <c:layout>
                <c:manualLayout>
                  <c:x val="1.2735876965411565E-2"/>
                  <c:y val="-3.447509462836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7D-4852-9BCF-F432576963F1}"/>
                </c:ext>
              </c:extLst>
            </c:dLbl>
            <c:dLbl>
              <c:idx val="2"/>
              <c:layout>
                <c:manualLayout>
                  <c:x val="5.4582329851763176E-3"/>
                  <c:y val="-3.878448145691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7D-4852-9BCF-F43257696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1-mo. (1)</c:v>
                </c:pt>
                <c:pt idx="1">
                  <c:v>1-yr. (2)</c:v>
                </c:pt>
                <c:pt idx="2">
                  <c:v>3-yr. (3)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D-4852-9BCF-F43257696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455528796047036E-2"/>
                  <c:y val="-2.15469341427289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99.76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7D-4852-9BCF-F432576963F1}"/>
                </c:ext>
              </c:extLst>
            </c:dLbl>
            <c:dLbl>
              <c:idx val="1"/>
              <c:layout>
                <c:manualLayout>
                  <c:x val="2.1832931940705538E-2"/>
                  <c:y val="-3.01657077998204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99.62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D-4852-9BCF-F432576963F1}"/>
                </c:ext>
              </c:extLst>
            </c:dLbl>
            <c:dLbl>
              <c:idx val="2"/>
              <c:layout>
                <c:manualLayout>
                  <c:x val="1.6374698955529156E-2"/>
                  <c:y val="-2.15469341427289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98.41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7D-4852-9BCF-F43257696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1-mo. (1)</c:v>
                </c:pt>
                <c:pt idx="1">
                  <c:v>1-yr. (2)</c:v>
                </c:pt>
                <c:pt idx="2">
                  <c:v>3-yr. (3)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99.81</c:v>
                </c:pt>
                <c:pt idx="1">
                  <c:v>99.61</c:v>
                </c:pt>
                <c:pt idx="2">
                  <c:v>98.56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7D-4852-9BCF-F432576963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163664"/>
        <c:axId val="291163992"/>
        <c:axId val="0"/>
      </c:bar3DChart>
      <c:catAx>
        <c:axId val="2911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63992"/>
        <c:crosses val="autoZero"/>
        <c:auto val="1"/>
        <c:lblAlgn val="ctr"/>
        <c:lblOffset val="100"/>
        <c:noMultiLvlLbl val="0"/>
      </c:catAx>
      <c:valAx>
        <c:axId val="2911639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Pediatric (&lt;18) graft survival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Observed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4983853363691345E-3"/>
                  <c:y val="-3.440656797774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5D-4240-96D3-7907C2378783}"/>
                </c:ext>
              </c:extLst>
            </c:dLbl>
            <c:dLbl>
              <c:idx val="1"/>
              <c:layout>
                <c:manualLayout>
                  <c:x val="9.163975560615158E-3"/>
                  <c:y val="-2.949134398092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5D-4240-96D3-7907C2378783}"/>
                </c:ext>
              </c:extLst>
            </c:dLbl>
            <c:dLbl>
              <c:idx val="2"/>
              <c:layout>
                <c:manualLayout>
                  <c:x val="-3.6655902242460898E-3"/>
                  <c:y val="-5.89826879618424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91.30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5D-4240-96D3-7907C2378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1-mo. (1)</c:v>
                </c:pt>
                <c:pt idx="1">
                  <c:v>1-yr. (2)</c:v>
                </c:pt>
                <c:pt idx="2">
                  <c:v>3-yr. (3)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D-4240-96D3-7907C23787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7739003337563161E-2"/>
                  <c:y val="-5.40674639650222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98.78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5D-4240-96D3-7907C2378783}"/>
                </c:ext>
              </c:extLst>
            </c:dLbl>
            <c:dLbl>
              <c:idx val="1"/>
              <c:layout>
                <c:manualLayout>
                  <c:x val="2.2615537166992314E-2"/>
                  <c:y val="-3.93217919745615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97.88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5D-4240-96D3-7907C2378783}"/>
                </c:ext>
              </c:extLst>
            </c:dLbl>
            <c:dLbl>
              <c:idx val="2"/>
              <c:layout>
                <c:manualLayout>
                  <c:x val="3.7294349925613049E-2"/>
                  <c:y val="-4.87307691861124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91.18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5D-4240-96D3-7907C2378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1-mo. (1)</c:v>
                </c:pt>
                <c:pt idx="1">
                  <c:v>1-yr. (2)</c:v>
                </c:pt>
                <c:pt idx="2">
                  <c:v>3-yr. (3)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98.47</c:v>
                </c:pt>
                <c:pt idx="1">
                  <c:v>97.2</c:v>
                </c:pt>
                <c:pt idx="2">
                  <c:v>91.91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5D-4240-96D3-7907C23787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163664"/>
        <c:axId val="291163992"/>
        <c:axId val="0"/>
      </c:bar3DChart>
      <c:catAx>
        <c:axId val="2911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63992"/>
        <c:crosses val="autoZero"/>
        <c:auto val="1"/>
        <c:lblAlgn val="ctr"/>
        <c:lblOffset val="100"/>
        <c:noMultiLvlLbl val="0"/>
      </c:catAx>
      <c:valAx>
        <c:axId val="2911639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1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36723163841809E-2"/>
          <c:y val="0"/>
          <c:w val="0.96892655367231639"/>
          <c:h val="0.7783818412908664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GrpTeach.Graphs!$B$2</c:f>
              <c:strCache>
                <c:ptCount val="1"/>
                <c:pt idx="0">
                  <c:v>Transplants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5737799724187E-2"/>
                  <c:y val="1.253324858557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4B-45FD-97E4-1DB83C4DC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GrpTeach.Graphs!$A$4:$A$14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GrpTeach.Graphs!$B$4:$B$14</c:f>
              <c:numCache>
                <c:formatCode>General</c:formatCode>
                <c:ptCount val="11"/>
                <c:pt idx="0">
                  <c:v>168</c:v>
                </c:pt>
                <c:pt idx="1">
                  <c:v>138</c:v>
                </c:pt>
                <c:pt idx="2">
                  <c:v>132</c:v>
                </c:pt>
                <c:pt idx="3">
                  <c:v>147</c:v>
                </c:pt>
                <c:pt idx="4">
                  <c:v>171</c:v>
                </c:pt>
                <c:pt idx="5">
                  <c:v>129</c:v>
                </c:pt>
                <c:pt idx="6">
                  <c:v>119</c:v>
                </c:pt>
                <c:pt idx="7">
                  <c:v>118</c:v>
                </c:pt>
                <c:pt idx="8">
                  <c:v>107</c:v>
                </c:pt>
                <c:pt idx="9">
                  <c:v>108</c:v>
                </c:pt>
                <c:pt idx="1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E-4D32-BC07-F3E978062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283664"/>
        <c:axId val="271282096"/>
      </c:barChart>
      <c:lineChart>
        <c:grouping val="standard"/>
        <c:varyColors val="0"/>
        <c:ser>
          <c:idx val="0"/>
          <c:order val="1"/>
          <c:tx>
            <c:strRef>
              <c:f>GrpTeach.Graphs!$C$2</c:f>
              <c:strCache>
                <c:ptCount val="1"/>
                <c:pt idx="0">
                  <c:v>Waitlist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5258755730466176E-3"/>
                  <c:y val="-6.1773455869558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4B-45FD-97E4-1DB83C4DC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GrpTeach.Graphs!$A$4:$A$14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GrpTeach.Graphs!$C$4:$C$14</c:f>
              <c:numCache>
                <c:formatCode>General</c:formatCode>
                <c:ptCount val="11"/>
                <c:pt idx="0">
                  <c:v>225</c:v>
                </c:pt>
                <c:pt idx="1">
                  <c:v>326</c:v>
                </c:pt>
                <c:pt idx="2">
                  <c:v>470</c:v>
                </c:pt>
                <c:pt idx="3">
                  <c:v>712</c:v>
                </c:pt>
                <c:pt idx="4">
                  <c:v>771</c:v>
                </c:pt>
                <c:pt idx="5">
                  <c:v>802</c:v>
                </c:pt>
                <c:pt idx="6">
                  <c:v>788</c:v>
                </c:pt>
                <c:pt idx="7">
                  <c:v>633</c:v>
                </c:pt>
                <c:pt idx="8">
                  <c:v>568</c:v>
                </c:pt>
                <c:pt idx="9">
                  <c:v>540</c:v>
                </c:pt>
                <c:pt idx="10">
                  <c:v>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E-4D32-BC07-F3E978062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283664"/>
        <c:axId val="271282096"/>
        <c:extLst>
          <c:ext xmlns:c15="http://schemas.microsoft.com/office/drawing/2012/chart" uri="{02D57815-91ED-43cb-92C2-25804820EDAC}">
            <c15:filteredLine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GrpTeach.Graphs!$A$2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2.2181635266241729E-17"/>
                        <c:y val="2.559216194230799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56BE-4D32-BC07-F3E978062B4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GrpTeach.Graphs!$A$4:$A$14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GrpTeach.Graphs!$A$3:$A$14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6BE-4D32-BC07-F3E978062B44}"/>
                  </c:ext>
                </c:extLst>
              </c15:ser>
            </c15:filteredLineSeries>
          </c:ext>
        </c:extLst>
      </c:lineChart>
      <c:catAx>
        <c:axId val="27128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82096"/>
        <c:crosses val="autoZero"/>
        <c:auto val="1"/>
        <c:lblAlgn val="ctr"/>
        <c:lblOffset val="100"/>
        <c:noMultiLvlLbl val="0"/>
      </c:catAx>
      <c:valAx>
        <c:axId val="27128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28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1E57-A9A8-43A0-B56F-DB8007932D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463F25-0FA9-4ECF-B6B0-6A1463854C3C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9AC5393F-9883-48B1-96C1-96B91DE86BC8}" type="parTrans" cxnId="{339B73FE-389C-49F6-B1D1-B19073488C7F}">
      <dgm:prSet/>
      <dgm:spPr/>
      <dgm:t>
        <a:bodyPr/>
        <a:lstStyle/>
        <a:p>
          <a:endParaRPr lang="en-US"/>
        </a:p>
      </dgm:t>
    </dgm:pt>
    <dgm:pt modelId="{49AB7336-05F1-4FBF-ABD8-ACD408AD650C}" type="sibTrans" cxnId="{339B73FE-389C-49F6-B1D1-B19073488C7F}">
      <dgm:prSet/>
      <dgm:spPr/>
      <dgm:t>
        <a:bodyPr/>
        <a:lstStyle/>
        <a:p>
          <a:endParaRPr lang="en-US"/>
        </a:p>
      </dgm:t>
    </dgm:pt>
    <dgm:pt modelId="{14A24C4A-0E55-4542-B68E-5DB1AEF89D28}">
      <dgm:prSet phldrT="[Text]"/>
      <dgm:spPr/>
      <dgm:t>
        <a:bodyPr/>
        <a:lstStyle/>
        <a:p>
          <a:r>
            <a:rPr lang="en-US" dirty="0"/>
            <a:t>Wait List</a:t>
          </a:r>
        </a:p>
      </dgm:t>
    </dgm:pt>
    <dgm:pt modelId="{A3C9C34F-57AB-4558-8D10-019E41FAA35E}" type="parTrans" cxnId="{99FAFFA0-18B9-458D-9169-C71363A0ABFA}">
      <dgm:prSet/>
      <dgm:spPr/>
      <dgm:t>
        <a:bodyPr/>
        <a:lstStyle/>
        <a:p>
          <a:endParaRPr lang="en-US"/>
        </a:p>
      </dgm:t>
    </dgm:pt>
    <dgm:pt modelId="{E64B21AC-D387-44D4-ACFF-5E1EF52C8C41}" type="sibTrans" cxnId="{99FAFFA0-18B9-458D-9169-C71363A0ABFA}">
      <dgm:prSet/>
      <dgm:spPr/>
      <dgm:t>
        <a:bodyPr/>
        <a:lstStyle/>
        <a:p>
          <a:endParaRPr lang="en-US"/>
        </a:p>
      </dgm:t>
    </dgm:pt>
    <dgm:pt modelId="{6F5C9012-5907-448C-91C5-ABE2FB0A51F0}">
      <dgm:prSet phldrT="[Text]"/>
      <dgm:spPr/>
      <dgm:t>
        <a:bodyPr/>
        <a:lstStyle/>
        <a:p>
          <a:r>
            <a:rPr lang="en-US" dirty="0"/>
            <a:t>Follow up</a:t>
          </a:r>
        </a:p>
      </dgm:t>
    </dgm:pt>
    <dgm:pt modelId="{EAD2AA5F-85EB-4F3D-8440-A5B5C0E7F2F5}" type="parTrans" cxnId="{147CFF0D-F31E-4880-A4B4-876CCA83AC6E}">
      <dgm:prSet/>
      <dgm:spPr/>
      <dgm:t>
        <a:bodyPr/>
        <a:lstStyle/>
        <a:p>
          <a:endParaRPr lang="en-US"/>
        </a:p>
      </dgm:t>
    </dgm:pt>
    <dgm:pt modelId="{22E1BEF2-F58D-4777-AB90-92422A07509F}" type="sibTrans" cxnId="{147CFF0D-F31E-4880-A4B4-876CCA83AC6E}">
      <dgm:prSet/>
      <dgm:spPr/>
      <dgm:t>
        <a:bodyPr/>
        <a:lstStyle/>
        <a:p>
          <a:endParaRPr lang="en-US"/>
        </a:p>
      </dgm:t>
    </dgm:pt>
    <dgm:pt modelId="{47FDB3B7-613C-4030-B655-7EE02DAA43ED}">
      <dgm:prSet phldrT="[Text]"/>
      <dgm:spPr/>
      <dgm:t>
        <a:bodyPr/>
        <a:lstStyle/>
        <a:p>
          <a:r>
            <a:rPr lang="en-US" dirty="0"/>
            <a:t>Transplant</a:t>
          </a:r>
        </a:p>
      </dgm:t>
    </dgm:pt>
    <dgm:pt modelId="{85FE76DD-65A7-4BCB-AB2D-E15930D7638F}" type="parTrans" cxnId="{37179BD7-4177-4CAE-8AF4-66C8DE64135E}">
      <dgm:prSet/>
      <dgm:spPr/>
      <dgm:t>
        <a:bodyPr/>
        <a:lstStyle/>
        <a:p>
          <a:endParaRPr lang="en-US"/>
        </a:p>
      </dgm:t>
    </dgm:pt>
    <dgm:pt modelId="{77C25F1E-A324-400B-8975-97AC1976BC94}" type="sibTrans" cxnId="{37179BD7-4177-4CAE-8AF4-66C8DE64135E}">
      <dgm:prSet/>
      <dgm:spPr/>
      <dgm:t>
        <a:bodyPr/>
        <a:lstStyle/>
        <a:p>
          <a:endParaRPr lang="en-US"/>
        </a:p>
      </dgm:t>
    </dgm:pt>
    <dgm:pt modelId="{2BD111C8-7A75-4A18-A96A-EE931BD2C16E}" type="pres">
      <dgm:prSet presAssocID="{15061E57-A9A8-43A0-B56F-DB8007932D41}" presName="Name0" presStyleCnt="0">
        <dgm:presLayoutVars>
          <dgm:dir/>
          <dgm:animLvl val="lvl"/>
          <dgm:resizeHandles val="exact"/>
        </dgm:presLayoutVars>
      </dgm:prSet>
      <dgm:spPr/>
    </dgm:pt>
    <dgm:pt modelId="{F87BDF4A-AFE9-41E7-894F-1DDE01F5C1DE}" type="pres">
      <dgm:prSet presAssocID="{05463F25-0FA9-4ECF-B6B0-6A1463854C3C}" presName="parTxOnly" presStyleLbl="node1" presStyleIdx="0" presStyleCnt="4" custLinFactNeighborX="-40307" custLinFactNeighborY="-393">
        <dgm:presLayoutVars>
          <dgm:chMax val="0"/>
          <dgm:chPref val="0"/>
          <dgm:bulletEnabled val="1"/>
        </dgm:presLayoutVars>
      </dgm:prSet>
      <dgm:spPr/>
    </dgm:pt>
    <dgm:pt modelId="{8C3353FA-CFBB-4F16-9770-68BECAF32C43}" type="pres">
      <dgm:prSet presAssocID="{49AB7336-05F1-4FBF-ABD8-ACD408AD650C}" presName="parTxOnlySpace" presStyleCnt="0"/>
      <dgm:spPr/>
    </dgm:pt>
    <dgm:pt modelId="{0DBB14DA-A51C-4DB0-9C46-C860431837B1}" type="pres">
      <dgm:prSet presAssocID="{14A24C4A-0E55-4542-B68E-5DB1AEF89D2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4405C5-81DC-47BA-9A22-AB16397638EE}" type="pres">
      <dgm:prSet presAssocID="{E64B21AC-D387-44D4-ACFF-5E1EF52C8C41}" presName="parTxOnlySpace" presStyleCnt="0"/>
      <dgm:spPr/>
    </dgm:pt>
    <dgm:pt modelId="{1D7F9D39-1088-40A1-A1B5-A0565F971D3A}" type="pres">
      <dgm:prSet presAssocID="{6F5C9012-5907-448C-91C5-ABE2FB0A51F0}" presName="parTxOnly" presStyleLbl="node1" presStyleIdx="2" presStyleCnt="4" custLinFactX="75663" custLinFactNeighborX="100000" custLinFactNeighborY="2050">
        <dgm:presLayoutVars>
          <dgm:chMax val="0"/>
          <dgm:chPref val="0"/>
          <dgm:bulletEnabled val="1"/>
        </dgm:presLayoutVars>
      </dgm:prSet>
      <dgm:spPr/>
    </dgm:pt>
    <dgm:pt modelId="{D2A4F775-50CE-4D41-A013-DA50974C67D8}" type="pres">
      <dgm:prSet presAssocID="{22E1BEF2-F58D-4777-AB90-92422A07509F}" presName="parTxOnlySpace" presStyleCnt="0"/>
      <dgm:spPr/>
    </dgm:pt>
    <dgm:pt modelId="{82157B12-99D2-4E2D-A6C5-CB3585B7D746}" type="pres">
      <dgm:prSet presAssocID="{47FDB3B7-613C-4030-B655-7EE02DAA43ED}" presName="parTxOnly" presStyleLbl="node1" presStyleIdx="3" presStyleCnt="4" custLinFactX="-81961" custLinFactNeighborX="-100000" custLinFactNeighborY="631">
        <dgm:presLayoutVars>
          <dgm:chMax val="0"/>
          <dgm:chPref val="0"/>
          <dgm:bulletEnabled val="1"/>
        </dgm:presLayoutVars>
      </dgm:prSet>
      <dgm:spPr/>
    </dgm:pt>
  </dgm:ptLst>
  <dgm:cxnLst>
    <dgm:cxn modelId="{147CFF0D-F31E-4880-A4B4-876CCA83AC6E}" srcId="{15061E57-A9A8-43A0-B56F-DB8007932D41}" destId="{6F5C9012-5907-448C-91C5-ABE2FB0A51F0}" srcOrd="2" destOrd="0" parTransId="{EAD2AA5F-85EB-4F3D-8440-A5B5C0E7F2F5}" sibTransId="{22E1BEF2-F58D-4777-AB90-92422A07509F}"/>
    <dgm:cxn modelId="{114BBA12-372D-4A15-935A-C0167BAB3B26}" type="presOf" srcId="{47FDB3B7-613C-4030-B655-7EE02DAA43ED}" destId="{82157B12-99D2-4E2D-A6C5-CB3585B7D746}" srcOrd="0" destOrd="0" presId="urn:microsoft.com/office/officeart/2005/8/layout/chevron1"/>
    <dgm:cxn modelId="{DC87D450-B61B-4A82-A420-22AC9E240B76}" type="presOf" srcId="{6F5C9012-5907-448C-91C5-ABE2FB0A51F0}" destId="{1D7F9D39-1088-40A1-A1B5-A0565F971D3A}" srcOrd="0" destOrd="0" presId="urn:microsoft.com/office/officeart/2005/8/layout/chevron1"/>
    <dgm:cxn modelId="{99FAFFA0-18B9-458D-9169-C71363A0ABFA}" srcId="{15061E57-A9A8-43A0-B56F-DB8007932D41}" destId="{14A24C4A-0E55-4542-B68E-5DB1AEF89D28}" srcOrd="1" destOrd="0" parTransId="{A3C9C34F-57AB-4558-8D10-019E41FAA35E}" sibTransId="{E64B21AC-D387-44D4-ACFF-5E1EF52C8C41}"/>
    <dgm:cxn modelId="{56C9A3A1-9FB8-4D26-843C-4930A613BBE1}" type="presOf" srcId="{05463F25-0FA9-4ECF-B6B0-6A1463854C3C}" destId="{F87BDF4A-AFE9-41E7-894F-1DDE01F5C1DE}" srcOrd="0" destOrd="0" presId="urn:microsoft.com/office/officeart/2005/8/layout/chevron1"/>
    <dgm:cxn modelId="{298A0CAF-55CD-4380-BBB6-0FFD41BCDA49}" type="presOf" srcId="{15061E57-A9A8-43A0-B56F-DB8007932D41}" destId="{2BD111C8-7A75-4A18-A96A-EE931BD2C16E}" srcOrd="0" destOrd="0" presId="urn:microsoft.com/office/officeart/2005/8/layout/chevron1"/>
    <dgm:cxn modelId="{37179BD7-4177-4CAE-8AF4-66C8DE64135E}" srcId="{15061E57-A9A8-43A0-B56F-DB8007932D41}" destId="{47FDB3B7-613C-4030-B655-7EE02DAA43ED}" srcOrd="3" destOrd="0" parTransId="{85FE76DD-65A7-4BCB-AB2D-E15930D7638F}" sibTransId="{77C25F1E-A324-400B-8975-97AC1976BC94}"/>
    <dgm:cxn modelId="{05AEA4EE-4E11-4CE2-8738-BAE3940D1BAE}" type="presOf" srcId="{14A24C4A-0E55-4542-B68E-5DB1AEF89D28}" destId="{0DBB14DA-A51C-4DB0-9C46-C860431837B1}" srcOrd="0" destOrd="0" presId="urn:microsoft.com/office/officeart/2005/8/layout/chevron1"/>
    <dgm:cxn modelId="{339B73FE-389C-49F6-B1D1-B19073488C7F}" srcId="{15061E57-A9A8-43A0-B56F-DB8007932D41}" destId="{05463F25-0FA9-4ECF-B6B0-6A1463854C3C}" srcOrd="0" destOrd="0" parTransId="{9AC5393F-9883-48B1-96C1-96B91DE86BC8}" sibTransId="{49AB7336-05F1-4FBF-ABD8-ACD408AD650C}"/>
    <dgm:cxn modelId="{D7B7074D-1468-407C-8B6D-FFD2FAAD589C}" type="presParOf" srcId="{2BD111C8-7A75-4A18-A96A-EE931BD2C16E}" destId="{F87BDF4A-AFE9-41E7-894F-1DDE01F5C1DE}" srcOrd="0" destOrd="0" presId="urn:microsoft.com/office/officeart/2005/8/layout/chevron1"/>
    <dgm:cxn modelId="{1B943747-3331-4198-9DA6-68AC40527AD8}" type="presParOf" srcId="{2BD111C8-7A75-4A18-A96A-EE931BD2C16E}" destId="{8C3353FA-CFBB-4F16-9770-68BECAF32C43}" srcOrd="1" destOrd="0" presId="urn:microsoft.com/office/officeart/2005/8/layout/chevron1"/>
    <dgm:cxn modelId="{8E139589-275B-4DEC-945B-E77A5512AFAE}" type="presParOf" srcId="{2BD111C8-7A75-4A18-A96A-EE931BD2C16E}" destId="{0DBB14DA-A51C-4DB0-9C46-C860431837B1}" srcOrd="2" destOrd="0" presId="urn:microsoft.com/office/officeart/2005/8/layout/chevron1"/>
    <dgm:cxn modelId="{05623AEC-3A58-49B7-BAF2-6F94FF8519DA}" type="presParOf" srcId="{2BD111C8-7A75-4A18-A96A-EE931BD2C16E}" destId="{004405C5-81DC-47BA-9A22-AB16397638EE}" srcOrd="3" destOrd="0" presId="urn:microsoft.com/office/officeart/2005/8/layout/chevron1"/>
    <dgm:cxn modelId="{BB91FDFE-BE71-498C-8A84-A2E61DD066B2}" type="presParOf" srcId="{2BD111C8-7A75-4A18-A96A-EE931BD2C16E}" destId="{1D7F9D39-1088-40A1-A1B5-A0565F971D3A}" srcOrd="4" destOrd="0" presId="urn:microsoft.com/office/officeart/2005/8/layout/chevron1"/>
    <dgm:cxn modelId="{E14A25CD-CA79-4696-BDF6-D7A8D8E1F738}" type="presParOf" srcId="{2BD111C8-7A75-4A18-A96A-EE931BD2C16E}" destId="{D2A4F775-50CE-4D41-A013-DA50974C67D8}" srcOrd="5" destOrd="0" presId="urn:microsoft.com/office/officeart/2005/8/layout/chevron1"/>
    <dgm:cxn modelId="{8471F117-E8F3-4BA9-8340-523371943252}" type="presParOf" srcId="{2BD111C8-7A75-4A18-A96A-EE931BD2C16E}" destId="{82157B12-99D2-4E2D-A6C5-CB3585B7D74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BDF4A-AFE9-41E7-894F-1DDE01F5C1DE}">
      <dsp:nvSpPr>
        <dsp:cNvPr id="0" name=""/>
        <dsp:cNvSpPr/>
      </dsp:nvSpPr>
      <dsp:spPr>
        <a:xfrm>
          <a:off x="0" y="1747250"/>
          <a:ext cx="2373468" cy="949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Evaluation</a:t>
          </a:r>
        </a:p>
      </dsp:txBody>
      <dsp:txXfrm>
        <a:off x="474694" y="1747250"/>
        <a:ext cx="1424081" cy="949387"/>
      </dsp:txXfrm>
    </dsp:sp>
    <dsp:sp modelId="{0DBB14DA-A51C-4DB0-9C46-C860431837B1}">
      <dsp:nvSpPr>
        <dsp:cNvPr id="0" name=""/>
        <dsp:cNvSpPr/>
      </dsp:nvSpPr>
      <dsp:spPr>
        <a:xfrm>
          <a:off x="2140198" y="1750981"/>
          <a:ext cx="2373468" cy="949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Wait List</a:t>
          </a:r>
        </a:p>
      </dsp:txBody>
      <dsp:txXfrm>
        <a:off x="2614892" y="1750981"/>
        <a:ext cx="1424081" cy="949387"/>
      </dsp:txXfrm>
    </dsp:sp>
    <dsp:sp modelId="{1D7F9D39-1088-40A1-A1B5-A0565F971D3A}">
      <dsp:nvSpPr>
        <dsp:cNvPr id="0" name=""/>
        <dsp:cNvSpPr/>
      </dsp:nvSpPr>
      <dsp:spPr>
        <a:xfrm>
          <a:off x="6309504" y="1770443"/>
          <a:ext cx="2373468" cy="949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Follow up</a:t>
          </a:r>
        </a:p>
      </dsp:txBody>
      <dsp:txXfrm>
        <a:off x="6784198" y="1770443"/>
        <a:ext cx="1424081" cy="949387"/>
      </dsp:txXfrm>
    </dsp:sp>
    <dsp:sp modelId="{82157B12-99D2-4E2D-A6C5-CB3585B7D746}">
      <dsp:nvSpPr>
        <dsp:cNvPr id="0" name=""/>
        <dsp:cNvSpPr/>
      </dsp:nvSpPr>
      <dsp:spPr>
        <a:xfrm>
          <a:off x="4229776" y="1756971"/>
          <a:ext cx="2373468" cy="949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Transplant</a:t>
          </a:r>
        </a:p>
      </dsp:txBody>
      <dsp:txXfrm>
        <a:off x="4704470" y="1756971"/>
        <a:ext cx="1424081" cy="949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153F-B12F-4580-A32B-50A9A20B3DC0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D1ED-8DDB-4CDF-8587-4775621EE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613E-925C-4C28-AF45-444A05AAF8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1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613E-925C-4C28-AF45-444A05AAF8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60" y="150471"/>
            <a:ext cx="5369803" cy="2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8DE72-6806-4E7C-86DA-0359B8492AE8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77E3FA-2ABE-47E0-BF20-4F421EB594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51FFD-2B07-4D0E-9DB6-92B168CC8D7A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B3FE3-6B93-45CF-9005-4B982D759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B0D81-2673-4FAB-B572-8DA26F70BB13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712AB-CFEE-4CCE-A551-6BF0B6006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6E8BB-9BE1-42EA-A9F4-AE594FFEC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F3B35-797B-4F82-93E1-721641C80411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2744-AC60-4453-A4E9-007B60DAA2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C0C3E4-5BE3-4FFA-A503-84E56C7A5267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BE96F-86A0-41F4-80AE-7C9C65C02B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553973-81A2-4CCC-94FC-6D9AD7E67787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E548F-7C5D-446E-B991-5332F36190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7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B5E02-A1DE-4A2F-A099-13B62510C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7575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90458"/>
            <a:ext cx="6858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74" y="0"/>
            <a:ext cx="5315452" cy="2830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FC3EC-6B46-4D83-957F-6FFECAF3870D}"/>
              </a:ext>
            </a:extLst>
          </p:cNvPr>
          <p:cNvSpPr/>
          <p:nvPr userDrawn="1"/>
        </p:nvSpPr>
        <p:spPr>
          <a:xfrm>
            <a:off x="0" y="3442051"/>
            <a:ext cx="9144000" cy="2719873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D59DF-8C3F-4E72-AF4F-4CB026413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30942-435B-48BA-968F-87051DCDC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C2E9-5D4B-4082-8892-19215CBAE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AD4A5-3422-4F04-950F-A773181F6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3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74765-0E46-448F-AF61-8F1F174C6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4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1E6C1-A09F-4C79-9F49-231166796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CA28D-E901-486E-AFAD-C90B8F87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7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02051-42CF-4CA8-8FA8-4533646DC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7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CD34E-DC3C-4C1E-8366-6E51BA29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AA211-27E7-42D5-8476-83B648B6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2485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F30FF-8BDA-4506-9A10-F5D7BF4D5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3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21" y="0"/>
            <a:ext cx="9144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13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2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21" y="1382053"/>
            <a:ext cx="9144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47FD0-4E3E-4F96-BC01-1775195F8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1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29223-9B00-4A55-A676-5BEE7C7D1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9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23C5-D37A-47D3-BC12-A0E823859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3BAA6-A7D9-4FB0-911D-89A39C52C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C934A52D-8EF3-41D4-BA81-AA084BA64E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5E44C-6485-4223-BDDC-CB440E232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3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4DEF2-E375-4C8E-AF15-DAC5BAB6B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640F1-DD95-421D-9457-439449C28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8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9E859-57BA-4F15-9291-0AC7563F4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6216702"/>
            <a:ext cx="2114962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1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7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9FC0D-D91B-418B-983D-C67ECC294988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7A55B-1DBA-405E-86B5-A2071D0911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3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00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2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0378-FF8E-41A0-A32A-CEECF09797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EB9-61A7-4746-9AA4-11D69BF5A43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53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0378-FF8E-41A0-A32A-CEECF09797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EB9-61A7-4746-9AA4-11D69BF5A43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4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CF919-0230-4485-8CEA-95B6F4F8FE32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CBD8A-449F-4E57-AF98-A8A218A23F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50800" y="0"/>
            <a:ext cx="9247614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E4D7B-E5D5-4DBC-BC27-3AE9EA8970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F773B3-3FC0-4BA9-B642-086CD8950C71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CF76F-9F92-45CB-84AB-FE423756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5D0D8-4229-4323-B04A-97B136E89928}"/>
              </a:ext>
            </a:extLst>
          </p:cNvPr>
          <p:cNvGrpSpPr/>
          <p:nvPr userDrawn="1"/>
        </p:nvGrpSpPr>
        <p:grpSpPr>
          <a:xfrm>
            <a:off x="-50800" y="0"/>
            <a:ext cx="9257905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4D610-8DAD-4A11-96E2-5B6BD3F0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45DB7-3988-45B8-9EF0-E21473B01EDE}"/>
              </a:ext>
            </a:extLst>
          </p:cNvPr>
          <p:cNvGrpSpPr/>
          <p:nvPr userDrawn="1"/>
        </p:nvGrpSpPr>
        <p:grpSpPr>
          <a:xfrm>
            <a:off x="-50800" y="0"/>
            <a:ext cx="9259188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56720"/>
            <a:ext cx="8788902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555923"/>
            <a:ext cx="20574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DF85C-7F96-483A-9C0E-19274D1AF1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65" y="6219627"/>
            <a:ext cx="2106335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53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52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5" r:id="rId40"/>
    <p:sldLayoutId id="2147483714" r:id="rId41"/>
    <p:sldLayoutId id="2147483771" r:id="rId42"/>
    <p:sldLayoutId id="2147483772" r:id="rId4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ansplant.org/" TargetMode="External"/><Relationship Id="rId2" Type="http://schemas.openxmlformats.org/officeDocument/2006/relationships/hyperlink" Target="http://www.unos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ptn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17604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549" y="3841782"/>
            <a:ext cx="6858000" cy="5915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Pediatric Liver Transplant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82203"/>
            <a:ext cx="6858000" cy="332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5772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BC7EFD-E67F-486C-A6D7-C9C9FE32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Worker	</a:t>
            </a:r>
          </a:p>
          <a:p>
            <a:pPr lvl="1"/>
            <a:r>
              <a:rPr lang="en-US" dirty="0"/>
              <a:t>Assessment of readiness and needs</a:t>
            </a:r>
          </a:p>
          <a:p>
            <a:r>
              <a:rPr lang="en-US" dirty="0"/>
              <a:t>Financial Coordinator</a:t>
            </a:r>
          </a:p>
          <a:p>
            <a:pPr lvl="1"/>
            <a:r>
              <a:rPr lang="en-US" dirty="0"/>
              <a:t>Verifies insurance benefits, explains expected costs</a:t>
            </a:r>
          </a:p>
          <a:p>
            <a:pPr lvl="1"/>
            <a:r>
              <a:rPr lang="en-US" dirty="0"/>
              <a:t>The cost of medication after transplant is one of the </a:t>
            </a:r>
            <a:r>
              <a:rPr lang="en-US" dirty="0">
                <a:solidFill>
                  <a:srgbClr val="FF0000"/>
                </a:solidFill>
              </a:rPr>
              <a:t>BIGGEST</a:t>
            </a:r>
            <a:r>
              <a:rPr lang="en-US" dirty="0"/>
              <a:t> financial concerns for transplant patients</a:t>
            </a:r>
          </a:p>
          <a:p>
            <a:r>
              <a:rPr lang="en-US" dirty="0"/>
              <a:t>Dietician</a:t>
            </a:r>
          </a:p>
          <a:p>
            <a:pPr lvl="1"/>
            <a:r>
              <a:rPr lang="en-US" dirty="0"/>
              <a:t>Performs a nutritional evaluation</a:t>
            </a:r>
          </a:p>
          <a:p>
            <a:pPr lvl="1"/>
            <a:r>
              <a:rPr lang="en-US" dirty="0"/>
              <a:t>Provides general recommendations to ensure good nutrition prior to transplant</a:t>
            </a:r>
          </a:p>
          <a:p>
            <a:pPr marL="34288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650FA-AAAD-46FD-99F5-F449C51F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Support</a:t>
            </a:r>
          </a:p>
        </p:txBody>
      </p:sp>
    </p:spTree>
    <p:extLst>
      <p:ext uri="{BB962C8B-B14F-4D97-AF65-F5344CB8AC3E}">
        <p14:creationId xmlns:p14="http://schemas.microsoft.com/office/powerpoint/2010/main" val="391587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45906B-1AB8-4E80-B562-048E2BB17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completed</a:t>
            </a:r>
          </a:p>
          <a:p>
            <a:endParaRPr lang="en-US" dirty="0"/>
          </a:p>
          <a:p>
            <a:r>
              <a:rPr lang="en-US" dirty="0"/>
              <a:t>Multi-Disciplinary team meets to discuss each patient’s candidacy</a:t>
            </a:r>
          </a:p>
          <a:p>
            <a:endParaRPr lang="en-US" dirty="0"/>
          </a:p>
          <a:p>
            <a:r>
              <a:rPr lang="en-US" dirty="0"/>
              <a:t>Collective team decision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Proceed with either listing, not listing or further testing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AE7EB-FA26-446F-9A5A-1040DBED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302174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Patients are not Wait Listed for a kidney until: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Completion of pre-transplant evaluation</a:t>
            </a:r>
          </a:p>
          <a:p>
            <a:r>
              <a:rPr lang="en-US" dirty="0"/>
              <a:t>All health maintenance has been received (immunizations, dental clearance)</a:t>
            </a:r>
          </a:p>
          <a:p>
            <a:r>
              <a:rPr lang="en-US" dirty="0"/>
              <a:t>Transplant Team medical approval</a:t>
            </a:r>
          </a:p>
          <a:p>
            <a:r>
              <a:rPr lang="en-US" dirty="0"/>
              <a:t>Insurance company approval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Patient is notified by a phone call and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 letter within 10 days of being placed on the kidney Wait List!</a:t>
            </a:r>
          </a:p>
        </p:txBody>
      </p:sp>
    </p:spTree>
    <p:extLst>
      <p:ext uri="{BB962C8B-B14F-4D97-AF65-F5344CB8AC3E}">
        <p14:creationId xmlns:p14="http://schemas.microsoft.com/office/powerpoint/2010/main" val="424342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516944-27ED-49E0-B8D5-9D414AEE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Waitlist- Patient Responsibilities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2833495-A874-4EBC-B90F-D3007D37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726163"/>
            <a:ext cx="3928585" cy="4450800"/>
          </a:xfrm>
        </p:spPr>
        <p:txBody>
          <a:bodyPr>
            <a:normAutofit/>
          </a:bodyPr>
          <a:lstStyle/>
          <a:p>
            <a:r>
              <a:rPr lang="en-US" dirty="0"/>
              <a:t>Update Demographics</a:t>
            </a:r>
          </a:p>
          <a:p>
            <a:endParaRPr lang="en-US" dirty="0"/>
          </a:p>
          <a:p>
            <a:r>
              <a:rPr lang="en-US" dirty="0"/>
              <a:t>Insurance Changes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Changes in Dialysis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Travel/Vacation</a:t>
            </a:r>
          </a:p>
          <a:p>
            <a:endParaRPr lang="en-US" dirty="0"/>
          </a:p>
          <a:p>
            <a:r>
              <a:rPr lang="en-US" dirty="0"/>
              <a:t>Cross Match Tube to Immunology Lab (q 30 days if actively listed)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567CE49-5E38-4589-8B6E-86B9ECD734F1}"/>
              </a:ext>
            </a:extLst>
          </p:cNvPr>
          <p:cNvSpPr txBox="1">
            <a:spLocks/>
          </p:cNvSpPr>
          <p:nvPr/>
        </p:nvSpPr>
        <p:spPr>
          <a:xfrm>
            <a:off x="4463779" y="1726163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 health maintenance as recommended</a:t>
            </a:r>
          </a:p>
          <a:p>
            <a:endParaRPr lang="en-US" dirty="0"/>
          </a:p>
          <a:p>
            <a:r>
              <a:rPr lang="en-US" dirty="0"/>
              <a:t>Maintain weight goals</a:t>
            </a:r>
          </a:p>
          <a:p>
            <a:endParaRPr lang="en-US" dirty="0"/>
          </a:p>
          <a:p>
            <a:r>
              <a:rPr lang="en-US" dirty="0"/>
              <a:t>Remain compliant with treatment</a:t>
            </a:r>
          </a:p>
          <a:p>
            <a:endParaRPr lang="en-US" dirty="0"/>
          </a:p>
          <a:p>
            <a:r>
              <a:rPr lang="en-US" dirty="0"/>
              <a:t>Medical condition changes</a:t>
            </a:r>
          </a:p>
          <a:p>
            <a:pPr lvl="1"/>
            <a:r>
              <a:rPr lang="en-US" dirty="0"/>
              <a:t>Surgery, hospitalization, 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306348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/>
              <a:t>Waiting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0196" y="1605064"/>
            <a:ext cx="8260404" cy="4033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Priority is given for the following reasons:</a:t>
            </a:r>
          </a:p>
          <a:p>
            <a:r>
              <a:rPr lang="en-US" sz="2800" dirty="0"/>
              <a:t>Dialysis start date or labs showing kidney function (GFR) </a:t>
            </a:r>
            <a:r>
              <a:rPr lang="en-US" sz="2800" u="sng" dirty="0"/>
              <a:t>&lt; </a:t>
            </a:r>
            <a:r>
              <a:rPr lang="en-US" sz="2800" dirty="0"/>
              <a:t>20 ml/min.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Patients with increased PRA (antibody level), which makes finding a compatible kidney more difficult.</a:t>
            </a:r>
          </a:p>
          <a:p>
            <a:endParaRPr lang="en-US" sz="2800" dirty="0"/>
          </a:p>
          <a:p>
            <a:r>
              <a:rPr lang="en-US" sz="2800" dirty="0"/>
              <a:t>Pediatric candidates (age </a:t>
            </a:r>
            <a:r>
              <a:rPr lang="en-US" sz="2800" u="sng" dirty="0"/>
              <a:t>&lt;</a:t>
            </a:r>
            <a:r>
              <a:rPr lang="en-US" sz="2800" dirty="0"/>
              <a:t> 18).</a:t>
            </a:r>
          </a:p>
        </p:txBody>
      </p:sp>
    </p:spTree>
    <p:extLst>
      <p:ext uri="{BB962C8B-B14F-4D97-AF65-F5344CB8AC3E}">
        <p14:creationId xmlns:p14="http://schemas.microsoft.com/office/powerpoint/2010/main" val="305398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A2A58E-250F-4C57-BC75-166B2499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actively listed, will require annual re-evaluation in order to maintain listing status. </a:t>
            </a:r>
          </a:p>
          <a:p>
            <a:endParaRPr lang="en-US" dirty="0"/>
          </a:p>
          <a:p>
            <a:r>
              <a:rPr lang="en-US" dirty="0"/>
              <a:t>While awaiting transplant, if the patient is not followed by our nephrology group, they must be seen by our transplant nephrologist bi-annually at a minimum. These visits could be requested more frequently if increased concerns/complications.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BEC69-6A34-4C93-8D23-D5C4EFD4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Re-evaluation</a:t>
            </a:r>
          </a:p>
        </p:txBody>
      </p:sp>
    </p:spTree>
    <p:extLst>
      <p:ext uri="{BB962C8B-B14F-4D97-AF65-F5344CB8AC3E}">
        <p14:creationId xmlns:p14="http://schemas.microsoft.com/office/powerpoint/2010/main" val="47624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b="1" dirty="0"/>
              <a:t>CMC Kidney Transplant Program: Supply and Demand</a:t>
            </a:r>
            <a:br>
              <a:rPr lang="en-US" sz="2700" b="1" dirty="0"/>
            </a:br>
            <a:r>
              <a:rPr lang="en-US" sz="1500" b="1" dirty="0"/>
              <a:t>Number of CMC Kidney Transplants vs. Candidates on Waitlist</a:t>
            </a:r>
            <a:endParaRPr lang="en-US" sz="27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1447800"/>
          <a:ext cx="89916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64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Discharge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4999"/>
            <a:ext cx="8229600" cy="4343401"/>
          </a:xfrm>
        </p:spPr>
        <p:txBody>
          <a:bodyPr/>
          <a:lstStyle/>
          <a:p>
            <a:r>
              <a:rPr lang="en-US" dirty="0"/>
              <a:t>Goal is to discharge by post-op day#7</a:t>
            </a:r>
          </a:p>
          <a:p>
            <a:r>
              <a:rPr lang="en-US" dirty="0"/>
              <a:t>Written test evaluating transplant knowledge</a:t>
            </a:r>
          </a:p>
          <a:p>
            <a:r>
              <a:rPr lang="en-US" dirty="0"/>
              <a:t>Follow-up appointments are </a:t>
            </a:r>
            <a:r>
              <a:rPr lang="en-US" u="sng" dirty="0">
                <a:solidFill>
                  <a:srgbClr val="FF0000"/>
                </a:solidFill>
              </a:rPr>
              <a:t>in Charlotte</a:t>
            </a:r>
          </a:p>
          <a:p>
            <a:r>
              <a:rPr lang="en-US" dirty="0"/>
              <a:t> Home Equipment</a:t>
            </a:r>
          </a:p>
          <a:p>
            <a:pPr lvl="1"/>
            <a:r>
              <a:rPr lang="en-US" dirty="0"/>
              <a:t>Scale (not provided)</a:t>
            </a:r>
          </a:p>
          <a:p>
            <a:pPr lvl="1"/>
            <a:r>
              <a:rPr lang="en-US" dirty="0"/>
              <a:t>Thermometer</a:t>
            </a:r>
          </a:p>
          <a:p>
            <a:pPr lvl="1"/>
            <a:r>
              <a:rPr lang="en-US" dirty="0"/>
              <a:t>Machine Blood pressure monitor</a:t>
            </a:r>
          </a:p>
          <a:p>
            <a:pPr lvl="1"/>
            <a:r>
              <a:rPr lang="en-US" dirty="0"/>
              <a:t>Pill box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7170" name="Picture 2" descr="C:\Users\CCIRUL01\AppData\Local\Microsoft\Windows\Temporary Internet Files\Content.IE5\8WOM9PAA\MP9003210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909843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0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Follow up Pediatric Nephrology: LCSC</a:t>
            </a:r>
            <a:endParaRPr lang="en-US" sz="31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86" y="1815897"/>
            <a:ext cx="7372350" cy="4351338"/>
          </a:xfrm>
        </p:spPr>
        <p:txBody>
          <a:bodyPr/>
          <a:lstStyle/>
          <a:p>
            <a:r>
              <a:rPr lang="en-US" dirty="0"/>
              <a:t>All follow-up care is in</a:t>
            </a:r>
            <a:r>
              <a:rPr lang="en-US" dirty="0">
                <a:solidFill>
                  <a:srgbClr val="FF0000"/>
                </a:solidFill>
              </a:rPr>
              <a:t> Charlotte </a:t>
            </a:r>
            <a:r>
              <a:rPr lang="en-US" dirty="0"/>
              <a:t>at discharge</a:t>
            </a:r>
          </a:p>
          <a:p>
            <a:r>
              <a:rPr lang="en-US" dirty="0"/>
              <a:t>Typically labs and physician follow-up is 3 times weekly after discharge for the first month</a:t>
            </a:r>
          </a:p>
          <a:p>
            <a:r>
              <a:rPr lang="en-US" dirty="0"/>
              <a:t>Labs and visits taper the further out from transplant if no complications</a:t>
            </a:r>
          </a:p>
          <a:p>
            <a:r>
              <a:rPr lang="en-US" dirty="0"/>
              <a:t>Goal is to transition patient back to primary nephrologist for shared care 6 months after transplant</a:t>
            </a:r>
          </a:p>
        </p:txBody>
      </p:sp>
    </p:spTree>
    <p:extLst>
      <p:ext uri="{BB962C8B-B14F-4D97-AF65-F5344CB8AC3E}">
        <p14:creationId xmlns:p14="http://schemas.microsoft.com/office/powerpoint/2010/main" val="310654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C995-6042-4818-879B-52572964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Options for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0FFB-FCBE-4AF4-9658-5D103173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8C95"/>
                </a:solidFill>
              </a:rPr>
              <a:t>Ronald McDonald House of Charlotte</a:t>
            </a:r>
          </a:p>
          <a:p>
            <a:pPr marL="0" indent="0">
              <a:buNone/>
            </a:pPr>
            <a:endParaRPr lang="en-US" sz="3200" b="1" dirty="0">
              <a:solidFill>
                <a:srgbClr val="008C95"/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Within a block of Levine Children’s Hospital 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35,000 square foot home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28 guest rooms with private bathrooms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Laundry facility with supplies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Meals prepared nightly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Large communal spaces (living room, playroom, outdoor playground)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Provided at no cost to patient/family</a:t>
            </a:r>
          </a:p>
          <a:p>
            <a:pPr marL="0" indent="0">
              <a:buNone/>
            </a:pPr>
            <a:endParaRPr lang="en-US" sz="2400" dirty="0">
              <a:solidFill>
                <a:srgbClr val="008C9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7DCB4-988C-451C-9447-D32759678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3" y="2306229"/>
            <a:ext cx="2038525" cy="16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6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8129-DC08-4AF9-BB3F-1AF3933E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Levine Children’s Hospital</a:t>
            </a:r>
            <a:br>
              <a:rPr lang="en-US" dirty="0"/>
            </a:br>
            <a:r>
              <a:rPr lang="en-US" dirty="0"/>
              <a:t>Carolinas Medical Center</a:t>
            </a:r>
          </a:p>
        </p:txBody>
      </p:sp>
      <p:pic>
        <p:nvPicPr>
          <p:cNvPr id="5" name="Picture 2" descr="Levine_CH_1_2_08_04.jpg">
            <a:extLst>
              <a:ext uri="{FF2B5EF4-FFF2-40B4-BE49-F238E27FC236}">
                <a16:creationId xmlns:a16="http://schemas.microsoft.com/office/drawing/2014/main" id="{352EBAD9-E17A-424B-8FD1-EE3713B34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52" y="1725613"/>
            <a:ext cx="6703209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5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632F-FA45-4EAC-83F6-E895A3BA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Options for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E4A0-BEDF-4B1C-A627-FEC5FE90C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8C95"/>
                </a:solidFill>
              </a:rPr>
              <a:t>Hospitality House of Charlotte:</a:t>
            </a:r>
          </a:p>
          <a:p>
            <a:pPr marL="0" indent="0">
              <a:buNone/>
              <a:defRPr/>
            </a:pPr>
            <a:endParaRPr lang="en-US" sz="3200" b="1" dirty="0">
              <a:solidFill>
                <a:srgbClr val="008C95"/>
              </a:solidFill>
            </a:endParaRP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Located adjacent to hospital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22 room/44 bed facility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Staffed 24/7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Large double kitchen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Laundry facility with supplies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Close proximity to grocery stores, restaurants, etc.</a:t>
            </a:r>
          </a:p>
          <a:p>
            <a:pPr marL="914400" indent="-457200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Provided at no cost during evaluation stage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39D38-E4C2-4C3F-BEB0-B6E5210C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02" y="2298970"/>
            <a:ext cx="2514877" cy="21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Risks of Transplant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52" y="1843391"/>
            <a:ext cx="6514556" cy="3894138"/>
          </a:xfrm>
        </p:spPr>
        <p:txBody>
          <a:bodyPr/>
          <a:lstStyle/>
          <a:p>
            <a:r>
              <a:rPr lang="en-US" dirty="0"/>
              <a:t>Rejection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Recurrence of primary disease (i.e. FSGS)</a:t>
            </a:r>
          </a:p>
          <a:p>
            <a:r>
              <a:rPr lang="en-US" dirty="0"/>
              <a:t>Malignancies – solid organ, skin, lymphoma</a:t>
            </a:r>
          </a:p>
          <a:p>
            <a:r>
              <a:rPr lang="en-US" dirty="0"/>
              <a:t>High blood pressure 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High cholesterol</a:t>
            </a:r>
          </a:p>
          <a:p>
            <a:r>
              <a:rPr lang="en-US" dirty="0"/>
              <a:t>Coronary artery disease</a:t>
            </a:r>
          </a:p>
        </p:txBody>
      </p:sp>
    </p:spTree>
    <p:extLst>
      <p:ext uri="{BB962C8B-B14F-4D97-AF65-F5344CB8AC3E}">
        <p14:creationId xmlns:p14="http://schemas.microsoft.com/office/powerpoint/2010/main" val="41693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6" y="745110"/>
            <a:ext cx="6379029" cy="53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1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RDUGGA01\AppData\Local\Microsoft\Windows\Temporary Internet Files\Content.IE5\KAWECKTZ\MP9004390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Who Can Be a Kidney Donor?</a:t>
            </a:r>
          </a:p>
        </p:txBody>
      </p:sp>
      <p:sp>
        <p:nvSpPr>
          <p:cNvPr id="132100" name="Rectangle 3"/>
          <p:cNvSpPr>
            <a:spLocks noChangeArrowheads="1"/>
          </p:cNvSpPr>
          <p:nvPr/>
        </p:nvSpPr>
        <p:spPr bwMode="auto">
          <a:xfrm>
            <a:off x="609600" y="1828800"/>
            <a:ext cx="8058150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Over 18 years old and in good medical health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rgbClr val="000000"/>
                </a:solidFill>
              </a:rPr>
              <a:t>NO</a:t>
            </a:r>
            <a:r>
              <a:rPr lang="en-US" altLang="en-US" sz="2000" dirty="0">
                <a:solidFill>
                  <a:srgbClr val="000000"/>
                </a:solidFill>
              </a:rPr>
              <a:t> high blood pressure, diabetes, history of cancer or other chronic medical problems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Donors are evaluated by their own Living Donor Team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Donors are informed of the risks of kidney donation and can change their mind at any time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rgbClr val="000000"/>
                </a:solidFill>
              </a:rPr>
              <a:t>Life expectancy &amp; quality of life is the same as the general population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Donor testing, evaluation and surgery is covered by recipient’s insurance</a:t>
            </a:r>
          </a:p>
          <a:p>
            <a:pPr marL="0" indent="0"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B050"/>
                </a:solidFill>
              </a:rPr>
              <a:t>Donor safety is as important to us, as it is to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43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Compatible Blood Type- Living Donor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000" dirty="0"/>
              <a:t>Donor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A, 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B, 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AB, A, B, 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400" dirty="0"/>
              <a:t>Recipient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AB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82795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15595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95" y="403860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55" y="4876800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867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waiting times on the waiting list vary according to blood type.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28316"/>
            <a:ext cx="14811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40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34623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83" y="62486"/>
            <a:ext cx="8590562" cy="675746"/>
          </a:xfrm>
        </p:spPr>
        <p:txBody>
          <a:bodyPr/>
          <a:lstStyle/>
          <a:p>
            <a:r>
              <a:rPr lang="en-US" dirty="0"/>
              <a:t>Kidney Paired Donation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if….</a:t>
            </a:r>
          </a:p>
          <a:p>
            <a:pPr marL="0" indent="0" algn="ctr">
              <a:buNone/>
            </a:pPr>
            <a:r>
              <a:rPr lang="en-US" dirty="0"/>
              <a:t>My Donor is not the same blood type?</a:t>
            </a:r>
          </a:p>
          <a:p>
            <a:pPr marL="0" indent="0" algn="ctr">
              <a:buNone/>
            </a:pPr>
            <a:r>
              <a:rPr lang="en-US" dirty="0"/>
              <a:t>Size and/or age of donor and recipient different?</a:t>
            </a:r>
          </a:p>
          <a:p>
            <a:pPr marL="0" indent="0" algn="ctr">
              <a:buNone/>
            </a:pPr>
            <a:r>
              <a:rPr lang="en-US" dirty="0"/>
              <a:t>Crossmatch is Positive?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Donors can still donate </a:t>
            </a:r>
            <a:r>
              <a:rPr lang="en-US" b="1" u="sng" dirty="0"/>
              <a:t>for</a:t>
            </a:r>
            <a:r>
              <a:rPr lang="en-US" dirty="0"/>
              <a:t> you but not directly	</a:t>
            </a:r>
            <a:r>
              <a:rPr lang="en-US" b="1" u="sng" dirty="0"/>
              <a:t>to</a:t>
            </a:r>
            <a:r>
              <a:rPr lang="en-US" b="1" dirty="0"/>
              <a:t> you. </a:t>
            </a:r>
            <a:r>
              <a:rPr lang="en-US" dirty="0"/>
              <a:t>Kidney Paired Donation. </a:t>
            </a:r>
          </a:p>
        </p:txBody>
      </p:sp>
    </p:spTree>
    <p:extLst>
      <p:ext uri="{BB962C8B-B14F-4D97-AF65-F5344CB8AC3E}">
        <p14:creationId xmlns:p14="http://schemas.microsoft.com/office/powerpoint/2010/main" val="13856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Users\RDUGGA01\AppData\Local\Microsoft\Windows\Temporary Internet Files\Content.IE5\RPSU13A0\MP9004390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9842"/>
          </a:xfrm>
        </p:spPr>
        <p:txBody>
          <a:bodyPr/>
          <a:lstStyle/>
          <a:p>
            <a:pPr eaLnBrk="1" hangingPunct="1"/>
            <a:r>
              <a:rPr lang="en-US" altLang="en-US" dirty="0"/>
              <a:t>Living Donor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Did You Know…..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Shorter waiting time </a:t>
            </a:r>
            <a:r>
              <a:rPr lang="en-US" dirty="0"/>
              <a:t>to receive a transplant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b="1" u="sng" dirty="0"/>
              <a:t>less time on dialysis</a:t>
            </a:r>
            <a:r>
              <a:rPr lang="en-US" dirty="0"/>
              <a:t>, the better your long term outcomes may be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Better transplant results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Living donor kidney transplants </a:t>
            </a:r>
            <a:r>
              <a:rPr lang="en-US" b="1" u="sng" dirty="0"/>
              <a:t>last longe</a:t>
            </a:r>
            <a:r>
              <a:rPr lang="en-US" dirty="0"/>
              <a:t>r. (Median transplant lifespan 8-12 </a:t>
            </a:r>
            <a:r>
              <a:rPr lang="en-US" dirty="0" err="1"/>
              <a:t>yrs</a:t>
            </a:r>
            <a:r>
              <a:rPr lang="en-US" dirty="0"/>
              <a:t> [deceased] vs. 15-22 </a:t>
            </a:r>
            <a:r>
              <a:rPr lang="en-US" dirty="0" err="1"/>
              <a:t>yrs</a:t>
            </a:r>
            <a:r>
              <a:rPr lang="en-US" dirty="0"/>
              <a:t> [living])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Longer lifetime benefit from transplant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2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Users\RDUGGA01\AppData\Local\Microsoft\Windows\Temporary Internet Files\Content.IE5\KAWECKTZ\MP9004390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itle 1"/>
          <p:cNvSpPr>
            <a:spLocks noGrp="1"/>
          </p:cNvSpPr>
          <p:nvPr>
            <p:ph type="ctrTitle"/>
          </p:nvPr>
        </p:nvSpPr>
        <p:spPr>
          <a:xfrm>
            <a:off x="814439" y="11207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Now that you Have Found a Living Donor,</a:t>
            </a:r>
            <a:br>
              <a:rPr lang="en-US" altLang="en-US" dirty="0"/>
            </a:br>
            <a:r>
              <a:rPr lang="en-US" altLang="en-US" dirty="0"/>
              <a:t>What’s the Next Step??</a:t>
            </a:r>
          </a:p>
        </p:txBody>
      </p:sp>
      <p:pic>
        <p:nvPicPr>
          <p:cNvPr id="131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60" y="1452664"/>
            <a:ext cx="147647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852" y="3711575"/>
            <a:ext cx="53322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Share our contact information</a:t>
            </a:r>
          </a:p>
          <a:p>
            <a:pPr algn="ctr"/>
            <a:r>
              <a:rPr lang="en-US" sz="2800" dirty="0"/>
              <a:t>CMC Transplant Living Donor Office</a:t>
            </a:r>
          </a:p>
          <a:p>
            <a:pPr algn="ctr"/>
            <a:r>
              <a:rPr lang="en-US" sz="2800" dirty="0"/>
              <a:t>704-355-3602</a:t>
            </a:r>
          </a:p>
        </p:txBody>
      </p:sp>
    </p:spTree>
    <p:extLst>
      <p:ext uri="{BB962C8B-B14F-4D97-AF65-F5344CB8AC3E}">
        <p14:creationId xmlns:p14="http://schemas.microsoft.com/office/powerpoint/2010/main" val="187181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825625"/>
            <a:ext cx="8586027" cy="39795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Carolinas HealthCare System</a:t>
            </a:r>
          </a:p>
          <a:p>
            <a:pPr marL="0" indent="0">
              <a:buNone/>
            </a:pPr>
            <a:r>
              <a:rPr lang="en-US" sz="2800" dirty="0"/>
              <a:t>Transplant Department</a:t>
            </a:r>
          </a:p>
          <a:p>
            <a:pPr marL="0" indent="0">
              <a:buNone/>
            </a:pPr>
            <a:r>
              <a:rPr lang="en-US" sz="2800" dirty="0"/>
              <a:t>PO Box 32861</a:t>
            </a:r>
          </a:p>
          <a:p>
            <a:pPr marL="0" indent="0">
              <a:buNone/>
            </a:pPr>
            <a:r>
              <a:rPr lang="en-US" sz="2800" dirty="0"/>
              <a:t>Charlotte, NC  28232</a:t>
            </a:r>
          </a:p>
          <a:p>
            <a:pPr marL="0" indent="0">
              <a:buNone/>
            </a:pPr>
            <a:r>
              <a:rPr lang="en-US" sz="2800" dirty="0"/>
              <a:t>1-800-562-5752 or 704-355-6649 (option #4)</a:t>
            </a:r>
          </a:p>
          <a:p>
            <a:pPr marL="0" indent="0">
              <a:buNone/>
            </a:pPr>
            <a:r>
              <a:rPr lang="en-US" sz="2800" dirty="0"/>
              <a:t>Fax:  704-446-4875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Transplant coordinators: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b="1" dirty="0"/>
              <a:t>Kristin Davis, ACPNP, BC</a:t>
            </a:r>
          </a:p>
          <a:p>
            <a:pPr marL="0" indent="0">
              <a:buNone/>
            </a:pPr>
            <a:r>
              <a:rPr lang="en-US" sz="1600" b="1" dirty="0"/>
              <a:t> office: 704-381-5410</a:t>
            </a:r>
          </a:p>
          <a:p>
            <a:pPr marL="0" indent="0">
              <a:buNone/>
            </a:pPr>
            <a:r>
              <a:rPr lang="en-US" sz="2000" b="1" dirty="0"/>
              <a:t> Megan Germino, RN, MSN</a:t>
            </a:r>
          </a:p>
          <a:p>
            <a:pPr marL="0" indent="0">
              <a:buNone/>
            </a:pPr>
            <a:r>
              <a:rPr lang="en-US" sz="1800" b="1" dirty="0"/>
              <a:t> office: 704-381-6867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7410" name="Picture 2" descr="C:\Users\CCIRUL01\AppData\Local\Microsoft\Windows\Temporary Internet Files\Content.IE5\T22O3LP6\MC9001052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64798"/>
            <a:ext cx="1587398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3084" y="4438650"/>
            <a:ext cx="353943" cy="12573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en-US" sz="1100" dirty="0"/>
              <a:t>December 2014</a:t>
            </a:r>
          </a:p>
        </p:txBody>
      </p:sp>
    </p:spTree>
    <p:extLst>
      <p:ext uri="{BB962C8B-B14F-4D97-AF65-F5344CB8AC3E}">
        <p14:creationId xmlns:p14="http://schemas.microsoft.com/office/powerpoint/2010/main" val="108177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1E87E6-2CBA-4CFA-B389-5DB03033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Liver Transplant Program: Our Team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C2E78-0A92-46A6-BFAA-C7D33AA3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656944"/>
            <a:ext cx="4444151" cy="4450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/>
              <a:t>Transplant Surgeons </a:t>
            </a:r>
            <a:endParaRPr lang="en-US" altLang="en-US" sz="2000" dirty="0"/>
          </a:p>
          <a:p>
            <a:pPr lvl="1"/>
            <a:r>
              <a:rPr lang="en-US" altLang="en-US" sz="2000" dirty="0"/>
              <a:t> Lon Eskind, MD, </a:t>
            </a:r>
            <a:r>
              <a:rPr lang="en-US" altLang="en-US" sz="1100" i="1" dirty="0"/>
              <a:t>Surgical Director</a:t>
            </a:r>
            <a:endParaRPr lang="en-US" altLang="en-US" sz="1100" dirty="0"/>
          </a:p>
          <a:p>
            <a:pPr lvl="1" eaLnBrk="1" hangingPunct="1"/>
            <a:r>
              <a:rPr lang="en-US" altLang="en-US" sz="1600" dirty="0"/>
              <a:t> </a:t>
            </a:r>
            <a:r>
              <a:rPr lang="en-US" altLang="en-US" sz="2000" dirty="0"/>
              <a:t>David Levi, MD</a:t>
            </a:r>
          </a:p>
          <a:p>
            <a:pPr lvl="1" eaLnBrk="1" hangingPunct="1"/>
            <a:r>
              <a:rPr lang="en-US" altLang="en-US" sz="2000" dirty="0"/>
              <a:t> Vincent Casingal, MD</a:t>
            </a:r>
            <a:endParaRPr lang="en-US" altLang="en-US" sz="1200" i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eaLnBrk="1" hangingPunct="1"/>
            <a:r>
              <a:rPr lang="en-US" altLang="en-US" sz="2400" b="1" dirty="0"/>
              <a:t>Mid-Level Providers</a:t>
            </a:r>
          </a:p>
          <a:p>
            <a:pPr lvl="1" eaLnBrk="1" hangingPunct="1"/>
            <a:r>
              <a:rPr lang="en-US" altLang="en-US" sz="2000" dirty="0"/>
              <a:t>Mary Alice Boulware, ACPNP</a:t>
            </a:r>
          </a:p>
          <a:p>
            <a:pPr lvl="1" eaLnBrk="1" hangingPunct="1"/>
            <a:r>
              <a:rPr lang="en-US" altLang="en-US" sz="2000" dirty="0"/>
              <a:t>Michael Filsinger, PA</a:t>
            </a:r>
          </a:p>
          <a:p>
            <a:pPr lvl="1" eaLnBrk="1" hangingPunct="1"/>
            <a:r>
              <a:rPr lang="en-US" altLang="en-US" sz="2000" dirty="0"/>
              <a:t>Alexzandria Messer, PA</a:t>
            </a:r>
          </a:p>
          <a:p>
            <a:pPr lvl="1" eaLnBrk="1" hangingPunct="1"/>
            <a:r>
              <a:rPr lang="en-US" altLang="en-US" sz="2000" dirty="0"/>
              <a:t>Ashley Wagner, PA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/>
            <a:endParaRPr lang="en-US" alt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EDA57-AA00-4BF7-AD22-EC8766FF6413}"/>
              </a:ext>
            </a:extLst>
          </p:cNvPr>
          <p:cNvSpPr txBox="1">
            <a:spLocks noChangeArrowheads="1"/>
          </p:cNvSpPr>
          <p:nvPr/>
        </p:nvSpPr>
        <p:spPr>
          <a:xfrm>
            <a:off x="4315839" y="1656944"/>
            <a:ext cx="41910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/>
              <a:t>Transplant </a:t>
            </a:r>
            <a:r>
              <a:rPr lang="en-US" altLang="en-US" sz="2400" b="1" dirty="0" err="1"/>
              <a:t>Hepatologists</a:t>
            </a:r>
            <a:r>
              <a:rPr lang="en-US" altLang="en-US" sz="2400" b="1" dirty="0"/>
              <a:t>  </a:t>
            </a:r>
          </a:p>
          <a:p>
            <a:pPr lvl="1"/>
            <a:r>
              <a:rPr lang="en-US" altLang="en-US" sz="2000" dirty="0"/>
              <a:t>Vani Gopalareddy, MD </a:t>
            </a:r>
            <a:r>
              <a:rPr lang="en-US" altLang="en-US" sz="1200" i="1" dirty="0"/>
              <a:t>Medical Director</a:t>
            </a:r>
            <a:endParaRPr lang="en-US" altLang="en-US" sz="1200" b="1" i="1" dirty="0"/>
          </a:p>
          <a:p>
            <a:pPr lvl="1"/>
            <a:r>
              <a:rPr lang="en-US" altLang="en-US" sz="2000" dirty="0"/>
              <a:t>Ameesh Shah, MD</a:t>
            </a:r>
          </a:p>
          <a:p>
            <a:pPr lvl="1"/>
            <a:r>
              <a:rPr lang="en-US" altLang="en-US" sz="2000" dirty="0"/>
              <a:t>Daniel Rory Kelley, MD </a:t>
            </a:r>
          </a:p>
          <a:p>
            <a:pPr marL="342882" lvl="1" indent="0">
              <a:buNone/>
            </a:pPr>
            <a:endParaRPr lang="en-US" altLang="en-US" sz="1600" dirty="0"/>
          </a:p>
          <a:p>
            <a:r>
              <a:rPr lang="en-US" altLang="en-US" sz="2400" b="1" dirty="0"/>
              <a:t>Pharmacists</a:t>
            </a:r>
          </a:p>
          <a:p>
            <a:pPr lvl="1"/>
            <a:r>
              <a:rPr lang="en-US" altLang="en-US" sz="2000" dirty="0"/>
              <a:t>Kevin Cooper, Pharm D</a:t>
            </a:r>
          </a:p>
          <a:p>
            <a:pPr lvl="1"/>
            <a:r>
              <a:rPr lang="en-US" altLang="en-US" sz="2000" dirty="0"/>
              <a:t>Bennett Noell, Pharm D</a:t>
            </a:r>
          </a:p>
          <a:p>
            <a:pPr lvl="1"/>
            <a:r>
              <a:rPr lang="en-US" altLang="en-US" sz="2000" dirty="0"/>
              <a:t>Joslyn Brown, Pharm D</a:t>
            </a:r>
          </a:p>
        </p:txBody>
      </p:sp>
    </p:spTree>
    <p:extLst>
      <p:ext uri="{BB962C8B-B14F-4D97-AF65-F5344CB8AC3E}">
        <p14:creationId xmlns:p14="http://schemas.microsoft.com/office/powerpoint/2010/main" val="69018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A77746-FF9F-4AD2-ADB7-DB01A46F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Liver Transplant Program: Our Team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E634099-89FE-4467-844A-4DC27B79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Medical</a:t>
            </a:r>
            <a:r>
              <a:rPr lang="en-US" b="1" dirty="0"/>
              <a:t> </a:t>
            </a:r>
            <a:r>
              <a:rPr lang="en-US" sz="2400" b="1" dirty="0"/>
              <a:t>Social Workers</a:t>
            </a:r>
            <a:endParaRPr lang="en-US" sz="2400" dirty="0"/>
          </a:p>
          <a:p>
            <a:r>
              <a:rPr lang="en-US" sz="2000" dirty="0"/>
              <a:t>Katie Boulware, MSW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Clinical Dietitian </a:t>
            </a:r>
          </a:p>
          <a:p>
            <a:r>
              <a:rPr lang="en-US" sz="2000" dirty="0"/>
              <a:t>Arlecia Phillips, RD</a:t>
            </a:r>
          </a:p>
          <a:p>
            <a:r>
              <a:rPr lang="en-US" sz="2000" dirty="0"/>
              <a:t>Rebekah Regenfuss, RD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RN Coordinators</a:t>
            </a:r>
          </a:p>
          <a:p>
            <a:r>
              <a:rPr lang="en-US" sz="2000" dirty="0"/>
              <a:t>Cathy Opladen, RN</a:t>
            </a:r>
            <a:endParaRPr lang="en-US" sz="2400" dirty="0"/>
          </a:p>
          <a:p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11B8FEE-4FFF-466F-84FC-BD3B9A0AB2A4}"/>
              </a:ext>
            </a:extLst>
          </p:cNvPr>
          <p:cNvSpPr txBox="1">
            <a:spLocks/>
          </p:cNvSpPr>
          <p:nvPr/>
        </p:nvSpPr>
        <p:spPr>
          <a:xfrm>
            <a:off x="4590394" y="1709204"/>
            <a:ext cx="3352800" cy="4602163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Program Assistant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Business Manager</a:t>
            </a:r>
          </a:p>
          <a:p>
            <a:pPr marL="285750" indent="-285750"/>
            <a:r>
              <a:rPr lang="en-US" sz="2000" dirty="0"/>
              <a:t>Michael Daniels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Financial Coordinators</a:t>
            </a:r>
          </a:p>
          <a:p>
            <a:pPr marL="285750" indent="-285750"/>
            <a:r>
              <a:rPr lang="en-US" sz="2000" dirty="0"/>
              <a:t>Leah Wilson</a:t>
            </a:r>
          </a:p>
          <a:p>
            <a:pPr marL="285750" indent="-285750"/>
            <a:r>
              <a:rPr lang="en-US" sz="2000" dirty="0"/>
              <a:t>Katie Reynolds</a:t>
            </a:r>
          </a:p>
          <a:p>
            <a:pPr marL="285750" indent="-285750"/>
            <a:r>
              <a:rPr lang="en-US" sz="2000" dirty="0"/>
              <a:t>Crystal Reinhardt</a:t>
            </a:r>
          </a:p>
        </p:txBody>
      </p:sp>
    </p:spTree>
    <p:extLst>
      <p:ext uri="{BB962C8B-B14F-4D97-AF65-F5344CB8AC3E}">
        <p14:creationId xmlns:p14="http://schemas.microsoft.com/office/powerpoint/2010/main" val="284714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15EDC-8AC6-4836-A7F6-FB1220834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726163"/>
            <a:ext cx="8788902" cy="33575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Cirrhosis/ End Stage Liver Disorder</a:t>
            </a:r>
          </a:p>
          <a:p>
            <a:pPr marL="0" indent="0" algn="ctr">
              <a:buNone/>
            </a:pPr>
            <a:r>
              <a:rPr lang="en-US" dirty="0"/>
              <a:t>Acute Liver failure</a:t>
            </a:r>
          </a:p>
          <a:p>
            <a:pPr marL="0" indent="0" algn="ctr">
              <a:buNone/>
            </a:pPr>
            <a:r>
              <a:rPr lang="en-US" dirty="0"/>
              <a:t>Liver tumors</a:t>
            </a:r>
          </a:p>
          <a:p>
            <a:pPr marL="0" indent="0" algn="ctr">
              <a:buNone/>
            </a:pPr>
            <a:r>
              <a:rPr lang="en-US" dirty="0"/>
              <a:t>Chronic Liver disorders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B26BE-AD57-4199-A030-030833FB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Referral</a:t>
            </a:r>
          </a:p>
        </p:txBody>
      </p:sp>
    </p:spTree>
    <p:extLst>
      <p:ext uri="{BB962C8B-B14F-4D97-AF65-F5344CB8AC3E}">
        <p14:creationId xmlns:p14="http://schemas.microsoft.com/office/powerpoint/2010/main" val="142844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CED3A-828C-4B81-9201-90913C23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SRTR: Pediatric Kidney Report </a:t>
            </a:r>
            <a:br>
              <a:rPr lang="en-US" dirty="0"/>
            </a:br>
            <a:r>
              <a:rPr lang="en-US" dirty="0"/>
              <a:t>January 5, 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846FFC-117D-4A61-8AA0-FE3209E1E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687792"/>
              </p:ext>
            </p:extLst>
          </p:nvPr>
        </p:nvGraphicFramePr>
        <p:xfrm>
          <a:off x="931179" y="1283517"/>
          <a:ext cx="6980281" cy="290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4BC66F-5171-4BD5-9199-C7763E8D8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887452"/>
              </p:ext>
            </p:extLst>
          </p:nvPr>
        </p:nvGraphicFramePr>
        <p:xfrm>
          <a:off x="755008" y="4060272"/>
          <a:ext cx="7156452" cy="266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797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Transplant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4999"/>
            <a:ext cx="6781800" cy="2743201"/>
          </a:xfrm>
        </p:spPr>
        <p:txBody>
          <a:bodyPr/>
          <a:lstStyle/>
          <a:p>
            <a:r>
              <a:rPr lang="en-US" dirty="0"/>
              <a:t>These and additional statistics may found at</a:t>
            </a:r>
          </a:p>
          <a:p>
            <a:pPr lvl="1"/>
            <a:r>
              <a:rPr lang="en-US" dirty="0">
                <a:hlinkClick r:id="rId2"/>
              </a:rPr>
              <a:t>www.unos.org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www.ustransplant.org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www.optn.org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2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B4FE3B-3278-4B4F-8731-030334EDF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28435"/>
              </p:ext>
            </p:extLst>
          </p:nvPr>
        </p:nvGraphicFramePr>
        <p:xfrm>
          <a:off x="195263" y="1725613"/>
          <a:ext cx="8789987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4B9108F-A714-4D01-B89C-91C63773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Transplant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22897-3C7E-468B-AF0E-7D2CE612CAA7}"/>
              </a:ext>
            </a:extLst>
          </p:cNvPr>
          <p:cNvSpPr txBox="1"/>
          <p:nvPr/>
        </p:nvSpPr>
        <p:spPr>
          <a:xfrm>
            <a:off x="758757" y="1614791"/>
            <a:ext cx="5204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Referral received and reviewed for appropriateness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Insurance approval obtained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Patient scheduled for Transplant Evaluation</a:t>
            </a:r>
          </a:p>
          <a:p>
            <a:endParaRPr lang="en-US" dirty="0"/>
          </a:p>
          <a:p>
            <a:r>
              <a:rPr lang="en-US" dirty="0"/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val="329827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97934-EB71-4280-9856-D56614B6A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694B1-56AA-4F36-9FD5-B6BE031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Evaluation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57708C-3E46-4CBE-A52B-54AECC1A2B87}"/>
              </a:ext>
            </a:extLst>
          </p:cNvPr>
          <p:cNvSpPr txBox="1">
            <a:spLocks/>
          </p:cNvSpPr>
          <p:nvPr/>
        </p:nvSpPr>
        <p:spPr>
          <a:xfrm>
            <a:off x="489626" y="1688581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Appointments: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Transplant Coordinator/NP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Worker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Financial Coordinator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Transplant Nephrologist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Dietitian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Transplant Surgeon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Urologist as needed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Infectious Disease Physician as needed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Child Life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tests/consults as needed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78B6ABC-4601-4D65-BDDD-FCD27BCC2655}"/>
              </a:ext>
            </a:extLst>
          </p:cNvPr>
          <p:cNvSpPr txBox="1">
            <a:spLocks/>
          </p:cNvSpPr>
          <p:nvPr/>
        </p:nvSpPr>
        <p:spPr>
          <a:xfrm>
            <a:off x="4590394" y="1688581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Patient responsibilities: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Immunizations updated</a:t>
            </a:r>
          </a:p>
          <a:p>
            <a:pPr marL="0" indent="0">
              <a:buNone/>
            </a:pPr>
            <a:r>
              <a:rPr lang="en-US" dirty="0"/>
              <a:t>Bring completed paperwork mailed to at time of evaluation scheduling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8C95"/>
                </a:solidFill>
              </a:rPr>
              <a:t>Discuss living donation with family and friends</a:t>
            </a:r>
          </a:p>
          <a:p>
            <a:pPr marL="0" indent="0">
              <a:buNone/>
            </a:pPr>
            <a:r>
              <a:rPr lang="en-US" dirty="0"/>
              <a:t>Both parents/guardian must be present for evaluation. If both parents are not actively involved in healthcare, parent must bring an adult support person.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8C9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94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7685473-3EBF-4D3A-B5B2-297C9FAC03C3}" vid="{48349F82-31A9-49A3-9858-72EFCA44D6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ED905C4EA56458F1825A2155ED5A1" ma:contentTypeVersion="31" ma:contentTypeDescription="Create a new document." ma:contentTypeScope="" ma:versionID="8a021ce55d61ff59bc3d7bc4acdbc885">
  <xsd:schema xmlns:xsd="http://www.w3.org/2001/XMLSchema" xmlns:xs="http://www.w3.org/2001/XMLSchema" xmlns:p="http://schemas.microsoft.com/office/2006/metadata/properties" xmlns:ns2="8463ec5b-2758-403f-baa8-0e74c3cc01ce" xmlns:ns3="eb015c64-c555-4475-98d6-c75940766274" targetNamespace="http://schemas.microsoft.com/office/2006/metadata/properties" ma:root="true" ma:fieldsID="7c198b7e919cf1801cbee4d7abaea8cf" ns2:_="" ns3:_="">
    <xsd:import namespace="8463ec5b-2758-403f-baa8-0e74c3cc01ce"/>
    <xsd:import namespace="eb015c64-c555-4475-98d6-c759407662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3ec5b-2758-403f-baa8-0e74c3cc01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15c64-c555-4475-98d6-c75940766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B6D2A-CE2E-4F0D-A279-BCA9AF4C24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3619F-D4BB-485A-A63A-B190D0CA2A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b015c64-c555-4475-98d6-c75940766274"/>
    <ds:schemaRef ds:uri="http://schemas.microsoft.com/office/infopath/2007/PartnerControls"/>
    <ds:schemaRef ds:uri="8463ec5b-2758-403f-baa8-0e74c3cc01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494547-2A42-4B10-AB27-F9D44F156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3ec5b-2758-403f-baa8-0e74c3cc01ce"/>
    <ds:schemaRef ds:uri="eb015c64-c555-4475-98d6-c75940766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1089</Words>
  <Application>Microsoft Office PowerPoint</Application>
  <PresentationFormat>On-screen Show (4:3)</PresentationFormat>
  <Paragraphs>257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Theme1</vt:lpstr>
      <vt:lpstr>Pediatric Liver Transplant Overview</vt:lpstr>
      <vt:lpstr>Levine Children’s Hospital Carolinas Medical Center</vt:lpstr>
      <vt:lpstr>Pediatric Liver Transplant Program: Our Team</vt:lpstr>
      <vt:lpstr>Pediatric Liver Transplant Program: Our Team</vt:lpstr>
      <vt:lpstr>Criteria for Referral</vt:lpstr>
      <vt:lpstr>SRTR: Pediatric Kidney Report  January 5, 2018</vt:lpstr>
      <vt:lpstr>Transplant Statistics</vt:lpstr>
      <vt:lpstr>The Transplant Process</vt:lpstr>
      <vt:lpstr>The Evaluation Process</vt:lpstr>
      <vt:lpstr>Multidisciplinary Support</vt:lpstr>
      <vt:lpstr>Approval Process</vt:lpstr>
      <vt:lpstr>Listing</vt:lpstr>
      <vt:lpstr>Waitlist- Patient Responsibilities</vt:lpstr>
      <vt:lpstr>Waiting Time</vt:lpstr>
      <vt:lpstr>Re-evaluation</vt:lpstr>
      <vt:lpstr>CMC Kidney Transplant Program: Supply and Demand Number of CMC Kidney Transplants vs. Candidates on Waitlist</vt:lpstr>
      <vt:lpstr>Discharge Process</vt:lpstr>
      <vt:lpstr>Follow up Pediatric Nephrology: LCSC</vt:lpstr>
      <vt:lpstr>Housing Options for Patients</vt:lpstr>
      <vt:lpstr>Housing Options for Patients</vt:lpstr>
      <vt:lpstr>Long-Term Risks of Transplant </vt:lpstr>
      <vt:lpstr>PowerPoint Presentation</vt:lpstr>
      <vt:lpstr>Who Can Be a Kidney Donor?</vt:lpstr>
      <vt:lpstr>Compatible Blood Type- Living Donor </vt:lpstr>
      <vt:lpstr>Kidney Paired Donation</vt:lpstr>
      <vt:lpstr>Living Donor Statistics</vt:lpstr>
      <vt:lpstr>Now that you Have Found a Living Donor, What’s the Next Step??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2017-05-31T17:47:02Z</dcterms:created>
  <dcterms:modified xsi:type="dcterms:W3CDTF">2018-04-23T15:31:58Z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0x01010063AED905C4EA56458F1825A2155ED5A1</vt:lpwstr>
  </property>
</Properties>
</file>