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99" r:id="rId3"/>
    <p:sldId id="305" r:id="rId4"/>
    <p:sldId id="303" r:id="rId5"/>
    <p:sldId id="264" r:id="rId6"/>
  </p:sldIdLst>
  <p:sldSz cx="12192000" cy="6858000"/>
  <p:notesSz cx="6858000" cy="9153525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816" userDrawn="1">
          <p15:clr>
            <a:srgbClr val="A4A3A4"/>
          </p15:clr>
        </p15:guide>
        <p15:guide id="3" orient="horz" pos="3840" userDrawn="1">
          <p15:clr>
            <a:srgbClr val="A4A3A4"/>
          </p15:clr>
        </p15:guide>
        <p15:guide id="4" orient="horz" pos="105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384" userDrawn="1">
          <p15:clr>
            <a:srgbClr val="A4A3A4"/>
          </p15:clr>
        </p15:guide>
        <p15:guide id="7" pos="72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31"/>
    <a:srgbClr val="F0C300"/>
    <a:srgbClr val="004A98"/>
    <a:srgbClr val="00BC70"/>
    <a:srgbClr val="0E909B"/>
    <a:srgbClr val="6E6E72"/>
    <a:srgbClr val="6D6E71"/>
    <a:srgbClr val="626567"/>
    <a:srgbClr val="008995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32" autoAdjust="0"/>
    <p:restoredTop sz="80957" autoAdjust="0"/>
  </p:normalViewPr>
  <p:slideViewPr>
    <p:cSldViewPr snapToGrid="0">
      <p:cViewPr varScale="1">
        <p:scale>
          <a:sx n="92" d="100"/>
          <a:sy n="92" d="100"/>
        </p:scale>
        <p:origin x="1650" y="90"/>
      </p:cViewPr>
      <p:guideLst>
        <p:guide orient="horz" pos="2160"/>
        <p:guide orient="horz" pos="816"/>
        <p:guide orient="horz" pos="3840"/>
        <p:guide orient="horz" pos="1056"/>
        <p:guide pos="3840"/>
        <p:guide pos="384"/>
        <p:guide pos="7297"/>
      </p:guideLst>
    </p:cSldViewPr>
  </p:slid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2" d="100"/>
          <a:sy n="122" d="100"/>
        </p:scale>
        <p:origin x="3864" y="208"/>
      </p:cViewPr>
      <p:guideLst>
        <p:guide orient="horz" pos="288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6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6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02A0-C947-4278-96D1-0DB9C063DF5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94260"/>
            <a:ext cx="2971800" cy="4576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94260"/>
            <a:ext cx="2971800" cy="4576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FAA7-9DA0-4163-8828-B20FAF1E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381000"/>
            <a:ext cx="4578350" cy="2576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7455"/>
            <a:ext cx="6096000" cy="53395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95849"/>
            <a:ext cx="4876800" cy="22724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695849"/>
            <a:ext cx="609600" cy="22724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/>
            </a:lvl1pPr>
          </a:lstStyle>
          <a:p>
            <a:fld id="{8547E1EE-0039-4797-B978-F45341826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82880" indent="-137160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39725" indent="-1047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15938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633413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1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/ no chart V3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2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AFA1068-D9EE-C149-BA56-B473B23643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14" y="19664"/>
            <a:ext cx="12215146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348BCB-18C2-9E4D-8540-4C293840A9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8" y="6146243"/>
            <a:ext cx="2489200" cy="342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A01DAE-8AA8-BA4A-9A67-D6E6FA9A39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45" y="6014856"/>
            <a:ext cx="3159152" cy="591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7959" y="1445338"/>
            <a:ext cx="8116082" cy="1477190"/>
          </a:xfrm>
        </p:spPr>
        <p:txBody>
          <a:bodyPr/>
          <a:lstStyle>
            <a:lvl1pPr algn="ctr">
              <a:lnSpc>
                <a:spcPts val="5202"/>
              </a:lnSpc>
              <a:defRPr sz="5002" b="1" i="0" spc="-100" baseline="0">
                <a:solidFill>
                  <a:srgbClr val="0089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7959" y="3599603"/>
            <a:ext cx="8116082" cy="133158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4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Section Photo_Left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672D977-AEDE-5241-B9A0-7291F9DBAE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6106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52F13C-068E-9E40-995D-CA46129A8F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" r="2947" b="2130"/>
          <a:stretch/>
        </p:blipFill>
        <p:spPr>
          <a:xfrm>
            <a:off x="7632700" y="0"/>
            <a:ext cx="455929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DF2F0D-3A1F-E240-BF15-F39B277C4E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751" y="337970"/>
            <a:ext cx="1993900" cy="266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FB8CE6-67E5-B840-8CAF-62CD7AE598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925" y="6302376"/>
            <a:ext cx="1996700" cy="3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74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Section Text_Left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852F13C-068E-9E40-995D-CA46129A8F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" r="2947" b="2130"/>
          <a:stretch/>
        </p:blipFill>
        <p:spPr>
          <a:xfrm>
            <a:off x="7632700" y="0"/>
            <a:ext cx="4559299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423F010-849B-BA42-8043-F58846474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064341"/>
            <a:ext cx="7035799" cy="941440"/>
          </a:xfrm>
        </p:spPr>
        <p:txBody>
          <a:bodyPr anchor="t"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23953-B4AB-4E46-91A1-D04D0AB633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133599"/>
            <a:ext cx="7035798" cy="38837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F3AB1F-FCFE-B24E-9C3E-B377EBB7F8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751" y="337970"/>
            <a:ext cx="1993900" cy="26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2ADBC-E8E4-4E49-9820-B38BD03BEB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925" y="6302376"/>
            <a:ext cx="1996700" cy="3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88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Section Text_Right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23F010-849B-BA42-8043-F58846474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248" y="1064341"/>
            <a:ext cx="7035799" cy="941440"/>
          </a:xfrm>
        </p:spPr>
        <p:txBody>
          <a:bodyPr anchor="t"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23953-B4AB-4E46-91A1-D04D0AB633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1247" y="2133599"/>
            <a:ext cx="7035798" cy="38837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E22E74-3DF5-A04C-B8CA-89550047CC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" r="2947" b="2130"/>
          <a:stretch/>
        </p:blipFill>
        <p:spPr>
          <a:xfrm flipH="1">
            <a:off x="0" y="1"/>
            <a:ext cx="4562856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E780C8-EFA6-D442-B5CF-3FDB3D8793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70"/>
            <a:ext cx="1993900" cy="266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0EFF50-7D20-1E48-911F-FA082D75B0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8" y="6302376"/>
            <a:ext cx="1996700" cy="3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02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30739B1-8D49-2246-ABC7-8DC3D5B1EF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350" y="-12700"/>
            <a:ext cx="12198350" cy="528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C48BBE-1183-BE4D-B9AD-DA41F65C3D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12700"/>
            <a:ext cx="12198350" cy="6858000"/>
          </a:xfrm>
          <a:prstGeom prst="rect">
            <a:avLst/>
          </a:prstGeom>
        </p:spPr>
      </p:pic>
      <p:sp>
        <p:nvSpPr>
          <p:cNvPr id="10" name="Google Shape;55;p7">
            <a:extLst>
              <a:ext uri="{FF2B5EF4-FFF2-40B4-BE49-F238E27FC236}">
                <a16:creationId xmlns:a16="http://schemas.microsoft.com/office/drawing/2014/main" id="{EF801DCC-7282-E744-B055-E0813AAD80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5695" y="5702710"/>
            <a:ext cx="7230349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Proxima Nova"/>
              <a:buNone/>
              <a:defRPr sz="4000" b="1"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07823-9108-5C4F-AC43-20221590FD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70"/>
            <a:ext cx="1993900" cy="266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2B0B23-CB4A-2A4C-8843-3DADF58DEA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925" y="6302376"/>
            <a:ext cx="1996700" cy="3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05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065161"/>
            <a:ext cx="10668001" cy="762000"/>
          </a:xfrm>
        </p:spPr>
        <p:txBody>
          <a:bodyPr anchor="t"/>
          <a:lstStyle>
            <a:lvl1pPr>
              <a:defRPr>
                <a:solidFill>
                  <a:srgbClr val="6E6E7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33600"/>
            <a:ext cx="5010913" cy="3659240"/>
          </a:xfrm>
        </p:spPr>
        <p:txBody>
          <a:bodyPr>
            <a:normAutofit/>
          </a:bodyPr>
          <a:lstStyle>
            <a:lvl1pPr>
              <a:defRPr sz="1801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1488" y="2133600"/>
            <a:ext cx="5010913" cy="3659240"/>
          </a:xfrm>
        </p:spPr>
        <p:txBody>
          <a:bodyPr>
            <a:normAutofit/>
          </a:bodyPr>
          <a:lstStyle>
            <a:lvl1pPr>
              <a:defRPr sz="1801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695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1065980"/>
            <a:ext cx="10667999" cy="762000"/>
          </a:xfrm>
        </p:spPr>
        <p:txBody>
          <a:bodyPr anchor="t"/>
          <a:lstStyle>
            <a:lvl1pPr>
              <a:defRPr>
                <a:solidFill>
                  <a:srgbClr val="6E6E7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399" y="2133599"/>
            <a:ext cx="5010913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1" b="1">
                <a:solidFill>
                  <a:schemeClr val="accent1"/>
                </a:solidFill>
              </a:defRPr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9" y="2514600"/>
            <a:ext cx="5010913" cy="327742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71487" y="2133599"/>
            <a:ext cx="5010913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1" b="1">
                <a:solidFill>
                  <a:schemeClr val="accent1"/>
                </a:solidFill>
              </a:defRPr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71487" y="2514600"/>
            <a:ext cx="5010913" cy="327742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17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EC162F0-1D34-AF45-8FB7-D4FB2341BFA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460447" y="0"/>
            <a:ext cx="5744253" cy="5793659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1"/>
            </a:lvl1pPr>
            <a:lvl2pPr marL="457337" indent="0">
              <a:buNone/>
              <a:defRPr sz="2801"/>
            </a:lvl2pPr>
            <a:lvl3pPr marL="914674" indent="0">
              <a:buNone/>
              <a:defRPr sz="2401"/>
            </a:lvl3pPr>
            <a:lvl4pPr marL="1372011" indent="0">
              <a:buNone/>
              <a:defRPr sz="2001"/>
            </a:lvl4pPr>
            <a:lvl5pPr marL="1829349" indent="0">
              <a:buNone/>
              <a:defRPr sz="2001"/>
            </a:lvl5pPr>
            <a:lvl6pPr marL="2286686" indent="0">
              <a:buNone/>
              <a:defRPr sz="2001"/>
            </a:lvl6pPr>
            <a:lvl7pPr marL="2744023" indent="0">
              <a:buNone/>
              <a:defRPr sz="2001"/>
            </a:lvl7pPr>
            <a:lvl8pPr marL="3201360" indent="0">
              <a:buNone/>
              <a:defRPr sz="2001"/>
            </a:lvl8pPr>
            <a:lvl9pPr marL="3658697" indent="0">
              <a:buNone/>
              <a:defRPr sz="2001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614" y="1064341"/>
            <a:ext cx="4816940" cy="762000"/>
          </a:xfrm>
        </p:spPr>
        <p:txBody>
          <a:bodyPr anchor="t"/>
          <a:lstStyle>
            <a:lvl1pPr algn="l">
              <a:defRPr sz="3500" b="1">
                <a:solidFill>
                  <a:srgbClr val="6E6E7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614" y="2131142"/>
            <a:ext cx="4842006" cy="3662517"/>
          </a:xfrm>
        </p:spPr>
        <p:txBody>
          <a:bodyPr>
            <a:normAutofit/>
          </a:bodyPr>
          <a:lstStyle>
            <a:lvl1pPr>
              <a:defRPr sz="1801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068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066610"/>
            <a:ext cx="10668000" cy="495490"/>
          </a:xfrm>
        </p:spPr>
        <p:txBody>
          <a:bodyPr anchor="t"/>
          <a:lstStyle>
            <a:lvl1pPr algn="l">
              <a:defRPr sz="3500" b="1">
                <a:solidFill>
                  <a:srgbClr val="6E6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2108200"/>
            <a:ext cx="5010911" cy="30734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1"/>
            </a:lvl1pPr>
            <a:lvl2pPr marL="457337" indent="0">
              <a:buNone/>
              <a:defRPr sz="2801"/>
            </a:lvl2pPr>
            <a:lvl3pPr marL="914674" indent="0">
              <a:buNone/>
              <a:defRPr sz="2401"/>
            </a:lvl3pPr>
            <a:lvl4pPr marL="1372011" indent="0">
              <a:buNone/>
              <a:defRPr sz="2001"/>
            </a:lvl4pPr>
            <a:lvl5pPr marL="1829349" indent="0">
              <a:buNone/>
              <a:defRPr sz="2001"/>
            </a:lvl5pPr>
            <a:lvl6pPr marL="2286686" indent="0">
              <a:buNone/>
              <a:defRPr sz="2001"/>
            </a:lvl6pPr>
            <a:lvl7pPr marL="2744023" indent="0">
              <a:buNone/>
              <a:defRPr sz="2001"/>
            </a:lvl7pPr>
            <a:lvl8pPr marL="3201360" indent="0">
              <a:buNone/>
              <a:defRPr sz="2001"/>
            </a:lvl8pPr>
            <a:lvl9pPr marL="3658697" indent="0">
              <a:buNone/>
              <a:defRPr sz="2001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571488" y="2108200"/>
            <a:ext cx="5010911" cy="30734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1"/>
            </a:lvl1pPr>
            <a:lvl2pPr marL="457337" indent="0">
              <a:buNone/>
              <a:defRPr sz="2801"/>
            </a:lvl2pPr>
            <a:lvl3pPr marL="914674" indent="0">
              <a:buNone/>
              <a:defRPr sz="2401"/>
            </a:lvl3pPr>
            <a:lvl4pPr marL="1372011" indent="0">
              <a:buNone/>
              <a:defRPr sz="2001"/>
            </a:lvl4pPr>
            <a:lvl5pPr marL="1829349" indent="0">
              <a:buNone/>
              <a:defRPr sz="2001"/>
            </a:lvl5pPr>
            <a:lvl6pPr marL="2286686" indent="0">
              <a:buNone/>
              <a:defRPr sz="2001"/>
            </a:lvl6pPr>
            <a:lvl7pPr marL="2744023" indent="0">
              <a:buNone/>
              <a:defRPr sz="2001"/>
            </a:lvl7pPr>
            <a:lvl8pPr marL="3201360" indent="0">
              <a:buNone/>
              <a:defRPr sz="2001"/>
            </a:lvl8pPr>
            <a:lvl9pPr marL="3658697" indent="0">
              <a:buNone/>
              <a:defRPr sz="2001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295900"/>
            <a:ext cx="5010911" cy="7875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1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6571488" y="5295900"/>
            <a:ext cx="5010911" cy="7875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1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1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93736C-15DA-EE41-9FFF-68C26002E9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-12700"/>
            <a:ext cx="122047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Blank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2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C934A52D-8EF3-41D4-BA81-AA084BA64E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13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3ACE55-2587-2D4E-99CF-487C81A79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064341"/>
            <a:ext cx="10599174" cy="941440"/>
          </a:xfrm>
        </p:spPr>
        <p:txBody>
          <a:bodyPr anchor="t"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3C1D547-C0F4-5042-9341-570C93130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2133599"/>
            <a:ext cx="10599173" cy="3883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01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064341"/>
            <a:ext cx="10599174" cy="970936"/>
          </a:xfrm>
        </p:spPr>
        <p:txBody>
          <a:bodyPr anchor="t"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76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4233" y="1677093"/>
            <a:ext cx="10972801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3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1"/>
            </a:lvl2pPr>
            <a:lvl3pPr marL="0" indent="0">
              <a:spcBef>
                <a:spcPts val="0"/>
              </a:spcBef>
              <a:buNone/>
              <a:defRPr sz="1801"/>
            </a:lvl3pPr>
            <a:lvl4pPr marL="0" indent="0">
              <a:spcBef>
                <a:spcPts val="0"/>
              </a:spcBef>
              <a:buNone/>
              <a:defRPr sz="1801"/>
            </a:lvl4pPr>
            <a:lvl5pPr marL="0" indent="0">
              <a:spcBef>
                <a:spcPts val="0"/>
              </a:spcBef>
              <a:buNone/>
              <a:defRPr sz="1801"/>
            </a:lvl5pPr>
            <a:lvl6pPr marL="0" indent="0">
              <a:spcBef>
                <a:spcPts val="0"/>
              </a:spcBef>
              <a:buNone/>
              <a:defRPr sz="1801"/>
            </a:lvl6pPr>
            <a:lvl7pPr marL="0" indent="0">
              <a:spcBef>
                <a:spcPts val="0"/>
              </a:spcBef>
              <a:buNone/>
              <a:defRPr sz="1801"/>
            </a:lvl7pPr>
            <a:lvl8pPr marL="0" indent="0">
              <a:spcBef>
                <a:spcPts val="0"/>
              </a:spcBef>
              <a:buNone/>
              <a:defRPr sz="1801"/>
            </a:lvl8pPr>
            <a:lvl9pPr marL="0" indent="0">
              <a:spcBef>
                <a:spcPts val="0"/>
              </a:spcBef>
              <a:buNone/>
              <a:defRPr sz="1801"/>
            </a:lvl9pPr>
          </a:lstStyle>
          <a:p>
            <a:pPr lvl="0"/>
            <a:r>
              <a:rPr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064341"/>
            <a:ext cx="10972801" cy="587478"/>
          </a:xfrm>
        </p:spPr>
        <p:txBody>
          <a:bodyPr anchor="t"/>
          <a:lstStyle>
            <a:lvl1pPr>
              <a:defRPr>
                <a:solidFill>
                  <a:srgbClr val="6E6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254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3ACE55-2587-2D4E-99CF-487C81A79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064340"/>
            <a:ext cx="10599174" cy="961105"/>
          </a:xfrm>
        </p:spPr>
        <p:txBody>
          <a:bodyPr anchor="t"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3C1D547-C0F4-5042-9341-570C93130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1" y="2133600"/>
            <a:ext cx="5181599" cy="3660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4AB4E5-5225-1B47-95DF-681853786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65914" y="2133600"/>
            <a:ext cx="4847662" cy="36600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70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3ACE55-2587-2D4E-99CF-487C81A79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2" y="1064340"/>
            <a:ext cx="2605546" cy="2364660"/>
          </a:xfrm>
        </p:spPr>
        <p:txBody>
          <a:bodyPr anchor="t"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4AB4E5-5225-1B47-95DF-681853786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23071" y="619432"/>
            <a:ext cx="7590506" cy="51742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0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ubtitle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4233" y="1677093"/>
            <a:ext cx="10972801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3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1"/>
            </a:lvl2pPr>
            <a:lvl3pPr marL="0" indent="0">
              <a:spcBef>
                <a:spcPts val="0"/>
              </a:spcBef>
              <a:buNone/>
              <a:defRPr sz="1801"/>
            </a:lvl3pPr>
            <a:lvl4pPr marL="0" indent="0">
              <a:spcBef>
                <a:spcPts val="0"/>
              </a:spcBef>
              <a:buNone/>
              <a:defRPr sz="1801"/>
            </a:lvl4pPr>
            <a:lvl5pPr marL="0" indent="0">
              <a:spcBef>
                <a:spcPts val="0"/>
              </a:spcBef>
              <a:buNone/>
              <a:defRPr sz="1801"/>
            </a:lvl5pPr>
            <a:lvl6pPr marL="0" indent="0">
              <a:spcBef>
                <a:spcPts val="0"/>
              </a:spcBef>
              <a:buNone/>
              <a:defRPr sz="1801"/>
            </a:lvl6pPr>
            <a:lvl7pPr marL="0" indent="0">
              <a:spcBef>
                <a:spcPts val="0"/>
              </a:spcBef>
              <a:buNone/>
              <a:defRPr sz="1801"/>
            </a:lvl7pPr>
            <a:lvl8pPr marL="0" indent="0">
              <a:spcBef>
                <a:spcPts val="0"/>
              </a:spcBef>
              <a:buNone/>
              <a:defRPr sz="1801"/>
            </a:lvl8pPr>
            <a:lvl9pPr marL="0" indent="0">
              <a:spcBef>
                <a:spcPts val="0"/>
              </a:spcBef>
              <a:buNone/>
              <a:defRPr sz="1801"/>
            </a:lvl9pPr>
          </a:lstStyle>
          <a:p>
            <a:pPr lvl="0"/>
            <a:r>
              <a:rPr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064341"/>
            <a:ext cx="10972801" cy="587478"/>
          </a:xfrm>
        </p:spPr>
        <p:txBody>
          <a:bodyPr anchor="t"/>
          <a:lstStyle>
            <a:lvl1pPr>
              <a:defRPr>
                <a:solidFill>
                  <a:srgbClr val="6E6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6688" y="2554204"/>
            <a:ext cx="5315712" cy="365977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1" b="1">
                <a:solidFill>
                  <a:schemeClr val="accent1"/>
                </a:solidFill>
              </a:defRPr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3087329"/>
            <a:ext cx="5315712" cy="278252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ED6BAFB-C11F-A744-A876-2293931C2D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01" y="2554205"/>
            <a:ext cx="5033962" cy="331565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8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Section Photo_Right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852F13C-068E-9E40-995D-CA46129A8F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" r="2947" b="2130"/>
          <a:stretch/>
        </p:blipFill>
        <p:spPr>
          <a:xfrm flipH="1">
            <a:off x="0" y="1"/>
            <a:ext cx="4562856" cy="685799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06209F-211E-E348-9423-AC5FB9768C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0600" y="0"/>
            <a:ext cx="86741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17DCF6-6A2B-6747-8E1C-BCE2692179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70"/>
            <a:ext cx="1993900" cy="266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A9FF31-D7A1-6E44-8EEC-26AE32E84B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8" y="6302376"/>
            <a:ext cx="1996700" cy="3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55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57B6E4A-DC74-B244-810E-8BF383B522BB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93" y="-9832"/>
            <a:ext cx="12196761" cy="68874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1" y="1064341"/>
            <a:ext cx="10599174" cy="61451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133599"/>
            <a:ext cx="10599174" cy="38837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4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772" r:id="rId4"/>
    <p:sldLayoutId id="2147483764" r:id="rId5"/>
    <p:sldLayoutId id="2147483765" r:id="rId6"/>
    <p:sldLayoutId id="2147483666" r:id="rId7"/>
    <p:sldLayoutId id="2147483768" r:id="rId8"/>
    <p:sldLayoutId id="2147483769" r:id="rId9"/>
    <p:sldLayoutId id="2147483742" r:id="rId10"/>
    <p:sldLayoutId id="2147483770" r:id="rId11"/>
    <p:sldLayoutId id="2147483771" r:id="rId12"/>
    <p:sldLayoutId id="2147483661" r:id="rId13"/>
    <p:sldLayoutId id="2147483652" r:id="rId14"/>
    <p:sldLayoutId id="2147483653" r:id="rId15"/>
    <p:sldLayoutId id="2147483758" r:id="rId16"/>
    <p:sldLayoutId id="2147483671" r:id="rId17"/>
    <p:sldLayoutId id="2147483767" r:id="rId18"/>
    <p:sldLayoutId id="2147483773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674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rgbClr val="626567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182935" indent="-182935" algn="l" defTabSz="914674" rtl="0" eaLnBrk="1" latinLnBrk="0" hangingPunct="1">
        <a:lnSpc>
          <a:spcPct val="90000"/>
        </a:lnSpc>
        <a:spcBef>
          <a:spcPts val="1200"/>
        </a:spcBef>
        <a:buClr>
          <a:srgbClr val="008995"/>
        </a:buClr>
        <a:buFont typeface="HP Simplified" panose="020B0604020204020204" pitchFamily="34" charset="0"/>
        <a:buChar char="•"/>
        <a:defRPr sz="1801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411603" indent="-182935" algn="l" defTabSz="914674" rtl="0" eaLnBrk="1" latinLnBrk="0" hangingPunct="1">
        <a:lnSpc>
          <a:spcPct val="90000"/>
        </a:lnSpc>
        <a:spcBef>
          <a:spcPts val="800"/>
        </a:spcBef>
        <a:buClr>
          <a:srgbClr val="008995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8805" indent="-137201" algn="l" defTabSz="914674" rtl="0" eaLnBrk="1" latinLnBrk="0" hangingPunct="1">
        <a:lnSpc>
          <a:spcPct val="90000"/>
        </a:lnSpc>
        <a:spcBef>
          <a:spcPts val="600"/>
        </a:spcBef>
        <a:buClr>
          <a:srgbClr val="008995"/>
        </a:buClr>
        <a:buSzPct val="90000"/>
        <a:buFont typeface="HP Simplified" panose="020B0604020204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31739" indent="-137201" algn="l" defTabSz="914674" rtl="0" eaLnBrk="1" latinLnBrk="0" hangingPunct="1">
        <a:lnSpc>
          <a:spcPct val="90000"/>
        </a:lnSpc>
        <a:spcBef>
          <a:spcPts val="600"/>
        </a:spcBef>
        <a:buClr>
          <a:srgbClr val="008995"/>
        </a:buClr>
        <a:buSzPct val="100000"/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8941" indent="-137201" algn="l" defTabSz="914674" rtl="0" eaLnBrk="1" latinLnBrk="0" hangingPunct="1">
        <a:lnSpc>
          <a:spcPct val="90000"/>
        </a:lnSpc>
        <a:spcBef>
          <a:spcPts val="600"/>
        </a:spcBef>
        <a:buClr>
          <a:srgbClr val="008995"/>
        </a:buClr>
        <a:buSzPct val="80000"/>
        <a:buFont typeface="HP Simplified" panose="020B0604020204020204" pitchFamily="34" charset="0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51875" indent="-137201" algn="l" defTabSz="914674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9077" indent="-137201" algn="l" defTabSz="914674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2011" indent="-137201" algn="l" defTabSz="914674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946" indent="-137201" algn="l" defTabSz="914674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anet.Ruscingno@AtriumHealth.org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D325A-E149-3D4A-9E83-7EAF8764F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45338"/>
            <a:ext cx="12192000" cy="14771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kern="0" dirty="0">
                <a:solidFill>
                  <a:srgbClr val="009599"/>
                </a:solidFill>
              </a:rPr>
              <a:t>Atrium Health Employer Solutions </a:t>
            </a:r>
            <a:endParaRPr lang="en-US" sz="3900" b="0" spc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FE63B7-4C5A-B24B-A1EC-2D5CEC40FD08}"/>
              </a:ext>
            </a:extLst>
          </p:cNvPr>
          <p:cNvCxnSpPr>
            <a:cxnSpLocks/>
          </p:cNvCxnSpPr>
          <p:nvPr/>
        </p:nvCxnSpPr>
        <p:spPr>
          <a:xfrm>
            <a:off x="1110343" y="3247693"/>
            <a:ext cx="9901646" cy="0"/>
          </a:xfrm>
          <a:prstGeom prst="line">
            <a:avLst/>
          </a:prstGeom>
          <a:ln w="19050">
            <a:solidFill>
              <a:schemeClr val="accent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24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D0514-F631-4242-BFD3-7A0E52E0DA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Better Employee Health. Better Bottom Line.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28DA1-336C-384D-B2E9-501CBC311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EA08043-B5D2-3C46-9EB3-FC9E44679909}"/>
              </a:ext>
            </a:extLst>
          </p:cNvPr>
          <p:cNvSpPr/>
          <p:nvPr/>
        </p:nvSpPr>
        <p:spPr>
          <a:xfrm>
            <a:off x="1752266" y="2480276"/>
            <a:ext cx="900622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fontAlgn="base">
              <a:lnSpc>
                <a:spcPct val="100000"/>
              </a:lnSpc>
            </a:pPr>
            <a:r>
              <a:rPr lang="en-US" sz="1500" dirty="0">
                <a:solidFill>
                  <a:schemeClr val="tx2"/>
                </a:solidFill>
              </a:rPr>
              <a:t>Highly focused, distinct service line that serves as the </a:t>
            </a:r>
            <a:r>
              <a:rPr lang="en-US" sz="1500" b="1" dirty="0">
                <a:solidFill>
                  <a:schemeClr val="accent1"/>
                </a:solidFill>
              </a:rPr>
              <a:t>employer arm for Atrium Health</a:t>
            </a:r>
            <a:r>
              <a:rPr lang="en-US" sz="1500" dirty="0">
                <a:solidFill>
                  <a:schemeClr val="accent1"/>
                </a:solidFill>
              </a:rPr>
              <a:t>​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3488680-CF5F-4045-91AE-8EC0FEDF055C}"/>
              </a:ext>
            </a:extLst>
          </p:cNvPr>
          <p:cNvSpPr/>
          <p:nvPr/>
        </p:nvSpPr>
        <p:spPr>
          <a:xfrm>
            <a:off x="934549" y="2382092"/>
            <a:ext cx="542134" cy="542134"/>
          </a:xfrm>
          <a:prstGeom prst="ellipse">
            <a:avLst/>
          </a:prstGeom>
          <a:noFill/>
          <a:ln w="2857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CABE71F-0743-034C-8472-FADF85617C54}"/>
              </a:ext>
            </a:extLst>
          </p:cNvPr>
          <p:cNvSpPr/>
          <p:nvPr/>
        </p:nvSpPr>
        <p:spPr>
          <a:xfrm>
            <a:off x="1752266" y="3425920"/>
            <a:ext cx="101447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fontAlgn="base">
              <a:lnSpc>
                <a:spcPct val="100000"/>
              </a:lnSpc>
            </a:pPr>
            <a:r>
              <a:rPr lang="en-US" sz="1500" dirty="0">
                <a:solidFill>
                  <a:schemeClr val="tx2"/>
                </a:solidFill>
              </a:rPr>
              <a:t>Committed </a:t>
            </a:r>
            <a:r>
              <a:rPr lang="en-US" sz="1500" dirty="0">
                <a:solidFill>
                  <a:schemeClr val="accent1"/>
                </a:solidFill>
              </a:rPr>
              <a:t>to </a:t>
            </a:r>
            <a:r>
              <a:rPr lang="en-US" sz="1500" b="1" dirty="0">
                <a:solidFill>
                  <a:schemeClr val="accent1"/>
                </a:solidFill>
              </a:rPr>
              <a:t>improving employee health</a:t>
            </a:r>
            <a:r>
              <a:rPr lang="en-US" sz="1500" dirty="0">
                <a:solidFill>
                  <a:schemeClr val="tx2"/>
                </a:solidFill>
              </a:rPr>
              <a:t>, while </a:t>
            </a:r>
            <a:r>
              <a:rPr lang="en-US" sz="1500" b="1" dirty="0">
                <a:solidFill>
                  <a:schemeClr val="accent1"/>
                </a:solidFill>
              </a:rPr>
              <a:t>controlling employer healthcare costs </a:t>
            </a:r>
            <a:r>
              <a:rPr lang="en-US" sz="1500" dirty="0">
                <a:solidFill>
                  <a:schemeClr val="accent1"/>
                </a:solidFill>
              </a:rPr>
              <a:t>​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71D7EE4-6601-AF40-A630-4D3B19FF8730}"/>
              </a:ext>
            </a:extLst>
          </p:cNvPr>
          <p:cNvSpPr/>
          <p:nvPr/>
        </p:nvSpPr>
        <p:spPr>
          <a:xfrm>
            <a:off x="934549" y="3320030"/>
            <a:ext cx="542134" cy="542134"/>
          </a:xfrm>
          <a:prstGeom prst="ellipse">
            <a:avLst/>
          </a:prstGeom>
          <a:noFill/>
          <a:ln w="2857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0691A62-7460-7A4A-A0CD-24E534D96416}"/>
              </a:ext>
            </a:extLst>
          </p:cNvPr>
          <p:cNvSpPr/>
          <p:nvPr/>
        </p:nvSpPr>
        <p:spPr>
          <a:xfrm>
            <a:off x="1752265" y="4256135"/>
            <a:ext cx="95621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fontAlgn="base">
              <a:lnSpc>
                <a:spcPct val="100000"/>
              </a:lnSpc>
            </a:pPr>
            <a:r>
              <a:rPr lang="en-US" sz="1500" b="1" dirty="0">
                <a:solidFill>
                  <a:schemeClr val="accent1"/>
                </a:solidFill>
              </a:rPr>
              <a:t>Multidisciplinary team </a:t>
            </a:r>
            <a:r>
              <a:rPr lang="en-US" sz="1500" dirty="0">
                <a:solidFill>
                  <a:schemeClr val="tx2"/>
                </a:solidFill>
              </a:rPr>
              <a:t>includes sales, client service, product management, marketing, clinical operations, health coaches and health promotions ​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9D1F86D-BCDB-DC4D-9111-7CB2C779C50B}"/>
              </a:ext>
            </a:extLst>
          </p:cNvPr>
          <p:cNvSpPr/>
          <p:nvPr/>
        </p:nvSpPr>
        <p:spPr>
          <a:xfrm>
            <a:off x="934548" y="4257967"/>
            <a:ext cx="542134" cy="542134"/>
          </a:xfrm>
          <a:prstGeom prst="ellipse">
            <a:avLst/>
          </a:prstGeom>
          <a:noFill/>
          <a:ln w="2857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2761D27-3D3C-284D-91E3-F681CBCC9BB7}"/>
              </a:ext>
            </a:extLst>
          </p:cNvPr>
          <p:cNvSpPr/>
          <p:nvPr/>
        </p:nvSpPr>
        <p:spPr>
          <a:xfrm>
            <a:off x="1752265" y="5226526"/>
            <a:ext cx="510033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fontAlgn="base">
              <a:lnSpc>
                <a:spcPct val="100000"/>
              </a:lnSpc>
            </a:pPr>
            <a:r>
              <a:rPr lang="en-US" sz="1500" dirty="0">
                <a:solidFill>
                  <a:schemeClr val="tx2"/>
                </a:solidFill>
              </a:rPr>
              <a:t>Currently serving over </a:t>
            </a:r>
            <a:r>
              <a:rPr lang="en-US" sz="1500" b="1" dirty="0">
                <a:solidFill>
                  <a:schemeClr val="tx2"/>
                </a:solidFill>
              </a:rPr>
              <a:t>2,000 + employers</a:t>
            </a:r>
            <a:r>
              <a:rPr lang="en-US" sz="1500" dirty="0">
                <a:solidFill>
                  <a:schemeClr val="tx2"/>
                </a:solidFill>
              </a:rPr>
              <a:t>​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4675EF7-4949-694B-83CF-BF9C012D36D5}"/>
              </a:ext>
            </a:extLst>
          </p:cNvPr>
          <p:cNvSpPr/>
          <p:nvPr/>
        </p:nvSpPr>
        <p:spPr>
          <a:xfrm>
            <a:off x="934548" y="5230794"/>
            <a:ext cx="542134" cy="542134"/>
          </a:xfrm>
          <a:prstGeom prst="ellipse">
            <a:avLst/>
          </a:prstGeom>
          <a:noFill/>
          <a:ln w="2857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0D08C7-EA0B-DF48-AF30-1661CE0E4FD6}"/>
              </a:ext>
            </a:extLst>
          </p:cNvPr>
          <p:cNvSpPr/>
          <p:nvPr/>
        </p:nvSpPr>
        <p:spPr>
          <a:xfrm>
            <a:off x="1437795" y="5512419"/>
            <a:ext cx="9716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285750" defTabSz="342900" fontAlgn="base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Small to medium-sized employers in NC and SC​</a:t>
            </a:r>
          </a:p>
          <a:p>
            <a:pPr marL="628650" lvl="1" indent="-285750" defTabSz="342900" fontAlgn="base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Medium to large-sized self-funded employers in our regional markets​</a:t>
            </a:r>
          </a:p>
        </p:txBody>
      </p:sp>
    </p:spTree>
    <p:extLst>
      <p:ext uri="{BB962C8B-B14F-4D97-AF65-F5344CB8AC3E}">
        <p14:creationId xmlns:p14="http://schemas.microsoft.com/office/powerpoint/2010/main" val="339715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CE877B-694B-3B4F-B4DA-E915BAA54E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Products &amp; Services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B4397B-FB7D-E641-86F2-340A0D2A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Atrium Health Employer Solutions 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A4700ACE-C0A0-6B43-9806-DF3886253754}"/>
              </a:ext>
            </a:extLst>
          </p:cNvPr>
          <p:cNvSpPr txBox="1">
            <a:spLocks/>
          </p:cNvSpPr>
          <p:nvPr/>
        </p:nvSpPr>
        <p:spPr>
          <a:xfrm>
            <a:off x="933834" y="2401917"/>
            <a:ext cx="1803071" cy="2605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6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rgbClr val="6D6E7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500" dirty="0">
                <a:solidFill>
                  <a:schemeClr val="accent1"/>
                </a:solidFill>
              </a:rPr>
              <a:t>Wellness Services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C23417-5647-724D-B742-851B587610A9}"/>
              </a:ext>
            </a:extLst>
          </p:cNvPr>
          <p:cNvSpPr txBox="1">
            <a:spLocks/>
          </p:cNvSpPr>
          <p:nvPr/>
        </p:nvSpPr>
        <p:spPr>
          <a:xfrm>
            <a:off x="933834" y="2729655"/>
            <a:ext cx="2848099" cy="14049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6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rgbClr val="6D6E7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indent="-1714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/>
                </a:solidFill>
              </a:rPr>
              <a:t>Health assessment</a:t>
            </a:r>
          </a:p>
          <a:p>
            <a:pPr marL="171450" indent="-1714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/>
                </a:solidFill>
              </a:rPr>
              <a:t>Biometric screenings</a:t>
            </a:r>
          </a:p>
          <a:p>
            <a:pPr marL="171450" indent="-1714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/>
                </a:solidFill>
              </a:rPr>
              <a:t>Health coaching</a:t>
            </a:r>
          </a:p>
          <a:p>
            <a:pPr marL="171450" indent="-1714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/>
                </a:solidFill>
              </a:rPr>
              <a:t>Health management</a:t>
            </a:r>
          </a:p>
          <a:p>
            <a:pPr marL="171450" indent="-1714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/>
                </a:solidFill>
              </a:rPr>
              <a:t>Risk stratification &amp; migration reporting</a:t>
            </a:r>
          </a:p>
          <a:p>
            <a:pPr marL="171450" indent="-1714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/>
                </a:solidFill>
              </a:rPr>
              <a:t>Tobacco cessation programs</a:t>
            </a:r>
          </a:p>
          <a:p>
            <a:pPr marL="171450" indent="-1714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200" b="0" dirty="0">
              <a:solidFill>
                <a:schemeClr val="tx2"/>
              </a:solidFill>
            </a:endParaRP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0A3B8C82-8DE8-0D45-9BBA-162F9B30D2EC}"/>
              </a:ext>
            </a:extLst>
          </p:cNvPr>
          <p:cNvSpPr txBox="1">
            <a:spLocks/>
          </p:cNvSpPr>
          <p:nvPr/>
        </p:nvSpPr>
        <p:spPr>
          <a:xfrm>
            <a:off x="933834" y="4313557"/>
            <a:ext cx="1803071" cy="2605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6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rgbClr val="6D6E7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500" dirty="0">
                <a:solidFill>
                  <a:schemeClr val="accent1"/>
                </a:solidFill>
              </a:rPr>
              <a:t>Virtual Care</a:t>
            </a: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997A8A4C-0CC2-7F4C-AECA-7C2A885AEE55}"/>
              </a:ext>
            </a:extLst>
          </p:cNvPr>
          <p:cNvSpPr txBox="1">
            <a:spLocks/>
          </p:cNvSpPr>
          <p:nvPr/>
        </p:nvSpPr>
        <p:spPr>
          <a:xfrm>
            <a:off x="933834" y="4598321"/>
            <a:ext cx="2848099" cy="4692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6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rgbClr val="6D6E7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indent="-1714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/>
                </a:solidFill>
              </a:rPr>
              <a:t>Virtual urgent care</a:t>
            </a:r>
          </a:p>
          <a:p>
            <a:pPr marL="171450" indent="-1714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/>
                </a:solidFill>
              </a:rPr>
              <a:t>Virtual health &amp; coaching</a:t>
            </a:r>
          </a:p>
        </p:txBody>
      </p:sp>
      <p:sp>
        <p:nvSpPr>
          <p:cNvPr id="16" name="Title 8">
            <a:extLst>
              <a:ext uri="{FF2B5EF4-FFF2-40B4-BE49-F238E27FC236}">
                <a16:creationId xmlns:a16="http://schemas.microsoft.com/office/drawing/2014/main" id="{A4551E5D-34EB-E04B-8028-DF74AC108D68}"/>
              </a:ext>
            </a:extLst>
          </p:cNvPr>
          <p:cNvSpPr txBox="1">
            <a:spLocks/>
          </p:cNvSpPr>
          <p:nvPr/>
        </p:nvSpPr>
        <p:spPr>
          <a:xfrm>
            <a:off x="4953183" y="2401917"/>
            <a:ext cx="1803071" cy="2605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6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rgbClr val="6D6E7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500" dirty="0">
                <a:solidFill>
                  <a:schemeClr val="accent1"/>
                </a:solidFill>
              </a:rPr>
              <a:t>Health Clinics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EE24D877-B1A2-D341-A9B7-EAEFE7B5BC1E}"/>
              </a:ext>
            </a:extLst>
          </p:cNvPr>
          <p:cNvSpPr txBox="1">
            <a:spLocks/>
          </p:cNvSpPr>
          <p:nvPr/>
        </p:nvSpPr>
        <p:spPr>
          <a:xfrm>
            <a:off x="4953183" y="2729655"/>
            <a:ext cx="2275950" cy="9265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6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rgbClr val="6D6E7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indent="-1714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/>
                </a:solidFill>
              </a:rPr>
              <a:t>Employer clinics</a:t>
            </a:r>
            <a:endParaRPr lang="en-US" sz="1100" b="0" dirty="0">
              <a:solidFill>
                <a:schemeClr val="tx2"/>
              </a:solidFill>
            </a:endParaRPr>
          </a:p>
          <a:p>
            <a:pPr marL="262890" lvl="1" indent="-8001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</a:rPr>
              <a:t>On-site</a:t>
            </a:r>
          </a:p>
          <a:p>
            <a:pPr marL="262890" lvl="1" indent="-8001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b="0" dirty="0">
                <a:solidFill>
                  <a:schemeClr val="tx2"/>
                </a:solidFill>
              </a:rPr>
              <a:t>Shared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/>
                </a:solidFill>
              </a:rPr>
              <a:t>Preventative primary care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/>
                </a:solidFill>
              </a:rPr>
              <a:t>Chronic care management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/>
                </a:solidFill>
              </a:rPr>
              <a:t>Pharmacy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/>
                </a:solidFill>
              </a:rPr>
              <a:t>Occupational health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/>
                </a:solidFill>
              </a:rPr>
              <a:t>Wellness services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/>
                </a:solidFill>
              </a:rPr>
              <a:t>Virtual care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" dirty="0">
              <a:solidFill>
                <a:schemeClr val="tx2"/>
              </a:solidFill>
            </a:endParaRP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" dirty="0">
                <a:solidFill>
                  <a:schemeClr val="tx2"/>
                </a:solidFill>
              </a:rPr>
              <a:t>O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200" b="0" dirty="0">
              <a:solidFill>
                <a:schemeClr val="tx2"/>
              </a:solidFill>
            </a:endParaRP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" dirty="0">
              <a:solidFill>
                <a:schemeClr val="tx2"/>
              </a:solidFill>
            </a:endParaRP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" dirty="0">
                <a:solidFill>
                  <a:schemeClr val="tx2"/>
                </a:solidFill>
              </a:rPr>
              <a:t>O</a:t>
            </a:r>
            <a:endParaRPr lang="en-US" sz="100" b="0" dirty="0">
              <a:solidFill>
                <a:schemeClr val="tx2"/>
              </a:solidFill>
            </a:endParaRPr>
          </a:p>
        </p:txBody>
      </p:sp>
      <p:sp>
        <p:nvSpPr>
          <p:cNvPr id="18" name="Title 8">
            <a:extLst>
              <a:ext uri="{FF2B5EF4-FFF2-40B4-BE49-F238E27FC236}">
                <a16:creationId xmlns:a16="http://schemas.microsoft.com/office/drawing/2014/main" id="{C74774D2-C361-6E4E-946E-C6DF734D3852}"/>
              </a:ext>
            </a:extLst>
          </p:cNvPr>
          <p:cNvSpPr txBox="1">
            <a:spLocks/>
          </p:cNvSpPr>
          <p:nvPr/>
        </p:nvSpPr>
        <p:spPr>
          <a:xfrm>
            <a:off x="9941657" y="2729655"/>
            <a:ext cx="1799699" cy="705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6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rgbClr val="6D6E7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" b="0" dirty="0">
              <a:solidFill>
                <a:schemeClr val="tx2"/>
              </a:solidFill>
            </a:endParaRPr>
          </a:p>
        </p:txBody>
      </p:sp>
      <p:sp>
        <p:nvSpPr>
          <p:cNvPr id="26" name="Title 8">
            <a:extLst>
              <a:ext uri="{FF2B5EF4-FFF2-40B4-BE49-F238E27FC236}">
                <a16:creationId xmlns:a16="http://schemas.microsoft.com/office/drawing/2014/main" id="{ED7D6C99-A68B-0249-8E9E-DF826F845551}"/>
              </a:ext>
            </a:extLst>
          </p:cNvPr>
          <p:cNvSpPr txBox="1">
            <a:spLocks/>
          </p:cNvSpPr>
          <p:nvPr/>
        </p:nvSpPr>
        <p:spPr>
          <a:xfrm>
            <a:off x="4953183" y="4574119"/>
            <a:ext cx="2779541" cy="2847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6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rgbClr val="6D6E7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500" dirty="0">
                <a:solidFill>
                  <a:schemeClr val="accent1"/>
                </a:solidFill>
              </a:rPr>
              <a:t>Occupational Health</a:t>
            </a:r>
          </a:p>
        </p:txBody>
      </p:sp>
      <p:sp>
        <p:nvSpPr>
          <p:cNvPr id="27" name="Title 8">
            <a:extLst>
              <a:ext uri="{FF2B5EF4-FFF2-40B4-BE49-F238E27FC236}">
                <a16:creationId xmlns:a16="http://schemas.microsoft.com/office/drawing/2014/main" id="{907A855C-F584-CA49-ADB7-622B672F610D}"/>
              </a:ext>
            </a:extLst>
          </p:cNvPr>
          <p:cNvSpPr txBox="1">
            <a:spLocks/>
          </p:cNvSpPr>
          <p:nvPr/>
        </p:nvSpPr>
        <p:spPr>
          <a:xfrm>
            <a:off x="4953183" y="4858883"/>
            <a:ext cx="2275950" cy="9265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6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rgbClr val="6D6E7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indent="-1714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/>
                </a:solidFill>
              </a:rPr>
              <a:t>Worker’s compensation</a:t>
            </a:r>
          </a:p>
          <a:p>
            <a:pPr marL="171450" indent="-1714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/>
                </a:solidFill>
              </a:rPr>
              <a:t>Fit for duty</a:t>
            </a:r>
          </a:p>
          <a:p>
            <a:pPr marL="171450" indent="-1714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/>
                </a:solidFill>
              </a:rPr>
              <a:t>Physicals ability testing</a:t>
            </a:r>
          </a:p>
          <a:p>
            <a:pPr marL="171450" indent="-1714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/>
                </a:solidFill>
              </a:rPr>
              <a:t>Drug screens</a:t>
            </a:r>
            <a:endParaRPr lang="en-US" sz="100" b="0" dirty="0">
              <a:solidFill>
                <a:schemeClr val="tx2"/>
              </a:solidFill>
            </a:endParaRPr>
          </a:p>
        </p:txBody>
      </p:sp>
      <p:sp>
        <p:nvSpPr>
          <p:cNvPr id="30" name="Title 8">
            <a:extLst>
              <a:ext uri="{FF2B5EF4-FFF2-40B4-BE49-F238E27FC236}">
                <a16:creationId xmlns:a16="http://schemas.microsoft.com/office/drawing/2014/main" id="{BBFE77A9-F81B-1843-8364-5664DF25696B}"/>
              </a:ext>
            </a:extLst>
          </p:cNvPr>
          <p:cNvSpPr txBox="1">
            <a:spLocks/>
          </p:cNvSpPr>
          <p:nvPr/>
        </p:nvSpPr>
        <p:spPr>
          <a:xfrm>
            <a:off x="933834" y="5440753"/>
            <a:ext cx="1803071" cy="2605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6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rgbClr val="6D6E7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500" dirty="0">
                <a:solidFill>
                  <a:schemeClr val="accent1"/>
                </a:solidFill>
              </a:rPr>
              <a:t>Health Promotions</a:t>
            </a:r>
          </a:p>
        </p:txBody>
      </p:sp>
      <p:sp>
        <p:nvSpPr>
          <p:cNvPr id="31" name="Title 8">
            <a:extLst>
              <a:ext uri="{FF2B5EF4-FFF2-40B4-BE49-F238E27FC236}">
                <a16:creationId xmlns:a16="http://schemas.microsoft.com/office/drawing/2014/main" id="{46D6C348-6B58-D74A-8575-F66DE637E3CE}"/>
              </a:ext>
            </a:extLst>
          </p:cNvPr>
          <p:cNvSpPr txBox="1">
            <a:spLocks/>
          </p:cNvSpPr>
          <p:nvPr/>
        </p:nvSpPr>
        <p:spPr>
          <a:xfrm>
            <a:off x="933834" y="5725517"/>
            <a:ext cx="2617345" cy="8042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6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rgbClr val="6D6E7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indent="-1714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/>
                </a:solidFill>
              </a:rPr>
              <a:t>Health fairs</a:t>
            </a:r>
          </a:p>
          <a:p>
            <a:pPr marL="171450" indent="-1714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/>
                </a:solidFill>
              </a:rPr>
              <a:t>Educational seminars</a:t>
            </a:r>
          </a:p>
          <a:p>
            <a:pPr marL="171450" indent="-1714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/>
                </a:solidFill>
              </a:rPr>
              <a:t>On-site physician scheduling </a:t>
            </a:r>
          </a:p>
        </p:txBody>
      </p:sp>
      <p:sp>
        <p:nvSpPr>
          <p:cNvPr id="42" name="Title 8">
            <a:extLst>
              <a:ext uri="{FF2B5EF4-FFF2-40B4-BE49-F238E27FC236}">
                <a16:creationId xmlns:a16="http://schemas.microsoft.com/office/drawing/2014/main" id="{B4F1EABD-4BB1-5543-941B-E1E35C49425C}"/>
              </a:ext>
            </a:extLst>
          </p:cNvPr>
          <p:cNvSpPr txBox="1">
            <a:spLocks/>
          </p:cNvSpPr>
          <p:nvPr/>
        </p:nvSpPr>
        <p:spPr>
          <a:xfrm>
            <a:off x="8138586" y="2729655"/>
            <a:ext cx="3258186" cy="8042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6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rgbClr val="6D6E7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indent="-1714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/>
                </a:solidFill>
              </a:rPr>
              <a:t>Healthy minds (for on-site clinics)</a:t>
            </a:r>
          </a:p>
          <a:p>
            <a:pPr marL="171450" indent="-1714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/>
                </a:solidFill>
              </a:rPr>
              <a:t>Mental Health First Aid training</a:t>
            </a:r>
          </a:p>
          <a:p>
            <a:pPr marL="171450" indent="-1714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2"/>
                </a:solidFill>
              </a:rPr>
              <a:t>Employee Assistance Program (EAP)</a:t>
            </a:r>
          </a:p>
        </p:txBody>
      </p:sp>
      <p:sp>
        <p:nvSpPr>
          <p:cNvPr id="28" name="Title 8">
            <a:extLst>
              <a:ext uri="{FF2B5EF4-FFF2-40B4-BE49-F238E27FC236}">
                <a16:creationId xmlns:a16="http://schemas.microsoft.com/office/drawing/2014/main" id="{E2A39BBC-9D43-BD4D-93A9-20B66F375E32}"/>
              </a:ext>
            </a:extLst>
          </p:cNvPr>
          <p:cNvSpPr txBox="1">
            <a:spLocks/>
          </p:cNvSpPr>
          <p:nvPr/>
        </p:nvSpPr>
        <p:spPr>
          <a:xfrm>
            <a:off x="8138586" y="2401917"/>
            <a:ext cx="2779541" cy="2847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6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rgbClr val="6D6E7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500" dirty="0">
                <a:solidFill>
                  <a:schemeClr val="accent1"/>
                </a:solidFill>
              </a:rPr>
              <a:t>Behavioral Health</a:t>
            </a:r>
          </a:p>
        </p:txBody>
      </p:sp>
    </p:spTree>
    <p:extLst>
      <p:ext uri="{BB962C8B-B14F-4D97-AF65-F5344CB8AC3E}">
        <p14:creationId xmlns:p14="http://schemas.microsoft.com/office/powerpoint/2010/main" val="47895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F604E8-A6E7-224B-B1C4-5E1E26A86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6000"/>
            <a:lum bright="-7000"/>
          </a:blip>
          <a:srcRect t="10844" r="35029" b="23288"/>
          <a:stretch/>
        </p:blipFill>
        <p:spPr>
          <a:xfrm>
            <a:off x="5399302" y="-1"/>
            <a:ext cx="6801934" cy="685800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47A8E99-9512-3649-A546-099E87B27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064341"/>
            <a:ext cx="7730835" cy="941440"/>
          </a:xfrm>
        </p:spPr>
        <p:txBody>
          <a:bodyPr/>
          <a:lstStyle/>
          <a:p>
            <a:r>
              <a:rPr lang="en-US" dirty="0"/>
              <a:t>Atrium Health Employer Solutions for New Physicians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3961A0-E4D2-E44F-8B22-FD6D067627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2490020"/>
            <a:ext cx="10599173" cy="3061036"/>
          </a:xfrm>
        </p:spPr>
        <p:txBody>
          <a:bodyPr/>
          <a:lstStyle/>
          <a:p>
            <a:pPr marL="214313" indent="-214313" defTabSz="342900" fontAlgn="base">
              <a:lnSpc>
                <a:spcPts val="1561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Our goal: </a:t>
            </a:r>
            <a:r>
              <a:rPr lang="en-US" dirty="0">
                <a:solidFill>
                  <a:srgbClr val="595959"/>
                </a:solidFill>
              </a:rPr>
              <a:t>Increase patient volume for new physicians</a:t>
            </a:r>
            <a:endParaRPr lang="en-US" dirty="0">
              <a:solidFill>
                <a:srgbClr val="444444"/>
              </a:solidFill>
            </a:endParaRPr>
          </a:p>
          <a:p>
            <a:pPr marL="0" indent="0" defTabSz="342900" fontAlgn="base">
              <a:lnSpc>
                <a:spcPts val="1561"/>
              </a:lnSpc>
              <a:buNone/>
            </a:pPr>
            <a:endParaRPr lang="en-US" dirty="0">
              <a:solidFill>
                <a:srgbClr val="444444"/>
              </a:solidFill>
            </a:endParaRPr>
          </a:p>
          <a:p>
            <a:pPr marL="214313" indent="-214313" defTabSz="342900" fontAlgn="base">
              <a:lnSpc>
                <a:spcPts val="1561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Support at employer-sponsored health fairs</a:t>
            </a:r>
            <a:r>
              <a:rPr lang="en-US" dirty="0">
                <a:solidFill>
                  <a:srgbClr val="444444"/>
                </a:solidFill>
              </a:rPr>
              <a:t>​</a:t>
            </a:r>
          </a:p>
          <a:p>
            <a:pPr marL="557213" lvl="1" indent="-214313" defTabSz="342900" fontAlgn="base">
              <a:lnSpc>
                <a:spcPts val="1561"/>
              </a:lnSpc>
            </a:pPr>
            <a:r>
              <a:rPr lang="en-US" dirty="0">
                <a:solidFill>
                  <a:srgbClr val="595959"/>
                </a:solidFill>
              </a:rPr>
              <a:t>Refer employees to local physicians</a:t>
            </a:r>
            <a:endParaRPr lang="en-US" dirty="0">
              <a:solidFill>
                <a:srgbClr val="444444"/>
              </a:solidFill>
            </a:endParaRPr>
          </a:p>
          <a:p>
            <a:pPr marL="557213" lvl="1" indent="-214313" defTabSz="342900" fontAlgn="base">
              <a:lnSpc>
                <a:spcPts val="1561"/>
              </a:lnSpc>
            </a:pPr>
            <a:r>
              <a:rPr lang="en-US" dirty="0">
                <a:solidFill>
                  <a:srgbClr val="595959"/>
                </a:solidFill>
              </a:rPr>
              <a:t>Distribute physician bio or practice flyer</a:t>
            </a:r>
            <a:endParaRPr lang="en-US" dirty="0">
              <a:solidFill>
                <a:srgbClr val="444444"/>
              </a:solidFill>
            </a:endParaRPr>
          </a:p>
          <a:p>
            <a:pPr marL="557213" lvl="1" indent="-214313" defTabSz="342900" fontAlgn="base">
              <a:lnSpc>
                <a:spcPts val="1561"/>
              </a:lnSpc>
            </a:pPr>
            <a:r>
              <a:rPr lang="en-US" dirty="0">
                <a:solidFill>
                  <a:srgbClr val="595959"/>
                </a:solidFill>
              </a:rPr>
              <a:t>In-person introduction to employees – either by physician or practice manager</a:t>
            </a:r>
            <a:r>
              <a:rPr lang="en-US" dirty="0">
                <a:solidFill>
                  <a:srgbClr val="444444"/>
                </a:solidFill>
              </a:rPr>
              <a:t>​</a:t>
            </a:r>
          </a:p>
          <a:p>
            <a:pPr marL="0" indent="0" defTabSz="342900" fontAlgn="base">
              <a:lnSpc>
                <a:spcPts val="1561"/>
              </a:lnSpc>
              <a:buNone/>
            </a:pPr>
            <a:endParaRPr lang="en-US" dirty="0">
              <a:solidFill>
                <a:srgbClr val="595959"/>
              </a:solidFill>
            </a:endParaRPr>
          </a:p>
          <a:p>
            <a:pPr defTabSz="342900" fontAlgn="base">
              <a:lnSpc>
                <a:spcPts val="1561"/>
              </a:lnSpc>
            </a:pPr>
            <a:r>
              <a:rPr lang="en-US" dirty="0">
                <a:solidFill>
                  <a:srgbClr val="595959"/>
                </a:solidFill>
              </a:rPr>
              <a:t>For more information, contact Janet </a:t>
            </a:r>
            <a:r>
              <a:rPr lang="en-US" dirty="0" err="1">
                <a:solidFill>
                  <a:srgbClr val="595959"/>
                </a:solidFill>
              </a:rPr>
              <a:t>Ruscingno</a:t>
            </a:r>
            <a:r>
              <a:rPr lang="en-US" dirty="0">
                <a:solidFill>
                  <a:srgbClr val="595959"/>
                </a:solidFill>
              </a:rPr>
              <a:t> at: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7CDCF5-009E-0345-A34B-8B6BAF69DB3B}"/>
              </a:ext>
            </a:extLst>
          </p:cNvPr>
          <p:cNvSpPr/>
          <p:nvPr/>
        </p:nvSpPr>
        <p:spPr>
          <a:xfrm>
            <a:off x="1572412" y="5204315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 fontAlgn="base"/>
            <a:r>
              <a:rPr lang="en-US" sz="17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Janet.Ruscingno@AtriumHealth.org</a:t>
            </a:r>
            <a:endParaRPr lang="en-US" sz="1700" dirty="0">
              <a:solidFill>
                <a:schemeClr val="accent1"/>
              </a:solidFill>
            </a:endParaRPr>
          </a:p>
          <a:p>
            <a:pPr defTabSz="342900" fontAlgn="base"/>
            <a:r>
              <a:rPr lang="en-US" sz="1700" dirty="0">
                <a:solidFill>
                  <a:schemeClr val="accent1"/>
                </a:solidFill>
              </a:rPr>
              <a:t> </a:t>
            </a:r>
            <a:br>
              <a:rPr lang="en-US" sz="1700" dirty="0">
                <a:solidFill>
                  <a:schemeClr val="accent1"/>
                </a:solidFill>
              </a:rPr>
            </a:br>
            <a:r>
              <a:rPr lang="en-US" sz="1700" dirty="0">
                <a:solidFill>
                  <a:srgbClr val="444444"/>
                </a:solidFill>
              </a:rPr>
              <a:t>704-631-1253</a:t>
            </a:r>
          </a:p>
        </p:txBody>
      </p:sp>
      <p:grpSp>
        <p:nvGrpSpPr>
          <p:cNvPr id="15" name="Graphic 13">
            <a:extLst>
              <a:ext uri="{FF2B5EF4-FFF2-40B4-BE49-F238E27FC236}">
                <a16:creationId xmlns:a16="http://schemas.microsoft.com/office/drawing/2014/main" id="{7F41092F-C7FB-9349-A7C6-4187BA76961A}"/>
              </a:ext>
            </a:extLst>
          </p:cNvPr>
          <p:cNvGrpSpPr/>
          <p:nvPr/>
        </p:nvGrpSpPr>
        <p:grpSpPr>
          <a:xfrm>
            <a:off x="1089516" y="5195079"/>
            <a:ext cx="391298" cy="391298"/>
            <a:chOff x="3797300" y="1130300"/>
            <a:chExt cx="4597400" cy="4597400"/>
          </a:xfrm>
          <a:solidFill>
            <a:schemeClr val="accent1"/>
          </a:solidFill>
        </p:grpSpPr>
        <p:grpSp>
          <p:nvGrpSpPr>
            <p:cNvPr id="16" name="Graphic 13">
              <a:extLst>
                <a:ext uri="{FF2B5EF4-FFF2-40B4-BE49-F238E27FC236}">
                  <a16:creationId xmlns:a16="http://schemas.microsoft.com/office/drawing/2014/main" id="{7F41092F-C7FB-9349-A7C6-4187BA76961A}"/>
                </a:ext>
              </a:extLst>
            </p:cNvPr>
            <p:cNvGrpSpPr/>
            <p:nvPr/>
          </p:nvGrpSpPr>
          <p:grpSpPr>
            <a:xfrm>
              <a:off x="3797300" y="1679989"/>
              <a:ext cx="4600258" cy="3500877"/>
              <a:chOff x="3797300" y="1679989"/>
              <a:chExt cx="4600258" cy="3500877"/>
            </a:xfrm>
            <a:grpFill/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332C23C-C0E6-7542-867F-32CC692D4022}"/>
                  </a:ext>
                </a:extLst>
              </p:cNvPr>
              <p:cNvSpPr/>
              <p:nvPr/>
            </p:nvSpPr>
            <p:spPr>
              <a:xfrm>
                <a:off x="3797300" y="1679989"/>
                <a:ext cx="4600258" cy="3500877"/>
              </a:xfrm>
              <a:custGeom>
                <a:avLst/>
                <a:gdLst>
                  <a:gd name="connsiteX0" fmla="*/ 4038668 w 4600258"/>
                  <a:gd name="connsiteY0" fmla="*/ 0 h 3500877"/>
                  <a:gd name="connsiteX1" fmla="*/ 562539 w 4600258"/>
                  <a:gd name="connsiteY1" fmla="*/ 0 h 3500877"/>
                  <a:gd name="connsiteX2" fmla="*/ 0 w 4600258"/>
                  <a:gd name="connsiteY2" fmla="*/ 562539 h 3500877"/>
                  <a:gd name="connsiteX3" fmla="*/ 0 w 4600258"/>
                  <a:gd name="connsiteY3" fmla="*/ 2938339 h 3500877"/>
                  <a:gd name="connsiteX4" fmla="*/ 562539 w 4600258"/>
                  <a:gd name="connsiteY4" fmla="*/ 3500877 h 3500877"/>
                  <a:gd name="connsiteX5" fmla="*/ 4037717 w 4600258"/>
                  <a:gd name="connsiteY5" fmla="*/ 3500877 h 3500877"/>
                  <a:gd name="connsiteX6" fmla="*/ 4600256 w 4600258"/>
                  <a:gd name="connsiteY6" fmla="*/ 2938339 h 3500877"/>
                  <a:gd name="connsiteX7" fmla="*/ 4600256 w 4600258"/>
                  <a:gd name="connsiteY7" fmla="*/ 563491 h 3500877"/>
                  <a:gd name="connsiteX8" fmla="*/ 4038668 w 4600258"/>
                  <a:gd name="connsiteY8" fmla="*/ 0 h 3500877"/>
                  <a:gd name="connsiteX9" fmla="*/ 4344210 w 4600258"/>
                  <a:gd name="connsiteY9" fmla="*/ 2938339 h 3500877"/>
                  <a:gd name="connsiteX10" fmla="*/ 4038668 w 4600258"/>
                  <a:gd name="connsiteY10" fmla="*/ 3243880 h 3500877"/>
                  <a:gd name="connsiteX11" fmla="*/ 562539 w 4600258"/>
                  <a:gd name="connsiteY11" fmla="*/ 3243880 h 3500877"/>
                  <a:gd name="connsiteX12" fmla="*/ 256998 w 4600258"/>
                  <a:gd name="connsiteY12" fmla="*/ 2938339 h 3500877"/>
                  <a:gd name="connsiteX13" fmla="*/ 256998 w 4600258"/>
                  <a:gd name="connsiteY13" fmla="*/ 563491 h 3500877"/>
                  <a:gd name="connsiteX14" fmla="*/ 562539 w 4600258"/>
                  <a:gd name="connsiteY14" fmla="*/ 257949 h 3500877"/>
                  <a:gd name="connsiteX15" fmla="*/ 4037717 w 4600258"/>
                  <a:gd name="connsiteY15" fmla="*/ 257949 h 3500877"/>
                  <a:gd name="connsiteX16" fmla="*/ 4343258 w 4600258"/>
                  <a:gd name="connsiteY16" fmla="*/ 563491 h 3500877"/>
                  <a:gd name="connsiteX17" fmla="*/ 4343258 w 4600258"/>
                  <a:gd name="connsiteY17" fmla="*/ 2938339 h 3500877"/>
                  <a:gd name="connsiteX18" fmla="*/ 4344210 w 4600258"/>
                  <a:gd name="connsiteY18" fmla="*/ 2938339 h 3500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600258" h="3500877">
                    <a:moveTo>
                      <a:pt x="4038668" y="0"/>
                    </a:moveTo>
                    <a:lnTo>
                      <a:pt x="562539" y="0"/>
                    </a:lnTo>
                    <a:cubicBezTo>
                      <a:pt x="252238" y="0"/>
                      <a:pt x="0" y="252238"/>
                      <a:pt x="0" y="562539"/>
                    </a:cubicBezTo>
                    <a:lnTo>
                      <a:pt x="0" y="2938339"/>
                    </a:lnTo>
                    <a:cubicBezTo>
                      <a:pt x="0" y="3248639"/>
                      <a:pt x="252238" y="3500877"/>
                      <a:pt x="562539" y="3500877"/>
                    </a:cubicBezTo>
                    <a:lnTo>
                      <a:pt x="4037717" y="3500877"/>
                    </a:lnTo>
                    <a:cubicBezTo>
                      <a:pt x="4348017" y="3500877"/>
                      <a:pt x="4600256" y="3248639"/>
                      <a:pt x="4600256" y="2938339"/>
                    </a:cubicBezTo>
                    <a:lnTo>
                      <a:pt x="4600256" y="563491"/>
                    </a:lnTo>
                    <a:cubicBezTo>
                      <a:pt x="4601208" y="253190"/>
                      <a:pt x="4348969" y="0"/>
                      <a:pt x="4038668" y="0"/>
                    </a:cubicBezTo>
                    <a:close/>
                    <a:moveTo>
                      <a:pt x="4344210" y="2938339"/>
                    </a:moveTo>
                    <a:cubicBezTo>
                      <a:pt x="4344210" y="3106814"/>
                      <a:pt x="4207145" y="3243880"/>
                      <a:pt x="4038668" y="3243880"/>
                    </a:cubicBezTo>
                    <a:lnTo>
                      <a:pt x="562539" y="3243880"/>
                    </a:lnTo>
                    <a:cubicBezTo>
                      <a:pt x="394063" y="3243880"/>
                      <a:pt x="256998" y="3106814"/>
                      <a:pt x="256998" y="2938339"/>
                    </a:cubicBezTo>
                    <a:lnTo>
                      <a:pt x="256998" y="563491"/>
                    </a:lnTo>
                    <a:cubicBezTo>
                      <a:pt x="256998" y="395015"/>
                      <a:pt x="394063" y="257949"/>
                      <a:pt x="562539" y="257949"/>
                    </a:cubicBezTo>
                    <a:lnTo>
                      <a:pt x="4037717" y="257949"/>
                    </a:lnTo>
                    <a:cubicBezTo>
                      <a:pt x="4206193" y="257949"/>
                      <a:pt x="4343258" y="395015"/>
                      <a:pt x="4343258" y="563491"/>
                    </a:cubicBezTo>
                    <a:lnTo>
                      <a:pt x="4343258" y="2938339"/>
                    </a:lnTo>
                    <a:lnTo>
                      <a:pt x="4344210" y="2938339"/>
                    </a:lnTo>
                    <a:close/>
                  </a:path>
                </a:pathLst>
              </a:custGeom>
              <a:grpFill/>
              <a:ln w="95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04F6C982-CFB8-0945-AD37-D51BEF6D7921}"/>
                  </a:ext>
                </a:extLst>
              </p:cNvPr>
              <p:cNvSpPr/>
              <p:nvPr/>
            </p:nvSpPr>
            <p:spPr>
              <a:xfrm>
                <a:off x="4327974" y="2166879"/>
                <a:ext cx="3540278" cy="2528547"/>
              </a:xfrm>
              <a:custGeom>
                <a:avLst/>
                <a:gdLst>
                  <a:gd name="connsiteX0" fmla="*/ 2370541 w 3540278"/>
                  <a:gd name="connsiteY0" fmla="*/ 1234041 h 2528547"/>
                  <a:gd name="connsiteX1" fmla="*/ 3495620 w 3540278"/>
                  <a:gd name="connsiteY1" fmla="*/ 225088 h 2528547"/>
                  <a:gd name="connsiteX2" fmla="*/ 3505138 w 3540278"/>
                  <a:gd name="connsiteY2" fmla="*/ 43286 h 2528547"/>
                  <a:gd name="connsiteX3" fmla="*/ 3323336 w 3540278"/>
                  <a:gd name="connsiteY3" fmla="*/ 33768 h 2528547"/>
                  <a:gd name="connsiteX4" fmla="*/ 1771832 w 3540278"/>
                  <a:gd name="connsiteY4" fmla="*/ 1426314 h 2528547"/>
                  <a:gd name="connsiteX5" fmla="*/ 1469147 w 3540278"/>
                  <a:gd name="connsiteY5" fmla="*/ 1155990 h 2528547"/>
                  <a:gd name="connsiteX6" fmla="*/ 1467243 w 3540278"/>
                  <a:gd name="connsiteY6" fmla="*/ 1153135 h 2528547"/>
                  <a:gd name="connsiteX7" fmla="*/ 1446302 w 3540278"/>
                  <a:gd name="connsiteY7" fmla="*/ 1135050 h 2528547"/>
                  <a:gd name="connsiteX8" fmla="*/ 214618 w 3540278"/>
                  <a:gd name="connsiteY8" fmla="*/ 32816 h 2528547"/>
                  <a:gd name="connsiteX9" fmla="*/ 32816 w 3540278"/>
                  <a:gd name="connsiteY9" fmla="*/ 43286 h 2528547"/>
                  <a:gd name="connsiteX10" fmla="*/ 43286 w 3540278"/>
                  <a:gd name="connsiteY10" fmla="*/ 225088 h 2528547"/>
                  <a:gd name="connsiteX11" fmla="*/ 1181690 w 3540278"/>
                  <a:gd name="connsiteY11" fmla="*/ 1242608 h 2528547"/>
                  <a:gd name="connsiteX12" fmla="*/ 48045 w 3540278"/>
                  <a:gd name="connsiteY12" fmla="*/ 2303913 h 2528547"/>
                  <a:gd name="connsiteX13" fmla="*/ 42334 w 3540278"/>
                  <a:gd name="connsiteY13" fmla="*/ 2485714 h 2528547"/>
                  <a:gd name="connsiteX14" fmla="*/ 136567 w 3540278"/>
                  <a:gd name="connsiteY14" fmla="*/ 2526644 h 2528547"/>
                  <a:gd name="connsiteX15" fmla="*/ 224136 w 3540278"/>
                  <a:gd name="connsiteY15" fmla="*/ 2492377 h 2528547"/>
                  <a:gd name="connsiteX16" fmla="*/ 1374914 w 3540278"/>
                  <a:gd name="connsiteY16" fmla="*/ 1415843 h 2528547"/>
                  <a:gd name="connsiteX17" fmla="*/ 1687119 w 3540278"/>
                  <a:gd name="connsiteY17" fmla="*/ 1694733 h 2528547"/>
                  <a:gd name="connsiteX18" fmla="*/ 1772784 w 3540278"/>
                  <a:gd name="connsiteY18" fmla="*/ 1727096 h 2528547"/>
                  <a:gd name="connsiteX19" fmla="*/ 1858450 w 3540278"/>
                  <a:gd name="connsiteY19" fmla="*/ 1693781 h 2528547"/>
                  <a:gd name="connsiteX20" fmla="*/ 2179221 w 3540278"/>
                  <a:gd name="connsiteY20" fmla="*/ 1406325 h 2528547"/>
                  <a:gd name="connsiteX21" fmla="*/ 3323336 w 3540278"/>
                  <a:gd name="connsiteY21" fmla="*/ 2493329 h 2528547"/>
                  <a:gd name="connsiteX22" fmla="*/ 3411858 w 3540278"/>
                  <a:gd name="connsiteY22" fmla="*/ 2528547 h 2528547"/>
                  <a:gd name="connsiteX23" fmla="*/ 3505138 w 3540278"/>
                  <a:gd name="connsiteY23" fmla="*/ 2488570 h 2528547"/>
                  <a:gd name="connsiteX24" fmla="*/ 3500379 w 3540278"/>
                  <a:gd name="connsiteY24" fmla="*/ 2306768 h 2528547"/>
                  <a:gd name="connsiteX25" fmla="*/ 2370541 w 3540278"/>
                  <a:gd name="connsiteY25" fmla="*/ 1234041 h 2528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540278" h="2528547">
                    <a:moveTo>
                      <a:pt x="2370541" y="1234041"/>
                    </a:moveTo>
                    <a:lnTo>
                      <a:pt x="3495620" y="225088"/>
                    </a:lnTo>
                    <a:cubicBezTo>
                      <a:pt x="3547971" y="177496"/>
                      <a:pt x="3552730" y="96589"/>
                      <a:pt x="3505138" y="43286"/>
                    </a:cubicBezTo>
                    <a:cubicBezTo>
                      <a:pt x="3457546" y="-9065"/>
                      <a:pt x="3376639" y="-13824"/>
                      <a:pt x="3323336" y="33768"/>
                    </a:cubicBezTo>
                    <a:lnTo>
                      <a:pt x="1771832" y="1426314"/>
                    </a:lnTo>
                    <a:lnTo>
                      <a:pt x="1469147" y="1155990"/>
                    </a:lnTo>
                    <a:cubicBezTo>
                      <a:pt x="1468195" y="1155038"/>
                      <a:pt x="1467243" y="1154087"/>
                      <a:pt x="1467243" y="1153135"/>
                    </a:cubicBezTo>
                    <a:cubicBezTo>
                      <a:pt x="1460580" y="1146472"/>
                      <a:pt x="1453917" y="1140761"/>
                      <a:pt x="1446302" y="1135050"/>
                    </a:cubicBezTo>
                    <a:lnTo>
                      <a:pt x="214618" y="32816"/>
                    </a:lnTo>
                    <a:cubicBezTo>
                      <a:pt x="161315" y="-14776"/>
                      <a:pt x="80408" y="-10017"/>
                      <a:pt x="32816" y="43286"/>
                    </a:cubicBezTo>
                    <a:cubicBezTo>
                      <a:pt x="-14776" y="96589"/>
                      <a:pt x="-10017" y="177496"/>
                      <a:pt x="43286" y="225088"/>
                    </a:cubicBezTo>
                    <a:lnTo>
                      <a:pt x="1181690" y="1242608"/>
                    </a:lnTo>
                    <a:lnTo>
                      <a:pt x="48045" y="2303913"/>
                    </a:lnTo>
                    <a:cubicBezTo>
                      <a:pt x="-3354" y="2352456"/>
                      <a:pt x="-6210" y="2433363"/>
                      <a:pt x="42334" y="2485714"/>
                    </a:cubicBezTo>
                    <a:cubicBezTo>
                      <a:pt x="68034" y="2512366"/>
                      <a:pt x="102300" y="2526644"/>
                      <a:pt x="136567" y="2526644"/>
                    </a:cubicBezTo>
                    <a:cubicBezTo>
                      <a:pt x="167978" y="2526644"/>
                      <a:pt x="199388" y="2515222"/>
                      <a:pt x="224136" y="2492377"/>
                    </a:cubicBezTo>
                    <a:lnTo>
                      <a:pt x="1374914" y="1415843"/>
                    </a:lnTo>
                    <a:lnTo>
                      <a:pt x="1687119" y="1694733"/>
                    </a:lnTo>
                    <a:cubicBezTo>
                      <a:pt x="1711866" y="1716626"/>
                      <a:pt x="1742325" y="1727096"/>
                      <a:pt x="1772784" y="1727096"/>
                    </a:cubicBezTo>
                    <a:cubicBezTo>
                      <a:pt x="1803243" y="1727096"/>
                      <a:pt x="1834654" y="1715674"/>
                      <a:pt x="1858450" y="1693781"/>
                    </a:cubicBezTo>
                    <a:lnTo>
                      <a:pt x="2179221" y="1406325"/>
                    </a:lnTo>
                    <a:lnTo>
                      <a:pt x="3323336" y="2493329"/>
                    </a:lnTo>
                    <a:cubicBezTo>
                      <a:pt x="3348084" y="2517125"/>
                      <a:pt x="3380447" y="2528547"/>
                      <a:pt x="3411858" y="2528547"/>
                    </a:cubicBezTo>
                    <a:cubicBezTo>
                      <a:pt x="3446124" y="2528547"/>
                      <a:pt x="3479438" y="2515222"/>
                      <a:pt x="3505138" y="2488570"/>
                    </a:cubicBezTo>
                    <a:cubicBezTo>
                      <a:pt x="3553682" y="2437171"/>
                      <a:pt x="3551778" y="2355312"/>
                      <a:pt x="3500379" y="2306768"/>
                    </a:cubicBezTo>
                    <a:lnTo>
                      <a:pt x="2370541" y="1234041"/>
                    </a:lnTo>
                    <a:close/>
                  </a:path>
                </a:pathLst>
              </a:custGeom>
              <a:grpFill/>
              <a:ln w="95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1" name="Graphic 19">
            <a:extLst>
              <a:ext uri="{FF2B5EF4-FFF2-40B4-BE49-F238E27FC236}">
                <a16:creationId xmlns:a16="http://schemas.microsoft.com/office/drawing/2014/main" id="{991C57F8-CFCF-7044-A825-AD6F201CD1C0}"/>
              </a:ext>
            </a:extLst>
          </p:cNvPr>
          <p:cNvGrpSpPr/>
          <p:nvPr/>
        </p:nvGrpSpPr>
        <p:grpSpPr>
          <a:xfrm rot="471155">
            <a:off x="1116365" y="5727517"/>
            <a:ext cx="421770" cy="383427"/>
            <a:chOff x="3797300" y="1130300"/>
            <a:chExt cx="4597400" cy="4597400"/>
          </a:xfrm>
          <a:solidFill>
            <a:schemeClr val="accent1"/>
          </a:solidFill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EBC2B36-4837-D643-8EC3-FEEABF82B58A}"/>
                </a:ext>
              </a:extLst>
            </p:cNvPr>
            <p:cNvSpPr/>
            <p:nvPr/>
          </p:nvSpPr>
          <p:spPr>
            <a:xfrm>
              <a:off x="3805977" y="1130300"/>
              <a:ext cx="4576245" cy="4593592"/>
            </a:xfrm>
            <a:custGeom>
              <a:avLst/>
              <a:gdLst>
                <a:gd name="connsiteX0" fmla="*/ 927355 w 4576245"/>
                <a:gd name="connsiteY0" fmla="*/ 3053511 h 4593592"/>
                <a:gd name="connsiteX1" fmla="*/ 2548344 w 4576245"/>
                <a:gd name="connsiteY1" fmla="*/ 4323270 h 4593592"/>
                <a:gd name="connsiteX2" fmla="*/ 3455450 w 4576245"/>
                <a:gd name="connsiteY2" fmla="*/ 4591689 h 4593592"/>
                <a:gd name="connsiteX3" fmla="*/ 3520175 w 4576245"/>
                <a:gd name="connsiteY3" fmla="*/ 4593593 h 4593592"/>
                <a:gd name="connsiteX4" fmla="*/ 4102703 w 4576245"/>
                <a:gd name="connsiteY4" fmla="*/ 4343258 h 4593592"/>
                <a:gd name="connsiteX5" fmla="*/ 4106510 w 4576245"/>
                <a:gd name="connsiteY5" fmla="*/ 4338499 h 4593592"/>
                <a:gd name="connsiteX6" fmla="*/ 4290216 w 4576245"/>
                <a:gd name="connsiteY6" fmla="*/ 4148130 h 4593592"/>
                <a:gd name="connsiteX7" fmla="*/ 4424426 w 4576245"/>
                <a:gd name="connsiteY7" fmla="*/ 4014872 h 4593592"/>
                <a:gd name="connsiteX8" fmla="*/ 4422522 w 4576245"/>
                <a:gd name="connsiteY8" fmla="*/ 3330497 h 4593592"/>
                <a:gd name="connsiteX9" fmla="*/ 3850464 w 4576245"/>
                <a:gd name="connsiteY9" fmla="*/ 2758440 h 4593592"/>
                <a:gd name="connsiteX10" fmla="*/ 3515416 w 4576245"/>
                <a:gd name="connsiteY10" fmla="*/ 2604242 h 4593592"/>
                <a:gd name="connsiteX11" fmla="*/ 3176560 w 4576245"/>
                <a:gd name="connsiteY11" fmla="*/ 2757488 h 4593592"/>
                <a:gd name="connsiteX12" fmla="*/ 2835800 w 4576245"/>
                <a:gd name="connsiteY12" fmla="*/ 3098248 h 4593592"/>
                <a:gd name="connsiteX13" fmla="*/ 2741568 w 4576245"/>
                <a:gd name="connsiteY13" fmla="*/ 3048752 h 4593592"/>
                <a:gd name="connsiteX14" fmla="*/ 2636865 w 4576245"/>
                <a:gd name="connsiteY14" fmla="*/ 2991641 h 4593592"/>
                <a:gd name="connsiteX15" fmla="*/ 1775447 w 4576245"/>
                <a:gd name="connsiteY15" fmla="*/ 2207323 h 4593592"/>
                <a:gd name="connsiteX16" fmla="*/ 1484184 w 4576245"/>
                <a:gd name="connsiteY16" fmla="*/ 1742824 h 4593592"/>
                <a:gd name="connsiteX17" fmla="*/ 1738325 w 4576245"/>
                <a:gd name="connsiteY17" fmla="*/ 1494393 h 4593592"/>
                <a:gd name="connsiteX18" fmla="*/ 1825895 w 4576245"/>
                <a:gd name="connsiteY18" fmla="*/ 1405872 h 4593592"/>
                <a:gd name="connsiteX19" fmla="*/ 1983901 w 4576245"/>
                <a:gd name="connsiteY19" fmla="*/ 1063208 h 4593592"/>
                <a:gd name="connsiteX20" fmla="*/ 1825895 w 4576245"/>
                <a:gd name="connsiteY20" fmla="*/ 720545 h 4593592"/>
                <a:gd name="connsiteX21" fmla="*/ 1542246 w 4576245"/>
                <a:gd name="connsiteY21" fmla="*/ 436896 h 4593592"/>
                <a:gd name="connsiteX22" fmla="*/ 1445158 w 4576245"/>
                <a:gd name="connsiteY22" fmla="*/ 337904 h 4593592"/>
                <a:gd name="connsiteX23" fmla="*/ 1251934 w 4576245"/>
                <a:gd name="connsiteY23" fmla="*/ 146584 h 4593592"/>
                <a:gd name="connsiteX24" fmla="*/ 916885 w 4576245"/>
                <a:gd name="connsiteY24" fmla="*/ 0 h 4593592"/>
                <a:gd name="connsiteX25" fmla="*/ 578029 w 4576245"/>
                <a:gd name="connsiteY25" fmla="*/ 147536 h 4593592"/>
                <a:gd name="connsiteX26" fmla="*/ 222040 w 4576245"/>
                <a:gd name="connsiteY26" fmla="*/ 503525 h 4593592"/>
                <a:gd name="connsiteX27" fmla="*/ 4068 w 4576245"/>
                <a:gd name="connsiteY27" fmla="*/ 971831 h 4593592"/>
                <a:gd name="connsiteX28" fmla="*/ 136374 w 4576245"/>
                <a:gd name="connsiteY28" fmla="*/ 1733306 h 4593592"/>
                <a:gd name="connsiteX29" fmla="*/ 927355 w 4576245"/>
                <a:gd name="connsiteY29" fmla="*/ 3053511 h 4593592"/>
                <a:gd name="connsiteX30" fmla="*/ 236318 w 4576245"/>
                <a:gd name="connsiteY30" fmla="*/ 991820 h 4593592"/>
                <a:gd name="connsiteX31" fmla="*/ 387661 w 4576245"/>
                <a:gd name="connsiteY31" fmla="*/ 668194 h 4593592"/>
                <a:gd name="connsiteX32" fmla="*/ 741746 w 4576245"/>
                <a:gd name="connsiteY32" fmla="*/ 314108 h 4593592"/>
                <a:gd name="connsiteX33" fmla="*/ 916885 w 4576245"/>
                <a:gd name="connsiteY33" fmla="*/ 233201 h 4593592"/>
                <a:gd name="connsiteX34" fmla="*/ 1088217 w 4576245"/>
                <a:gd name="connsiteY34" fmla="*/ 316012 h 4593592"/>
                <a:gd name="connsiteX35" fmla="*/ 1276682 w 4576245"/>
                <a:gd name="connsiteY35" fmla="*/ 502573 h 4593592"/>
                <a:gd name="connsiteX36" fmla="*/ 1375673 w 4576245"/>
                <a:gd name="connsiteY36" fmla="*/ 603468 h 4593592"/>
                <a:gd name="connsiteX37" fmla="*/ 1659323 w 4576245"/>
                <a:gd name="connsiteY37" fmla="*/ 887117 h 4593592"/>
                <a:gd name="connsiteX38" fmla="*/ 1748796 w 4576245"/>
                <a:gd name="connsiteY38" fmla="*/ 1065112 h 4593592"/>
                <a:gd name="connsiteX39" fmla="*/ 1659323 w 4576245"/>
                <a:gd name="connsiteY39" fmla="*/ 1243107 h 4593592"/>
                <a:gd name="connsiteX40" fmla="*/ 1570801 w 4576245"/>
                <a:gd name="connsiteY40" fmla="*/ 1332580 h 4593592"/>
                <a:gd name="connsiteX41" fmla="*/ 1308093 w 4576245"/>
                <a:gd name="connsiteY41" fmla="*/ 1587674 h 4593592"/>
                <a:gd name="connsiteX42" fmla="*/ 1303333 w 4576245"/>
                <a:gd name="connsiteY42" fmla="*/ 1592433 h 4593592"/>
                <a:gd name="connsiteX43" fmla="*/ 1255741 w 4576245"/>
                <a:gd name="connsiteY43" fmla="*/ 1803742 h 4593592"/>
                <a:gd name="connsiteX44" fmla="*/ 1258597 w 4576245"/>
                <a:gd name="connsiteY44" fmla="*/ 1811357 h 4593592"/>
                <a:gd name="connsiteX45" fmla="*/ 1592694 w 4576245"/>
                <a:gd name="connsiteY45" fmla="*/ 2354859 h 4593592"/>
                <a:gd name="connsiteX46" fmla="*/ 2510270 w 4576245"/>
                <a:gd name="connsiteY46" fmla="*/ 3190577 h 4593592"/>
                <a:gd name="connsiteX47" fmla="*/ 2635913 w 4576245"/>
                <a:gd name="connsiteY47" fmla="*/ 3259109 h 4593592"/>
                <a:gd name="connsiteX48" fmla="*/ 2740616 w 4576245"/>
                <a:gd name="connsiteY48" fmla="*/ 3316220 h 4593592"/>
                <a:gd name="connsiteX49" fmla="*/ 2751086 w 4576245"/>
                <a:gd name="connsiteY49" fmla="*/ 3321931 h 4593592"/>
                <a:gd name="connsiteX50" fmla="*/ 2843415 w 4576245"/>
                <a:gd name="connsiteY50" fmla="*/ 3345727 h 4593592"/>
                <a:gd name="connsiteX51" fmla="*/ 2985239 w 4576245"/>
                <a:gd name="connsiteY51" fmla="*/ 3281002 h 4593592"/>
                <a:gd name="connsiteX52" fmla="*/ 3341229 w 4576245"/>
                <a:gd name="connsiteY52" fmla="*/ 2925012 h 4593592"/>
                <a:gd name="connsiteX53" fmla="*/ 3515416 w 4576245"/>
                <a:gd name="connsiteY53" fmla="*/ 2840299 h 4593592"/>
                <a:gd name="connsiteX54" fmla="*/ 3683892 w 4576245"/>
                <a:gd name="connsiteY54" fmla="*/ 2925012 h 4593592"/>
                <a:gd name="connsiteX55" fmla="*/ 4257853 w 4576245"/>
                <a:gd name="connsiteY55" fmla="*/ 3498022 h 4593592"/>
                <a:gd name="connsiteX56" fmla="*/ 4254998 w 4576245"/>
                <a:gd name="connsiteY56" fmla="*/ 3856867 h 4593592"/>
                <a:gd name="connsiteX57" fmla="*/ 4128402 w 4576245"/>
                <a:gd name="connsiteY57" fmla="*/ 3983462 h 4593592"/>
                <a:gd name="connsiteX58" fmla="*/ 3929467 w 4576245"/>
                <a:gd name="connsiteY58" fmla="*/ 4190012 h 4593592"/>
                <a:gd name="connsiteX59" fmla="*/ 3521127 w 4576245"/>
                <a:gd name="connsiteY59" fmla="*/ 4363247 h 4593592"/>
                <a:gd name="connsiteX60" fmla="*/ 3471631 w 4576245"/>
                <a:gd name="connsiteY60" fmla="*/ 4361343 h 4593592"/>
                <a:gd name="connsiteX61" fmla="*/ 2651143 w 4576245"/>
                <a:gd name="connsiteY61" fmla="*/ 4115768 h 4593592"/>
                <a:gd name="connsiteX62" fmla="*/ 1108206 w 4576245"/>
                <a:gd name="connsiteY62" fmla="*/ 2906928 h 4593592"/>
                <a:gd name="connsiteX63" fmla="*/ 356250 w 4576245"/>
                <a:gd name="connsiteY63" fmla="*/ 1655254 h 4593592"/>
                <a:gd name="connsiteX64" fmla="*/ 236318 w 4576245"/>
                <a:gd name="connsiteY64" fmla="*/ 991820 h 459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576245" h="4593592">
                  <a:moveTo>
                    <a:pt x="927355" y="3053511"/>
                  </a:moveTo>
                  <a:cubicBezTo>
                    <a:pt x="1380433" y="3595110"/>
                    <a:pt x="1925838" y="4021535"/>
                    <a:pt x="2548344" y="4323270"/>
                  </a:cubicBezTo>
                  <a:cubicBezTo>
                    <a:pt x="2785352" y="4435587"/>
                    <a:pt x="3102316" y="4568845"/>
                    <a:pt x="3455450" y="4591689"/>
                  </a:cubicBezTo>
                  <a:cubicBezTo>
                    <a:pt x="3477342" y="4592641"/>
                    <a:pt x="3498283" y="4593593"/>
                    <a:pt x="3520175" y="4593593"/>
                  </a:cubicBezTo>
                  <a:cubicBezTo>
                    <a:pt x="3757184" y="4593593"/>
                    <a:pt x="3947552" y="4511734"/>
                    <a:pt x="4102703" y="4343258"/>
                  </a:cubicBezTo>
                  <a:cubicBezTo>
                    <a:pt x="4103655" y="4342307"/>
                    <a:pt x="4105558" y="4340403"/>
                    <a:pt x="4106510" y="4338499"/>
                  </a:cubicBezTo>
                  <a:cubicBezTo>
                    <a:pt x="4161717" y="4271870"/>
                    <a:pt x="4224539" y="4211904"/>
                    <a:pt x="4290216" y="4148130"/>
                  </a:cubicBezTo>
                  <a:cubicBezTo>
                    <a:pt x="4334952" y="4105297"/>
                    <a:pt x="4380641" y="4060561"/>
                    <a:pt x="4424426" y="4014872"/>
                  </a:cubicBezTo>
                  <a:cubicBezTo>
                    <a:pt x="4627168" y="3803563"/>
                    <a:pt x="4627168" y="3535144"/>
                    <a:pt x="4422522" y="3330497"/>
                  </a:cubicBezTo>
                  <a:lnTo>
                    <a:pt x="3850464" y="2758440"/>
                  </a:lnTo>
                  <a:cubicBezTo>
                    <a:pt x="3753377" y="2657545"/>
                    <a:pt x="3637252" y="2604242"/>
                    <a:pt x="3515416" y="2604242"/>
                  </a:cubicBezTo>
                  <a:cubicBezTo>
                    <a:pt x="3393580" y="2604242"/>
                    <a:pt x="3276503" y="2657545"/>
                    <a:pt x="3176560" y="2757488"/>
                  </a:cubicBezTo>
                  <a:lnTo>
                    <a:pt x="2835800" y="3098248"/>
                  </a:lnTo>
                  <a:cubicBezTo>
                    <a:pt x="2804389" y="3080163"/>
                    <a:pt x="2772027" y="3063982"/>
                    <a:pt x="2741568" y="3048752"/>
                  </a:cubicBezTo>
                  <a:cubicBezTo>
                    <a:pt x="2703494" y="3029715"/>
                    <a:pt x="2668276" y="3011630"/>
                    <a:pt x="2636865" y="2991641"/>
                  </a:cubicBezTo>
                  <a:cubicBezTo>
                    <a:pt x="2326564" y="2794610"/>
                    <a:pt x="2044819" y="2537613"/>
                    <a:pt x="1775447" y="2207323"/>
                  </a:cubicBezTo>
                  <a:cubicBezTo>
                    <a:pt x="1639334" y="2035040"/>
                    <a:pt x="1547957" y="1890360"/>
                    <a:pt x="1484184" y="1742824"/>
                  </a:cubicBezTo>
                  <a:cubicBezTo>
                    <a:pt x="1573657" y="1661917"/>
                    <a:pt x="1657419" y="1577203"/>
                    <a:pt x="1738325" y="1494393"/>
                  </a:cubicBezTo>
                  <a:cubicBezTo>
                    <a:pt x="1766881" y="1464886"/>
                    <a:pt x="1796388" y="1435379"/>
                    <a:pt x="1825895" y="1405872"/>
                  </a:cubicBezTo>
                  <a:cubicBezTo>
                    <a:pt x="1928694" y="1303073"/>
                    <a:pt x="1983901" y="1184092"/>
                    <a:pt x="1983901" y="1063208"/>
                  </a:cubicBezTo>
                  <a:cubicBezTo>
                    <a:pt x="1983901" y="942324"/>
                    <a:pt x="1929646" y="823344"/>
                    <a:pt x="1825895" y="720545"/>
                  </a:cubicBezTo>
                  <a:lnTo>
                    <a:pt x="1542246" y="436896"/>
                  </a:lnTo>
                  <a:cubicBezTo>
                    <a:pt x="1508931" y="403581"/>
                    <a:pt x="1477521" y="371219"/>
                    <a:pt x="1445158" y="337904"/>
                  </a:cubicBezTo>
                  <a:cubicBezTo>
                    <a:pt x="1382336" y="273179"/>
                    <a:pt x="1316659" y="206550"/>
                    <a:pt x="1251934" y="146584"/>
                  </a:cubicBezTo>
                  <a:cubicBezTo>
                    <a:pt x="1153894" y="50448"/>
                    <a:pt x="1038721" y="0"/>
                    <a:pt x="916885" y="0"/>
                  </a:cubicBezTo>
                  <a:cubicBezTo>
                    <a:pt x="796001" y="0"/>
                    <a:pt x="679876" y="50448"/>
                    <a:pt x="578029" y="147536"/>
                  </a:cubicBezTo>
                  <a:lnTo>
                    <a:pt x="222040" y="503525"/>
                  </a:lnTo>
                  <a:cubicBezTo>
                    <a:pt x="92589" y="632975"/>
                    <a:pt x="19298" y="790029"/>
                    <a:pt x="4068" y="971831"/>
                  </a:cubicBezTo>
                  <a:cubicBezTo>
                    <a:pt x="-14017" y="1199322"/>
                    <a:pt x="27864" y="1441090"/>
                    <a:pt x="136374" y="1733306"/>
                  </a:cubicBezTo>
                  <a:cubicBezTo>
                    <a:pt x="302947" y="2185431"/>
                    <a:pt x="554233" y="2605194"/>
                    <a:pt x="927355" y="3053511"/>
                  </a:cubicBezTo>
                  <a:close/>
                  <a:moveTo>
                    <a:pt x="236318" y="991820"/>
                  </a:moveTo>
                  <a:cubicBezTo>
                    <a:pt x="247740" y="865225"/>
                    <a:pt x="296284" y="759570"/>
                    <a:pt x="387661" y="668194"/>
                  </a:cubicBezTo>
                  <a:lnTo>
                    <a:pt x="741746" y="314108"/>
                  </a:lnTo>
                  <a:cubicBezTo>
                    <a:pt x="796953" y="260805"/>
                    <a:pt x="857871" y="233201"/>
                    <a:pt x="916885" y="233201"/>
                  </a:cubicBezTo>
                  <a:cubicBezTo>
                    <a:pt x="974948" y="233201"/>
                    <a:pt x="1033962" y="260805"/>
                    <a:pt x="1088217" y="316012"/>
                  </a:cubicBezTo>
                  <a:cubicBezTo>
                    <a:pt x="1151990" y="375026"/>
                    <a:pt x="1211956" y="436896"/>
                    <a:pt x="1276682" y="502573"/>
                  </a:cubicBezTo>
                  <a:cubicBezTo>
                    <a:pt x="1309044" y="535887"/>
                    <a:pt x="1342359" y="569202"/>
                    <a:pt x="1375673" y="603468"/>
                  </a:cubicBezTo>
                  <a:lnTo>
                    <a:pt x="1659323" y="887117"/>
                  </a:lnTo>
                  <a:cubicBezTo>
                    <a:pt x="1718337" y="946132"/>
                    <a:pt x="1748796" y="1006098"/>
                    <a:pt x="1748796" y="1065112"/>
                  </a:cubicBezTo>
                  <a:cubicBezTo>
                    <a:pt x="1748796" y="1124126"/>
                    <a:pt x="1718337" y="1184092"/>
                    <a:pt x="1659323" y="1243107"/>
                  </a:cubicBezTo>
                  <a:cubicBezTo>
                    <a:pt x="1629815" y="1272614"/>
                    <a:pt x="1600308" y="1303073"/>
                    <a:pt x="1570801" y="1332580"/>
                  </a:cubicBezTo>
                  <a:cubicBezTo>
                    <a:pt x="1482280" y="1422053"/>
                    <a:pt x="1399469" y="1506767"/>
                    <a:pt x="1308093" y="1587674"/>
                  </a:cubicBezTo>
                  <a:cubicBezTo>
                    <a:pt x="1306189" y="1589577"/>
                    <a:pt x="1305237" y="1590529"/>
                    <a:pt x="1303333" y="1592433"/>
                  </a:cubicBezTo>
                  <a:cubicBezTo>
                    <a:pt x="1224330" y="1671436"/>
                    <a:pt x="1236704" y="1746631"/>
                    <a:pt x="1255741" y="1803742"/>
                  </a:cubicBezTo>
                  <a:cubicBezTo>
                    <a:pt x="1256693" y="1806597"/>
                    <a:pt x="1257645" y="1808501"/>
                    <a:pt x="1258597" y="1811357"/>
                  </a:cubicBezTo>
                  <a:cubicBezTo>
                    <a:pt x="1331889" y="1987448"/>
                    <a:pt x="1433736" y="2154972"/>
                    <a:pt x="1592694" y="2354859"/>
                  </a:cubicBezTo>
                  <a:cubicBezTo>
                    <a:pt x="1878246" y="2707041"/>
                    <a:pt x="2179029" y="2980220"/>
                    <a:pt x="2510270" y="3190577"/>
                  </a:cubicBezTo>
                  <a:cubicBezTo>
                    <a:pt x="2551199" y="3217228"/>
                    <a:pt x="2594984" y="3238169"/>
                    <a:pt x="2635913" y="3259109"/>
                  </a:cubicBezTo>
                  <a:cubicBezTo>
                    <a:pt x="2673987" y="3278146"/>
                    <a:pt x="2709205" y="3296231"/>
                    <a:pt x="2740616" y="3316220"/>
                  </a:cubicBezTo>
                  <a:cubicBezTo>
                    <a:pt x="2744423" y="3318124"/>
                    <a:pt x="2747279" y="3320027"/>
                    <a:pt x="2751086" y="3321931"/>
                  </a:cubicBezTo>
                  <a:cubicBezTo>
                    <a:pt x="2782497" y="3338112"/>
                    <a:pt x="2812956" y="3345727"/>
                    <a:pt x="2843415" y="3345727"/>
                  </a:cubicBezTo>
                  <a:cubicBezTo>
                    <a:pt x="2919562" y="3345727"/>
                    <a:pt x="2969058" y="3297183"/>
                    <a:pt x="2985239" y="3281002"/>
                  </a:cubicBezTo>
                  <a:lnTo>
                    <a:pt x="3341229" y="2925012"/>
                  </a:lnTo>
                  <a:cubicBezTo>
                    <a:pt x="3396436" y="2869806"/>
                    <a:pt x="3456402" y="2840299"/>
                    <a:pt x="3515416" y="2840299"/>
                  </a:cubicBezTo>
                  <a:cubicBezTo>
                    <a:pt x="3587756" y="2840299"/>
                    <a:pt x="3646770" y="2885035"/>
                    <a:pt x="3683892" y="2925012"/>
                  </a:cubicBezTo>
                  <a:lnTo>
                    <a:pt x="4257853" y="3498022"/>
                  </a:lnTo>
                  <a:cubicBezTo>
                    <a:pt x="4372074" y="3612243"/>
                    <a:pt x="4371122" y="3735983"/>
                    <a:pt x="4254998" y="3856867"/>
                  </a:cubicBezTo>
                  <a:cubicBezTo>
                    <a:pt x="4215020" y="3899700"/>
                    <a:pt x="4173139" y="3940629"/>
                    <a:pt x="4128402" y="3983462"/>
                  </a:cubicBezTo>
                  <a:cubicBezTo>
                    <a:pt x="4061774" y="4048187"/>
                    <a:pt x="3992289" y="4114816"/>
                    <a:pt x="3929467" y="4190012"/>
                  </a:cubicBezTo>
                  <a:cubicBezTo>
                    <a:pt x="3820006" y="4308040"/>
                    <a:pt x="3689603" y="4363247"/>
                    <a:pt x="3521127" y="4363247"/>
                  </a:cubicBezTo>
                  <a:cubicBezTo>
                    <a:pt x="3504946" y="4363247"/>
                    <a:pt x="3487812" y="4362295"/>
                    <a:pt x="3471631" y="4361343"/>
                  </a:cubicBezTo>
                  <a:cubicBezTo>
                    <a:pt x="3159427" y="4341355"/>
                    <a:pt x="2869114" y="4219519"/>
                    <a:pt x="2651143" y="4115768"/>
                  </a:cubicBezTo>
                  <a:cubicBezTo>
                    <a:pt x="2059096" y="3829263"/>
                    <a:pt x="1539390" y="3422826"/>
                    <a:pt x="1108206" y="2906928"/>
                  </a:cubicBezTo>
                  <a:cubicBezTo>
                    <a:pt x="753168" y="2479550"/>
                    <a:pt x="514256" y="2081680"/>
                    <a:pt x="356250" y="1655254"/>
                  </a:cubicBezTo>
                  <a:cubicBezTo>
                    <a:pt x="258210" y="1393498"/>
                    <a:pt x="221088" y="1183141"/>
                    <a:pt x="236318" y="991820"/>
                  </a:cubicBezTo>
                  <a:close/>
                </a:path>
              </a:pathLst>
            </a:custGeom>
            <a:grpFill/>
            <a:ln w="9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556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A9C303-CC29-0E49-A547-BDA6A4282E99}"/>
              </a:ext>
            </a:extLst>
          </p:cNvPr>
          <p:cNvSpPr txBox="1">
            <a:spLocks/>
          </p:cNvSpPr>
          <p:nvPr/>
        </p:nvSpPr>
        <p:spPr>
          <a:xfrm>
            <a:off x="2762251" y="1617522"/>
            <a:ext cx="6667499" cy="662039"/>
          </a:xfrm>
          <a:prstGeom prst="rect">
            <a:avLst/>
          </a:prstGeom>
        </p:spPr>
        <p:txBody>
          <a:bodyPr anchor="ctr"/>
          <a:lstStyle>
            <a:lvl1pPr algn="l" defTabSz="9146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rgbClr val="62656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700" dirty="0">
                <a:solidFill>
                  <a:schemeClr val="bg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51381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P Standard 16x9 v4">
  <a:themeElements>
    <a:clrScheme name="Atrium Health 1">
      <a:dk1>
        <a:srgbClr val="000000"/>
      </a:dk1>
      <a:lt1>
        <a:srgbClr val="FFFFFF"/>
      </a:lt1>
      <a:dk2>
        <a:srgbClr val="4C4D4C"/>
      </a:dk2>
      <a:lt2>
        <a:srgbClr val="E5E8E8"/>
      </a:lt2>
      <a:accent1>
        <a:srgbClr val="00818A"/>
      </a:accent1>
      <a:accent2>
        <a:srgbClr val="B2D9DB"/>
      </a:accent2>
      <a:accent3>
        <a:srgbClr val="E6E7E8"/>
      </a:accent3>
      <a:accent4>
        <a:srgbClr val="BCBEC0"/>
      </a:accent4>
      <a:accent5>
        <a:srgbClr val="929397"/>
      </a:accent5>
      <a:accent6>
        <a:srgbClr val="E5343C"/>
      </a:accent6>
      <a:hlink>
        <a:srgbClr val="0096D6"/>
      </a:hlink>
      <a:folHlink>
        <a:srgbClr val="8789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Red">
      <a:srgbClr val="C03854"/>
    </a:custClr>
    <a:custClr name="75% Red">
      <a:srgbClr val="D06A7F"/>
    </a:custClr>
    <a:custClr name="50% Red">
      <a:srgbClr val="DF9BA9"/>
    </a:custClr>
    <a:custClr name="25% Red">
      <a:srgbClr val="EECCD3"/>
    </a:custClr>
    <a:custClr name="Orange">
      <a:srgbClr val="E98233"/>
    </a:custClr>
    <a:custClr name="75% Orange">
      <a:srgbClr val="EEA166"/>
    </a:custClr>
    <a:custClr name="50% Orange">
      <a:srgbClr val="F3C098"/>
    </a:custClr>
    <a:custClr name="25% Orange">
      <a:srgbClr val="F9DFCB"/>
    </a:custClr>
  </a:custClrLst>
  <a:extLst>
    <a:ext uri="{05A4C25C-085E-4340-85A3-A5531E510DB2}">
      <thm15:themeFamily xmlns:thm15="http://schemas.microsoft.com/office/thememl/2012/main" name="Presentation2" id="{39AC85D5-D304-433D-809A-09991C2F44C4}" vid="{6E7C8B1F-74D0-4EFF-8903-E9FBDF56E009}"/>
    </a:ext>
  </a:extLst>
</a:theme>
</file>

<file path=ppt/theme/theme2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6B3A97"/>
      </a:accent2>
      <a:accent3>
        <a:srgbClr val="87898B"/>
      </a:accent3>
      <a:accent4>
        <a:srgbClr val="99D5EF"/>
      </a:accent4>
      <a:accent5>
        <a:srgbClr val="B49CCA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 Light">
      <a:majorFont>
        <a:latin typeface="HP Simplified Light"/>
        <a:ea typeface=""/>
        <a:cs typeface=""/>
      </a:majorFont>
      <a:minorFont>
        <a:latin typeface="HP Simplifi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Red">
      <a:srgbClr val="C03854"/>
    </a:custClr>
    <a:custClr name="75% Red">
      <a:srgbClr val="D06A7F"/>
    </a:custClr>
    <a:custClr name="50% Red">
      <a:srgbClr val="DF9BA9"/>
    </a:custClr>
    <a:custClr name="25% Red">
      <a:srgbClr val="EECCD3"/>
    </a:custClr>
    <a:custClr name="Orange">
      <a:srgbClr val="E98233"/>
    </a:custClr>
    <a:custClr name="75% Orange">
      <a:srgbClr val="EEA166"/>
    </a:custClr>
    <a:custClr name="50% Orange">
      <a:srgbClr val="F3C098"/>
    </a:custClr>
    <a:custClr name="25% Orange">
      <a:srgbClr val="F9DFCB"/>
    </a:custClr>
  </a:custClrLst>
</a:theme>
</file>

<file path=ppt/theme/theme3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6B3A97"/>
      </a:accent2>
      <a:accent3>
        <a:srgbClr val="87898B"/>
      </a:accent3>
      <a:accent4>
        <a:srgbClr val="99D5EF"/>
      </a:accent4>
      <a:accent5>
        <a:srgbClr val="B49CCA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 Light">
      <a:majorFont>
        <a:latin typeface="HP Simplified Light"/>
        <a:ea typeface=""/>
        <a:cs typeface=""/>
      </a:majorFont>
      <a:minorFont>
        <a:latin typeface="HP Simplifi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Red">
      <a:srgbClr val="C03854"/>
    </a:custClr>
    <a:custClr name="75% Red">
      <a:srgbClr val="D06A7F"/>
    </a:custClr>
    <a:custClr name="50% Red">
      <a:srgbClr val="DF9BA9"/>
    </a:custClr>
    <a:custClr name="25% Red">
      <a:srgbClr val="EECCD3"/>
    </a:custClr>
    <a:custClr name="Orange">
      <a:srgbClr val="E98233"/>
    </a:custClr>
    <a:custClr name="75% Orange">
      <a:srgbClr val="EEA166"/>
    </a:custClr>
    <a:custClr name="50% Orange">
      <a:srgbClr val="F3C098"/>
    </a:custClr>
    <a:custClr name="25% Orange">
      <a:srgbClr val="F9DFCB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HP_PPT_Standard_16x9_EN</Template>
  <TotalTime>22930</TotalTime>
  <Words>259</Words>
  <Application>Microsoft Office PowerPoint</Application>
  <PresentationFormat>Widescreen</PresentationFormat>
  <Paragraphs>68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HP Simplified</vt:lpstr>
      <vt:lpstr>HP Simplified Light</vt:lpstr>
      <vt:lpstr>Proxima Nova</vt:lpstr>
      <vt:lpstr>HP Standard 16x9 v4</vt:lpstr>
      <vt:lpstr>Atrium Health Employer Solutions </vt:lpstr>
      <vt:lpstr>Objectives</vt:lpstr>
      <vt:lpstr>Atrium Health Employer Solutions </vt:lpstr>
      <vt:lpstr>Atrium Health Employer Solutions for New Physicians</vt:lpstr>
      <vt:lpstr>PowerPoint Presentation</vt:lpstr>
    </vt:vector>
  </TitlesOfParts>
  <Company>Hewlett 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Systems</dc:title>
  <dc:creator>Amber Rominger</dc:creator>
  <cp:lastModifiedBy>Russell, Jenna B</cp:lastModifiedBy>
  <cp:revision>543</cp:revision>
  <cp:lastPrinted>2016-10-11T16:17:36Z</cp:lastPrinted>
  <dcterms:created xsi:type="dcterms:W3CDTF">2016-09-27T13:38:22Z</dcterms:created>
  <dcterms:modified xsi:type="dcterms:W3CDTF">2020-01-02T16:01:58Z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1755665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D6.2.10</vt:lpwstr>
  </property>
</Properties>
</file>